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9" r:id="rId3"/>
    <p:sldId id="257" r:id="rId4"/>
    <p:sldId id="258"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2" d="100"/>
          <a:sy n="72" d="100"/>
        </p:scale>
        <p:origin x="6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DAA5E7-1DAB-488F-BF23-3D716DB6C3F2}" type="datetimeFigureOut">
              <a:rPr lang="en-GB" smtClean="0"/>
              <a:t>14/05/2018</a:t>
            </a:fld>
            <a:endParaRPr lang="en-GB" dirty="0"/>
          </a:p>
        </p:txBody>
      </p:sp>
      <p:sp>
        <p:nvSpPr>
          <p:cNvPr id="5" name="Footer Placeholder 4"/>
          <p:cNvSpPr>
            <a:spLocks noGrp="1"/>
          </p:cNvSpPr>
          <p:nvPr>
            <p:ph type="ftr" sz="quarter" idx="11"/>
          </p:nvPr>
        </p:nvSpPr>
        <p:spPr>
          <a:xfrm>
            <a:off x="2416500" y="329307"/>
            <a:ext cx="4973915" cy="309201"/>
          </a:xfrm>
        </p:spPr>
        <p:txBody>
          <a:bodyPr/>
          <a:lstStyle/>
          <a:p>
            <a:endParaRPr lang="en-GB" dirty="0"/>
          </a:p>
        </p:txBody>
      </p:sp>
      <p:sp>
        <p:nvSpPr>
          <p:cNvPr id="6" name="Slide Number Placeholder 5"/>
          <p:cNvSpPr>
            <a:spLocks noGrp="1"/>
          </p:cNvSpPr>
          <p:nvPr>
            <p:ph type="sldNum" sz="quarter" idx="12"/>
          </p:nvPr>
        </p:nvSpPr>
        <p:spPr>
          <a:xfrm>
            <a:off x="1437664" y="798973"/>
            <a:ext cx="811019" cy="503578"/>
          </a:xfrm>
        </p:spPr>
        <p:txBody>
          <a:bodyPr/>
          <a:lstStyle/>
          <a:p>
            <a:fld id="{6A3152B6-28D5-4A5D-9B36-2FE46B798709}" type="slidenum">
              <a:rPr lang="en-GB" smtClean="0"/>
              <a:t>‹#›</a:t>
            </a:fld>
            <a:endParaRPr lang="en-GB"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67261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AA5E7-1DAB-488F-BF23-3D716DB6C3F2}" type="datetimeFigureOut">
              <a:rPr lang="en-GB" smtClean="0"/>
              <a:t>14/05/2018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3152B6-28D5-4A5D-9B36-2FE46B798709}" type="slidenum">
              <a:rPr lang="en-GB" smtClean="0"/>
              <a:t>‹#›</a:t>
            </a:fld>
            <a:endParaRPr lang="en-GB"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87891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DAA5E7-1DAB-488F-BF23-3D716DB6C3F2}" type="datetimeFigureOut">
              <a:rPr lang="en-GB" smtClean="0"/>
              <a:t>14/05/2018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3152B6-28D5-4A5D-9B36-2FE46B798709}" type="slidenum">
              <a:rPr lang="en-GB" smtClean="0"/>
              <a:t>‹#›</a:t>
            </a:fld>
            <a:endParaRPr lang="en-GB"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57450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DAA5E7-1DAB-488F-BF23-3D716DB6C3F2}" type="datetimeFigureOut">
              <a:rPr lang="en-GB" smtClean="0"/>
              <a:t>14/05/2018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A3152B6-28D5-4A5D-9B36-2FE46B798709}" type="slidenum">
              <a:rPr lang="en-GB" smtClean="0"/>
              <a:t>‹#›</a:t>
            </a:fld>
            <a:endParaRPr lang="en-GB"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10541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DAA5E7-1DAB-488F-BF23-3D716DB6C3F2}" type="datetimeFigureOut">
              <a:rPr lang="en-GB" smtClean="0"/>
              <a:t>14/05/2018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A3152B6-28D5-4A5D-9B36-2FE46B798709}" type="slidenum">
              <a:rPr lang="en-GB" smtClean="0"/>
              <a:t>‹#›</a:t>
            </a:fld>
            <a:endParaRPr lang="en-GB"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45389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DAA5E7-1DAB-488F-BF23-3D716DB6C3F2}" type="datetimeFigureOut">
              <a:rPr lang="en-GB" smtClean="0"/>
              <a:t>14/05/2018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A3152B6-28D5-4A5D-9B36-2FE46B798709}" type="slidenum">
              <a:rPr lang="en-GB" smtClean="0"/>
              <a:t>‹#›</a:t>
            </a:fld>
            <a:endParaRPr lang="en-GB"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67047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DAA5E7-1DAB-488F-BF23-3D716DB6C3F2}" type="datetimeFigureOut">
              <a:rPr lang="en-GB" smtClean="0"/>
              <a:t>14/05/2018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A3152B6-28D5-4A5D-9B36-2FE46B798709}" type="slidenum">
              <a:rPr lang="en-GB" smtClean="0"/>
              <a:t>‹#›</a:t>
            </a:fld>
            <a:endParaRPr lang="en-GB" dirty="0"/>
          </a:p>
        </p:txBody>
      </p:sp>
    </p:spTree>
    <p:extLst>
      <p:ext uri="{BB962C8B-B14F-4D97-AF65-F5344CB8AC3E}">
        <p14:creationId xmlns:p14="http://schemas.microsoft.com/office/powerpoint/2010/main" val="1524179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DAA5E7-1DAB-488F-BF23-3D716DB6C3F2}" type="datetimeFigureOut">
              <a:rPr lang="en-GB" smtClean="0"/>
              <a:t>14/05/2018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A3152B6-28D5-4A5D-9B36-2FE46B798709}" type="slidenum">
              <a:rPr lang="en-GB" smtClean="0"/>
              <a:t>‹#›</a:t>
            </a:fld>
            <a:endParaRPr lang="en-GB"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10725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6DAA5E7-1DAB-488F-BF23-3D716DB6C3F2}" type="datetimeFigureOut">
              <a:rPr lang="en-GB" smtClean="0"/>
              <a:t>14/05/2018</a:t>
            </a:fld>
            <a:endParaRPr lang="en-GB" dirty="0"/>
          </a:p>
        </p:txBody>
      </p:sp>
      <p:sp>
        <p:nvSpPr>
          <p:cNvPr id="6" name="Footer Placeholder 5"/>
          <p:cNvSpPr>
            <a:spLocks noGrp="1"/>
          </p:cNvSpPr>
          <p:nvPr>
            <p:ph type="ftr" sz="quarter" idx="11"/>
          </p:nvPr>
        </p:nvSpPr>
        <p:spPr>
          <a:xfrm>
            <a:off x="1447382" y="318640"/>
            <a:ext cx="5541004" cy="320931"/>
          </a:xfrm>
        </p:spPr>
        <p:txBody>
          <a:bodyPr/>
          <a:lstStyle/>
          <a:p>
            <a:endParaRPr lang="en-GB" dirty="0"/>
          </a:p>
        </p:txBody>
      </p:sp>
      <p:sp>
        <p:nvSpPr>
          <p:cNvPr id="7" name="Slide Number Placeholder 6"/>
          <p:cNvSpPr>
            <a:spLocks noGrp="1"/>
          </p:cNvSpPr>
          <p:nvPr>
            <p:ph type="sldNum" sz="quarter" idx="12"/>
          </p:nvPr>
        </p:nvSpPr>
        <p:spPr/>
        <p:txBody>
          <a:bodyPr/>
          <a:lstStyle/>
          <a:p>
            <a:fld id="{6A3152B6-28D5-4A5D-9B36-2FE46B798709}" type="slidenum">
              <a:rPr lang="en-GB" smtClean="0"/>
              <a:t>‹#›</a:t>
            </a:fld>
            <a:endParaRPr lang="en-GB"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3735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AA5E7-1DAB-488F-BF23-3D716DB6C3F2}" type="datetimeFigureOut">
              <a:rPr lang="en-GB" smtClean="0"/>
              <a:t>14/05/2018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3152B6-28D5-4A5D-9B36-2FE46B798709}" type="slidenum">
              <a:rPr lang="en-GB" smtClean="0"/>
              <a:t>‹#›</a:t>
            </a:fld>
            <a:endParaRPr lang="en-GB"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26252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AA5E7-1DAB-488F-BF23-3D716DB6C3F2}" type="datetimeFigureOut">
              <a:rPr lang="en-GB" smtClean="0"/>
              <a:t>14/05/2018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3152B6-28D5-4A5D-9B36-2FE46B798709}" type="slidenum">
              <a:rPr lang="en-GB" smtClean="0"/>
              <a:t>‹#›</a:t>
            </a:fld>
            <a:endParaRPr lang="en-GB"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64767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6DAA5E7-1DAB-488F-BF23-3D716DB6C3F2}" type="datetimeFigureOut">
              <a:rPr lang="en-GB" smtClean="0"/>
              <a:t>14/05/2018</a:t>
            </a:fld>
            <a:endParaRPr lang="en-GB"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A3152B6-28D5-4A5D-9B36-2FE46B798709}" type="slidenum">
              <a:rPr lang="en-GB" smtClean="0"/>
              <a:t>‹#›</a:t>
            </a:fld>
            <a:endParaRPr lang="en-GB"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925920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BB00F-CF67-46B8-8617-E200BBD9226E}"/>
              </a:ext>
            </a:extLst>
          </p:cNvPr>
          <p:cNvSpPr>
            <a:spLocks noGrp="1"/>
          </p:cNvSpPr>
          <p:nvPr>
            <p:ph type="ctrTitle"/>
          </p:nvPr>
        </p:nvSpPr>
        <p:spPr/>
        <p:txBody>
          <a:bodyPr/>
          <a:lstStyle/>
          <a:p>
            <a:r>
              <a:rPr lang="en-GB" dirty="0"/>
              <a:t>CONFORMITY</a:t>
            </a:r>
          </a:p>
        </p:txBody>
      </p:sp>
      <p:sp>
        <p:nvSpPr>
          <p:cNvPr id="3" name="Subtitle 2">
            <a:extLst>
              <a:ext uri="{FF2B5EF4-FFF2-40B4-BE49-F238E27FC236}">
                <a16:creationId xmlns:a16="http://schemas.microsoft.com/office/drawing/2014/main" id="{CEFCBE4C-AACE-4724-B2C1-53FF99FE746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758836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A35B1B8-96C1-4363-BF10-EF500E210566}"/>
              </a:ext>
            </a:extLst>
          </p:cNvPr>
          <p:cNvSpPr txBox="1"/>
          <p:nvPr/>
        </p:nvSpPr>
        <p:spPr>
          <a:xfrm>
            <a:off x="185530" y="265043"/>
            <a:ext cx="11648661" cy="3970318"/>
          </a:xfrm>
          <a:prstGeom prst="rect">
            <a:avLst/>
          </a:prstGeom>
          <a:noFill/>
        </p:spPr>
        <p:txBody>
          <a:bodyPr wrap="square" rtlCol="0">
            <a:spAutoFit/>
          </a:bodyPr>
          <a:lstStyle/>
          <a:p>
            <a:pPr algn="ctr"/>
            <a:r>
              <a:rPr lang="en-GB" dirty="0"/>
              <a:t>Contents</a:t>
            </a:r>
          </a:p>
          <a:p>
            <a:pPr algn="ctr"/>
            <a:endParaRPr lang="en-GB" dirty="0"/>
          </a:p>
          <a:p>
            <a:pPr marL="285750" indent="-285750">
              <a:buFont typeface="Arial" panose="020B0604020202020204" pitchFamily="34" charset="0"/>
              <a:buChar char="•"/>
            </a:pPr>
            <a:r>
              <a:rPr lang="en-GB" dirty="0"/>
              <a:t>What is conformity?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Belongingness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Research</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Studies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Conclusion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algn="ctr"/>
            <a:endParaRPr lang="en-GB" dirty="0"/>
          </a:p>
        </p:txBody>
      </p:sp>
    </p:spTree>
    <p:extLst>
      <p:ext uri="{BB962C8B-B14F-4D97-AF65-F5344CB8AC3E}">
        <p14:creationId xmlns:p14="http://schemas.microsoft.com/office/powerpoint/2010/main" val="2601825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93CE5C-3AFD-4F36-9C26-1AA95797BA88}"/>
              </a:ext>
            </a:extLst>
          </p:cNvPr>
          <p:cNvSpPr>
            <a:spLocks noGrp="1"/>
          </p:cNvSpPr>
          <p:nvPr>
            <p:ph idx="4294967295"/>
          </p:nvPr>
        </p:nvSpPr>
        <p:spPr>
          <a:xfrm>
            <a:off x="1293812" y="173314"/>
            <a:ext cx="9604375" cy="5750408"/>
          </a:xfrm>
        </p:spPr>
        <p:txBody>
          <a:bodyPr>
            <a:normAutofit/>
          </a:bodyPr>
          <a:lstStyle/>
          <a:p>
            <a:pPr algn="ctr"/>
            <a:r>
              <a:rPr lang="en-GB" dirty="0"/>
              <a:t>What is Conformity?</a:t>
            </a:r>
          </a:p>
          <a:p>
            <a:pPr algn="ctr"/>
            <a:endParaRPr lang="en-GB" dirty="0"/>
          </a:p>
          <a:p>
            <a:r>
              <a:rPr lang="en-GB" dirty="0"/>
              <a:t>Conformity can be described as the alteration of an individual’s behaviour, beliefs or opinions to adhere to social ‘norms’ (Gazzaniga, M. S. &amp; Heatherton, T. F. 2006).</a:t>
            </a:r>
          </a:p>
          <a:p>
            <a:endParaRPr lang="en-GB" dirty="0"/>
          </a:p>
          <a:p>
            <a:pPr algn="ctr"/>
            <a:r>
              <a:rPr lang="en-GB" dirty="0"/>
              <a:t>Belongingness</a:t>
            </a:r>
          </a:p>
          <a:p>
            <a:pPr marL="0" indent="0" algn="ctr">
              <a:buNone/>
            </a:pPr>
            <a:endParaRPr lang="en-GB" dirty="0"/>
          </a:p>
          <a:p>
            <a:r>
              <a:rPr lang="en-GB" dirty="0"/>
              <a:t>Belongingness is a feature of conformity as individuals often conform to a groups behaviour in order to belong (Gross, R. 2009).</a:t>
            </a:r>
          </a:p>
          <a:p>
            <a:pPr marL="0" indent="0">
              <a:buNone/>
            </a:pPr>
            <a:endParaRPr lang="en-GB" dirty="0"/>
          </a:p>
          <a:p>
            <a:pPr marL="0" indent="0" algn="ctr">
              <a:buNone/>
            </a:pPr>
            <a:endParaRPr lang="en-GB" dirty="0"/>
          </a:p>
        </p:txBody>
      </p:sp>
    </p:spTree>
    <p:extLst>
      <p:ext uri="{BB962C8B-B14F-4D97-AF65-F5344CB8AC3E}">
        <p14:creationId xmlns:p14="http://schemas.microsoft.com/office/powerpoint/2010/main" val="18915819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AC5B97-C61D-4DE3-91E0-1ED8E5F3F985}"/>
              </a:ext>
            </a:extLst>
          </p:cNvPr>
          <p:cNvSpPr txBox="1"/>
          <p:nvPr/>
        </p:nvSpPr>
        <p:spPr>
          <a:xfrm>
            <a:off x="318052" y="344557"/>
            <a:ext cx="11463131" cy="5078313"/>
          </a:xfrm>
          <a:prstGeom prst="rect">
            <a:avLst/>
          </a:prstGeom>
          <a:noFill/>
        </p:spPr>
        <p:txBody>
          <a:bodyPr wrap="square" rtlCol="0">
            <a:spAutoFit/>
          </a:bodyPr>
          <a:lstStyle/>
          <a:p>
            <a:pPr marL="285750" indent="-285750" algn="ctr">
              <a:buFont typeface="Arial" panose="020B0604020202020204" pitchFamily="34" charset="0"/>
              <a:buChar char="•"/>
            </a:pPr>
            <a:r>
              <a:rPr lang="en-GB" dirty="0"/>
              <a:t>Research</a:t>
            </a:r>
          </a:p>
          <a:p>
            <a:pPr marL="285750" indent="-285750" algn="ctr">
              <a:buFont typeface="Arial" panose="020B0604020202020204" pitchFamily="34" charset="0"/>
              <a:buChar char="•"/>
            </a:pPr>
            <a:endParaRPr lang="en-GB" dirty="0"/>
          </a:p>
          <a:p>
            <a:pPr marL="285750" indent="-285750">
              <a:buFont typeface="Arial" panose="020B0604020202020204" pitchFamily="34" charset="0"/>
              <a:buChar char="•"/>
            </a:pPr>
            <a:r>
              <a:rPr lang="en-GB" dirty="0"/>
              <a:t>Much research has been conducted on the phenomena of conformity (Gazzaniga, M. S. &amp; Heatherton, T. F. 2006).</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Studies</a:t>
            </a:r>
          </a:p>
          <a:p>
            <a:pPr marL="285750" indent="-285750" algn="ctr">
              <a:buFont typeface="Arial" panose="020B0604020202020204" pitchFamily="34" charset="0"/>
              <a:buChar char="•"/>
            </a:pPr>
            <a:endParaRPr lang="en-GB" dirty="0"/>
          </a:p>
          <a:p>
            <a:pPr marL="285750" indent="-285750">
              <a:buFont typeface="Arial" panose="020B0604020202020204" pitchFamily="34" charset="0"/>
              <a:buChar char="•"/>
            </a:pPr>
            <a:r>
              <a:rPr lang="en-GB" dirty="0"/>
              <a:t>Zimbardo study of prisoners and guards in a simulated prison (Haney, C. Banks, C. Zimbardo, P. 1973).</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College students were assigned the roles of prisoners and guards to investigate what would happen if good people were put in a bad place. The students conformed to their assigned roles with the guards becoming sadistic and the prisoners depressed. Consequently, the experiment had to be abandoned after only 6 days (Haney, C. Banks, C. Zimbardo, P. 1973).</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Asch Task (1955).</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Participants were shown a reference line and asked to look at it. They were subsequently shown three comparison lines and asked which one matched the reference line. When participants gave false answers first, three quarters of participants conformed and gave the incorrect answer (Asch, S. 1955). </a:t>
            </a:r>
          </a:p>
        </p:txBody>
      </p:sp>
    </p:spTree>
    <p:extLst>
      <p:ext uri="{BB962C8B-B14F-4D97-AF65-F5344CB8AC3E}">
        <p14:creationId xmlns:p14="http://schemas.microsoft.com/office/powerpoint/2010/main" val="2720459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F79B25B-E04C-4220-A782-2C551671C5C8}"/>
              </a:ext>
            </a:extLst>
          </p:cNvPr>
          <p:cNvSpPr txBox="1"/>
          <p:nvPr/>
        </p:nvSpPr>
        <p:spPr>
          <a:xfrm>
            <a:off x="331304" y="424070"/>
            <a:ext cx="11039061" cy="2585323"/>
          </a:xfrm>
          <a:prstGeom prst="rect">
            <a:avLst/>
          </a:prstGeom>
          <a:noFill/>
        </p:spPr>
        <p:txBody>
          <a:bodyPr wrap="square" rtlCol="0">
            <a:spAutoFit/>
          </a:bodyPr>
          <a:lstStyle/>
          <a:p>
            <a:pPr algn="ctr"/>
            <a:r>
              <a:rPr lang="en-GB" dirty="0"/>
              <a:t>Conclusion</a:t>
            </a:r>
          </a:p>
          <a:p>
            <a:pPr algn="ctr"/>
            <a:endParaRPr lang="en-GB" dirty="0"/>
          </a:p>
          <a:p>
            <a:pPr marL="285750" indent="-285750">
              <a:buFont typeface="Arial" panose="020B0604020202020204" pitchFamily="34" charset="0"/>
              <a:buChar char="•"/>
            </a:pPr>
            <a:r>
              <a:rPr lang="en-GB" dirty="0"/>
              <a:t>Society has rules that we conform to (Gazzaniga, M. S. &amp; Heatherton, T. F. 2006).</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We conform to social ‘norms’ (Gazzaniga, M. S. &amp; Heatherton, T. F. 2006).</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We conform to belong (Gross, R. 2009).</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We conform due to the fear of being ridiculed (Gross, R. 2009). </a:t>
            </a:r>
          </a:p>
        </p:txBody>
      </p:sp>
    </p:spTree>
    <p:extLst>
      <p:ext uri="{BB962C8B-B14F-4D97-AF65-F5344CB8AC3E}">
        <p14:creationId xmlns:p14="http://schemas.microsoft.com/office/powerpoint/2010/main" val="2243686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9D8680-B88A-4C8C-B8A0-3D037E0C4DD9}"/>
              </a:ext>
            </a:extLst>
          </p:cNvPr>
          <p:cNvSpPr txBox="1"/>
          <p:nvPr/>
        </p:nvSpPr>
        <p:spPr>
          <a:xfrm>
            <a:off x="384313" y="569843"/>
            <a:ext cx="11529391" cy="3693319"/>
          </a:xfrm>
          <a:prstGeom prst="rect">
            <a:avLst/>
          </a:prstGeom>
          <a:noFill/>
        </p:spPr>
        <p:txBody>
          <a:bodyPr wrap="square" rtlCol="0">
            <a:spAutoFit/>
          </a:bodyPr>
          <a:lstStyle/>
          <a:p>
            <a:pPr algn="ctr"/>
            <a:r>
              <a:rPr lang="en-GB" dirty="0"/>
              <a:t>References</a:t>
            </a:r>
          </a:p>
          <a:p>
            <a:pPr algn="ctr"/>
            <a:endParaRPr lang="en-GB" dirty="0"/>
          </a:p>
          <a:p>
            <a:r>
              <a:rPr lang="en-GB" dirty="0"/>
              <a:t>Asch, S. E. (1956). Studies of independence and conformity: I. A minority of one against a unanimous majority. </a:t>
            </a:r>
            <a:r>
              <a:rPr lang="en-GB" i="1" dirty="0"/>
              <a:t>Psychological monographs: General and applied</a:t>
            </a:r>
            <a:r>
              <a:rPr lang="en-GB" dirty="0"/>
              <a:t>, </a:t>
            </a:r>
            <a:r>
              <a:rPr lang="en-GB" i="1" dirty="0"/>
              <a:t>70</a:t>
            </a:r>
            <a:r>
              <a:rPr lang="en-GB" dirty="0"/>
              <a:t>(9), 1.</a:t>
            </a:r>
          </a:p>
          <a:p>
            <a:endParaRPr lang="en-GB" dirty="0"/>
          </a:p>
          <a:p>
            <a:r>
              <a:rPr lang="en-GB" dirty="0"/>
              <a:t>Haney, C., Banks, W. C., &amp; Zimbardo, P. G. (1973). A study of prisoners and guards in a simulated prison. </a:t>
            </a:r>
            <a:r>
              <a:rPr lang="en-GB" i="1"/>
              <a:t>Naval research reviews</a:t>
            </a:r>
            <a:r>
              <a:rPr lang="en-GB"/>
              <a:t>, </a:t>
            </a:r>
            <a:r>
              <a:rPr lang="en-GB" i="1"/>
              <a:t>9</a:t>
            </a:r>
            <a:r>
              <a:rPr lang="en-GB"/>
              <a:t>(1-17).</a:t>
            </a:r>
            <a:endParaRPr lang="en-GB" dirty="0"/>
          </a:p>
          <a:p>
            <a:pPr algn="ctr"/>
            <a:endParaRPr lang="en-GB" dirty="0"/>
          </a:p>
          <a:p>
            <a:r>
              <a:rPr lang="en-GB" dirty="0"/>
              <a:t>Gazzaniga, M., &amp; Heatherton, T. (2006). </a:t>
            </a:r>
            <a:r>
              <a:rPr lang="en-GB" i="1" dirty="0"/>
              <a:t>Psychological science</a:t>
            </a:r>
            <a:r>
              <a:rPr lang="en-GB" dirty="0"/>
              <a:t> (International student ed., 2nd ed.). New York ; London: W. W. Norton.</a:t>
            </a:r>
          </a:p>
          <a:p>
            <a:r>
              <a:rPr lang="en-GB" dirty="0"/>
              <a:t> </a:t>
            </a:r>
          </a:p>
          <a:p>
            <a:r>
              <a:rPr lang="en-GB" dirty="0"/>
              <a:t>Gross, R. (2005). </a:t>
            </a:r>
            <a:r>
              <a:rPr lang="en-GB" i="1" dirty="0"/>
              <a:t>Psychology : The science of mind and behaviour</a:t>
            </a:r>
            <a:r>
              <a:rPr lang="en-GB" dirty="0"/>
              <a:t> (5th ed.). London: Hodder Arnold.</a:t>
            </a:r>
          </a:p>
          <a:p>
            <a:endParaRPr lang="en-GB" dirty="0"/>
          </a:p>
        </p:txBody>
      </p:sp>
    </p:spTree>
    <p:extLst>
      <p:ext uri="{BB962C8B-B14F-4D97-AF65-F5344CB8AC3E}">
        <p14:creationId xmlns:p14="http://schemas.microsoft.com/office/powerpoint/2010/main" val="271905247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137</TotalTime>
  <Words>360</Words>
  <Application>Microsoft Office PowerPoint</Application>
  <PresentationFormat>Widescreen</PresentationFormat>
  <Paragraphs>51</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Gill Sans MT</vt:lpstr>
      <vt:lpstr>Gallery</vt:lpstr>
      <vt:lpstr>CONFORMITY</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CONFORMITY</dc:title>
  <dc:creator>Spencer Nicholas</dc:creator>
  <cp:lastModifiedBy>Spencer Nicholas</cp:lastModifiedBy>
  <cp:revision>16</cp:revision>
  <dcterms:created xsi:type="dcterms:W3CDTF">2018-05-14T10:20:23Z</dcterms:created>
  <dcterms:modified xsi:type="dcterms:W3CDTF">2018-05-14T12:37:39Z</dcterms:modified>
</cp:coreProperties>
</file>