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6" r:id="rId2"/>
    <p:sldId id="257" r:id="rId3"/>
    <p:sldId id="259" r:id="rId4"/>
    <p:sldId id="258" r:id="rId5"/>
    <p:sldId id="262" r:id="rId6"/>
    <p:sldId id="260" r:id="rId7"/>
    <p:sldId id="261"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733" autoAdjust="0"/>
    <p:restoredTop sz="94660"/>
  </p:normalViewPr>
  <p:slideViewPr>
    <p:cSldViewPr snapToGrid="0">
      <p:cViewPr varScale="1">
        <p:scale>
          <a:sx n="93" d="100"/>
          <a:sy n="93" d="100"/>
        </p:scale>
        <p:origin x="104" y="2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CE1A9-90FB-5CC8-2E22-DCF34157E7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C71E06-33C0-BD97-1A98-C0F73C46E2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82145D-1914-F15C-EFB2-6BABC09FBED2}"/>
              </a:ext>
            </a:extLst>
          </p:cNvPr>
          <p:cNvSpPr>
            <a:spLocks noGrp="1"/>
          </p:cNvSpPr>
          <p:nvPr>
            <p:ph type="dt" sz="half" idx="10"/>
          </p:nvPr>
        </p:nvSpPr>
        <p:spPr/>
        <p:txBody>
          <a:bodyPr/>
          <a:lstStyle/>
          <a:p>
            <a:fld id="{AE3425CA-4B9D-4420-BB9E-C250DB30E421}" type="datetime1">
              <a:rPr lang="en-US" smtClean="0"/>
              <a:t>10/1/2025</a:t>
            </a:fld>
            <a:endParaRPr lang="en-US"/>
          </a:p>
        </p:txBody>
      </p:sp>
      <p:sp>
        <p:nvSpPr>
          <p:cNvPr id="5" name="Footer Placeholder 4">
            <a:extLst>
              <a:ext uri="{FF2B5EF4-FFF2-40B4-BE49-F238E27FC236}">
                <a16:creationId xmlns:a16="http://schemas.microsoft.com/office/drawing/2014/main" id="{7668D4A7-4D4D-FA90-0971-AB4C0D7694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B68F5B-3F07-B413-84EE-9194A226B7B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066966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58FDC-FB8A-BBF4-7C30-22048E4405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CB06B7-F514-6555-3A8C-3F0EC97166C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B7A975-A025-E49D-BFE6-69D534C00C1F}"/>
              </a:ext>
            </a:extLst>
          </p:cNvPr>
          <p:cNvSpPr>
            <a:spLocks noGrp="1"/>
          </p:cNvSpPr>
          <p:nvPr>
            <p:ph type="dt" sz="half" idx="10"/>
          </p:nvPr>
        </p:nvSpPr>
        <p:spPr/>
        <p:txBody>
          <a:bodyPr/>
          <a:lstStyle/>
          <a:p>
            <a:fld id="{62751E1E-C50D-4FD4-8B1E-ECD78340D9AB}" type="datetime1">
              <a:rPr lang="en-US" smtClean="0"/>
              <a:t>10/1/2025</a:t>
            </a:fld>
            <a:endParaRPr lang="en-US"/>
          </a:p>
        </p:txBody>
      </p:sp>
      <p:sp>
        <p:nvSpPr>
          <p:cNvPr id="5" name="Footer Placeholder 4">
            <a:extLst>
              <a:ext uri="{FF2B5EF4-FFF2-40B4-BE49-F238E27FC236}">
                <a16:creationId xmlns:a16="http://schemas.microsoft.com/office/drawing/2014/main" id="{333CD424-8AEA-D4A2-80AA-091751A8B6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B04340B-AB5F-A559-E086-CEEC4292603C}"/>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8494942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66835-DD56-A1D6-CF78-2ECBBC5AE2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0D7D74-19F8-A1CA-23E5-F8B57DBB57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32BF1-C649-EFAB-3E16-FA7B1A00A181}"/>
              </a:ext>
            </a:extLst>
          </p:cNvPr>
          <p:cNvSpPr>
            <a:spLocks noGrp="1"/>
          </p:cNvSpPr>
          <p:nvPr>
            <p:ph type="dt" sz="half" idx="10"/>
          </p:nvPr>
        </p:nvSpPr>
        <p:spPr/>
        <p:txBody>
          <a:bodyPr/>
          <a:lstStyle/>
          <a:p>
            <a:fld id="{43C83AFB-9E54-459E-8C6D-0913AC3BA5D7}" type="datetime1">
              <a:rPr lang="en-US" smtClean="0"/>
              <a:t>10/1/2025</a:t>
            </a:fld>
            <a:endParaRPr lang="en-US"/>
          </a:p>
        </p:txBody>
      </p:sp>
      <p:sp>
        <p:nvSpPr>
          <p:cNvPr id="5" name="Footer Placeholder 4">
            <a:extLst>
              <a:ext uri="{FF2B5EF4-FFF2-40B4-BE49-F238E27FC236}">
                <a16:creationId xmlns:a16="http://schemas.microsoft.com/office/drawing/2014/main" id="{F6EAC50F-671B-4608-EBDA-34AA041766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3BFD7A-FFC0-70C5-68F4-CB10803C4AFD}"/>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27656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58EFD-DA94-CD4B-4C8A-F09CD15830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0E8497-746D-9780-9E44-670F1A82D1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086F09-1C80-E440-AFE8-312BCFF5B63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AFEA7A8-DEF4-0D85-0D80-04C635294415}"/>
              </a:ext>
            </a:extLst>
          </p:cNvPr>
          <p:cNvSpPr>
            <a:spLocks noGrp="1"/>
          </p:cNvSpPr>
          <p:nvPr>
            <p:ph type="dt" sz="half" idx="10"/>
          </p:nvPr>
        </p:nvSpPr>
        <p:spPr/>
        <p:txBody>
          <a:bodyPr/>
          <a:lstStyle/>
          <a:p>
            <a:fld id="{F10144B6-0CA7-46BA-A00B-1E68E5C3ED0C}" type="datetime1">
              <a:rPr lang="en-US" smtClean="0"/>
              <a:t>10/1/2025</a:t>
            </a:fld>
            <a:endParaRPr lang="en-US"/>
          </a:p>
        </p:txBody>
      </p:sp>
      <p:sp>
        <p:nvSpPr>
          <p:cNvPr id="6" name="Footer Placeholder 5">
            <a:extLst>
              <a:ext uri="{FF2B5EF4-FFF2-40B4-BE49-F238E27FC236}">
                <a16:creationId xmlns:a16="http://schemas.microsoft.com/office/drawing/2014/main" id="{6EDBB75E-3E4C-6CAE-C840-36EBD9A9E6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2BBCDC-E797-3567-9A09-AA0C052E0AD3}"/>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200653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B6DED-7E1F-7D0D-EB6A-7653FED6C86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FB4F74-D2D1-0AD5-97C2-309600FC55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9C7B06-2E9B-8DA5-984B-DA2B1B6329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8FC7E64-4A34-8266-A70F-E641AEDBE8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5D00F1-93B3-9725-711F-302C5E81F4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AABAB86-6C0F-CFFF-BA07-A39E2702E93B}"/>
              </a:ext>
            </a:extLst>
          </p:cNvPr>
          <p:cNvSpPr>
            <a:spLocks noGrp="1"/>
          </p:cNvSpPr>
          <p:nvPr>
            <p:ph type="dt" sz="half" idx="10"/>
          </p:nvPr>
        </p:nvSpPr>
        <p:spPr/>
        <p:txBody>
          <a:bodyPr/>
          <a:lstStyle/>
          <a:p>
            <a:fld id="{0051F549-537C-41EC-B9CC-5B6A9AC2A6A7}" type="datetime1">
              <a:rPr lang="en-US" smtClean="0"/>
              <a:t>10/1/2025</a:t>
            </a:fld>
            <a:endParaRPr lang="en-US"/>
          </a:p>
        </p:txBody>
      </p:sp>
      <p:sp>
        <p:nvSpPr>
          <p:cNvPr id="8" name="Footer Placeholder 7">
            <a:extLst>
              <a:ext uri="{FF2B5EF4-FFF2-40B4-BE49-F238E27FC236}">
                <a16:creationId xmlns:a16="http://schemas.microsoft.com/office/drawing/2014/main" id="{A5E99FCB-4407-6C57-4DE7-24FD59DB2BD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FC132C6-E0AB-6D93-160B-1C4CD6C68D59}"/>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906142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28BB4-DBE8-024B-BAF6-CB3760B084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680AD4-E701-896C-83B3-DAB2B0C4A7E0}"/>
              </a:ext>
            </a:extLst>
          </p:cNvPr>
          <p:cNvSpPr>
            <a:spLocks noGrp="1"/>
          </p:cNvSpPr>
          <p:nvPr>
            <p:ph type="dt" sz="half" idx="10"/>
          </p:nvPr>
        </p:nvSpPr>
        <p:spPr/>
        <p:txBody>
          <a:bodyPr/>
          <a:lstStyle/>
          <a:p>
            <a:fld id="{952F8D56-3D0E-48B8-8218-1F3A06A96C62}" type="datetime1">
              <a:rPr lang="en-US" smtClean="0"/>
              <a:t>10/1/2025</a:t>
            </a:fld>
            <a:endParaRPr lang="en-US"/>
          </a:p>
        </p:txBody>
      </p:sp>
      <p:sp>
        <p:nvSpPr>
          <p:cNvPr id="4" name="Footer Placeholder 3">
            <a:extLst>
              <a:ext uri="{FF2B5EF4-FFF2-40B4-BE49-F238E27FC236}">
                <a16:creationId xmlns:a16="http://schemas.microsoft.com/office/drawing/2014/main" id="{7972220C-0C18-484F-77C0-C34A61DD2E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D451FE-BEA8-EF7B-D7DA-2C03B2B2090D}"/>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2588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AE0C15-F878-0D3F-06EB-4CFC4C618E9A}"/>
              </a:ext>
            </a:extLst>
          </p:cNvPr>
          <p:cNvSpPr>
            <a:spLocks noGrp="1"/>
          </p:cNvSpPr>
          <p:nvPr>
            <p:ph type="dt" sz="half" idx="10"/>
          </p:nvPr>
        </p:nvSpPr>
        <p:spPr/>
        <p:txBody>
          <a:bodyPr/>
          <a:lstStyle/>
          <a:p>
            <a:fld id="{E8EC309E-27D4-401F-A74A-DEA16C7B51DC}" type="datetime1">
              <a:rPr lang="en-US" smtClean="0"/>
              <a:t>10/1/2025</a:t>
            </a:fld>
            <a:endParaRPr lang="en-US"/>
          </a:p>
        </p:txBody>
      </p:sp>
      <p:sp>
        <p:nvSpPr>
          <p:cNvPr id="3" name="Footer Placeholder 2">
            <a:extLst>
              <a:ext uri="{FF2B5EF4-FFF2-40B4-BE49-F238E27FC236}">
                <a16:creationId xmlns:a16="http://schemas.microsoft.com/office/drawing/2014/main" id="{19274D28-ADAA-01BD-EB7E-62B11F4F82B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A36FFA0-CAC4-65BA-1BF1-C4309F52816E}"/>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39209414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1DFA0-CA4E-2B3E-BFB9-9A4356B115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C09155-51E8-83C6-EF0F-84BA162B0CE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60843A-BF2E-EBAA-F5AF-7C2F864001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2F72A1-545D-BC95-C92D-0ABEC474B6E8}"/>
              </a:ext>
            </a:extLst>
          </p:cNvPr>
          <p:cNvSpPr>
            <a:spLocks noGrp="1"/>
          </p:cNvSpPr>
          <p:nvPr>
            <p:ph type="dt" sz="half" idx="10"/>
          </p:nvPr>
        </p:nvSpPr>
        <p:spPr/>
        <p:txBody>
          <a:bodyPr/>
          <a:lstStyle/>
          <a:p>
            <a:fld id="{6DEA2B81-2BC3-42D7-B67D-05C685AA80AD}" type="datetime1">
              <a:rPr lang="en-US" smtClean="0"/>
              <a:t>10/1/2025</a:t>
            </a:fld>
            <a:endParaRPr lang="en-US"/>
          </a:p>
        </p:txBody>
      </p:sp>
      <p:sp>
        <p:nvSpPr>
          <p:cNvPr id="6" name="Footer Placeholder 5">
            <a:extLst>
              <a:ext uri="{FF2B5EF4-FFF2-40B4-BE49-F238E27FC236}">
                <a16:creationId xmlns:a16="http://schemas.microsoft.com/office/drawing/2014/main" id="{A9AE5057-46BB-7DB8-0CCE-0FA52A7ADF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951717-4A40-FF3B-8701-8EA9436CF19B}"/>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4392058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728E8-1788-C198-7197-EA7DF6C53F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FCD8E0-0055-20DA-6C9A-4E2EEC6FB9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A1B9561-FDB1-18FC-16C4-0903BF168E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D94B1F-2025-1D24-1DF8-CEEC88481E32}"/>
              </a:ext>
            </a:extLst>
          </p:cNvPr>
          <p:cNvSpPr>
            <a:spLocks noGrp="1"/>
          </p:cNvSpPr>
          <p:nvPr>
            <p:ph type="dt" sz="half" idx="10"/>
          </p:nvPr>
        </p:nvSpPr>
        <p:spPr/>
        <p:txBody>
          <a:bodyPr/>
          <a:lstStyle/>
          <a:p>
            <a:fld id="{F0DB8F2B-E487-4905-B553-FB649F2B6F23}" type="datetime1">
              <a:rPr lang="en-US" smtClean="0"/>
              <a:t>10/1/2025</a:t>
            </a:fld>
            <a:endParaRPr lang="en-US"/>
          </a:p>
        </p:txBody>
      </p:sp>
      <p:sp>
        <p:nvSpPr>
          <p:cNvPr id="6" name="Footer Placeholder 5">
            <a:extLst>
              <a:ext uri="{FF2B5EF4-FFF2-40B4-BE49-F238E27FC236}">
                <a16:creationId xmlns:a16="http://schemas.microsoft.com/office/drawing/2014/main" id="{9A3FDF0C-86A4-AD67-725C-0898C523D7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7D980B-800C-69F4-F365-72CBF818D7F6}"/>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818337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485AD-970A-C0E2-AE5B-3A1E795EA7A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58895A-2581-CAA5-1D4C-F0109061F74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FF14AE-393E-5C18-D2BD-471C49E15B10}"/>
              </a:ext>
            </a:extLst>
          </p:cNvPr>
          <p:cNvSpPr>
            <a:spLocks noGrp="1"/>
          </p:cNvSpPr>
          <p:nvPr>
            <p:ph type="dt" sz="half" idx="10"/>
          </p:nvPr>
        </p:nvSpPr>
        <p:spPr/>
        <p:txBody>
          <a:bodyPr/>
          <a:lstStyle/>
          <a:p>
            <a:fld id="{6A14B861-3779-4E37-8DF0-E9EB3EA96210}" type="datetime1">
              <a:rPr lang="en-US" smtClean="0"/>
              <a:t>10/1/2025</a:t>
            </a:fld>
            <a:endParaRPr lang="en-US"/>
          </a:p>
        </p:txBody>
      </p:sp>
      <p:sp>
        <p:nvSpPr>
          <p:cNvPr id="5" name="Footer Placeholder 4">
            <a:extLst>
              <a:ext uri="{FF2B5EF4-FFF2-40B4-BE49-F238E27FC236}">
                <a16:creationId xmlns:a16="http://schemas.microsoft.com/office/drawing/2014/main" id="{2EA993C9-FEC7-6EB2-B30C-EFBF14821EB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A26D72-3928-5536-E18E-428487F76137}"/>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8928013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276032-5353-85F0-6E7A-603A05E5D5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793D91-D676-7486-6249-6FA34716FB4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C9ED7C-B4E0-3EB0-8943-842146CCB576}"/>
              </a:ext>
            </a:extLst>
          </p:cNvPr>
          <p:cNvSpPr>
            <a:spLocks noGrp="1"/>
          </p:cNvSpPr>
          <p:nvPr>
            <p:ph type="dt" sz="half" idx="10"/>
          </p:nvPr>
        </p:nvSpPr>
        <p:spPr/>
        <p:txBody>
          <a:bodyPr/>
          <a:lstStyle/>
          <a:p>
            <a:fld id="{53E38388-E864-4553-9937-AE9FC5E50CFC}" type="datetime1">
              <a:rPr lang="en-US" smtClean="0"/>
              <a:t>10/1/2025</a:t>
            </a:fld>
            <a:endParaRPr lang="en-US"/>
          </a:p>
        </p:txBody>
      </p:sp>
      <p:sp>
        <p:nvSpPr>
          <p:cNvPr id="5" name="Footer Placeholder 4">
            <a:extLst>
              <a:ext uri="{FF2B5EF4-FFF2-40B4-BE49-F238E27FC236}">
                <a16:creationId xmlns:a16="http://schemas.microsoft.com/office/drawing/2014/main" id="{4D6EEE05-BD1E-732E-AC8A-777A1D9F26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6BA0FA7-4D7B-2472-58A9-B00C271BDC82}"/>
              </a:ext>
            </a:extLst>
          </p:cNvPr>
          <p:cNvSpPr>
            <a:spLocks noGrp="1"/>
          </p:cNvSpPr>
          <p:nvPr>
            <p:ph type="sldNum" sz="quarter" idx="12"/>
          </p:nvPr>
        </p:nvSpPr>
        <p:spPr/>
        <p:txBody>
          <a:bodyPr/>
          <a:lstStyle/>
          <a:p>
            <a:fld id="{6586042B-6341-4E38-A80C-926D3BB8AAC9}" type="slidenum">
              <a:rPr lang="en-US" smtClean="0"/>
              <a:t>‹#›</a:t>
            </a:fld>
            <a:endParaRPr lang="en-US"/>
          </a:p>
        </p:txBody>
      </p:sp>
    </p:spTree>
    <p:extLst>
      <p:ext uri="{BB962C8B-B14F-4D97-AF65-F5344CB8AC3E}">
        <p14:creationId xmlns:p14="http://schemas.microsoft.com/office/powerpoint/2010/main" val="16884470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166DDD-53F1-6C59-3C04-81AFD7FA911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F3CFEF-3192-DE64-5782-3BADACC870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8760B3-22B1-88F1-8BE0-CBC6B40726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F7C3A7-D6F6-4D38-A7C3-B72967BB81A6}" type="datetime1">
              <a:rPr lang="en-US" smtClean="0"/>
              <a:t>10/1/2025</a:t>
            </a:fld>
            <a:endParaRPr lang="en-US"/>
          </a:p>
        </p:txBody>
      </p:sp>
      <p:sp>
        <p:nvSpPr>
          <p:cNvPr id="5" name="Footer Placeholder 4">
            <a:extLst>
              <a:ext uri="{FF2B5EF4-FFF2-40B4-BE49-F238E27FC236}">
                <a16:creationId xmlns:a16="http://schemas.microsoft.com/office/drawing/2014/main" id="{A6ED5C6B-F642-EE80-3F50-EFE73F9A8D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00AB28A-D87D-D70B-7E2F-65F28101D4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86042B-6341-4E38-A80C-926D3BB8AAC9}" type="slidenum">
              <a:rPr lang="en-US" smtClean="0"/>
              <a:t>‹#›</a:t>
            </a:fld>
            <a:endParaRPr lang="en-US"/>
          </a:p>
        </p:txBody>
      </p:sp>
    </p:spTree>
    <p:extLst>
      <p:ext uri="{BB962C8B-B14F-4D97-AF65-F5344CB8AC3E}">
        <p14:creationId xmlns:p14="http://schemas.microsoft.com/office/powerpoint/2010/main" val="48812006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mailto:k.nicholas@uwtsd.ac.uk" TargetMode="External"/><Relationship Id="rId2" Type="http://schemas.openxmlformats.org/officeDocument/2006/relationships/hyperlink" Target="mailto:sian.bowen@uwtsd.ac.uk" TargetMode="External"/><Relationship Id="rId1" Type="http://schemas.openxmlformats.org/officeDocument/2006/relationships/slideLayout" Target="../slideLayouts/slideLayout2.xml"/><Relationship Id="rId4" Type="http://schemas.openxmlformats.org/officeDocument/2006/relationships/hyperlink" Target="https://hwb.uwtsd.ac.uk/pages/student-forms/formsandpolicies"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C1BB97-7B24-9739-5998-DE46660E87FA}"/>
              </a:ext>
            </a:extLst>
          </p:cNvPr>
          <p:cNvSpPr>
            <a:spLocks noGrp="1"/>
          </p:cNvSpPr>
          <p:nvPr>
            <p:ph type="ctrTitle"/>
          </p:nvPr>
        </p:nvSpPr>
        <p:spPr>
          <a:xfrm>
            <a:off x="1524003" y="1999615"/>
            <a:ext cx="9144000" cy="2764028"/>
          </a:xfrm>
        </p:spPr>
        <p:txBody>
          <a:bodyPr anchor="ctr">
            <a:normAutofit/>
          </a:bodyPr>
          <a:lstStyle/>
          <a:p>
            <a:r>
              <a:rPr lang="en-GB"/>
              <a:t>Manual Therapy</a:t>
            </a:r>
            <a:endParaRPr lang="en-GB" dirty="0"/>
          </a:p>
        </p:txBody>
      </p:sp>
      <p:sp>
        <p:nvSpPr>
          <p:cNvPr id="3" name="Subtitle 2">
            <a:extLst>
              <a:ext uri="{FF2B5EF4-FFF2-40B4-BE49-F238E27FC236}">
                <a16:creationId xmlns:a16="http://schemas.microsoft.com/office/drawing/2014/main" id="{3D1B8828-5FA4-063C-47ED-6FB394065B55}"/>
              </a:ext>
            </a:extLst>
          </p:cNvPr>
          <p:cNvSpPr>
            <a:spLocks noGrp="1"/>
          </p:cNvSpPr>
          <p:nvPr>
            <p:ph type="subTitle" idx="1"/>
          </p:nvPr>
        </p:nvSpPr>
        <p:spPr>
          <a:xfrm>
            <a:off x="1966912" y="5645150"/>
            <a:ext cx="8258176" cy="631825"/>
          </a:xfrm>
        </p:spPr>
        <p:txBody>
          <a:bodyPr anchor="ctr">
            <a:noAutofit/>
          </a:bodyPr>
          <a:lstStyle/>
          <a:p>
            <a:r>
              <a:rPr lang="en-GB" sz="2000" dirty="0"/>
              <a:t>Sian Bowen </a:t>
            </a:r>
          </a:p>
          <a:p>
            <a:r>
              <a:rPr lang="en-GB" sz="2000" dirty="0" err="1"/>
              <a:t>M.Ost</a:t>
            </a:r>
            <a:r>
              <a:rPr lang="en-GB" sz="2000" dirty="0"/>
              <a:t>, PG Cert AO</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57316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3F27C-7E16-1E13-0AC7-7EC449A5B190}"/>
              </a:ext>
            </a:extLst>
          </p:cNvPr>
          <p:cNvSpPr>
            <a:spLocks noGrp="1"/>
          </p:cNvSpPr>
          <p:nvPr>
            <p:ph type="title"/>
          </p:nvPr>
        </p:nvSpPr>
        <p:spPr/>
        <p:txBody>
          <a:bodyPr/>
          <a:lstStyle/>
          <a:p>
            <a:r>
              <a:rPr lang="en-GB" b="1" dirty="0"/>
              <a:t>What’s the module about?</a:t>
            </a:r>
          </a:p>
        </p:txBody>
      </p:sp>
      <p:sp>
        <p:nvSpPr>
          <p:cNvPr id="3" name="Content Placeholder 2">
            <a:extLst>
              <a:ext uri="{FF2B5EF4-FFF2-40B4-BE49-F238E27FC236}">
                <a16:creationId xmlns:a16="http://schemas.microsoft.com/office/drawing/2014/main" id="{FA715182-19CC-744E-C6FA-F2D9F831AB8D}"/>
              </a:ext>
            </a:extLst>
          </p:cNvPr>
          <p:cNvSpPr>
            <a:spLocks noGrp="1"/>
          </p:cNvSpPr>
          <p:nvPr>
            <p:ph idx="1"/>
          </p:nvPr>
        </p:nvSpPr>
        <p:spPr/>
        <p:txBody>
          <a:bodyPr>
            <a:normAutofit/>
          </a:bodyPr>
          <a:lstStyle/>
          <a:p>
            <a:endParaRPr lang="en-GB" sz="2400" dirty="0"/>
          </a:p>
          <a:p>
            <a:r>
              <a:rPr lang="en-GB" sz="2400" dirty="0"/>
              <a:t>To develop a knowledge and critical understanding of the principles of Maitland’s approach to manual therapy.</a:t>
            </a:r>
          </a:p>
          <a:p>
            <a:pPr marL="0" indent="0">
              <a:buNone/>
            </a:pPr>
            <a:endParaRPr lang="en-GB" sz="2400" dirty="0"/>
          </a:p>
          <a:p>
            <a:r>
              <a:rPr lang="en-GB" sz="2400" dirty="0"/>
              <a:t>To select, clinically reason and safely apply appropriate manual therapy techniques for common MSK presentations. </a:t>
            </a:r>
          </a:p>
          <a:p>
            <a:endParaRPr lang="en-GB" sz="2400" dirty="0"/>
          </a:p>
          <a:p>
            <a:r>
              <a:rPr lang="en-GB" sz="2400" dirty="0"/>
              <a:t>Sessions will take place in Parry on Fridays 12-4. </a:t>
            </a:r>
          </a:p>
        </p:txBody>
      </p:sp>
    </p:spTree>
    <p:extLst>
      <p:ext uri="{BB962C8B-B14F-4D97-AF65-F5344CB8AC3E}">
        <p14:creationId xmlns:p14="http://schemas.microsoft.com/office/powerpoint/2010/main" val="2679373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693D7-EB64-C94F-A8FC-3D912D45C58A}"/>
              </a:ext>
            </a:extLst>
          </p:cNvPr>
          <p:cNvSpPr>
            <a:spLocks noGrp="1"/>
          </p:cNvSpPr>
          <p:nvPr>
            <p:ph type="title"/>
          </p:nvPr>
        </p:nvSpPr>
        <p:spPr/>
        <p:txBody>
          <a:bodyPr/>
          <a:lstStyle/>
          <a:p>
            <a:r>
              <a:rPr lang="en-GB" b="1" i="0" dirty="0">
                <a:solidFill>
                  <a:srgbClr val="1D2125"/>
                </a:solidFill>
                <a:effectLst/>
              </a:rPr>
              <a:t>Learning outcomes and syllabus</a:t>
            </a:r>
            <a:endParaRPr lang="en-GB" dirty="0"/>
          </a:p>
        </p:txBody>
      </p:sp>
      <p:sp>
        <p:nvSpPr>
          <p:cNvPr id="3" name="Content Placeholder 2">
            <a:extLst>
              <a:ext uri="{FF2B5EF4-FFF2-40B4-BE49-F238E27FC236}">
                <a16:creationId xmlns:a16="http://schemas.microsoft.com/office/drawing/2014/main" id="{A754D4C3-4186-75E6-10DC-88DAC950C33C}"/>
              </a:ext>
            </a:extLst>
          </p:cNvPr>
          <p:cNvSpPr>
            <a:spLocks noGrp="1"/>
          </p:cNvSpPr>
          <p:nvPr>
            <p:ph idx="1"/>
          </p:nvPr>
        </p:nvSpPr>
        <p:spPr/>
        <p:txBody>
          <a:bodyPr>
            <a:normAutofit/>
          </a:bodyPr>
          <a:lstStyle/>
          <a:p>
            <a:pPr marL="0" indent="0" algn="just" fontAlgn="base" hangingPunct="0">
              <a:buNone/>
            </a:pPr>
            <a:r>
              <a:rPr lang="en-GB" sz="2000" dirty="0">
                <a:effectLst/>
                <a:ea typeface="Times New Roman" panose="02020603050405020304" pitchFamily="18" charset="0"/>
              </a:rPr>
              <a:t>Upon the successful completion of this module, the student should be able to:</a:t>
            </a:r>
          </a:p>
          <a:p>
            <a:pPr marL="0" indent="0" algn="just" fontAlgn="base" hangingPunct="0">
              <a:buNone/>
            </a:pPr>
            <a:endParaRPr lang="en-GB" sz="2000" dirty="0">
              <a:effectLst/>
              <a:ea typeface="Times New Roman" panose="02020603050405020304" pitchFamily="18" charset="0"/>
            </a:endParaRPr>
          </a:p>
          <a:p>
            <a:pPr marL="342900" lvl="0" indent="-342900" algn="just" fontAlgn="base" hangingPunct="0">
              <a:spcBef>
                <a:spcPts val="1200"/>
              </a:spcBef>
              <a:spcAft>
                <a:spcPts val="0"/>
              </a:spcAft>
              <a:buFont typeface="Symbol" panose="05050102010706020507" pitchFamily="18" charset="2"/>
              <a:buChar char=""/>
            </a:pPr>
            <a:r>
              <a:rPr lang="en-GB" sz="2000" dirty="0">
                <a:effectLst/>
                <a:ea typeface="Times New Roman" panose="02020603050405020304" pitchFamily="18" charset="0"/>
              </a:rPr>
              <a:t>Demonstrate safe and effective application of Maitland manual therapy to common MSK complaints of peripheral and spinal joints</a:t>
            </a:r>
          </a:p>
          <a:p>
            <a:pPr marL="0" lvl="0" indent="0" algn="just" fontAlgn="base" hangingPunct="0">
              <a:spcBef>
                <a:spcPts val="1200"/>
              </a:spcBef>
              <a:spcAft>
                <a:spcPts val="0"/>
              </a:spcAft>
              <a:buNone/>
            </a:pPr>
            <a:endParaRPr lang="en-GB" sz="2000" dirty="0">
              <a:effectLst/>
              <a:ea typeface="Times New Roman" panose="02020603050405020304" pitchFamily="18" charset="0"/>
            </a:endParaRPr>
          </a:p>
          <a:p>
            <a:pPr marL="342900" lvl="0" indent="-342900" algn="just" fontAlgn="base" hangingPunct="0">
              <a:spcBef>
                <a:spcPts val="1200"/>
              </a:spcBef>
              <a:spcAft>
                <a:spcPts val="0"/>
              </a:spcAft>
              <a:buFont typeface="Symbol" panose="05050102010706020507" pitchFamily="18" charset="2"/>
              <a:buChar char=""/>
            </a:pPr>
            <a:r>
              <a:rPr lang="en-GB" sz="2000" dirty="0">
                <a:effectLst/>
                <a:ea typeface="Times New Roman" panose="02020603050405020304" pitchFamily="18" charset="0"/>
              </a:rPr>
              <a:t>Plan, develop, implement and reflect upon manual therapy interventions for peripheral and spinal injuries</a:t>
            </a:r>
          </a:p>
          <a:p>
            <a:pPr marL="0" lvl="0" indent="0" algn="just" fontAlgn="base" hangingPunct="0">
              <a:spcBef>
                <a:spcPts val="1200"/>
              </a:spcBef>
              <a:spcAft>
                <a:spcPts val="0"/>
              </a:spcAft>
              <a:buNone/>
            </a:pPr>
            <a:endParaRPr lang="en-GB" sz="2000" dirty="0">
              <a:effectLst/>
              <a:ea typeface="Times New Roman" panose="02020603050405020304" pitchFamily="18" charset="0"/>
            </a:endParaRPr>
          </a:p>
          <a:p>
            <a:pPr marL="342900" lvl="0" indent="-342900" algn="just" fontAlgn="base" hangingPunct="0">
              <a:spcBef>
                <a:spcPts val="1200"/>
              </a:spcBef>
              <a:spcAft>
                <a:spcPts val="0"/>
              </a:spcAft>
              <a:buFont typeface="Symbol" panose="05050102010706020507" pitchFamily="18" charset="2"/>
              <a:buChar char=""/>
            </a:pPr>
            <a:r>
              <a:rPr lang="en-GB" sz="2000" dirty="0">
                <a:effectLst/>
                <a:ea typeface="Times New Roman" panose="02020603050405020304" pitchFamily="18" charset="0"/>
              </a:rPr>
              <a:t>Critique the evidence base for the underpinning mechanisms of effect for Maitland manual therapy</a:t>
            </a:r>
          </a:p>
          <a:p>
            <a:pPr marL="342900" lvl="0" indent="-342900" algn="just" fontAlgn="base" hangingPunct="0">
              <a:spcBef>
                <a:spcPts val="1200"/>
              </a:spcBef>
              <a:spcAft>
                <a:spcPts val="0"/>
              </a:spcAft>
              <a:buFont typeface="Symbol" panose="05050102010706020507" pitchFamily="18" charset="2"/>
              <a:buChar char=""/>
            </a:pPr>
            <a:endParaRPr lang="en-GB" sz="1800" dirty="0">
              <a:ea typeface="Times New Roman" panose="02020603050405020304" pitchFamily="18" charset="0"/>
            </a:endParaRPr>
          </a:p>
          <a:p>
            <a:pPr marL="0" lvl="0" indent="0" algn="just" fontAlgn="base" hangingPunct="0">
              <a:spcBef>
                <a:spcPts val="1200"/>
              </a:spcBef>
              <a:spcAft>
                <a:spcPts val="0"/>
              </a:spcAft>
              <a:buNone/>
            </a:pPr>
            <a:endParaRPr lang="en-GB" sz="1800" dirty="0">
              <a:effectLst/>
              <a:ea typeface="Times New Roman" panose="02020603050405020304" pitchFamily="18" charset="0"/>
            </a:endParaRPr>
          </a:p>
          <a:p>
            <a:pPr marL="0" indent="0" algn="l">
              <a:buNone/>
            </a:pPr>
            <a:endParaRPr lang="en-GB" b="0" i="0" dirty="0">
              <a:solidFill>
                <a:srgbClr val="1D2125"/>
              </a:solidFill>
              <a:effectLst/>
            </a:endParaRPr>
          </a:p>
          <a:p>
            <a:pPr marL="0" indent="0">
              <a:buNone/>
            </a:pPr>
            <a:endParaRPr lang="en-GB" dirty="0"/>
          </a:p>
        </p:txBody>
      </p:sp>
    </p:spTree>
    <p:extLst>
      <p:ext uri="{BB962C8B-B14F-4D97-AF65-F5344CB8AC3E}">
        <p14:creationId xmlns:p14="http://schemas.microsoft.com/office/powerpoint/2010/main" val="1910409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D5B0A-56A7-7F9D-50E6-662C2316C6B8}"/>
              </a:ext>
            </a:extLst>
          </p:cNvPr>
          <p:cNvSpPr>
            <a:spLocks noGrp="1"/>
          </p:cNvSpPr>
          <p:nvPr>
            <p:ph type="title"/>
          </p:nvPr>
        </p:nvSpPr>
        <p:spPr>
          <a:xfrm>
            <a:off x="838200" y="365125"/>
            <a:ext cx="10347731" cy="1745558"/>
          </a:xfrm>
        </p:spPr>
        <p:txBody>
          <a:bodyPr>
            <a:normAutofit/>
          </a:bodyPr>
          <a:lstStyle/>
          <a:p>
            <a:pPr algn="ctr"/>
            <a:r>
              <a:rPr lang="en-GB" sz="3600" b="1" dirty="0"/>
              <a:t>Practical Assessments – CW1 60%</a:t>
            </a:r>
            <a:br>
              <a:rPr lang="en-GB" sz="3600" b="1" dirty="0"/>
            </a:br>
            <a:r>
              <a:rPr lang="en-GB" sz="3600" b="1" dirty="0"/>
              <a:t>30 min Peripheral due by 16/01/2026</a:t>
            </a:r>
            <a:br>
              <a:rPr lang="en-GB" sz="3600" b="1" dirty="0"/>
            </a:br>
            <a:r>
              <a:rPr lang="en-GB" sz="3600" b="1" dirty="0"/>
              <a:t>30 min Spinal due by 15/05/2026</a:t>
            </a:r>
          </a:p>
        </p:txBody>
      </p:sp>
      <p:sp>
        <p:nvSpPr>
          <p:cNvPr id="3" name="Content Placeholder 2">
            <a:extLst>
              <a:ext uri="{FF2B5EF4-FFF2-40B4-BE49-F238E27FC236}">
                <a16:creationId xmlns:a16="http://schemas.microsoft.com/office/drawing/2014/main" id="{495ABE3A-6600-C2CA-9FD5-E4EC0B47F67A}"/>
              </a:ext>
            </a:extLst>
          </p:cNvPr>
          <p:cNvSpPr>
            <a:spLocks noGrp="1"/>
          </p:cNvSpPr>
          <p:nvPr>
            <p:ph idx="1"/>
          </p:nvPr>
        </p:nvSpPr>
        <p:spPr>
          <a:xfrm>
            <a:off x="838200" y="2048805"/>
            <a:ext cx="10515600" cy="4128157"/>
          </a:xfrm>
        </p:spPr>
        <p:txBody>
          <a:bodyPr>
            <a:noAutofit/>
          </a:bodyPr>
          <a:lstStyle/>
          <a:p>
            <a:pPr marL="0" indent="0" algn="l" rtl="0" fontAlgn="base">
              <a:buNone/>
            </a:pPr>
            <a:r>
              <a:rPr lang="en-GB" sz="1000" b="0" i="0" dirty="0">
                <a:solidFill>
                  <a:srgbClr val="000000"/>
                </a:solidFill>
                <a:effectLst/>
                <a:latin typeface="Arial" panose="020B0604020202020204" pitchFamily="34" charset="0"/>
              </a:rPr>
              <a:t>In a clinical environment you will be presented with 6 different case studies, of which you will blindly select one of the cases. You will have a 5-minute reading and preparation period before assessment will start. During the assessment you will be expected based on your case to create, apply and justify </a:t>
            </a:r>
            <a:r>
              <a:rPr lang="en-GB" sz="1000" b="1" i="0" dirty="0">
                <a:solidFill>
                  <a:srgbClr val="000000"/>
                </a:solidFill>
                <a:effectLst/>
                <a:latin typeface="Arial" panose="020B0604020202020204" pitchFamily="34" charset="0"/>
              </a:rPr>
              <a:t>TWO</a:t>
            </a:r>
            <a:r>
              <a:rPr lang="en-GB" sz="1000" b="0" i="0" dirty="0">
                <a:solidFill>
                  <a:srgbClr val="000000"/>
                </a:solidFill>
                <a:effectLst/>
                <a:latin typeface="Arial" panose="020B0604020202020204" pitchFamily="34" charset="0"/>
              </a:rPr>
              <a:t> treatment choices.  </a:t>
            </a:r>
            <a:endParaRPr lang="en-GB" sz="1000" b="0" i="0" dirty="0">
              <a:solidFill>
                <a:srgbClr val="000000"/>
              </a:solidFill>
              <a:effectLst/>
              <a:latin typeface="Segoe UI" panose="020B0502040204020203" pitchFamily="34" charset="0"/>
            </a:endParaRPr>
          </a:p>
          <a:p>
            <a:pPr marL="0" indent="0" algn="l" rtl="0" fontAlgn="base">
              <a:buNone/>
            </a:pPr>
            <a:r>
              <a:rPr lang="en-GB" sz="1000" b="0" i="0" dirty="0">
                <a:solidFill>
                  <a:srgbClr val="000000"/>
                </a:solidFill>
                <a:effectLst/>
                <a:latin typeface="Arial" panose="020B0604020202020204" pitchFamily="34" charset="0"/>
              </a:rPr>
              <a:t>It is important to take into consideration the following points.  </a:t>
            </a:r>
            <a:endParaRPr lang="en-GB" sz="1000" b="0" i="0" dirty="0">
              <a:solidFill>
                <a:srgbClr val="000000"/>
              </a:solidFill>
              <a:effectLst/>
              <a:latin typeface="Segoe UI" panose="020B0502040204020203" pitchFamily="34" charset="0"/>
            </a:endParaRPr>
          </a:p>
          <a:p>
            <a:pPr fontAlgn="base"/>
            <a:r>
              <a:rPr lang="en-GB" sz="1000" b="0" i="0" dirty="0">
                <a:solidFill>
                  <a:srgbClr val="000000"/>
                </a:solidFill>
                <a:effectLst/>
                <a:latin typeface="Arial" panose="020B0604020202020204" pitchFamily="34" charset="0"/>
              </a:rPr>
              <a:t>Pain theory 			</a:t>
            </a:r>
          </a:p>
          <a:p>
            <a:pPr algn="l" rtl="0" fontAlgn="base">
              <a:buFont typeface="Arial" panose="020B0604020202020204" pitchFamily="34" charset="0"/>
              <a:buChar char="•"/>
            </a:pPr>
            <a:r>
              <a:rPr lang="en-GB" sz="1000" b="0" i="0" dirty="0">
                <a:solidFill>
                  <a:srgbClr val="000000"/>
                </a:solidFill>
                <a:effectLst/>
                <a:latin typeface="Arial" panose="020B0604020202020204" pitchFamily="34" charset="0"/>
              </a:rPr>
              <a:t>Range of movement and load deformation   </a:t>
            </a:r>
          </a:p>
          <a:p>
            <a:pPr algn="l" rtl="0" fontAlgn="base">
              <a:buFont typeface="Arial" panose="020B0604020202020204" pitchFamily="34" charset="0"/>
              <a:buChar char="•"/>
            </a:pPr>
            <a:r>
              <a:rPr lang="en-GB" sz="1000" b="0" i="0" dirty="0">
                <a:solidFill>
                  <a:srgbClr val="000000"/>
                </a:solidFill>
                <a:effectLst/>
                <a:latin typeface="Arial" panose="020B0604020202020204" pitchFamily="34" charset="0"/>
              </a:rPr>
              <a:t>Joint Arthrokinematics including spin, glide, roll and the convex-concave rule </a:t>
            </a:r>
          </a:p>
          <a:p>
            <a:pPr algn="l" rtl="0" fontAlgn="base">
              <a:buFont typeface="Arial" panose="020B0604020202020204" pitchFamily="34" charset="0"/>
              <a:buChar char="•"/>
            </a:pPr>
            <a:r>
              <a:rPr lang="en-GB" sz="1000" b="0" i="0" dirty="0">
                <a:solidFill>
                  <a:srgbClr val="000000"/>
                </a:solidFill>
                <a:effectLst/>
                <a:latin typeface="Arial" panose="020B0604020202020204" pitchFamily="34" charset="0"/>
              </a:rPr>
              <a:t>Assessment of accessory movement </a:t>
            </a:r>
          </a:p>
          <a:p>
            <a:pPr algn="l" rtl="0" fontAlgn="base">
              <a:buFont typeface="Arial" panose="020B0604020202020204" pitchFamily="34" charset="0"/>
              <a:buChar char="•"/>
            </a:pPr>
            <a:r>
              <a:rPr lang="en-GB" sz="1000" b="0" i="0" dirty="0">
                <a:solidFill>
                  <a:srgbClr val="000000"/>
                </a:solidFill>
                <a:effectLst/>
                <a:latin typeface="Arial" panose="020B0604020202020204" pitchFamily="34" charset="0"/>
              </a:rPr>
              <a:t>Contraindications to manual therapy </a:t>
            </a:r>
          </a:p>
          <a:p>
            <a:pPr algn="l" rtl="0" fontAlgn="base">
              <a:buFont typeface="Arial" panose="020B0604020202020204" pitchFamily="34" charset="0"/>
              <a:buChar char="•"/>
            </a:pPr>
            <a:r>
              <a:rPr lang="en-GB" sz="1000" b="0" i="0" dirty="0">
                <a:solidFill>
                  <a:srgbClr val="000000"/>
                </a:solidFill>
                <a:effectLst/>
                <a:latin typeface="Arial" panose="020B0604020202020204" pitchFamily="34" charset="0"/>
              </a:rPr>
              <a:t>Effect of medical conditions on tolerance to manual therapy  </a:t>
            </a:r>
          </a:p>
          <a:p>
            <a:pPr algn="l" rtl="0" fontAlgn="base">
              <a:buFont typeface="Arial" panose="020B0604020202020204" pitchFamily="34" charset="0"/>
              <a:buChar char="•"/>
            </a:pPr>
            <a:r>
              <a:rPr lang="en-GB" sz="1000" b="0" i="0" dirty="0">
                <a:solidFill>
                  <a:srgbClr val="000000"/>
                </a:solidFill>
                <a:effectLst/>
                <a:latin typeface="Arial" panose="020B0604020202020204" pitchFamily="34" charset="0"/>
              </a:rPr>
              <a:t>Passive physiological mobilisations </a:t>
            </a:r>
          </a:p>
          <a:p>
            <a:pPr algn="l" rtl="0" fontAlgn="base">
              <a:buFont typeface="Arial" panose="020B0604020202020204" pitchFamily="34" charset="0"/>
              <a:buChar char="•"/>
            </a:pPr>
            <a:r>
              <a:rPr lang="en-GB" sz="1000" b="0" i="0" dirty="0">
                <a:solidFill>
                  <a:srgbClr val="000000"/>
                </a:solidFill>
                <a:effectLst/>
                <a:latin typeface="Arial" panose="020B0604020202020204" pitchFamily="34" charset="0"/>
              </a:rPr>
              <a:t>Passive accessory mobilisations  </a:t>
            </a:r>
          </a:p>
          <a:p>
            <a:pPr algn="l" rtl="0" fontAlgn="base">
              <a:buFont typeface="Arial" panose="020B0604020202020204" pitchFamily="34" charset="0"/>
              <a:buChar char="•"/>
            </a:pPr>
            <a:r>
              <a:rPr lang="en-GB" sz="1000" b="0" i="0" dirty="0">
                <a:solidFill>
                  <a:srgbClr val="000000"/>
                </a:solidFill>
                <a:effectLst/>
                <a:latin typeface="Arial" panose="020B0604020202020204" pitchFamily="34" charset="0"/>
              </a:rPr>
              <a:t>Grades 1-4 mobilisations </a:t>
            </a:r>
            <a:endParaRPr lang="en-GB" sz="1000" dirty="0">
              <a:solidFill>
                <a:srgbClr val="000000"/>
              </a:solidFill>
              <a:latin typeface="Segoe UI" panose="020B0502040204020203" pitchFamily="34" charset="0"/>
            </a:endParaRPr>
          </a:p>
          <a:p>
            <a:pPr marL="0" indent="0" algn="l" rtl="0" fontAlgn="base">
              <a:buNone/>
            </a:pPr>
            <a:endParaRPr lang="en-GB" sz="1000" b="0" i="0" dirty="0">
              <a:solidFill>
                <a:srgbClr val="000000"/>
              </a:solidFill>
              <a:effectLst/>
              <a:latin typeface="Segoe UI" panose="020B0502040204020203" pitchFamily="34" charset="0"/>
            </a:endParaRPr>
          </a:p>
          <a:p>
            <a:pPr algn="l" rtl="0" fontAlgn="base"/>
            <a:r>
              <a:rPr lang="en-GB" sz="1000" b="0" i="0" dirty="0">
                <a:solidFill>
                  <a:srgbClr val="000000"/>
                </a:solidFill>
                <a:effectLst/>
                <a:latin typeface="Arial" panose="020B0604020202020204" pitchFamily="34" charset="0"/>
              </a:rPr>
              <a:t>Following this you will be required to take part in a 5-minute viva component which you will need to explain your choice of treatment and what you were looking to affect. How the treatment works along with your reasoning for your gradings and timings.  </a:t>
            </a:r>
            <a:endParaRPr lang="en-GB" sz="1000" b="0" i="0" dirty="0">
              <a:solidFill>
                <a:srgbClr val="000000"/>
              </a:solidFill>
              <a:effectLst/>
              <a:latin typeface="Segoe UI" panose="020B0502040204020203" pitchFamily="34" charset="0"/>
            </a:endParaRPr>
          </a:p>
          <a:p>
            <a:pPr algn="l" rtl="0" fontAlgn="base"/>
            <a:r>
              <a:rPr lang="en-GB" sz="1000" b="0" i="0" dirty="0">
                <a:solidFill>
                  <a:srgbClr val="000000"/>
                </a:solidFill>
                <a:effectLst/>
                <a:latin typeface="Arial" panose="020B0604020202020204" pitchFamily="34" charset="0"/>
              </a:rPr>
              <a:t>Remember ensure this is explained using medical terminology. </a:t>
            </a:r>
            <a:endParaRPr lang="en-GB" sz="1000" b="0" i="0" dirty="0">
              <a:solidFill>
                <a:srgbClr val="000000"/>
              </a:solidFill>
              <a:effectLst/>
              <a:latin typeface="Segoe UI" panose="020B0502040204020203" pitchFamily="34" charset="0"/>
            </a:endParaRPr>
          </a:p>
          <a:p>
            <a:pPr algn="l" rtl="0" fontAlgn="base"/>
            <a:r>
              <a:rPr lang="en-GB" sz="1000" b="1" i="0" dirty="0">
                <a:solidFill>
                  <a:srgbClr val="000000"/>
                </a:solidFill>
                <a:effectLst/>
                <a:latin typeface="Arial" panose="020B0604020202020204" pitchFamily="34" charset="0"/>
              </a:rPr>
              <a:t>PLEASE LINK YOUR JUSTIFICATION TO CREDIBLE REFERENCES  </a:t>
            </a:r>
            <a:endParaRPr lang="en-GB" sz="1000" b="1" i="0" dirty="0">
              <a:solidFill>
                <a:srgbClr val="000000"/>
              </a:solidFill>
              <a:effectLst/>
              <a:latin typeface="Segoe UI" panose="020B0502040204020203" pitchFamily="34" charset="0"/>
            </a:endParaRPr>
          </a:p>
          <a:p>
            <a:pPr marL="0" indent="0" algn="l" rtl="0" fontAlgn="base">
              <a:buNone/>
            </a:pPr>
            <a:endParaRPr lang="en-GB" sz="10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980595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CCF1C-9EE4-B232-886C-4748943045D1}"/>
              </a:ext>
            </a:extLst>
          </p:cNvPr>
          <p:cNvSpPr>
            <a:spLocks noGrp="1"/>
          </p:cNvSpPr>
          <p:nvPr>
            <p:ph type="title"/>
          </p:nvPr>
        </p:nvSpPr>
        <p:spPr/>
        <p:txBody>
          <a:bodyPr>
            <a:noAutofit/>
          </a:bodyPr>
          <a:lstStyle/>
          <a:p>
            <a:pPr algn="ctr"/>
            <a:r>
              <a:rPr lang="en-GB" sz="3600" b="1" dirty="0"/>
              <a:t>Assessments – CW2	40%</a:t>
            </a:r>
            <a:br>
              <a:rPr lang="en-GB" sz="3600" b="1" dirty="0"/>
            </a:br>
            <a:r>
              <a:rPr lang="en-GB" sz="3600" b="1" dirty="0"/>
              <a:t>30 min Presentation due by 27/03/2026</a:t>
            </a:r>
          </a:p>
        </p:txBody>
      </p:sp>
      <p:sp>
        <p:nvSpPr>
          <p:cNvPr id="3" name="Content Placeholder 2">
            <a:extLst>
              <a:ext uri="{FF2B5EF4-FFF2-40B4-BE49-F238E27FC236}">
                <a16:creationId xmlns:a16="http://schemas.microsoft.com/office/drawing/2014/main" id="{583E9252-908C-887F-0B93-45F62DCB8033}"/>
              </a:ext>
            </a:extLst>
          </p:cNvPr>
          <p:cNvSpPr>
            <a:spLocks noGrp="1"/>
          </p:cNvSpPr>
          <p:nvPr>
            <p:ph idx="1"/>
          </p:nvPr>
        </p:nvSpPr>
        <p:spPr/>
        <p:txBody>
          <a:bodyPr>
            <a:normAutofit fontScale="55000" lnSpcReduction="20000"/>
          </a:bodyPr>
          <a:lstStyle/>
          <a:p>
            <a:pPr marL="0" indent="0" fontAlgn="base">
              <a:buNone/>
            </a:pPr>
            <a:r>
              <a:rPr lang="en-GB" sz="1800" b="0" i="0" dirty="0">
                <a:solidFill>
                  <a:srgbClr val="000000"/>
                </a:solidFill>
                <a:effectLst/>
                <a:latin typeface="Arial" panose="020B0604020202020204" pitchFamily="34" charset="0"/>
              </a:rPr>
              <a:t>Advocates of manual therapy state that is effective in reducing pain and increasing range of movement in patients with joint dysfunction. Manual therapy is thought to reduce pain and improve range of movement through mechanical, neurophysiological, sympathetic, psychological and nutritional effects. </a:t>
            </a:r>
            <a:endParaRPr lang="en-GB" sz="1100" b="0" i="0" dirty="0">
              <a:solidFill>
                <a:srgbClr val="000000"/>
              </a:solidFill>
              <a:effectLst/>
              <a:latin typeface="Segoe UI" panose="020B0502040204020203" pitchFamily="34" charset="0"/>
            </a:endParaRPr>
          </a:p>
          <a:p>
            <a:pPr marL="0" indent="0" fontAlgn="base">
              <a:buNone/>
            </a:pPr>
            <a:r>
              <a:rPr lang="en-GB" sz="1800" b="0" i="0" dirty="0">
                <a:solidFill>
                  <a:srgbClr val="000000"/>
                </a:solidFill>
                <a:effectLst/>
                <a:latin typeface="Arial" panose="020B0604020202020204" pitchFamily="34" charset="0"/>
              </a:rPr>
              <a:t>However, manual therapy has received a large amount of criticism recently, particularly on social media. Its critics believe that the passive modality is so poorly evidenced that it should no longer be considered an appropriate intervention for the clinically reasoned therapist.  </a:t>
            </a:r>
            <a:endParaRPr lang="en-GB" sz="1100" b="0" i="0" dirty="0">
              <a:solidFill>
                <a:srgbClr val="000000"/>
              </a:solidFill>
              <a:effectLst/>
              <a:latin typeface="Segoe UI" panose="020B0502040204020203" pitchFamily="34" charset="0"/>
            </a:endParaRPr>
          </a:p>
          <a:p>
            <a:pPr marL="0" indent="0" algn="l" rtl="0" fontAlgn="base">
              <a:buNone/>
            </a:pPr>
            <a:endParaRPr lang="en-GB" sz="1100" b="0" i="0" dirty="0">
              <a:solidFill>
                <a:srgbClr val="000000"/>
              </a:solidFill>
              <a:effectLst/>
              <a:latin typeface="Segoe UI" panose="020B0502040204020203" pitchFamily="34" charset="0"/>
            </a:endParaRPr>
          </a:p>
          <a:p>
            <a:pPr marL="0" indent="0" algn="l" rtl="0" fontAlgn="base">
              <a:buNone/>
            </a:pPr>
            <a:r>
              <a:rPr lang="en-GB" sz="1800" b="0" i="0" dirty="0">
                <a:solidFill>
                  <a:srgbClr val="000000"/>
                </a:solidFill>
                <a:effectLst/>
                <a:latin typeface="Arial" panose="020B0604020202020204" pitchFamily="34" charset="0"/>
              </a:rPr>
              <a:t>Tasks – Presentation  </a:t>
            </a:r>
            <a:endParaRPr lang="en-GB" sz="1100" dirty="0">
              <a:solidFill>
                <a:srgbClr val="000000"/>
              </a:solidFill>
              <a:latin typeface="Segoe UI" panose="020B0502040204020203" pitchFamily="34" charset="0"/>
            </a:endParaRPr>
          </a:p>
          <a:p>
            <a:pPr fontAlgn="base"/>
            <a:r>
              <a:rPr lang="en-GB" sz="1800" b="0" i="0" dirty="0">
                <a:solidFill>
                  <a:srgbClr val="000000"/>
                </a:solidFill>
                <a:effectLst/>
                <a:latin typeface="Arial" panose="020B0604020202020204" pitchFamily="34" charset="0"/>
              </a:rPr>
              <a:t> Introduce the purported mechanism of effect for the use of Manual Therapy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 In theory HOW is it supposed to reduce pain AND/OR increase range of movement? (E.g. mechanical, neurophysiological, sympathetic, psychological and nutritional effects)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Examine the evidence base for Manual Therapy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 Identify and report on peer reviewed experimental research articles that have sought to prove the effect of Manual Therapy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 Draw your own conclusions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 Do YOU think Manual Therapy is effective in reducing pain AND/OR increasing range of movement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If your literature review leads you to conclude it IS effective- WHY do think it is effective? Have you found sufficient evidence for the mechanical, neurophysiological, sympathetic, psychological and nutritional effects?  </a:t>
            </a:r>
          </a:p>
          <a:p>
            <a:pPr algn="l" rtl="0" fontAlgn="base">
              <a:buFont typeface="Arial" panose="020B0604020202020204" pitchFamily="34" charset="0"/>
              <a:buChar char="•"/>
            </a:pPr>
            <a:r>
              <a:rPr lang="en-GB" sz="1800" b="0" i="0" dirty="0">
                <a:solidFill>
                  <a:srgbClr val="000000"/>
                </a:solidFill>
                <a:effectLst/>
                <a:latin typeface="Arial" panose="020B0604020202020204" pitchFamily="34" charset="0"/>
              </a:rPr>
              <a:t>If your literature review leads you to conclude it IS NOT effect – WHY do you think it is ineffective? What would you suggest therapists use as an intervention in place of Manual Therapy </a:t>
            </a:r>
          </a:p>
          <a:p>
            <a:pPr marL="0" indent="0" algn="l" rtl="0" fontAlgn="base">
              <a:buNone/>
            </a:pPr>
            <a:endParaRPr lang="en-GB" sz="1100" b="0" i="0" dirty="0">
              <a:solidFill>
                <a:srgbClr val="000000"/>
              </a:solidFill>
              <a:effectLst/>
              <a:latin typeface="Segoe UI" panose="020B0502040204020203" pitchFamily="34" charset="0"/>
            </a:endParaRPr>
          </a:p>
          <a:p>
            <a:pPr marL="0" indent="0" algn="l" rtl="0" fontAlgn="base">
              <a:buNone/>
            </a:pPr>
            <a:r>
              <a:rPr lang="en-GB" sz="1800" b="0" i="0" dirty="0">
                <a:solidFill>
                  <a:srgbClr val="000000"/>
                </a:solidFill>
                <a:effectLst/>
                <a:latin typeface="Arial" panose="020B0604020202020204" pitchFamily="34" charset="0"/>
              </a:rPr>
              <a:t>Considerations </a:t>
            </a:r>
            <a:endParaRPr lang="en-GB" sz="1100"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Different grades and duration of mobilisations. </a:t>
            </a:r>
            <a:endParaRPr lang="en-GB" sz="1100"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Different areas it can be applied to. </a:t>
            </a:r>
            <a:endParaRPr lang="en-GB" sz="1100" b="0" i="0" dirty="0">
              <a:solidFill>
                <a:srgbClr val="000000"/>
              </a:solidFill>
              <a:effectLst/>
              <a:latin typeface="Segoe UI" panose="020B0502040204020203" pitchFamily="34" charset="0"/>
            </a:endParaRPr>
          </a:p>
          <a:p>
            <a:pPr algn="l" rtl="0" fontAlgn="base"/>
            <a:r>
              <a:rPr lang="en-GB" sz="1800" b="0" i="0" dirty="0">
                <a:solidFill>
                  <a:srgbClr val="000000"/>
                </a:solidFill>
                <a:effectLst/>
                <a:latin typeface="Arial" panose="020B0604020202020204" pitchFamily="34" charset="0"/>
              </a:rPr>
              <a:t>Does research say its beneficial to specific areas and a certain grade/duration? </a:t>
            </a:r>
            <a:endParaRPr lang="en-GB" sz="11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620856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EAFC8-09E8-12BC-F33F-C51084D81120}"/>
              </a:ext>
            </a:extLst>
          </p:cNvPr>
          <p:cNvSpPr>
            <a:spLocks noGrp="1"/>
          </p:cNvSpPr>
          <p:nvPr>
            <p:ph type="title"/>
          </p:nvPr>
        </p:nvSpPr>
        <p:spPr/>
        <p:txBody>
          <a:bodyPr/>
          <a:lstStyle/>
          <a:p>
            <a:r>
              <a:rPr lang="en-GB" b="1" i="0" dirty="0">
                <a:solidFill>
                  <a:srgbClr val="1D2125"/>
                </a:solidFill>
                <a:effectLst/>
              </a:rPr>
              <a:t>Learning approach:</a:t>
            </a:r>
            <a:endParaRPr lang="en-GB" dirty="0"/>
          </a:p>
        </p:txBody>
      </p:sp>
      <p:sp>
        <p:nvSpPr>
          <p:cNvPr id="3" name="Content Placeholder 2">
            <a:extLst>
              <a:ext uri="{FF2B5EF4-FFF2-40B4-BE49-F238E27FC236}">
                <a16:creationId xmlns:a16="http://schemas.microsoft.com/office/drawing/2014/main" id="{DEE90106-3F86-24DC-B5EB-52375DE55D55}"/>
              </a:ext>
            </a:extLst>
          </p:cNvPr>
          <p:cNvSpPr>
            <a:spLocks noGrp="1"/>
          </p:cNvSpPr>
          <p:nvPr>
            <p:ph idx="1"/>
          </p:nvPr>
        </p:nvSpPr>
        <p:spPr/>
        <p:txBody>
          <a:bodyPr>
            <a:normAutofit/>
          </a:bodyPr>
          <a:lstStyle/>
          <a:p>
            <a:pPr algn="l"/>
            <a:r>
              <a:rPr lang="en-GB" sz="2400" b="0" i="0" dirty="0">
                <a:effectLst/>
              </a:rPr>
              <a:t>Due to the nature of this module, the learning approach involves a combination of theoretical lecture and practical sessions.</a:t>
            </a:r>
            <a:r>
              <a:rPr lang="en-GB" sz="2400" b="1" i="0" dirty="0">
                <a:effectLst/>
              </a:rPr>
              <a:t> </a:t>
            </a:r>
          </a:p>
          <a:p>
            <a:pPr marL="0" indent="0" algn="l">
              <a:buNone/>
            </a:pPr>
            <a:endParaRPr lang="en-GB" sz="2400" b="1" i="0" dirty="0">
              <a:effectLst/>
            </a:endParaRPr>
          </a:p>
          <a:p>
            <a:pPr algn="l"/>
            <a:r>
              <a:rPr lang="en-GB" sz="2400" b="1" i="0" dirty="0">
                <a:effectLst/>
              </a:rPr>
              <a:t>It is essential that you attend all lectures prepared for both classroom-based theory, and practical. </a:t>
            </a:r>
          </a:p>
          <a:p>
            <a:pPr marL="0" indent="0" algn="l">
              <a:buNone/>
            </a:pPr>
            <a:endParaRPr lang="en-GB" sz="2400" b="1" i="0" dirty="0">
              <a:effectLst/>
            </a:endParaRPr>
          </a:p>
          <a:p>
            <a:pPr algn="l"/>
            <a:r>
              <a:rPr lang="en-GB" sz="2400" b="0" i="0" dirty="0">
                <a:effectLst/>
              </a:rPr>
              <a:t>It is essential that you inform staff of any injuries or health issues that may influence your ability to participate safely in practical sessions.</a:t>
            </a:r>
          </a:p>
          <a:p>
            <a:pPr marL="0" indent="0">
              <a:buNone/>
            </a:pPr>
            <a:endParaRPr lang="en-GB" sz="2400" dirty="0"/>
          </a:p>
        </p:txBody>
      </p:sp>
    </p:spTree>
    <p:extLst>
      <p:ext uri="{BB962C8B-B14F-4D97-AF65-F5344CB8AC3E}">
        <p14:creationId xmlns:p14="http://schemas.microsoft.com/office/powerpoint/2010/main" val="36972443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446984-A752-EEB3-0528-11876FDA591A}"/>
              </a:ext>
            </a:extLst>
          </p:cNvPr>
          <p:cNvSpPr>
            <a:spLocks noGrp="1"/>
          </p:cNvSpPr>
          <p:nvPr>
            <p:ph type="title"/>
          </p:nvPr>
        </p:nvSpPr>
        <p:spPr/>
        <p:txBody>
          <a:bodyPr/>
          <a:lstStyle/>
          <a:p>
            <a:r>
              <a:rPr lang="en-GB" b="1" dirty="0"/>
              <a:t>Contact and info:</a:t>
            </a:r>
          </a:p>
        </p:txBody>
      </p:sp>
      <p:sp>
        <p:nvSpPr>
          <p:cNvPr id="3" name="Content Placeholder 2">
            <a:extLst>
              <a:ext uri="{FF2B5EF4-FFF2-40B4-BE49-F238E27FC236}">
                <a16:creationId xmlns:a16="http://schemas.microsoft.com/office/drawing/2014/main" id="{3A3D5511-EB58-EBF7-626A-31CD93270AB5}"/>
              </a:ext>
            </a:extLst>
          </p:cNvPr>
          <p:cNvSpPr>
            <a:spLocks noGrp="1"/>
          </p:cNvSpPr>
          <p:nvPr>
            <p:ph idx="1"/>
          </p:nvPr>
        </p:nvSpPr>
        <p:spPr/>
        <p:txBody>
          <a:bodyPr>
            <a:normAutofit/>
          </a:bodyPr>
          <a:lstStyle/>
          <a:p>
            <a:pPr algn="l"/>
            <a:r>
              <a:rPr lang="en-GB" sz="2400" b="0" i="0" dirty="0">
                <a:solidFill>
                  <a:srgbClr val="1D2125"/>
                </a:solidFill>
                <a:effectLst/>
              </a:rPr>
              <a:t>Sian Bowen, </a:t>
            </a:r>
            <a:r>
              <a:rPr lang="en-GB" sz="2400" b="0" i="0" dirty="0">
                <a:solidFill>
                  <a:srgbClr val="1D2125"/>
                </a:solidFill>
                <a:effectLst/>
                <a:hlinkClick r:id="rId2"/>
              </a:rPr>
              <a:t>sian.bowen@uwtsd.ac.uk</a:t>
            </a:r>
            <a:r>
              <a:rPr lang="en-GB" sz="2400" b="0" i="0" dirty="0">
                <a:solidFill>
                  <a:srgbClr val="1D2125"/>
                </a:solidFill>
                <a:effectLst/>
              </a:rPr>
              <a:t> , </a:t>
            </a:r>
            <a:r>
              <a:rPr lang="en-GB" sz="2400" b="0" i="0" dirty="0">
                <a:effectLst/>
              </a:rPr>
              <a:t>DR104</a:t>
            </a:r>
            <a:r>
              <a:rPr lang="en-GB" sz="2400" dirty="0">
                <a:solidFill>
                  <a:srgbClr val="1D2125"/>
                </a:solidFill>
              </a:rPr>
              <a:t> </a:t>
            </a:r>
            <a:r>
              <a:rPr lang="en-GB" sz="2400" b="0" i="0" dirty="0" err="1">
                <a:solidFill>
                  <a:srgbClr val="1D2125"/>
                </a:solidFill>
                <a:effectLst/>
              </a:rPr>
              <a:t>Dafydd</a:t>
            </a:r>
            <a:r>
              <a:rPr lang="en-GB" sz="2400" b="0" i="0" dirty="0">
                <a:solidFill>
                  <a:srgbClr val="1D2125"/>
                </a:solidFill>
                <a:effectLst/>
              </a:rPr>
              <a:t> Rowlands block</a:t>
            </a:r>
          </a:p>
          <a:p>
            <a:pPr algn="l"/>
            <a:endParaRPr lang="en-GB" sz="2400" dirty="0">
              <a:solidFill>
                <a:srgbClr val="1D2125"/>
              </a:solidFill>
            </a:endParaRPr>
          </a:p>
          <a:p>
            <a:pPr algn="l"/>
            <a:r>
              <a:rPr lang="en-GB" sz="2400" i="0" dirty="0">
                <a:solidFill>
                  <a:srgbClr val="1D2125"/>
                </a:solidFill>
                <a:effectLst/>
              </a:rPr>
              <a:t>I work Wednesdays (non-teaching), Thursdays and Fridays – outside this please contact Richard Thomas on r.m.thomas@uwtsd.ac.uk or Kerry Nicholas </a:t>
            </a:r>
            <a:r>
              <a:rPr lang="en-GB" sz="2400" i="0" dirty="0">
                <a:solidFill>
                  <a:srgbClr val="1D2125"/>
                </a:solidFill>
                <a:effectLst/>
                <a:hlinkClick r:id="rId3"/>
              </a:rPr>
              <a:t>k.nicholas@uwtsd.ac.uk</a:t>
            </a:r>
            <a:r>
              <a:rPr lang="en-GB" sz="2400" i="0" dirty="0">
                <a:solidFill>
                  <a:srgbClr val="1D2125"/>
                </a:solidFill>
                <a:effectLst/>
              </a:rPr>
              <a:t> (course lead)</a:t>
            </a:r>
          </a:p>
          <a:p>
            <a:pPr algn="l"/>
            <a:endParaRPr lang="en-GB" sz="2400" dirty="0">
              <a:solidFill>
                <a:srgbClr val="1D2125"/>
              </a:solidFill>
            </a:endParaRPr>
          </a:p>
          <a:p>
            <a:pPr algn="l"/>
            <a:r>
              <a:rPr lang="en-GB" sz="2400" i="0" dirty="0">
                <a:solidFill>
                  <a:srgbClr val="1D2125"/>
                </a:solidFill>
                <a:effectLst/>
              </a:rPr>
              <a:t>Extenuating circumstances:</a:t>
            </a:r>
          </a:p>
          <a:p>
            <a:pPr marL="0" indent="0" algn="l">
              <a:buNone/>
            </a:pPr>
            <a:r>
              <a:rPr lang="en-GB" sz="2400" dirty="0">
                <a:hlinkClick r:id="rId4"/>
              </a:rPr>
              <a:t>Student Policies and Forms » Hub (uwtsd.ac.uk)</a:t>
            </a:r>
            <a:endParaRPr lang="en-GB" sz="2400" i="0" dirty="0">
              <a:solidFill>
                <a:srgbClr val="1D2125"/>
              </a:solidFill>
              <a:effectLst/>
            </a:endParaRPr>
          </a:p>
        </p:txBody>
      </p:sp>
    </p:spTree>
    <p:extLst>
      <p:ext uri="{BB962C8B-B14F-4D97-AF65-F5344CB8AC3E}">
        <p14:creationId xmlns:p14="http://schemas.microsoft.com/office/powerpoint/2010/main" val="1866418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982A6-0BD6-563E-6EB8-BB07756D6EF4}"/>
              </a:ext>
            </a:extLst>
          </p:cNvPr>
          <p:cNvSpPr>
            <a:spLocks noGrp="1"/>
          </p:cNvSpPr>
          <p:nvPr>
            <p:ph type="title"/>
          </p:nvPr>
        </p:nvSpPr>
        <p:spPr/>
        <p:txBody>
          <a:bodyPr/>
          <a:lstStyle/>
          <a:p>
            <a:r>
              <a:rPr lang="en-GB" b="1" dirty="0"/>
              <a:t>Task…</a:t>
            </a:r>
          </a:p>
        </p:txBody>
      </p:sp>
      <p:sp>
        <p:nvSpPr>
          <p:cNvPr id="3" name="Content Placeholder 2">
            <a:extLst>
              <a:ext uri="{FF2B5EF4-FFF2-40B4-BE49-F238E27FC236}">
                <a16:creationId xmlns:a16="http://schemas.microsoft.com/office/drawing/2014/main" id="{EC047982-DDAA-3218-132A-E78E78F105F8}"/>
              </a:ext>
            </a:extLst>
          </p:cNvPr>
          <p:cNvSpPr>
            <a:spLocks noGrp="1"/>
          </p:cNvSpPr>
          <p:nvPr>
            <p:ph idx="1"/>
          </p:nvPr>
        </p:nvSpPr>
        <p:spPr/>
        <p:txBody>
          <a:bodyPr>
            <a:normAutofit/>
          </a:bodyPr>
          <a:lstStyle/>
          <a:p>
            <a:r>
              <a:rPr lang="en-GB" dirty="0"/>
              <a:t>What do you think manual therapy is? Write down some ideas and discuss with the person next to you. </a:t>
            </a:r>
          </a:p>
          <a:p>
            <a:endParaRPr lang="en-GB" dirty="0"/>
          </a:p>
          <a:p>
            <a:r>
              <a:rPr lang="en-GB" dirty="0"/>
              <a:t>Have you received any manual therapy yourself? If so what type?</a:t>
            </a:r>
          </a:p>
          <a:p>
            <a:endParaRPr lang="en-GB" dirty="0"/>
          </a:p>
        </p:txBody>
      </p:sp>
    </p:spTree>
    <p:extLst>
      <p:ext uri="{BB962C8B-B14F-4D97-AF65-F5344CB8AC3E}">
        <p14:creationId xmlns:p14="http://schemas.microsoft.com/office/powerpoint/2010/main" val="22727809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286</TotalTime>
  <Words>818</Words>
  <Application>Microsoft Office PowerPoint</Application>
  <PresentationFormat>Widescreen</PresentationFormat>
  <Paragraphs>71</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Calibri Light</vt:lpstr>
      <vt:lpstr>Segoe UI</vt:lpstr>
      <vt:lpstr>Symbol</vt:lpstr>
      <vt:lpstr>Times New Roman</vt:lpstr>
      <vt:lpstr>Office Theme</vt:lpstr>
      <vt:lpstr>Manual Therapy</vt:lpstr>
      <vt:lpstr>What’s the module about?</vt:lpstr>
      <vt:lpstr>Learning outcomes and syllabus</vt:lpstr>
      <vt:lpstr>Practical Assessments – CW1 60% 30 min Peripheral due by 16/01/2026 30 min Spinal due by 15/05/2026</vt:lpstr>
      <vt:lpstr>Assessments – CW2 40% 30 min Presentation due by 27/03/2026</vt:lpstr>
      <vt:lpstr>Learning approach:</vt:lpstr>
      <vt:lpstr>Contact and info:</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 to Sport and Exercise Injuries</dc:title>
  <dc:creator>Sian Bowen</dc:creator>
  <cp:lastModifiedBy>Sian Bowen</cp:lastModifiedBy>
  <cp:revision>3</cp:revision>
  <dcterms:created xsi:type="dcterms:W3CDTF">2023-09-22T12:30:08Z</dcterms:created>
  <dcterms:modified xsi:type="dcterms:W3CDTF">2025-10-01T08:56:47Z</dcterms:modified>
</cp:coreProperties>
</file>