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6A5486A-B754-46E1-9680-B3C2ECFFC5EC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7E99A4C8-2191-49F6-A13C-591263739B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8284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74210F1-49FB-49AF-9771-17D1D8227A9F}" type="slidenum">
              <a:rPr lang="en-GB" altLang="en-US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16715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F37338-C40D-4F83-8D99-CCEB064655BC}" type="slidenum">
              <a:rPr lang="en-GB" altLang="en-US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88461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0C6A69C-7573-4197-A1A7-4764EA23AB74}" type="slidenum">
              <a:rPr lang="en-GB" altLang="en-US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73887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E81E6C1-2FB8-4965-97B1-0090092AAD32}" type="slidenum">
              <a:rPr lang="en-GB" altLang="en-US"/>
              <a:pPr>
                <a:spcBef>
                  <a:spcPct val="0"/>
                </a:spcBef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7997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88FF6C1-8470-46BD-A3F1-DBD0DACD9419}" type="slidenum">
              <a:rPr lang="en-GB" altLang="en-US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1630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0DEEF8-395C-437F-AAE9-B33787786FFE}" type="slidenum">
              <a:rPr lang="en-GB" altLang="en-US"/>
              <a:pPr>
                <a:spcBef>
                  <a:spcPct val="0"/>
                </a:spcBef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3335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2AE4D09-49BB-4626-BEE4-F882CF5CA420}" type="slidenum">
              <a:rPr lang="en-GB" altLang="en-US"/>
              <a:pPr>
                <a:spcBef>
                  <a:spcPct val="0"/>
                </a:spcBef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2613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E7CB6A4-27CB-4BCD-A27E-92052F27D620}" type="slidenum">
              <a:rPr lang="en-GB" altLang="en-US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75438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5B2C478-E243-48B0-94FD-5502E6706ADE}" type="slidenum">
              <a:rPr lang="en-GB" altLang="en-US"/>
              <a:pPr>
                <a:spcBef>
                  <a:spcPct val="0"/>
                </a:spcBef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80930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025F346-813F-440C-93F8-CF0DA9FA3079}" type="slidenum">
              <a:rPr lang="en-GB" altLang="en-US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80930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4422747-6C34-4C41-A6B7-FFD0D1A53CF6}" type="slidenum">
              <a:rPr lang="en-GB" altLang="en-US"/>
              <a:pPr>
                <a:spcBef>
                  <a:spcPct val="0"/>
                </a:spcBef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48933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789E123-32F1-465F-9B49-6265890390DE}" type="slidenum">
              <a:rPr lang="en-GB" altLang="en-US"/>
              <a:pPr>
                <a:spcBef>
                  <a:spcPct val="0"/>
                </a:spcBef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55916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39BF890-E80D-4144-8AB3-B24D88046420}" type="slidenum">
              <a:rPr lang="en-GB" altLang="en-US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22528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F7F02A3-D944-4040-B4D4-07461DA9EE35}" type="slidenum">
              <a:rPr lang="en-GB" altLang="en-US"/>
              <a:pPr>
                <a:spcBef>
                  <a:spcPct val="0"/>
                </a:spcBef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4716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6FDCD3A-FAB8-4227-BFDD-C7B98B6B684A}" type="slidenum">
              <a:rPr lang="en-GB" altLang="en-US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45930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1496F5D-B9C9-4D8B-87E2-9FFC6FBE0F9E}" type="slidenum">
              <a:rPr lang="en-GB" altLang="en-US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33669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B3CFE26-814D-494F-8E64-C8035424878F}" type="slidenum">
              <a:rPr lang="en-GB" altLang="en-US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96546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AC2E6D3-D6BE-4830-ACD7-F7EFD3677FA4}" type="slidenum">
              <a:rPr lang="en-GB" altLang="en-US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48464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C7FE8AD-3BC5-4486-B3FC-B2E938A90046}" type="slidenum">
              <a:rPr lang="en-GB" altLang="en-US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00854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ADD6681-7B51-45CD-8552-709B796DBE9E}" type="slidenum">
              <a:rPr lang="en-GB" altLang="en-US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9300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5760 w 5760"/>
                <a:gd name="T3" fmla="*/ 0 h 528"/>
                <a:gd name="T4" fmla="*/ 5760 w 5760"/>
                <a:gd name="T5" fmla="*/ 528 h 528"/>
                <a:gd name="T6" fmla="*/ 48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87EED50-E527-4719-935C-7EA1D7B9EA19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5530650-019A-480B-92D0-28C7C3B110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3730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167AE-F375-48F1-BC4C-E111BBB19D11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90206-CD87-4598-988C-8A77FF42E6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5204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5" name="Chevron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5DB65BB-2A20-4E71-BD63-CAEA5193A571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8F70501-1024-44DD-91C5-81B2275786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9021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A22EC7-B594-4A29-BC8F-7BBB58FBEF95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A033CAD-D76B-4DB8-8229-0E762547E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8845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FAF20EF-5AE6-4FE9-82DD-00BB4848B055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EC20F90-6760-4C30-8361-7B6EC9C946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13510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48B7077-6372-45C0-B95A-40B79C0F0BA9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05581B1-CB11-4499-ADB6-1709549C180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162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BAB2B-83B5-4D77-BC94-F1F2EF3682C3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D0675-C7AD-427E-A45C-49EC68284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720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320681F-650E-4AA4-8202-18FDCC43BBEA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008CE2-BCA2-4E16-9DD5-7AA9F3B2F82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51199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6" name="Freeform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0" name="Chevron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F004477-1691-4299-81FD-2BD01241F578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056F980-E3E5-429C-9037-937ACBB7A6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8401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37106-9520-4EBF-8491-182BA464E1A4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263B8-DC95-40C4-B0B5-F5EC7F8CF9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7474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C09695-FFD2-4B7E-AE00-841A606D20DE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79ED5-4742-40C2-8A59-65DF42908B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716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27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5760 w 5591"/>
              <a:gd name="T3" fmla="*/ 0 h 588"/>
              <a:gd name="T4" fmla="*/ 5760 w 5591"/>
              <a:gd name="T5" fmla="*/ 528 h 588"/>
              <a:gd name="T6" fmla="*/ 48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extLst/>
          </a:lstStyle>
          <a:p>
            <a:pPr>
              <a:defRPr/>
            </a:pPr>
            <a:fld id="{14332D02-ED76-42DF-B483-699E4EB053B1}" type="datetimeFigureOut">
              <a:rPr lang="en-GB"/>
              <a:pPr>
                <a:defRPr/>
              </a:pPr>
              <a:t>11/02/2020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 smtClean="0"/>
            </a:lvl1pPr>
          </a:lstStyle>
          <a:p>
            <a:pPr>
              <a:defRPr/>
            </a:pPr>
            <a:fld id="{01D52FFC-FF17-499F-A5C9-B06539BD23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697" r:id="rId2"/>
    <p:sldLayoutId id="2147483702" r:id="rId3"/>
    <p:sldLayoutId id="2147483703" r:id="rId4"/>
    <p:sldLayoutId id="2147483704" r:id="rId5"/>
    <p:sldLayoutId id="2147483705" r:id="rId6"/>
    <p:sldLayoutId id="2147483698" r:id="rId7"/>
    <p:sldLayoutId id="2147483706" r:id="rId8"/>
    <p:sldLayoutId id="2147483707" r:id="rId9"/>
    <p:sldLayoutId id="2147483699" r:id="rId10"/>
    <p:sldLayoutId id="214748370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anose="020B0602030504020204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0" y="1752601"/>
            <a:ext cx="9144000" cy="1829761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5300" dirty="0" smtClean="0">
                <a:solidFill>
                  <a:schemeClr val="accent1"/>
                </a:solidFill>
              </a:rPr>
              <a:t>APPLYING SOCIAL PSYCHOLOGY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Applied Social Psychology: Law</a:t>
            </a:r>
          </a:p>
        </p:txBody>
      </p:sp>
      <p:sp>
        <p:nvSpPr>
          <p:cNvPr id="10243" name="Subtitle 2"/>
          <p:cNvSpPr>
            <a:spLocks noGrp="1"/>
          </p:cNvSpPr>
          <p:nvPr>
            <p:ph type="subTitle" idx="1"/>
          </p:nvPr>
        </p:nvSpPr>
        <p:spPr>
          <a:xfrm>
            <a:off x="0" y="4941888"/>
            <a:ext cx="3957638" cy="661987"/>
          </a:xfrm>
        </p:spPr>
        <p:txBody>
          <a:bodyPr/>
          <a:lstStyle/>
          <a:p>
            <a:pPr marR="0" algn="l" eaLnBrk="1" hangingPunct="1"/>
            <a:endParaRPr lang="en-GB" altLang="en-US" sz="2400" smtClean="0">
              <a:solidFill>
                <a:schemeClr val="tx1"/>
              </a:solidFill>
            </a:endParaRPr>
          </a:p>
          <a:p>
            <a:pPr marR="0" algn="l" eaLnBrk="1" hangingPunct="1"/>
            <a:endParaRPr lang="en-GB" altLang="en-US" sz="2400" smtClean="0">
              <a:solidFill>
                <a:schemeClr val="tx1"/>
              </a:solidFill>
            </a:endParaRPr>
          </a:p>
          <a:p>
            <a:pPr marR="0" algn="l" eaLnBrk="1" hangingPunct="1"/>
            <a:r>
              <a:rPr lang="en-GB" altLang="en-US" sz="2400" smtClean="0">
                <a:solidFill>
                  <a:schemeClr val="tx1"/>
                </a:solidFill>
              </a:rPr>
              <a:t>Dr. Paul Hutchings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Jury selection</a:t>
            </a:r>
          </a:p>
          <a:p>
            <a:pPr lvl="1" eaLnBrk="1" hangingPunct="1"/>
            <a:r>
              <a:rPr lang="en-GB" altLang="en-US" smtClean="0"/>
              <a:t>Science or Intuition?</a:t>
            </a:r>
          </a:p>
          <a:p>
            <a:pPr lvl="2" eaLnBrk="1" hangingPunct="1"/>
            <a:r>
              <a:rPr lang="en-GB" altLang="en-US" smtClean="0"/>
              <a:t>Harrisburg Seven</a:t>
            </a:r>
          </a:p>
          <a:p>
            <a:pPr lvl="2" eaLnBrk="1" hangingPunct="1"/>
            <a:r>
              <a:rPr lang="en-GB" altLang="en-US" smtClean="0"/>
              <a:t>OJ Simpson</a:t>
            </a:r>
          </a:p>
          <a:p>
            <a:pPr lvl="2" eaLnBrk="1" hangingPunct="1"/>
            <a:endParaRPr lang="en-GB" altLang="en-US" smtClean="0"/>
          </a:p>
          <a:p>
            <a:pPr lvl="2" eaLnBrk="1" hangingPunct="1"/>
            <a:r>
              <a:rPr lang="en-GB" altLang="en-US" smtClean="0"/>
              <a:t>Hans (2000) – pro/anti business types for corporate trials</a:t>
            </a:r>
          </a:p>
          <a:p>
            <a:pPr lvl="2" eaLnBrk="1" hangingPunct="1"/>
            <a:r>
              <a:rPr lang="en-GB" altLang="en-US" smtClean="0"/>
              <a:t>Mock juries</a:t>
            </a:r>
          </a:p>
          <a:p>
            <a:pPr lvl="2" eaLnBrk="1" hangingPunct="1"/>
            <a:endParaRPr lang="en-GB" altLang="en-US" smtClean="0"/>
          </a:p>
        </p:txBody>
      </p:sp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smtClean="0"/>
              <a:t>Death Qualification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Exclusion of prospective jurors who oppose the death penalty (from potential death-penalty cases)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2400" smtClean="0"/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Those who support death penalty more authoritarian and dogmatic (Butler &amp; Moran, 2007)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smtClean="0"/>
              <a:t>Just-world hypothesis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2400" smtClean="0"/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Those who support death penalty more likely to be prosecution-minded than those who oppose (Fitzgerald &amp; Ellsworth, 1984)</a:t>
            </a:r>
          </a:p>
        </p:txBody>
      </p:sp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Ethics</a:t>
            </a:r>
          </a:p>
          <a:p>
            <a:pPr lvl="1" eaLnBrk="1" hangingPunct="1"/>
            <a:r>
              <a:rPr lang="en-GB" altLang="en-US" sz="2400" smtClean="0"/>
              <a:t>Should lawyers try to slant juries in their favour</a:t>
            </a:r>
          </a:p>
          <a:p>
            <a:pPr lvl="1" eaLnBrk="1" hangingPunct="1"/>
            <a:r>
              <a:rPr lang="en-GB" altLang="en-US" sz="2400" smtClean="0"/>
              <a:t>‘A trial by peers’?</a:t>
            </a:r>
          </a:p>
          <a:p>
            <a:pPr lvl="1" eaLnBrk="1" hangingPunct="1"/>
            <a:endParaRPr lang="en-GB" altLang="en-US" sz="2400" smtClean="0"/>
          </a:p>
          <a:p>
            <a:pPr lvl="1" eaLnBrk="1" hangingPunct="1"/>
            <a:r>
              <a:rPr lang="en-GB" altLang="en-US" sz="2400" smtClean="0"/>
              <a:t>Death qualification voir dire suggests guilt (Haney, 1984)</a:t>
            </a:r>
          </a:p>
        </p:txBody>
      </p:sp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Juries and race</a:t>
            </a:r>
          </a:p>
          <a:p>
            <a:pPr lvl="1" eaLnBrk="1" hangingPunct="1"/>
            <a:r>
              <a:rPr lang="en-GB" altLang="en-US" sz="2400" smtClean="0"/>
              <a:t>Do in-group members protect other in-group members?</a:t>
            </a:r>
          </a:p>
          <a:p>
            <a:pPr lvl="2" eaLnBrk="1" hangingPunct="1"/>
            <a:endParaRPr lang="en-GB" altLang="en-US" sz="2000" smtClean="0"/>
          </a:p>
          <a:p>
            <a:pPr lvl="2" eaLnBrk="1" hangingPunct="1"/>
            <a:r>
              <a:rPr lang="en-GB" altLang="en-US" sz="2000" smtClean="0"/>
              <a:t>When evidence is weak, in-group bias</a:t>
            </a:r>
          </a:p>
          <a:p>
            <a:pPr lvl="2" eaLnBrk="1" hangingPunct="1"/>
            <a:r>
              <a:rPr lang="en-GB" altLang="en-US" sz="2000" smtClean="0"/>
              <a:t>When evidence is strong, backlash (harsher sentences) against in-group member (Kerr et al., 1995)</a:t>
            </a:r>
          </a:p>
          <a:p>
            <a:pPr lvl="2" eaLnBrk="1" hangingPunct="1"/>
            <a:r>
              <a:rPr lang="en-GB" altLang="en-US" sz="2000" smtClean="0"/>
              <a:t>White jurors more likely to find Black defendant guilty when in all-White jury compared to diverse jury (mock voir dire; Sommers, 2006)</a:t>
            </a:r>
          </a:p>
          <a:p>
            <a:pPr lvl="2" eaLnBrk="1" hangingPunct="1"/>
            <a:endParaRPr lang="en-GB" altLang="en-US" sz="2000" smtClean="0"/>
          </a:p>
        </p:txBody>
      </p:sp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Inbau et al. (2001): Tactics for eliciting confessions</a:t>
            </a:r>
          </a:p>
          <a:p>
            <a:pPr lvl="1" eaLnBrk="1" hangingPunct="1"/>
            <a:r>
              <a:rPr lang="en-GB" altLang="en-US" sz="2000" smtClean="0"/>
              <a:t>Isolation</a:t>
            </a:r>
          </a:p>
          <a:p>
            <a:pPr lvl="1" eaLnBrk="1" hangingPunct="1"/>
            <a:r>
              <a:rPr lang="en-GB" altLang="en-US" sz="2000" smtClean="0"/>
              <a:t>Expression of certainty of guilt (including use of false information tactics)</a:t>
            </a:r>
          </a:p>
          <a:p>
            <a:pPr lvl="2" eaLnBrk="1" hangingPunct="1"/>
            <a:r>
              <a:rPr lang="en-GB" altLang="en-US" sz="1600" smtClean="0"/>
              <a:t>Futility of defence</a:t>
            </a:r>
          </a:p>
          <a:p>
            <a:pPr lvl="1" eaLnBrk="1" hangingPunct="1"/>
            <a:r>
              <a:rPr lang="en-GB" altLang="en-US" sz="2000" smtClean="0"/>
              <a:t>Befriend/Minimise offence (mitigation)</a:t>
            </a:r>
          </a:p>
          <a:p>
            <a:pPr lvl="2" eaLnBrk="1" hangingPunct="1"/>
            <a:r>
              <a:rPr lang="en-GB" altLang="en-US" sz="1600" smtClean="0"/>
              <a:t>But not officially</a:t>
            </a:r>
          </a:p>
          <a:p>
            <a:pPr lvl="2" eaLnBrk="1" hangingPunct="1"/>
            <a:endParaRPr lang="en-GB" altLang="en-US" sz="1600" smtClean="0"/>
          </a:p>
          <a:p>
            <a:pPr eaLnBrk="1" hangingPunct="1"/>
            <a:r>
              <a:rPr lang="en-GB" altLang="en-US" sz="2400" smtClean="0"/>
              <a:t>Should work</a:t>
            </a:r>
          </a:p>
          <a:p>
            <a:pPr lvl="1" eaLnBrk="1" hangingPunct="1"/>
            <a:r>
              <a:rPr lang="en-GB" altLang="en-US" sz="2000" smtClean="0"/>
              <a:t>If suspect is guilty, justice is done</a:t>
            </a:r>
          </a:p>
          <a:p>
            <a:pPr lvl="1" eaLnBrk="1" hangingPunct="1"/>
            <a:r>
              <a:rPr lang="en-GB" altLang="en-US" sz="2000" smtClean="0"/>
              <a:t>If suspect is innocent why would they incriminate themselves?</a:t>
            </a:r>
          </a:p>
        </p:txBody>
      </p:sp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smtClean="0"/>
              <a:t>Confessions/False confessions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In 20% of cases where subject cleared by DNA, a false confession had been made (Garrett, 2008)</a:t>
            </a:r>
          </a:p>
          <a:p>
            <a:pPr lvl="1" eaLnBrk="1" hangingPunct="1"/>
            <a:r>
              <a:rPr lang="en-GB" altLang="en-US" sz="2000" smtClean="0"/>
              <a:t>Compliance</a:t>
            </a:r>
          </a:p>
          <a:p>
            <a:pPr lvl="2" eaLnBrk="1" hangingPunct="1"/>
            <a:r>
              <a:rPr lang="en-GB" altLang="en-US" sz="1600" smtClean="0"/>
              <a:t>To escape situation</a:t>
            </a:r>
          </a:p>
          <a:p>
            <a:pPr lvl="1" eaLnBrk="1" hangingPunct="1"/>
            <a:r>
              <a:rPr lang="en-GB" altLang="en-US" sz="2000" smtClean="0"/>
              <a:t>Internalisation</a:t>
            </a:r>
          </a:p>
          <a:p>
            <a:pPr lvl="2" eaLnBrk="1" hangingPunct="1"/>
            <a:r>
              <a:rPr lang="en-GB" altLang="en-US" sz="1600" smtClean="0"/>
              <a:t>Belief that crime was committed (Hammel, 2008)</a:t>
            </a:r>
          </a:p>
          <a:p>
            <a:pPr eaLnBrk="1" hangingPunct="1"/>
            <a:endParaRPr lang="en-GB" altLang="en-US" sz="2400" smtClean="0"/>
          </a:p>
          <a:p>
            <a:pPr lvl="1" eaLnBrk="1" hangingPunct="1"/>
            <a:r>
              <a:rPr lang="en-GB" altLang="en-US" sz="2000" smtClean="0"/>
              <a:t>Lack of clear memory of event/time</a:t>
            </a:r>
          </a:p>
          <a:p>
            <a:pPr lvl="1" eaLnBrk="1" hangingPunct="1"/>
            <a:r>
              <a:rPr lang="en-GB" altLang="en-US" sz="2000" smtClean="0"/>
              <a:t>False evidence</a:t>
            </a:r>
          </a:p>
          <a:p>
            <a:pPr lvl="2" eaLnBrk="1" hangingPunct="1"/>
            <a:r>
              <a:rPr lang="en-GB" altLang="en-US" sz="1600" smtClean="0"/>
              <a:t>Computer task (Kassin &amp; Kiechel, 1996)</a:t>
            </a:r>
          </a:p>
          <a:p>
            <a:pPr lvl="1" eaLnBrk="1" hangingPunct="1"/>
            <a:endParaRPr lang="en-GB" altLang="en-US" sz="2000" smtClean="0"/>
          </a:p>
        </p:txBody>
      </p:sp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If a confession is withdrawn and coercion claimed, what will happen?</a:t>
            </a:r>
          </a:p>
          <a:p>
            <a:pPr lvl="1" eaLnBrk="1" hangingPunct="1"/>
            <a:r>
              <a:rPr lang="en-GB" altLang="en-US" sz="2000" smtClean="0"/>
              <a:t>FAE influence on juries (Kassin &amp; Sukel, 1997)</a:t>
            </a:r>
          </a:p>
          <a:p>
            <a:pPr lvl="1" eaLnBrk="1" hangingPunct="1"/>
            <a:endParaRPr lang="en-GB" altLang="en-US" sz="2000" smtClean="0"/>
          </a:p>
          <a:p>
            <a:pPr eaLnBrk="1" hangingPunct="1"/>
            <a:r>
              <a:rPr lang="en-GB" altLang="en-US" sz="2400" smtClean="0"/>
              <a:t>Polygraph (lie detector)</a:t>
            </a:r>
          </a:p>
          <a:p>
            <a:pPr lvl="1" eaLnBrk="1" hangingPunct="1"/>
            <a:r>
              <a:rPr lang="en-GB" altLang="en-US" sz="2000" smtClean="0"/>
              <a:t>Legal for use in USA but questions regarding use now raised</a:t>
            </a:r>
          </a:p>
          <a:p>
            <a:pPr lvl="2" eaLnBrk="1" hangingPunct="1"/>
            <a:r>
              <a:rPr lang="en-GB" altLang="en-US" sz="1600" smtClean="0"/>
              <a:t>Judges can refuse polygraph information</a:t>
            </a:r>
          </a:p>
          <a:p>
            <a:pPr lvl="1" eaLnBrk="1" hangingPunct="1"/>
            <a:r>
              <a:rPr lang="en-GB" altLang="en-US" sz="2000" smtClean="0"/>
              <a:t>Never been legal in British courts</a:t>
            </a:r>
          </a:p>
          <a:p>
            <a:pPr lvl="1" eaLnBrk="1" hangingPunct="1"/>
            <a:endParaRPr lang="en-GB" altLang="en-US" sz="2000" smtClean="0"/>
          </a:p>
          <a:p>
            <a:pPr lvl="1" eaLnBrk="1" hangingPunct="1"/>
            <a:r>
              <a:rPr lang="en-GB" altLang="en-US" sz="2000" smtClean="0"/>
              <a:t>Control question versus test question issues</a:t>
            </a:r>
          </a:p>
          <a:p>
            <a:pPr lvl="1" eaLnBrk="1" hangingPunct="1"/>
            <a:r>
              <a:rPr lang="en-GB" altLang="en-US" sz="2000" smtClean="0"/>
              <a:t>Innocent people can easily fail the test</a:t>
            </a:r>
          </a:p>
        </p:txBody>
      </p:sp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dirty="0" smtClean="0"/>
              <a:t>Eyewitness error... The most common cause of wrongful convictions (Wells et al., 2007)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2400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en-GB" sz="2400" dirty="0" smtClean="0"/>
              <a:t>Eyewitnesses are imperfect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en-GB" sz="2400" dirty="0" smtClean="0"/>
              <a:t>Factors influence ability to notice or recall events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en-GB" sz="2400" dirty="0" smtClean="0"/>
              <a:t>Belief in eyewitness testimony not equal to fact</a:t>
            </a:r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endParaRPr lang="en-GB" sz="2400" dirty="0" smtClean="0"/>
          </a:p>
          <a:p>
            <a:pPr marL="914400" lvl="1" indent="-514350" eaLnBrk="1" fontAlgn="auto" hangingPunct="1">
              <a:spcBef>
                <a:spcPts val="324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Acquisition of information</a:t>
            </a:r>
          </a:p>
          <a:p>
            <a:pPr marL="914400" lvl="1" indent="-514350" eaLnBrk="1" fontAlgn="auto" hangingPunct="1">
              <a:spcBef>
                <a:spcPts val="324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Storage of information</a:t>
            </a:r>
          </a:p>
          <a:p>
            <a:pPr marL="914400" lvl="1" indent="-514350" eaLnBrk="1" fontAlgn="auto" hangingPunct="1">
              <a:spcBef>
                <a:spcPts val="324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Retrieval of information</a:t>
            </a:r>
            <a:endParaRPr lang="en-GB" sz="1600" dirty="0" smtClean="0"/>
          </a:p>
          <a:p>
            <a:pPr marL="457200" indent="-45720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endParaRPr lang="en-GB" sz="24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charset="0"/>
              <a:buNone/>
              <a:defRPr/>
            </a:pPr>
            <a:endParaRPr lang="en-GB" sz="2400" dirty="0" smtClean="0"/>
          </a:p>
        </p:txBody>
      </p:sp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smtClean="0"/>
              <a:t>Eyewitness Testimony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Calibri" panose="020F0502020204030204" pitchFamily="34" charset="0"/>
              <a:buAutoNum type="arabicPeriod"/>
            </a:pPr>
            <a:r>
              <a:rPr lang="en-GB" altLang="en-US" sz="2800" smtClean="0"/>
              <a:t>Information acquisition</a:t>
            </a:r>
          </a:p>
          <a:p>
            <a:pPr marL="914400" lvl="1" indent="-514350" eaLnBrk="1" hangingPunct="1"/>
            <a:r>
              <a:rPr lang="en-GB" altLang="en-US" sz="2400" smtClean="0"/>
              <a:t>Emotion state</a:t>
            </a:r>
          </a:p>
          <a:p>
            <a:pPr marL="1314450" lvl="2" indent="-514350" eaLnBrk="1" hangingPunct="1"/>
            <a:r>
              <a:rPr lang="en-GB" altLang="en-US" sz="2000" smtClean="0"/>
              <a:t>Morgan et al. (2004)</a:t>
            </a:r>
          </a:p>
          <a:p>
            <a:pPr marL="1314450" lvl="2" indent="-514350" eaLnBrk="1" hangingPunct="1"/>
            <a:r>
              <a:rPr lang="en-GB" altLang="en-US" sz="2000" smtClean="0"/>
              <a:t>High-stress participants worse at recall than low-stress participants</a:t>
            </a:r>
          </a:p>
          <a:p>
            <a:pPr marL="914400" lvl="1" indent="-514350" eaLnBrk="1" hangingPunct="1"/>
            <a:r>
              <a:rPr lang="en-GB" altLang="en-US" sz="2400" smtClean="0"/>
              <a:t>Weapon fixation effect</a:t>
            </a:r>
          </a:p>
          <a:p>
            <a:pPr marL="1314450" lvl="2" indent="-514350" eaLnBrk="1" hangingPunct="1"/>
            <a:r>
              <a:rPr lang="en-GB" altLang="en-US" sz="2000" smtClean="0"/>
              <a:t>Loftus et al. (1987)</a:t>
            </a:r>
          </a:p>
          <a:p>
            <a:pPr marL="1314450" lvl="2" indent="-514350" eaLnBrk="1" hangingPunct="1"/>
            <a:r>
              <a:rPr lang="en-GB" altLang="en-US" sz="2000" smtClean="0"/>
              <a:t>Participants spent more time looking at weapon than chequebook in bank robbery simulation</a:t>
            </a:r>
          </a:p>
          <a:p>
            <a:pPr marL="1314450" lvl="2" indent="-514350" eaLnBrk="1" hangingPunct="1"/>
            <a:r>
              <a:rPr lang="en-GB" altLang="en-US" sz="2000" smtClean="0"/>
              <a:t>Impairment of subsequent face recognition</a:t>
            </a:r>
          </a:p>
          <a:p>
            <a:pPr marL="514350" indent="-514350" eaLnBrk="1" hangingPunct="1">
              <a:buFont typeface="Arial" panose="020B0604020202020204" pitchFamily="34" charset="0"/>
              <a:buNone/>
            </a:pPr>
            <a:endParaRPr lang="en-GB" altLang="en-US" sz="2800" smtClean="0"/>
          </a:p>
          <a:p>
            <a:pPr marL="514350" indent="-514350" eaLnBrk="1" hangingPunct="1">
              <a:buFont typeface="Arial" panose="020B0604020202020204" pitchFamily="34" charset="0"/>
              <a:buNone/>
            </a:pPr>
            <a:endParaRPr lang="en-GB" altLang="en-US" sz="2800" smtClean="0"/>
          </a:p>
        </p:txBody>
      </p:sp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 smtClean="0"/>
              <a:t>Cross-race effect/Other-race effect</a:t>
            </a:r>
          </a:p>
          <a:p>
            <a:pPr lvl="1" eaLnBrk="1" hangingPunct="1"/>
            <a:r>
              <a:rPr lang="en-GB" altLang="en-US" sz="2000" smtClean="0"/>
              <a:t>Malpass and Kravitz (1969; 2004)</a:t>
            </a:r>
          </a:p>
          <a:p>
            <a:pPr lvl="1" eaLnBrk="1" hangingPunct="1"/>
            <a:r>
              <a:rPr lang="en-GB" altLang="en-US" sz="2000" smtClean="0"/>
              <a:t>Difficulty accurately recognising members of racial out-groups</a:t>
            </a:r>
          </a:p>
          <a:p>
            <a:pPr lvl="2" eaLnBrk="1" hangingPunct="1"/>
            <a:r>
              <a:rPr lang="en-GB" altLang="en-US" sz="1600" smtClean="0"/>
              <a:t>One of the most robust findings in social psychology</a:t>
            </a:r>
          </a:p>
        </p:txBody>
      </p:sp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Calibri" pitchFamily="34" charset="0"/>
              <a:buAutoNum type="arabicPeriod" startAt="2"/>
              <a:defRPr/>
            </a:pPr>
            <a:r>
              <a:rPr lang="en-GB" sz="2800" smtClean="0"/>
              <a:t>Storage</a:t>
            </a:r>
          </a:p>
          <a:p>
            <a:pPr marL="914400" lvl="1" indent="-514350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Increased forgetting over time (Shapiro &amp; Penrod, 1986)</a:t>
            </a:r>
          </a:p>
          <a:p>
            <a:pPr marL="914400" lvl="1" indent="-514350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Lack of ‘purity’ of events</a:t>
            </a:r>
          </a:p>
          <a:p>
            <a:pPr marL="914400" lvl="1" indent="-514350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Loftus and Palmer (1974)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smtClean="0"/>
              <a:t>‘How fast were cars going when they </a:t>
            </a:r>
            <a:r>
              <a:rPr lang="en-GB" sz="2000" i="1" smtClean="0"/>
              <a:t>hit/smashed/collided/bumped/contacted </a:t>
            </a:r>
            <a:r>
              <a:rPr lang="en-GB" sz="2000" smtClean="0"/>
              <a:t>each other?’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smtClean="0"/>
              <a:t>‘Smashed’ = highest estimate, ‘Contacted’ = lowest estimate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smtClean="0"/>
              <a:t>Later, 32% of ‘smashed’ group reported seeing broken headlight glass</a:t>
            </a:r>
          </a:p>
          <a:p>
            <a:pPr marL="914400" lvl="1" indent="-514350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False memories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smtClean="0"/>
              <a:t>Leichtman and Ceci (1995)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2000" smtClean="0"/>
              <a:t>Children and ‘Sam Stone’</a:t>
            </a:r>
          </a:p>
          <a:p>
            <a:pPr marL="1314450" lvl="2" indent="-514350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endParaRPr lang="en-GB" sz="200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Calibri" panose="020F0502020204030204" pitchFamily="34" charset="0"/>
              <a:buAutoNum type="arabicPeriod" startAt="3"/>
            </a:pPr>
            <a:r>
              <a:rPr lang="en-GB" altLang="en-US" sz="2800" smtClean="0"/>
              <a:t>Retrieval</a:t>
            </a:r>
          </a:p>
          <a:p>
            <a:pPr marL="914400" lvl="1" indent="-514350" eaLnBrk="1" hangingPunct="1"/>
            <a:r>
              <a:rPr lang="en-GB" altLang="en-US" sz="2400" smtClean="0"/>
              <a:t>By trial, eyewitness will have been primed in many ways</a:t>
            </a:r>
          </a:p>
          <a:p>
            <a:pPr marL="914400" lvl="1" indent="-514350" eaLnBrk="1" hangingPunct="1"/>
            <a:r>
              <a:rPr lang="en-GB" altLang="en-US" sz="2400" smtClean="0"/>
              <a:t>Use of ‘face composites’ etc. can impair correct recognition (Kovera et al., 1997)</a:t>
            </a:r>
          </a:p>
          <a:p>
            <a:pPr marL="914400" lvl="1" indent="-514350" eaLnBrk="1" hangingPunct="1"/>
            <a:endParaRPr lang="en-GB" altLang="en-US" sz="2400" smtClean="0"/>
          </a:p>
        </p:txBody>
      </p:sp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1" indent="-514350" eaLnBrk="1" hangingPunct="1"/>
            <a:r>
              <a:rPr lang="en-GB" altLang="en-US" sz="2400" smtClean="0"/>
              <a:t>Construction (of line-up)</a:t>
            </a:r>
          </a:p>
          <a:p>
            <a:pPr marL="914400" lvl="1" indent="-514350" eaLnBrk="1" hangingPunct="1"/>
            <a:r>
              <a:rPr lang="en-GB" altLang="en-US" sz="2400" smtClean="0"/>
              <a:t>Instruction (to witness)</a:t>
            </a:r>
          </a:p>
          <a:p>
            <a:pPr marL="1314450" lvl="2" indent="-514350" eaLnBrk="1" hangingPunct="1"/>
            <a:r>
              <a:rPr lang="en-GB" altLang="en-US" sz="2000" smtClean="0"/>
              <a:t>Malpass &amp; Devine (1981) – when told suspect is present, 78% make false ident. when suspect is actually absent </a:t>
            </a:r>
          </a:p>
          <a:p>
            <a:pPr marL="914400" lvl="1" indent="-514350" eaLnBrk="1" hangingPunct="1"/>
            <a:r>
              <a:rPr lang="en-GB" altLang="en-US" sz="2400" smtClean="0"/>
              <a:t>Format (of identification)</a:t>
            </a:r>
          </a:p>
          <a:p>
            <a:pPr marL="1314450" lvl="2" indent="-514350" eaLnBrk="1" hangingPunct="1"/>
            <a:r>
              <a:rPr lang="en-GB" altLang="en-US" sz="2000" smtClean="0"/>
              <a:t>Presenting pictures individually leads to less false identification then when presented together</a:t>
            </a:r>
          </a:p>
          <a:p>
            <a:pPr marL="914400" lvl="1" indent="-514350" eaLnBrk="1" hangingPunct="1"/>
            <a:r>
              <a:rPr lang="en-GB" altLang="en-US" sz="2400" smtClean="0"/>
              <a:t>Familiarity-induced</a:t>
            </a:r>
          </a:p>
          <a:p>
            <a:pPr marL="1314450" lvl="2" indent="-514350" eaLnBrk="1" hangingPunct="1"/>
            <a:r>
              <a:rPr lang="en-GB" altLang="en-US" sz="2000" smtClean="0"/>
              <a:t>People may use context</a:t>
            </a:r>
          </a:p>
          <a:p>
            <a:pPr marL="1314450" lvl="2" indent="-514350" eaLnBrk="1" hangingPunct="1"/>
            <a:r>
              <a:rPr lang="en-GB" altLang="en-US" sz="2000" smtClean="0"/>
              <a:t>Falsely accuse other bystanders from crime scene</a:t>
            </a:r>
          </a:p>
          <a:p>
            <a:pPr eaLnBrk="1" hangingPunct="1"/>
            <a:endParaRPr lang="en-GB" altLang="en-US" smtClean="0"/>
          </a:p>
        </p:txBody>
      </p:sp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Courtrooms and Eyewitnesses</a:t>
            </a:r>
          </a:p>
          <a:p>
            <a:pPr lvl="1" eaLnBrk="1" hangingPunct="1"/>
            <a:r>
              <a:rPr lang="en-GB" altLang="en-US" sz="2400" smtClean="0"/>
              <a:t>Strong belief in eyewitness testimony</a:t>
            </a:r>
          </a:p>
          <a:p>
            <a:pPr lvl="2" eaLnBrk="1" hangingPunct="1"/>
            <a:r>
              <a:rPr lang="en-GB" altLang="en-US" sz="2000" smtClean="0"/>
              <a:t>Judges unable to distinguish between correct and incorrect eyewitness testimony (Wise &amp; Safer, 2004)</a:t>
            </a:r>
          </a:p>
          <a:p>
            <a:pPr lvl="1" eaLnBrk="1" hangingPunct="1"/>
            <a:r>
              <a:rPr lang="en-GB" altLang="en-US" sz="2400" smtClean="0"/>
              <a:t>Eyewitnesses often confident</a:t>
            </a:r>
          </a:p>
          <a:p>
            <a:pPr lvl="2" eaLnBrk="1" hangingPunct="1"/>
            <a:r>
              <a:rPr lang="en-GB" altLang="en-US" sz="2000" smtClean="0"/>
              <a:t>But confidence not highly correlated with accuracy (Sporer et al., 1995)</a:t>
            </a:r>
          </a:p>
        </p:txBody>
      </p:sp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Media influence: Pre-trial publicity</a:t>
            </a:r>
          </a:p>
          <a:p>
            <a:pPr lvl="1" eaLnBrk="1" hangingPunct="1"/>
            <a:r>
              <a:rPr lang="en-GB" altLang="en-US" sz="2400" smtClean="0"/>
              <a:t>Kramer et al. (1990) – prejudicial info about suspect (prior conviction) influenced number of guilty verdicts</a:t>
            </a:r>
          </a:p>
          <a:p>
            <a:pPr lvl="2" eaLnBrk="1" hangingPunct="1"/>
            <a:r>
              <a:rPr lang="en-GB" altLang="en-US" sz="2000" smtClean="0"/>
              <a:t>Those influenced not recognised in voir dire</a:t>
            </a:r>
          </a:p>
          <a:p>
            <a:pPr lvl="1" eaLnBrk="1" hangingPunct="1"/>
            <a:r>
              <a:rPr lang="en-GB" altLang="en-US" sz="2400" smtClean="0"/>
              <a:t>Tyler (2006)</a:t>
            </a:r>
          </a:p>
          <a:p>
            <a:pPr lvl="2" eaLnBrk="1" hangingPunct="1"/>
            <a:r>
              <a:rPr lang="en-GB" altLang="en-US" sz="2000" smtClean="0"/>
              <a:t>‘CSI effect’ – does watching such programmes influence the importance people put on types of evidence in actual trials?</a:t>
            </a:r>
          </a:p>
        </p:txBody>
      </p:sp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Inadmissible evidence</a:t>
            </a:r>
          </a:p>
          <a:p>
            <a:pPr lvl="1" eaLnBrk="1" hangingPunct="1"/>
            <a:r>
              <a:rPr lang="en-GB" altLang="en-US" sz="2400" smtClean="0"/>
              <a:t>If introduced but ruled inadmissible, can jurors ignore evidence?</a:t>
            </a:r>
          </a:p>
          <a:p>
            <a:pPr lvl="2" eaLnBrk="1" hangingPunct="1"/>
            <a:r>
              <a:rPr lang="en-GB" altLang="en-US" sz="2000" smtClean="0"/>
              <a:t>‘White bear’ study (Wegner, 1994)</a:t>
            </a:r>
          </a:p>
          <a:p>
            <a:pPr lvl="2" eaLnBrk="1" hangingPunct="1"/>
            <a:r>
              <a:rPr lang="en-GB" altLang="en-US" sz="2000" smtClean="0"/>
              <a:t>‘Forbidden fruit’ (Wolf &amp; Montgomery, 1977)</a:t>
            </a:r>
          </a:p>
          <a:p>
            <a:pPr lvl="2" eaLnBrk="1" hangingPunct="1"/>
            <a:r>
              <a:rPr lang="en-GB" altLang="en-US" sz="2000" smtClean="0"/>
              <a:t>Own decision of what to ignore and what not to ignore (Wissler &amp; Saks, 1985)</a:t>
            </a:r>
          </a:p>
          <a:p>
            <a:pPr lvl="2" eaLnBrk="1" hangingPunct="1"/>
            <a:endParaRPr lang="en-GB" altLang="en-US" sz="2000" smtClean="0"/>
          </a:p>
          <a:p>
            <a:pPr lvl="2" eaLnBrk="1" hangingPunct="1"/>
            <a:r>
              <a:rPr lang="en-GB" altLang="en-US" sz="2000" smtClean="0"/>
              <a:t>Comply when involves serious breach of defendant’s rights (Fleming et al., 1999)</a:t>
            </a:r>
          </a:p>
        </p:txBody>
      </p:sp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smtClean="0"/>
              <a:t>Instructions from the judge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Legal terms which many lay people do not understand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Greater comprehension when instructions are put into plain English (English &amp; Sales, 1997)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smtClean="0"/>
              <a:t>Jury nullification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E.g., euthanasia cases, homeowner protection cases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smtClean="0"/>
              <a:t>Jurors bringing a ‘moral law’/commonsense into criminal law (Finkel, 1995)</a:t>
            </a:r>
          </a:p>
        </p:txBody>
      </p:sp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smtClean="0"/>
              <a:t>Group formation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smtClean="0"/>
              <a:t>Central/peripheral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smtClean="0"/>
              <a:t>Group leadership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1600" smtClean="0"/>
              <a:t>Occupational status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1600" smtClean="0"/>
              <a:t>Prior experience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1600" smtClean="0"/>
              <a:t>Table position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200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400" smtClean="0"/>
              <a:t>Consensus/Conflict/Reconciliation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sz="2400" smtClean="0"/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smtClean="0"/>
              <a:t>Normative/informative influence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2000" smtClean="0"/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000" smtClean="0"/>
              <a:t>Is a 5/1 split the same as a 10/2 split?</a:t>
            </a:r>
          </a:p>
          <a:p>
            <a:pPr marL="859536" lvl="2" eaLnBrk="1" fontAlgn="auto" hangingPunct="1">
              <a:spcAft>
                <a:spcPts val="0"/>
              </a:spcAft>
              <a:buFont typeface="Wingdings 2"/>
              <a:buChar char=""/>
              <a:defRPr/>
            </a:pPr>
            <a:r>
              <a:rPr lang="en-GB" sz="1600" smtClean="0"/>
              <a:t>Asch studies on conformity</a:t>
            </a:r>
          </a:p>
        </p:txBody>
      </p:sp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smtClean="0"/>
              <a:t>Jury Deliberation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Zimbardo’s prison experiment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r>
              <a:rPr lang="en-GB" altLang="en-US" sz="2800" smtClean="0"/>
              <a:t>Adversarial versus Inquisitorial methods of justice</a:t>
            </a:r>
          </a:p>
          <a:p>
            <a:pPr eaLnBrk="1" hangingPunct="1"/>
            <a:endParaRPr lang="en-GB" altLang="en-US" sz="2800" smtClean="0"/>
          </a:p>
          <a:p>
            <a:pPr eaLnBrk="1" hangingPunct="1"/>
            <a:r>
              <a:rPr lang="en-GB" altLang="en-US" sz="2800" smtClean="0"/>
              <a:t>Cultural differences in law and justice</a:t>
            </a:r>
          </a:p>
          <a:p>
            <a:pPr lvl="1" eaLnBrk="1" hangingPunct="1"/>
            <a:r>
              <a:rPr lang="en-GB" altLang="en-US" sz="2400" smtClean="0"/>
              <a:t>Notions of law and justice in society</a:t>
            </a:r>
          </a:p>
        </p:txBody>
      </p:sp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 smtClean="0"/>
              <a:t>Other areas of interest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265</TotalTime>
  <Words>953</Words>
  <Application>Microsoft Office PowerPoint</Application>
  <PresentationFormat>On-screen Show (4:3)</PresentationFormat>
  <Paragraphs>167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APPLYING SOCIAL PSYCHOLOGY  Applied Social Psychology: Law</vt:lpstr>
      <vt:lpstr>PowerPoint Presentation</vt:lpstr>
      <vt:lpstr>PowerPoint Presentation</vt:lpstr>
      <vt:lpstr>PowerPoint Presentation</vt:lpstr>
      <vt:lpstr>PowerPoint Presentation</vt:lpstr>
      <vt:lpstr>Confessions/False confessions</vt:lpstr>
      <vt:lpstr>PowerPoint Presentation</vt:lpstr>
      <vt:lpstr>PowerPoint Presentation</vt:lpstr>
      <vt:lpstr>Eyewitness Testimony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Jury Deliberation</vt:lpstr>
      <vt:lpstr>Other areas of interest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‘Social Interaction’?</dc:title>
  <dc:creator>Paul B Hutchings</dc:creator>
  <cp:lastModifiedBy>Paul Hutchings</cp:lastModifiedBy>
  <cp:revision>25</cp:revision>
  <dcterms:created xsi:type="dcterms:W3CDTF">2010-10-01T13:25:35Z</dcterms:created>
  <dcterms:modified xsi:type="dcterms:W3CDTF">2020-02-11T10:15:32Z</dcterms:modified>
</cp:coreProperties>
</file>