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Anton" pitchFamily="2" charset="0"/>
      <p:regular r:id="rId14"/>
    </p:embeddedFont>
    <p:embeddedFont>
      <p:font typeface="Anton Italics" panose="020B0604020202020204" charset="0"/>
      <p:regular r:id="rId15"/>
    </p:embeddedFont>
    <p:embeddedFont>
      <p:font typeface="DM Sans" pitchFamily="2" charset="0"/>
      <p:regular r:id="rId16"/>
    </p:embeddedFont>
    <p:embeddedFont>
      <p:font typeface="DM Sans Italics" panose="020B0604020202020204" charset="0"/>
      <p:regular r:id="rId17"/>
    </p:embeddedFont>
    <p:embeddedFont>
      <p:font typeface="Open Sauce" panose="020B0604020202020204" charset="0"/>
      <p:regular r:id="rId18"/>
    </p:embeddedFont>
    <p:embeddedFont>
      <p:font typeface="Open Sauce Light" panose="020B0604020202020204" charset="0"/>
      <p:regular r:id="rId19"/>
    </p:embeddedFont>
    <p:embeddedFont>
      <p:font typeface="Open Sauce Light Italics"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5" d="100"/>
          <a:sy n="45" d="100"/>
        </p:scale>
        <p:origin x="816"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A9CE32-F8CD-4792-B545-D259FE3DB079}" type="datetimeFigureOut">
              <a:rPr lang="en-US" smtClean="0"/>
              <a:t>10/6/2026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E35CD6-1E64-476B-8C7C-DC0A3011B2DA}" type="slidenum">
              <a:rPr lang="en-US" smtClean="0"/>
              <a:t>‹#›</a:t>
            </a:fld>
            <a:endParaRPr lang="en-US"/>
          </a:p>
        </p:txBody>
      </p:sp>
    </p:spTree>
    <p:extLst>
      <p:ext uri="{BB962C8B-B14F-4D97-AF65-F5344CB8AC3E}">
        <p14:creationId xmlns:p14="http://schemas.microsoft.com/office/powerpoint/2010/main" val="3667791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Hello. Today I am going to talk about supporting a three year old child, Shona who has just joined nursery. I will look at Bowlby's attachment theory and discuss how she may be needing to be supported, the strengths and weaknesses of the theory and how it might relate to her.</a:t>
            </a:r>
            <a:endParaRPr lang="en-US" dirty="0"/>
          </a:p>
        </p:txBody>
      </p:sp>
      <p:sp>
        <p:nvSpPr>
          <p:cNvPr id="4" name="Slide Number Placeholder 3"/>
          <p:cNvSpPr>
            <a:spLocks noGrp="1"/>
          </p:cNvSpPr>
          <p:nvPr>
            <p:ph type="sldNum" sz="quarter" idx="10"/>
          </p:nvPr>
        </p:nvSpPr>
        <p:spPr/>
        <p:txBody>
          <a:bodyPr/>
          <a:lstStyle/>
          <a:p>
            <a:fld id="{8AE35CD6-1E64-476B-8C7C-DC0A3011B2DA}" type="slidenum">
              <a:rPr lang="en-US" smtClean="0"/>
              <a:t>1</a:t>
            </a:fld>
            <a:endParaRPr lang="en-US"/>
          </a:p>
        </p:txBody>
      </p:sp>
    </p:spTree>
    <p:extLst>
      <p:ext uri="{BB962C8B-B14F-4D97-AF65-F5344CB8AC3E}">
        <p14:creationId xmlns:p14="http://schemas.microsoft.com/office/powerpoint/2010/main" val="1819536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 am a practitioner working in a nursery for children in the early years. Shona gets anxious when her </a:t>
            </a:r>
            <a:r>
              <a:rPr lang="en-US" sz="1200" b="0" i="0" kern="1200" dirty="0" err="1">
                <a:solidFill>
                  <a:schemeClr val="tx1"/>
                </a:solidFill>
                <a:effectLst/>
                <a:latin typeface="+mn-lt"/>
                <a:ea typeface="+mn-ea"/>
                <a:cs typeface="+mn-cs"/>
              </a:rPr>
              <a:t>carers</a:t>
            </a:r>
            <a:r>
              <a:rPr lang="en-US" sz="1200" b="0" i="0" kern="1200" dirty="0">
                <a:solidFill>
                  <a:schemeClr val="tx1"/>
                </a:solidFill>
                <a:effectLst/>
                <a:latin typeface="+mn-lt"/>
                <a:ea typeface="+mn-ea"/>
                <a:cs typeface="+mn-cs"/>
              </a:rPr>
              <a:t> get out of her car. Limited verbal communication and struggles with group play. My job is to find out what she needs and to be part of her support plan. This plan should take into account her emotional, social, cognitive and physical health. Cognitive development refers to her learning, thinking and problem solving abilities. We only have a short description of Shona. There are no records of her early life, her native tongue or her family history. Before assuming, therefore, it is necessary to observe her and talk with her </a:t>
            </a:r>
            <a:r>
              <a:rPr lang="en-US" sz="1200" b="0" i="0" kern="1200" dirty="0" err="1">
                <a:solidFill>
                  <a:schemeClr val="tx1"/>
                </a:solidFill>
                <a:effectLst/>
                <a:latin typeface="+mn-lt"/>
                <a:ea typeface="+mn-ea"/>
                <a:cs typeface="+mn-cs"/>
              </a:rPr>
              <a:t>carers</a:t>
            </a:r>
            <a:r>
              <a:rPr lang="en-US" sz="1200" b="0" i="0" kern="1200" dirty="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8AE35CD6-1E64-476B-8C7C-DC0A3011B2DA}" type="slidenum">
              <a:rPr lang="en-US" smtClean="0"/>
              <a:t>2</a:t>
            </a:fld>
            <a:endParaRPr lang="en-US"/>
          </a:p>
        </p:txBody>
      </p:sp>
    </p:spTree>
    <p:extLst>
      <p:ext uri="{BB962C8B-B14F-4D97-AF65-F5344CB8AC3E}">
        <p14:creationId xmlns:p14="http://schemas.microsoft.com/office/powerpoint/2010/main" val="1031610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There are three ideas on this slide. The first kind of attachment is the emotional tie itself. Second, a safe haven is a person who is safe to go to when the child is upset or frightened. Third, a secure base is someone who is reliable and can aid the child's sense of confidence to explore. The child has the opportunity to play, or do something new, and knows they will be supported if necessary. The following ideas are relevant to the early years, as young children are gaining confidence in their relationships and environments. This feeling of security can be promoted by a caring and responsive adult in nursery. We have attached to Shona.</a:t>
            </a:r>
            <a:endParaRPr lang="en-US" dirty="0"/>
          </a:p>
        </p:txBody>
      </p:sp>
      <p:sp>
        <p:nvSpPr>
          <p:cNvPr id="4" name="Slide Number Placeholder 3"/>
          <p:cNvSpPr>
            <a:spLocks noGrp="1"/>
          </p:cNvSpPr>
          <p:nvPr>
            <p:ph type="sldNum" sz="quarter" idx="10"/>
          </p:nvPr>
        </p:nvSpPr>
        <p:spPr/>
        <p:txBody>
          <a:bodyPr/>
          <a:lstStyle/>
          <a:p>
            <a:fld id="{8AE35CD6-1E64-476B-8C7C-DC0A3011B2DA}" type="slidenum">
              <a:rPr lang="en-US" smtClean="0"/>
              <a:t>3</a:t>
            </a:fld>
            <a:endParaRPr lang="en-US"/>
          </a:p>
        </p:txBody>
      </p:sp>
    </p:spTree>
    <p:extLst>
      <p:ext uri="{BB962C8B-B14F-4D97-AF65-F5344CB8AC3E}">
        <p14:creationId xmlns:p14="http://schemas.microsoft.com/office/powerpoint/2010/main" val="1420044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Attachment theory is one potential explanation for Shona's concern about her </a:t>
            </a:r>
            <a:r>
              <a:rPr lang="en-US" sz="1200" b="0" i="0" kern="1200" dirty="0" err="1">
                <a:solidFill>
                  <a:schemeClr val="tx1"/>
                </a:solidFill>
                <a:effectLst/>
                <a:latin typeface="+mn-lt"/>
                <a:ea typeface="+mn-ea"/>
                <a:cs typeface="+mn-cs"/>
              </a:rPr>
              <a:t>carers</a:t>
            </a:r>
            <a:r>
              <a:rPr lang="en-US" sz="1200" b="0" i="0" kern="1200" dirty="0">
                <a:solidFill>
                  <a:schemeClr val="tx1"/>
                </a:solidFill>
                <a:effectLst/>
                <a:latin typeface="+mn-lt"/>
                <a:ea typeface="+mn-ea"/>
                <a:cs typeface="+mn-cs"/>
              </a:rPr>
              <a:t> leaving. She has been recently placed in a new environment. Being separated from familiar </a:t>
            </a:r>
            <a:r>
              <a:rPr lang="en-US" sz="1200" b="0" i="0" kern="1200" dirty="0" err="1">
                <a:solidFill>
                  <a:schemeClr val="tx1"/>
                </a:solidFill>
                <a:effectLst/>
                <a:latin typeface="+mn-lt"/>
                <a:ea typeface="+mn-ea"/>
                <a:cs typeface="+mn-cs"/>
              </a:rPr>
              <a:t>carers</a:t>
            </a:r>
            <a:r>
              <a:rPr lang="en-US" sz="1200" b="0" i="0" kern="1200" dirty="0">
                <a:solidFill>
                  <a:schemeClr val="tx1"/>
                </a:solidFill>
                <a:effectLst/>
                <a:latin typeface="+mn-lt"/>
                <a:ea typeface="+mn-ea"/>
                <a:cs typeface="+mn-cs"/>
              </a:rPr>
              <a:t> may be distressing, as they will be able to comfort her. Being able to have a consistent key person to build a trusting relationship would benefit Shona. This adult will be able to </a:t>
            </a:r>
            <a:r>
              <a:rPr lang="en-US" sz="1200" b="0" i="0" kern="1200" dirty="0" err="1">
                <a:solidFill>
                  <a:schemeClr val="tx1"/>
                </a:solidFill>
                <a:effectLst/>
                <a:latin typeface="+mn-lt"/>
                <a:ea typeface="+mn-ea"/>
                <a:cs typeface="+mn-cs"/>
              </a:rPr>
              <a:t>recognise</a:t>
            </a:r>
            <a:r>
              <a:rPr lang="en-US" sz="1200" b="0" i="0" kern="1200" dirty="0">
                <a:solidFill>
                  <a:schemeClr val="tx1"/>
                </a:solidFill>
                <a:effectLst/>
                <a:latin typeface="+mn-lt"/>
                <a:ea typeface="+mn-ea"/>
                <a:cs typeface="+mn-cs"/>
              </a:rPr>
              <a:t> when she requires reassurance and be able to respond in a calm manner. As time goes on, the relationship might help her to develop her confidence to look around the nursery. As with all things, however, caution must be taken in interpretation. Separation anxiety is not enough to indicate that Shona has an insecure attachment. She has poor verbal communication and poor group play skills, as well. Whilst attachment theory can account for her need for comfort, it's not sufficient to explain all of her challenges.</a:t>
            </a:r>
            <a:endParaRPr lang="en-US" dirty="0"/>
          </a:p>
        </p:txBody>
      </p:sp>
      <p:sp>
        <p:nvSpPr>
          <p:cNvPr id="4" name="Slide Number Placeholder 3"/>
          <p:cNvSpPr>
            <a:spLocks noGrp="1"/>
          </p:cNvSpPr>
          <p:nvPr>
            <p:ph type="sldNum" sz="quarter" idx="10"/>
          </p:nvPr>
        </p:nvSpPr>
        <p:spPr/>
        <p:txBody>
          <a:bodyPr/>
          <a:lstStyle/>
          <a:p>
            <a:fld id="{8AE35CD6-1E64-476B-8C7C-DC0A3011B2DA}" type="slidenum">
              <a:rPr lang="en-US" smtClean="0"/>
              <a:t>4</a:t>
            </a:fld>
            <a:endParaRPr lang="en-US"/>
          </a:p>
        </p:txBody>
      </p:sp>
    </p:spTree>
    <p:extLst>
      <p:ext uri="{BB962C8B-B14F-4D97-AF65-F5344CB8AC3E}">
        <p14:creationId xmlns:p14="http://schemas.microsoft.com/office/powerpoint/2010/main" val="24115910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 would suggest three things to help Shona "settle. Firstly, she should have a key person. This person would welcome her, find out what she likes and who would reach out to her when she needs comfort. Shona may benefit from consistency as it will help them to become familiar with the adult and develop trust. There would also need to be someone who is familiar with the staff if that person was to be absent again. Second, I would recommend routine that is predictable. Simple picture timetable which may depict what will occur in the course of the day. Staff/</a:t>
            </a:r>
            <a:r>
              <a:rPr lang="en-US" sz="1200" b="0" i="0" kern="1200" dirty="0" err="1">
                <a:solidFill>
                  <a:schemeClr val="tx1"/>
                </a:solidFill>
                <a:effectLst/>
                <a:latin typeface="+mn-lt"/>
                <a:ea typeface="+mn-ea"/>
                <a:cs typeface="+mn-cs"/>
              </a:rPr>
              <a:t>carers</a:t>
            </a:r>
            <a:r>
              <a:rPr lang="en-US" sz="1200" b="0" i="0" kern="1200" dirty="0">
                <a:solidFill>
                  <a:schemeClr val="tx1"/>
                </a:solidFill>
                <a:effectLst/>
                <a:latin typeface="+mn-lt"/>
                <a:ea typeface="+mn-ea"/>
                <a:cs typeface="+mn-cs"/>
              </a:rPr>
              <a:t> may agree a calm goodbye routine, this will make arrivals more familiar. Thirdly, staff need to liaise closely with her </a:t>
            </a:r>
            <a:r>
              <a:rPr lang="en-US" sz="1200" b="0" i="0" kern="1200" dirty="0" err="1">
                <a:solidFill>
                  <a:schemeClr val="tx1"/>
                </a:solidFill>
                <a:effectLst/>
                <a:latin typeface="+mn-lt"/>
                <a:ea typeface="+mn-ea"/>
                <a:cs typeface="+mn-cs"/>
              </a:rPr>
              <a:t>carers</a:t>
            </a:r>
            <a:r>
              <a:rPr lang="en-US" sz="1200" b="0" i="0" kern="1200" dirty="0">
                <a:solidFill>
                  <a:schemeClr val="tx1"/>
                </a:solidFill>
                <a:effectLst/>
                <a:latin typeface="+mn-lt"/>
                <a:ea typeface="+mn-ea"/>
                <a:cs typeface="+mn-cs"/>
              </a:rPr>
              <a:t>. What does Shona need comfort with, what does she love and what routines does she know. They could come together and make a plan for her to settle in gradually, and alter it depending on how she responds. These proposals relate to the safe haven and secure base proposals. The intention is to offer reassurance and encourage exploration, not for Shona to settle straight away.</a:t>
            </a:r>
            <a:endParaRPr lang="en-US" dirty="0"/>
          </a:p>
        </p:txBody>
      </p:sp>
      <p:sp>
        <p:nvSpPr>
          <p:cNvPr id="4" name="Slide Number Placeholder 3"/>
          <p:cNvSpPr>
            <a:spLocks noGrp="1"/>
          </p:cNvSpPr>
          <p:nvPr>
            <p:ph type="sldNum" sz="quarter" idx="10"/>
          </p:nvPr>
        </p:nvSpPr>
        <p:spPr/>
        <p:txBody>
          <a:bodyPr/>
          <a:lstStyle/>
          <a:p>
            <a:fld id="{8AE35CD6-1E64-476B-8C7C-DC0A3011B2DA}" type="slidenum">
              <a:rPr lang="en-US" smtClean="0"/>
              <a:t>5</a:t>
            </a:fld>
            <a:endParaRPr lang="en-US"/>
          </a:p>
        </p:txBody>
      </p:sp>
    </p:spTree>
    <p:extLst>
      <p:ext uri="{BB962C8B-B14F-4D97-AF65-F5344CB8AC3E}">
        <p14:creationId xmlns:p14="http://schemas.microsoft.com/office/powerpoint/2010/main" val="784788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While safety is important, Shona also requires assistance in communicating, playing socially, learning and moving. Staff can use short sentences, gestures or pictures for communication: They could, for instance, present two pictures of activities and have her indicate which one she prefers. They need to allow her to respond and take in their communication – words, pointing or gestures. She could start playing with her key person and another child, for social development. Staff may then slowly and at no pressure invite her into small group activities. Staff might be able to provide puzzles, building blocks and activities related to her interests for learning. These provide opportunities to investigate and challenge straightforward problems. Supervised play in the outside areas would offer chances for physical and movement development. The key person may be able to provide reassurance during. But, a sense of security will not make communication problems go away. Staff should be alert to such needs and discuss them with </a:t>
            </a:r>
            <a:r>
              <a:rPr lang="en-US" sz="1200" b="0" i="0" kern="1200" dirty="0" err="1">
                <a:solidFill>
                  <a:schemeClr val="tx1"/>
                </a:solidFill>
                <a:effectLst/>
                <a:latin typeface="+mn-lt"/>
                <a:ea typeface="+mn-ea"/>
                <a:cs typeface="+mn-cs"/>
              </a:rPr>
              <a:t>carers</a:t>
            </a:r>
            <a:r>
              <a:rPr lang="en-US" sz="1200" b="0" i="0" kern="1200" dirty="0">
                <a:solidFill>
                  <a:schemeClr val="tx1"/>
                </a:solidFill>
                <a:effectLst/>
                <a:latin typeface="+mn-lt"/>
                <a:ea typeface="+mn-ea"/>
                <a:cs typeface="+mn-cs"/>
              </a:rPr>
              <a:t> and if concerns remain, to follow nursery procedures.</a:t>
            </a:r>
            <a:endParaRPr lang="en-US" dirty="0"/>
          </a:p>
        </p:txBody>
      </p:sp>
      <p:sp>
        <p:nvSpPr>
          <p:cNvPr id="4" name="Slide Number Placeholder 3"/>
          <p:cNvSpPr>
            <a:spLocks noGrp="1"/>
          </p:cNvSpPr>
          <p:nvPr>
            <p:ph type="sldNum" sz="quarter" idx="10"/>
          </p:nvPr>
        </p:nvSpPr>
        <p:spPr/>
        <p:txBody>
          <a:bodyPr/>
          <a:lstStyle/>
          <a:p>
            <a:fld id="{8AE35CD6-1E64-476B-8C7C-DC0A3011B2DA}" type="slidenum">
              <a:rPr lang="en-US" smtClean="0"/>
              <a:t>6</a:t>
            </a:fld>
            <a:endParaRPr lang="en-US"/>
          </a:p>
        </p:txBody>
      </p:sp>
    </p:spTree>
    <p:extLst>
      <p:ext uri="{BB962C8B-B14F-4D97-AF65-F5344CB8AC3E}">
        <p14:creationId xmlns:p14="http://schemas.microsoft.com/office/powerpoint/2010/main" val="1868142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Development is a result of nature and nurture. </a:t>
            </a:r>
            <a:r>
              <a:rPr lang="en-US" sz="1200" b="0" i="0" kern="1200">
                <a:solidFill>
                  <a:schemeClr val="tx1"/>
                </a:solidFill>
                <a:effectLst/>
                <a:latin typeface="+mn-lt"/>
                <a:ea typeface="+mn-ea"/>
                <a:cs typeface="+mn-cs"/>
              </a:rPr>
              <a:t>Nature</a:t>
            </a:r>
            <a:r>
              <a:rPr lang="en-US" sz="1200" b="0" i="0" kern="1200" baseline="0">
                <a:solidFill>
                  <a:schemeClr val="tx1"/>
                </a:solidFill>
                <a:effectLst/>
                <a:latin typeface="+mn-lt"/>
                <a:ea typeface="+mn-ea"/>
                <a:cs typeface="+mn-cs"/>
              </a:rPr>
              <a:t> </a:t>
            </a:r>
            <a:r>
              <a:rPr lang="en-US" sz="1200" b="0" i="0" kern="1200">
                <a:solidFill>
                  <a:schemeClr val="tx1"/>
                </a:solidFill>
                <a:effectLst/>
                <a:latin typeface="+mn-lt"/>
                <a:ea typeface="+mn-ea"/>
                <a:cs typeface="+mn-cs"/>
              </a:rPr>
              <a:t>is </a:t>
            </a:r>
            <a:r>
              <a:rPr lang="en-US" sz="1200" b="0" i="0" kern="1200" dirty="0">
                <a:solidFill>
                  <a:schemeClr val="tx1"/>
                </a:solidFill>
                <a:effectLst/>
                <a:latin typeface="+mn-lt"/>
                <a:ea typeface="+mn-ea"/>
                <a:cs typeface="+mn-cs"/>
              </a:rPr>
              <a:t>defined as biological influences. One of them is temperament – differences in emotional reactions in children. Children learn so quickly in new situation and others need more time. Children may also communicate and participate in different ways, due to developmental differences. Nurture is what can be nurtured or the environment. Relationships with staff and </a:t>
            </a:r>
            <a:r>
              <a:rPr lang="en-US" sz="1200" b="0" i="0" kern="1200" dirty="0" err="1">
                <a:solidFill>
                  <a:schemeClr val="tx1"/>
                </a:solidFill>
                <a:effectLst/>
                <a:latin typeface="+mn-lt"/>
                <a:ea typeface="+mn-ea"/>
                <a:cs typeface="+mn-cs"/>
              </a:rPr>
              <a:t>carers</a:t>
            </a:r>
            <a:r>
              <a:rPr lang="en-US" sz="1200" b="0" i="0" kern="1200" dirty="0">
                <a:solidFill>
                  <a:schemeClr val="tx1"/>
                </a:solidFill>
                <a:effectLst/>
                <a:latin typeface="+mn-lt"/>
                <a:ea typeface="+mn-ea"/>
                <a:cs typeface="+mn-cs"/>
              </a:rPr>
              <a:t>, opportunities to communicate and play, and routines at the nursery are key to Shona. These influences go hand-in-hand. Temperament is biologically-based, but experiences can also affect a child's response. It is not possible to conclude that Shona's </a:t>
            </a:r>
            <a:r>
              <a:rPr lang="en-US" sz="1200" b="0" i="0" kern="1200" dirty="0" err="1">
                <a:solidFill>
                  <a:schemeClr val="tx1"/>
                </a:solidFill>
                <a:effectLst/>
                <a:latin typeface="+mn-lt"/>
                <a:ea typeface="+mn-ea"/>
                <a:cs typeface="+mn-cs"/>
              </a:rPr>
              <a:t>behaviour</a:t>
            </a:r>
            <a:r>
              <a:rPr lang="en-US" sz="1200" b="0" i="0" kern="1200" dirty="0">
                <a:solidFill>
                  <a:schemeClr val="tx1"/>
                </a:solidFill>
                <a:effectLst/>
                <a:latin typeface="+mn-lt"/>
                <a:ea typeface="+mn-ea"/>
                <a:cs typeface="+mn-cs"/>
              </a:rPr>
              <a:t> is due to her temperament alone, or her environment alone. I would like to see more information. Staff are then able to adapt the nursery provision to her needs.</a:t>
            </a:r>
            <a:endParaRPr lang="en-US" dirty="0"/>
          </a:p>
        </p:txBody>
      </p:sp>
      <p:sp>
        <p:nvSpPr>
          <p:cNvPr id="4" name="Slide Number Placeholder 3"/>
          <p:cNvSpPr>
            <a:spLocks noGrp="1"/>
          </p:cNvSpPr>
          <p:nvPr>
            <p:ph type="sldNum" sz="quarter" idx="10"/>
          </p:nvPr>
        </p:nvSpPr>
        <p:spPr/>
        <p:txBody>
          <a:bodyPr/>
          <a:lstStyle/>
          <a:p>
            <a:fld id="{8AE35CD6-1E64-476B-8C7C-DC0A3011B2DA}" type="slidenum">
              <a:rPr lang="en-US" smtClean="0"/>
              <a:t>7</a:t>
            </a:fld>
            <a:endParaRPr lang="en-US"/>
          </a:p>
        </p:txBody>
      </p:sp>
    </p:spTree>
    <p:extLst>
      <p:ext uri="{BB962C8B-B14F-4D97-AF65-F5344CB8AC3E}">
        <p14:creationId xmlns:p14="http://schemas.microsoft.com/office/powerpoint/2010/main" val="152470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importance of attachment theory is that it shows the importance of consolation and trust in relationships with children. This will help children to understand that separation from familiar </a:t>
            </a:r>
            <a:r>
              <a:rPr lang="en-US" sz="1200" b="0" i="0" kern="1200" dirty="0" err="1">
                <a:solidFill>
                  <a:schemeClr val="tx1"/>
                </a:solidFill>
                <a:effectLst/>
                <a:latin typeface="+mn-lt"/>
                <a:ea typeface="+mn-ea"/>
                <a:cs typeface="+mn-cs"/>
              </a:rPr>
              <a:t>carers</a:t>
            </a:r>
            <a:r>
              <a:rPr lang="en-US" sz="1200" b="0" i="0" kern="1200" dirty="0">
                <a:solidFill>
                  <a:schemeClr val="tx1"/>
                </a:solidFill>
                <a:effectLst/>
                <a:latin typeface="+mn-lt"/>
                <a:ea typeface="+mn-ea"/>
                <a:cs typeface="+mn-cs"/>
              </a:rPr>
              <a:t> can be challenging and may offer a justification for having a consistent key person. The theory has been flawed, though. We can't determine Shona's attachment style based on this brief scenario. The anxiety may be related to entering into a new environment and we need to understand her </a:t>
            </a:r>
            <a:r>
              <a:rPr lang="en-US" sz="1200" b="0" i="0" kern="1200" dirty="0" err="1">
                <a:solidFill>
                  <a:schemeClr val="tx1"/>
                </a:solidFill>
                <a:effectLst/>
                <a:latin typeface="+mn-lt"/>
                <a:ea typeface="+mn-ea"/>
                <a:cs typeface="+mn-cs"/>
              </a:rPr>
              <a:t>behaviour</a:t>
            </a:r>
            <a:r>
              <a:rPr lang="en-US" sz="1200" b="0" i="0" kern="1200" dirty="0">
                <a:solidFill>
                  <a:schemeClr val="tx1"/>
                </a:solidFill>
                <a:effectLst/>
                <a:latin typeface="+mn-lt"/>
                <a:ea typeface="+mn-ea"/>
                <a:cs typeface="+mn-cs"/>
              </a:rPr>
              <a:t> over time. The theory also does not account for her difficulties with communication, group play. Her development, temperament, language background needs to be taken into account, along with her culture and experiences. The research data on a group of children does not provide any information as to what will happen to a particular child. In my opinion, attachment theory is helpful for helping build relationships. Should not be used as a label for Shona, it should be used in addition to observation and </a:t>
            </a:r>
            <a:r>
              <a:rPr lang="en-US" sz="1200" b="0" i="0" kern="1200" dirty="0" err="1">
                <a:solidFill>
                  <a:schemeClr val="tx1"/>
                </a:solidFill>
                <a:effectLst/>
                <a:latin typeface="+mn-lt"/>
                <a:ea typeface="+mn-ea"/>
                <a:cs typeface="+mn-cs"/>
              </a:rPr>
              <a:t>carers'</a:t>
            </a:r>
            <a:r>
              <a:rPr lang="en-US" sz="1200" b="0" i="0" kern="1200" dirty="0">
                <a:solidFill>
                  <a:schemeClr val="tx1"/>
                </a:solidFill>
                <a:effectLst/>
                <a:latin typeface="+mn-lt"/>
                <a:ea typeface="+mn-ea"/>
                <a:cs typeface="+mn-cs"/>
              </a:rPr>
              <a:t> knowledge.</a:t>
            </a:r>
            <a:endParaRPr lang="en-US" dirty="0"/>
          </a:p>
        </p:txBody>
      </p:sp>
      <p:sp>
        <p:nvSpPr>
          <p:cNvPr id="4" name="Slide Number Placeholder 3"/>
          <p:cNvSpPr>
            <a:spLocks noGrp="1"/>
          </p:cNvSpPr>
          <p:nvPr>
            <p:ph type="sldNum" sz="quarter" idx="10"/>
          </p:nvPr>
        </p:nvSpPr>
        <p:spPr/>
        <p:txBody>
          <a:bodyPr/>
          <a:lstStyle/>
          <a:p>
            <a:fld id="{8AE35CD6-1E64-476B-8C7C-DC0A3011B2DA}" type="slidenum">
              <a:rPr lang="en-US" smtClean="0"/>
              <a:t>8</a:t>
            </a:fld>
            <a:endParaRPr lang="en-US"/>
          </a:p>
        </p:txBody>
      </p:sp>
    </p:spTree>
    <p:extLst>
      <p:ext uri="{BB962C8B-B14F-4D97-AF65-F5344CB8AC3E}">
        <p14:creationId xmlns:p14="http://schemas.microsoft.com/office/powerpoint/2010/main" val="3859447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Staff could observe and record how Shona copes with the goodbye, how she communicates and engages in play. They should make comparisons to see how things changed over time and how things may have improved. Staff members should make observations and discuss with her </a:t>
            </a:r>
            <a:r>
              <a:rPr lang="en-US" sz="1200" b="0" i="0" kern="1200" dirty="0" err="1">
                <a:solidFill>
                  <a:schemeClr val="tx1"/>
                </a:solidFill>
                <a:effectLst/>
                <a:latin typeface="+mn-lt"/>
                <a:ea typeface="+mn-ea"/>
                <a:cs typeface="+mn-cs"/>
              </a:rPr>
              <a:t>carers</a:t>
            </a:r>
            <a:r>
              <a:rPr lang="en-US" sz="1200" b="0" i="0" kern="1200" dirty="0">
                <a:solidFill>
                  <a:schemeClr val="tx1"/>
                </a:solidFill>
                <a:effectLst/>
                <a:latin typeface="+mn-lt"/>
                <a:ea typeface="+mn-ea"/>
                <a:cs typeface="+mn-cs"/>
              </a:rPr>
              <a:t> what supports and what adjustments to make to the plan. So, in conclusion, attachment theory emphasizes the importance of secure relationships. Certain activities will promote Shona's overall development and a consistent key person can help her to feel safe. The goal is to facilitate her to express herself, explore and engage at her own speed. </a:t>
            </a:r>
            <a:endParaRPr lang="en-US" dirty="0"/>
          </a:p>
        </p:txBody>
      </p:sp>
      <p:sp>
        <p:nvSpPr>
          <p:cNvPr id="4" name="Slide Number Placeholder 3"/>
          <p:cNvSpPr>
            <a:spLocks noGrp="1"/>
          </p:cNvSpPr>
          <p:nvPr>
            <p:ph type="sldNum" sz="quarter" idx="10"/>
          </p:nvPr>
        </p:nvSpPr>
        <p:spPr/>
        <p:txBody>
          <a:bodyPr/>
          <a:lstStyle/>
          <a:p>
            <a:fld id="{8AE35CD6-1E64-476B-8C7C-DC0A3011B2DA}" type="slidenum">
              <a:rPr lang="en-US" smtClean="0"/>
              <a:t>9</a:t>
            </a:fld>
            <a:endParaRPr lang="en-US"/>
          </a:p>
        </p:txBody>
      </p:sp>
    </p:spTree>
    <p:extLst>
      <p:ext uri="{BB962C8B-B14F-4D97-AF65-F5344CB8AC3E}">
        <p14:creationId xmlns:p14="http://schemas.microsoft.com/office/powerpoint/2010/main" val="12216106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Thank you. I'm willing to respond to queries.</a:t>
            </a:r>
            <a:endParaRPr lang="en-US" dirty="0"/>
          </a:p>
          <a:p>
            <a:endParaRPr lang="en-US" dirty="0"/>
          </a:p>
        </p:txBody>
      </p:sp>
      <p:sp>
        <p:nvSpPr>
          <p:cNvPr id="4" name="Slide Number Placeholder 3"/>
          <p:cNvSpPr>
            <a:spLocks noGrp="1"/>
          </p:cNvSpPr>
          <p:nvPr>
            <p:ph type="sldNum" sz="quarter" idx="10"/>
          </p:nvPr>
        </p:nvSpPr>
        <p:spPr/>
        <p:txBody>
          <a:bodyPr/>
          <a:lstStyle/>
          <a:p>
            <a:fld id="{8AE35CD6-1E64-476B-8C7C-DC0A3011B2DA}" type="slidenum">
              <a:rPr lang="en-US" smtClean="0"/>
              <a:t>10</a:t>
            </a:fld>
            <a:endParaRPr lang="en-US"/>
          </a:p>
        </p:txBody>
      </p:sp>
    </p:spTree>
    <p:extLst>
      <p:ext uri="{BB962C8B-B14F-4D97-AF65-F5344CB8AC3E}">
        <p14:creationId xmlns:p14="http://schemas.microsoft.com/office/powerpoint/2010/main" val="267493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C161A"/>
        </a:solidFill>
        <a:effectLst/>
      </p:bgPr>
    </p:bg>
    <p:spTree>
      <p:nvGrpSpPr>
        <p:cNvPr id="1" name=""/>
        <p:cNvGrpSpPr/>
        <p:nvPr/>
      </p:nvGrpSpPr>
      <p:grpSpPr>
        <a:xfrm>
          <a:off x="0" y="0"/>
          <a:ext cx="0" cy="0"/>
          <a:chOff x="0" y="0"/>
          <a:chExt cx="0" cy="0"/>
        </a:xfrm>
      </p:grpSpPr>
      <p:grpSp>
        <p:nvGrpSpPr>
          <p:cNvPr id="2" name="Group 2"/>
          <p:cNvGrpSpPr/>
          <p:nvPr/>
        </p:nvGrpSpPr>
        <p:grpSpPr>
          <a:xfrm>
            <a:off x="350403" y="546870"/>
            <a:ext cx="17587194" cy="9193259"/>
            <a:chOff x="0" y="0"/>
            <a:chExt cx="1554930" cy="812800"/>
          </a:xfrm>
        </p:grpSpPr>
        <p:sp>
          <p:nvSpPr>
            <p:cNvPr id="3" name="Freeform 3"/>
            <p:cNvSpPr/>
            <p:nvPr/>
          </p:nvSpPr>
          <p:spPr>
            <a:xfrm>
              <a:off x="0" y="0"/>
              <a:ext cx="1554930" cy="812800"/>
            </a:xfrm>
            <a:custGeom>
              <a:avLst/>
              <a:gdLst/>
              <a:ahLst/>
              <a:cxnLst/>
              <a:rect l="l" t="t" r="r" b="b"/>
              <a:pathLst>
                <a:path w="1554930" h="812800">
                  <a:moveTo>
                    <a:pt x="17608" y="0"/>
                  </a:moveTo>
                  <a:lnTo>
                    <a:pt x="1537322" y="0"/>
                  </a:lnTo>
                  <a:cubicBezTo>
                    <a:pt x="1541992" y="0"/>
                    <a:pt x="1546470" y="1855"/>
                    <a:pt x="1549772" y="5157"/>
                  </a:cubicBezTo>
                  <a:cubicBezTo>
                    <a:pt x="1553075" y="8459"/>
                    <a:pt x="1554930" y="12938"/>
                    <a:pt x="1554930" y="17608"/>
                  </a:cubicBezTo>
                  <a:lnTo>
                    <a:pt x="1554930" y="795192"/>
                  </a:lnTo>
                  <a:cubicBezTo>
                    <a:pt x="1554930" y="804917"/>
                    <a:pt x="1547046" y="812800"/>
                    <a:pt x="1537322" y="812800"/>
                  </a:cubicBezTo>
                  <a:lnTo>
                    <a:pt x="17608" y="812800"/>
                  </a:lnTo>
                  <a:cubicBezTo>
                    <a:pt x="7883" y="812800"/>
                    <a:pt x="0" y="804917"/>
                    <a:pt x="0" y="795192"/>
                  </a:cubicBezTo>
                  <a:lnTo>
                    <a:pt x="0" y="17608"/>
                  </a:lnTo>
                  <a:cubicBezTo>
                    <a:pt x="0" y="7883"/>
                    <a:pt x="7883" y="0"/>
                    <a:pt x="17608" y="0"/>
                  </a:cubicBezTo>
                  <a:close/>
                </a:path>
              </a:pathLst>
            </a:custGeom>
            <a:blipFill>
              <a:blip r:embed="rId3">
                <a:alphaModFix amt="80000"/>
              </a:blip>
              <a:stretch>
                <a:fillRect t="-45652" b="-45652"/>
              </a:stretch>
            </a:blipFill>
          </p:spPr>
        </p:sp>
      </p:grpSp>
      <p:grpSp>
        <p:nvGrpSpPr>
          <p:cNvPr id="4" name="Group 4"/>
          <p:cNvGrpSpPr/>
          <p:nvPr/>
        </p:nvGrpSpPr>
        <p:grpSpPr>
          <a:xfrm>
            <a:off x="11410684" y="0"/>
            <a:ext cx="8080011" cy="1742846"/>
            <a:chOff x="0" y="0"/>
            <a:chExt cx="2128069" cy="459021"/>
          </a:xfrm>
        </p:grpSpPr>
        <p:sp>
          <p:nvSpPr>
            <p:cNvPr id="5" name="Freeform 5"/>
            <p:cNvSpPr/>
            <p:nvPr/>
          </p:nvSpPr>
          <p:spPr>
            <a:xfrm>
              <a:off x="0" y="0"/>
              <a:ext cx="2128069" cy="459021"/>
            </a:xfrm>
            <a:custGeom>
              <a:avLst/>
              <a:gdLst/>
              <a:ahLst/>
              <a:cxnLst/>
              <a:rect l="l" t="t" r="r" b="b"/>
              <a:pathLst>
                <a:path w="2128069" h="459021">
                  <a:moveTo>
                    <a:pt x="38326" y="0"/>
                  </a:moveTo>
                  <a:lnTo>
                    <a:pt x="2089742" y="0"/>
                  </a:lnTo>
                  <a:cubicBezTo>
                    <a:pt x="2110910" y="0"/>
                    <a:pt x="2128069" y="17159"/>
                    <a:pt x="2128069" y="38326"/>
                  </a:cubicBezTo>
                  <a:lnTo>
                    <a:pt x="2128069" y="420695"/>
                  </a:lnTo>
                  <a:cubicBezTo>
                    <a:pt x="2128069" y="430860"/>
                    <a:pt x="2124031" y="440608"/>
                    <a:pt x="2116843" y="447796"/>
                  </a:cubicBezTo>
                  <a:cubicBezTo>
                    <a:pt x="2109656" y="454983"/>
                    <a:pt x="2099907" y="459021"/>
                    <a:pt x="2089742" y="459021"/>
                  </a:cubicBezTo>
                  <a:lnTo>
                    <a:pt x="38326" y="459021"/>
                  </a:lnTo>
                  <a:cubicBezTo>
                    <a:pt x="28162" y="459021"/>
                    <a:pt x="18413" y="454983"/>
                    <a:pt x="11226" y="447796"/>
                  </a:cubicBezTo>
                  <a:cubicBezTo>
                    <a:pt x="4038" y="440608"/>
                    <a:pt x="0" y="430860"/>
                    <a:pt x="0" y="420695"/>
                  </a:cubicBezTo>
                  <a:lnTo>
                    <a:pt x="0" y="38326"/>
                  </a:lnTo>
                  <a:cubicBezTo>
                    <a:pt x="0" y="28162"/>
                    <a:pt x="4038" y="18413"/>
                    <a:pt x="11226" y="11226"/>
                  </a:cubicBezTo>
                  <a:cubicBezTo>
                    <a:pt x="18413" y="4038"/>
                    <a:pt x="28162" y="0"/>
                    <a:pt x="38326" y="0"/>
                  </a:cubicBezTo>
                  <a:close/>
                </a:path>
              </a:pathLst>
            </a:custGeom>
            <a:solidFill>
              <a:srgbClr val="0C161A"/>
            </a:solidFill>
          </p:spPr>
        </p:sp>
        <p:sp>
          <p:nvSpPr>
            <p:cNvPr id="6" name="TextBox 6"/>
            <p:cNvSpPr txBox="1"/>
            <p:nvPr/>
          </p:nvSpPr>
          <p:spPr>
            <a:xfrm>
              <a:off x="0" y="-38100"/>
              <a:ext cx="2128069" cy="497121"/>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1085205" y="220464"/>
            <a:ext cx="650958" cy="650958"/>
          </a:xfrm>
          <a:custGeom>
            <a:avLst/>
            <a:gdLst/>
            <a:ahLst/>
            <a:cxnLst/>
            <a:rect l="l" t="t" r="r" b="b"/>
            <a:pathLst>
              <a:path w="650958" h="650958">
                <a:moveTo>
                  <a:pt x="0" y="0"/>
                </a:moveTo>
                <a:lnTo>
                  <a:pt x="650958" y="0"/>
                </a:lnTo>
                <a:lnTo>
                  <a:pt x="650958" y="650959"/>
                </a:lnTo>
                <a:lnTo>
                  <a:pt x="0" y="65095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8" name="Freeform 8"/>
          <p:cNvSpPr/>
          <p:nvPr/>
        </p:nvSpPr>
        <p:spPr>
          <a:xfrm>
            <a:off x="17612118" y="1417366"/>
            <a:ext cx="650958" cy="650958"/>
          </a:xfrm>
          <a:custGeom>
            <a:avLst/>
            <a:gdLst/>
            <a:ahLst/>
            <a:cxnLst/>
            <a:rect l="l" t="t" r="r" b="b"/>
            <a:pathLst>
              <a:path w="650958" h="650958">
                <a:moveTo>
                  <a:pt x="0" y="0"/>
                </a:moveTo>
                <a:lnTo>
                  <a:pt x="650958" y="0"/>
                </a:lnTo>
                <a:lnTo>
                  <a:pt x="650958" y="650959"/>
                </a:lnTo>
                <a:lnTo>
                  <a:pt x="0" y="650959"/>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9" name="Group 9"/>
          <p:cNvGrpSpPr/>
          <p:nvPr/>
        </p:nvGrpSpPr>
        <p:grpSpPr>
          <a:xfrm>
            <a:off x="320277" y="4901173"/>
            <a:ext cx="17587194" cy="5253213"/>
            <a:chOff x="0" y="0"/>
            <a:chExt cx="4632018" cy="1383562"/>
          </a:xfrm>
        </p:grpSpPr>
        <p:sp>
          <p:nvSpPr>
            <p:cNvPr id="10" name="Freeform 10"/>
            <p:cNvSpPr/>
            <p:nvPr/>
          </p:nvSpPr>
          <p:spPr>
            <a:xfrm>
              <a:off x="0" y="0"/>
              <a:ext cx="4632018" cy="1383562"/>
            </a:xfrm>
            <a:custGeom>
              <a:avLst/>
              <a:gdLst/>
              <a:ahLst/>
              <a:cxnLst/>
              <a:rect l="l" t="t" r="r" b="b"/>
              <a:pathLst>
                <a:path w="4632018" h="1383562">
                  <a:moveTo>
                    <a:pt x="0" y="0"/>
                  </a:moveTo>
                  <a:lnTo>
                    <a:pt x="4632018" y="0"/>
                  </a:lnTo>
                  <a:lnTo>
                    <a:pt x="4632018" y="1383562"/>
                  </a:lnTo>
                  <a:lnTo>
                    <a:pt x="0" y="1383562"/>
                  </a:lnTo>
                  <a:close/>
                </a:path>
              </a:pathLst>
            </a:custGeom>
            <a:gradFill rotWithShape="1">
              <a:gsLst>
                <a:gs pos="0">
                  <a:srgbClr val="0C161A">
                    <a:alpha val="0"/>
                  </a:srgbClr>
                </a:gs>
                <a:gs pos="100000">
                  <a:srgbClr val="0C161A">
                    <a:alpha val="100000"/>
                  </a:srgbClr>
                </a:gs>
              </a:gsLst>
              <a:lin ang="5400000"/>
            </a:gradFill>
          </p:spPr>
        </p:sp>
        <p:sp>
          <p:nvSpPr>
            <p:cNvPr id="11" name="TextBox 11"/>
            <p:cNvSpPr txBox="1"/>
            <p:nvPr/>
          </p:nvSpPr>
          <p:spPr>
            <a:xfrm>
              <a:off x="0" y="-38100"/>
              <a:ext cx="4632018" cy="1421662"/>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850707" y="2366329"/>
            <a:ext cx="10885456" cy="5299021"/>
          </a:xfrm>
          <a:prstGeom prst="rect">
            <a:avLst/>
          </a:prstGeom>
        </p:spPr>
        <p:txBody>
          <a:bodyPr lIns="0" tIns="0" rIns="0" bIns="0" rtlCol="0" anchor="t">
            <a:spAutoFit/>
          </a:bodyPr>
          <a:lstStyle/>
          <a:p>
            <a:pPr algn="l">
              <a:lnSpc>
                <a:spcPts val="13615"/>
              </a:lnSpc>
            </a:pPr>
            <a:r>
              <a:rPr lang="en-US" sz="15128" spc="-756" dirty="0">
                <a:solidFill>
                  <a:srgbClr val="FFFFFF"/>
                </a:solidFill>
                <a:latin typeface="Anton"/>
                <a:ea typeface="Anton"/>
                <a:cs typeface="Anton"/>
                <a:sym typeface="Anton"/>
              </a:rPr>
              <a:t>SUPPORTING SHONA</a:t>
            </a:r>
          </a:p>
          <a:p>
            <a:pPr marL="0" lvl="0" indent="0" algn="l">
              <a:lnSpc>
                <a:spcPts val="13615"/>
              </a:lnSpc>
            </a:pPr>
            <a:r>
              <a:rPr lang="en-US" sz="15128" spc="-756" dirty="0">
                <a:solidFill>
                  <a:srgbClr val="FFFFFF"/>
                </a:solidFill>
                <a:latin typeface="Anton"/>
                <a:ea typeface="Anton"/>
                <a:cs typeface="Anton"/>
                <a:sym typeface="Anton"/>
              </a:rPr>
              <a:t>IN NURSERY</a:t>
            </a:r>
          </a:p>
        </p:txBody>
      </p:sp>
      <p:sp>
        <p:nvSpPr>
          <p:cNvPr id="13" name="TextBox 13"/>
          <p:cNvSpPr txBox="1"/>
          <p:nvPr/>
        </p:nvSpPr>
        <p:spPr>
          <a:xfrm>
            <a:off x="759833" y="7947153"/>
            <a:ext cx="11949458" cy="643514"/>
          </a:xfrm>
          <a:prstGeom prst="rect">
            <a:avLst/>
          </a:prstGeom>
        </p:spPr>
        <p:txBody>
          <a:bodyPr lIns="0" tIns="0" rIns="0" bIns="0" rtlCol="0" anchor="t">
            <a:spAutoFit/>
          </a:bodyPr>
          <a:lstStyle/>
          <a:p>
            <a:pPr marL="0" lvl="0" indent="0" algn="l">
              <a:lnSpc>
                <a:spcPts val="5073"/>
              </a:lnSpc>
            </a:pPr>
            <a:r>
              <a:rPr lang="en-US" sz="4450" dirty="0">
                <a:solidFill>
                  <a:srgbClr val="FFFFFF"/>
                </a:solidFill>
                <a:latin typeface="Open Sauce"/>
                <a:ea typeface="Open Sauce"/>
                <a:cs typeface="Open Sauce"/>
                <a:sym typeface="Open Sauce"/>
              </a:rPr>
              <a:t>Applying Bowlby’s Attachment Theory</a:t>
            </a:r>
          </a:p>
        </p:txBody>
      </p:sp>
      <p:sp>
        <p:nvSpPr>
          <p:cNvPr id="14" name="AutoShape 14"/>
          <p:cNvSpPr/>
          <p:nvPr/>
        </p:nvSpPr>
        <p:spPr>
          <a:xfrm flipV="1">
            <a:off x="8781969" y="4053617"/>
            <a:ext cx="0" cy="1556168"/>
          </a:xfrm>
          <a:prstGeom prst="line">
            <a:avLst/>
          </a:prstGeom>
          <a:ln w="9525" cap="flat">
            <a:solidFill>
              <a:srgbClr val="FFFFFF"/>
            </a:solidFill>
            <a:prstDash val="solid"/>
            <a:headEnd type="none" w="sm" len="sm"/>
            <a:tailEnd type="none" w="sm" len="sm"/>
          </a:ln>
        </p:spPr>
      </p:sp>
      <p:sp>
        <p:nvSpPr>
          <p:cNvPr id="15" name="TextBox 15"/>
          <p:cNvSpPr txBox="1"/>
          <p:nvPr/>
        </p:nvSpPr>
        <p:spPr>
          <a:xfrm>
            <a:off x="11736163" y="3544547"/>
            <a:ext cx="5628026" cy="2864310"/>
          </a:xfrm>
          <a:prstGeom prst="rect">
            <a:avLst/>
          </a:prstGeom>
        </p:spPr>
        <p:txBody>
          <a:bodyPr wrap="square" lIns="0" tIns="0" rIns="0" bIns="0" rtlCol="0" anchor="t">
            <a:spAutoFit/>
          </a:bodyPr>
          <a:lstStyle/>
          <a:p>
            <a:pPr algn="l">
              <a:lnSpc>
                <a:spcPts val="3237"/>
              </a:lnSpc>
              <a:spcBef>
                <a:spcPct val="0"/>
              </a:spcBef>
            </a:pPr>
            <a:r>
              <a:rPr lang="en-US" spc="62" dirty="0">
                <a:solidFill>
                  <a:srgbClr val="FFFFFF"/>
                </a:solidFill>
                <a:ea typeface="DM Sans"/>
                <a:cs typeface="DM Sans"/>
                <a:sym typeface="DM Sans"/>
              </a:rPr>
              <a:t>ASSIGNMENT 1 — INDIVIDUAL PRESENTATION</a:t>
            </a:r>
          </a:p>
          <a:p>
            <a:pPr algn="just">
              <a:lnSpc>
                <a:spcPct val="150000"/>
              </a:lnSpc>
              <a:spcBef>
                <a:spcPct val="0"/>
              </a:spcBef>
            </a:pPr>
            <a:r>
              <a:rPr lang="en-US" spc="62" dirty="0">
                <a:solidFill>
                  <a:srgbClr val="FFFFFF"/>
                </a:solidFill>
                <a:ea typeface="DM Sans"/>
                <a:cs typeface="DM Sans"/>
                <a:sym typeface="DM Sans"/>
              </a:rPr>
              <a:t>PSYCHOLOGY IN HEALTH AND SOCIAL CARE ·</a:t>
            </a:r>
          </a:p>
          <a:p>
            <a:pPr algn="just">
              <a:lnSpc>
                <a:spcPct val="150000"/>
              </a:lnSpc>
              <a:spcBef>
                <a:spcPct val="0"/>
              </a:spcBef>
            </a:pPr>
            <a:r>
              <a:rPr lang="en-US" b="1" dirty="0">
                <a:solidFill>
                  <a:srgbClr val="FFFFFF"/>
                </a:solidFill>
                <a:ea typeface="Canva Sans"/>
                <a:cs typeface="Canva Sans"/>
                <a:sym typeface="Canva Sans"/>
              </a:rPr>
              <a:t>Module Code</a:t>
            </a:r>
            <a:r>
              <a:rPr lang="en-US" dirty="0">
                <a:solidFill>
                  <a:srgbClr val="FFFFFF"/>
                </a:solidFill>
                <a:ea typeface="Canva Sans"/>
                <a:cs typeface="Canva Sans"/>
                <a:sym typeface="Canva Sans"/>
              </a:rPr>
              <a:t>: LCHS010</a:t>
            </a:r>
          </a:p>
          <a:p>
            <a:pPr algn="just">
              <a:lnSpc>
                <a:spcPct val="150000"/>
              </a:lnSpc>
              <a:spcBef>
                <a:spcPct val="0"/>
              </a:spcBef>
            </a:pPr>
            <a:r>
              <a:rPr lang="en-US" b="1" dirty="0">
                <a:solidFill>
                  <a:srgbClr val="FFFFFF"/>
                </a:solidFill>
                <a:ea typeface="Canva Sans"/>
                <a:cs typeface="Canva Sans"/>
                <a:sym typeface="Canva Sans"/>
              </a:rPr>
              <a:t>Student Name: </a:t>
            </a:r>
            <a:r>
              <a:rPr lang="en-US" dirty="0">
                <a:solidFill>
                  <a:srgbClr val="FFFFFF"/>
                </a:solidFill>
                <a:ea typeface="Canva Sans"/>
                <a:cs typeface="Canva Sans"/>
                <a:sym typeface="Canva Sans"/>
              </a:rPr>
              <a:t>Sajid Abbas</a:t>
            </a:r>
          </a:p>
          <a:p>
            <a:pPr algn="just">
              <a:lnSpc>
                <a:spcPct val="150000"/>
              </a:lnSpc>
              <a:spcBef>
                <a:spcPct val="0"/>
              </a:spcBef>
            </a:pPr>
            <a:r>
              <a:rPr lang="en-US" b="1" dirty="0">
                <a:solidFill>
                  <a:srgbClr val="FFFFFF"/>
                </a:solidFill>
                <a:ea typeface="Canva Sans"/>
                <a:cs typeface="Canva Sans"/>
                <a:sym typeface="Canva Sans"/>
              </a:rPr>
              <a:t>Student ID: </a:t>
            </a:r>
            <a:r>
              <a:rPr lang="en-US" dirty="0">
                <a:solidFill>
                  <a:srgbClr val="FFFFFF"/>
                </a:solidFill>
                <a:ea typeface="Canva Sans"/>
                <a:cs typeface="Canva Sans"/>
                <a:sym typeface="Canva Sans"/>
              </a:rPr>
              <a:t>2415148</a:t>
            </a:r>
          </a:p>
          <a:p>
            <a:pPr algn="just">
              <a:lnSpc>
                <a:spcPct val="150000"/>
              </a:lnSpc>
              <a:spcBef>
                <a:spcPct val="0"/>
              </a:spcBef>
            </a:pPr>
            <a:r>
              <a:rPr lang="en-US" b="1" dirty="0">
                <a:solidFill>
                  <a:srgbClr val="FFFFFF"/>
                </a:solidFill>
                <a:ea typeface="Canva Sans"/>
                <a:cs typeface="Canva Sans"/>
                <a:sym typeface="Canva Sans"/>
              </a:rPr>
              <a:t>Presentation Title: </a:t>
            </a:r>
            <a:r>
              <a:rPr lang="en-US" dirty="0">
                <a:solidFill>
                  <a:srgbClr val="FFFFFF"/>
                </a:solidFill>
                <a:ea typeface="Canva Sans"/>
                <a:cs typeface="Canva Sans"/>
                <a:sym typeface="Canva Sans"/>
              </a:rPr>
              <a:t>Self awareness presentation </a:t>
            </a:r>
          </a:p>
          <a:p>
            <a:pPr algn="just">
              <a:lnSpc>
                <a:spcPct val="150000"/>
              </a:lnSpc>
              <a:spcBef>
                <a:spcPct val="0"/>
              </a:spcBef>
            </a:pPr>
            <a:r>
              <a:rPr lang="en-US" b="1" dirty="0">
                <a:solidFill>
                  <a:srgbClr val="FFFFFF"/>
                </a:solidFill>
                <a:ea typeface="Canva Sans"/>
                <a:cs typeface="Canva Sans"/>
                <a:sym typeface="Canva Sans"/>
              </a:rPr>
              <a:t>Professor Name: </a:t>
            </a:r>
            <a:r>
              <a:rPr lang="en-US" dirty="0">
                <a:solidFill>
                  <a:srgbClr val="FFFFFF"/>
                </a:solidFill>
                <a:ea typeface="Canva Sans"/>
                <a:cs typeface="Canva Sans"/>
                <a:sym typeface="Canva Sans"/>
              </a:rPr>
              <a:t>Dr Helen parsons</a:t>
            </a:r>
            <a:endParaRPr lang="en-US" spc="62" dirty="0">
              <a:solidFill>
                <a:srgbClr val="FFFFFF"/>
              </a:solidFill>
              <a:ea typeface="DM Sans"/>
              <a:cs typeface="DM Sans"/>
              <a:sym typeface="DM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C161A"/>
        </a:solidFill>
        <a:effectLst/>
      </p:bgPr>
    </p:bg>
    <p:spTree>
      <p:nvGrpSpPr>
        <p:cNvPr id="1" name=""/>
        <p:cNvGrpSpPr/>
        <p:nvPr/>
      </p:nvGrpSpPr>
      <p:grpSpPr>
        <a:xfrm>
          <a:off x="0" y="0"/>
          <a:ext cx="0" cy="0"/>
          <a:chOff x="0" y="0"/>
          <a:chExt cx="0" cy="0"/>
        </a:xfrm>
      </p:grpSpPr>
      <p:grpSp>
        <p:nvGrpSpPr>
          <p:cNvPr id="2" name="Group 2"/>
          <p:cNvGrpSpPr/>
          <p:nvPr/>
        </p:nvGrpSpPr>
        <p:grpSpPr>
          <a:xfrm>
            <a:off x="10422195" y="1028700"/>
            <a:ext cx="7172886" cy="5657416"/>
            <a:chOff x="0" y="0"/>
            <a:chExt cx="847112" cy="668136"/>
          </a:xfrm>
        </p:grpSpPr>
        <p:sp>
          <p:nvSpPr>
            <p:cNvPr id="3" name="Freeform 3"/>
            <p:cNvSpPr/>
            <p:nvPr/>
          </p:nvSpPr>
          <p:spPr>
            <a:xfrm>
              <a:off x="0" y="0"/>
              <a:ext cx="847112" cy="668136"/>
            </a:xfrm>
            <a:custGeom>
              <a:avLst/>
              <a:gdLst/>
              <a:ahLst/>
              <a:cxnLst/>
              <a:rect l="l" t="t" r="r" b="b"/>
              <a:pathLst>
                <a:path w="847112" h="668136">
                  <a:moveTo>
                    <a:pt x="43173" y="0"/>
                  </a:moveTo>
                  <a:lnTo>
                    <a:pt x="803939" y="0"/>
                  </a:lnTo>
                  <a:cubicBezTo>
                    <a:pt x="827782" y="0"/>
                    <a:pt x="847112" y="19329"/>
                    <a:pt x="847112" y="43173"/>
                  </a:cubicBezTo>
                  <a:lnTo>
                    <a:pt x="847112" y="624963"/>
                  </a:lnTo>
                  <a:cubicBezTo>
                    <a:pt x="847112" y="636413"/>
                    <a:pt x="842563" y="647394"/>
                    <a:pt x="834467" y="655491"/>
                  </a:cubicBezTo>
                  <a:cubicBezTo>
                    <a:pt x="826370" y="663587"/>
                    <a:pt x="815389" y="668136"/>
                    <a:pt x="803939" y="668136"/>
                  </a:cubicBezTo>
                  <a:lnTo>
                    <a:pt x="43173" y="668136"/>
                  </a:lnTo>
                  <a:cubicBezTo>
                    <a:pt x="19329" y="668136"/>
                    <a:pt x="0" y="648807"/>
                    <a:pt x="0" y="624963"/>
                  </a:cubicBezTo>
                  <a:lnTo>
                    <a:pt x="0" y="43173"/>
                  </a:lnTo>
                  <a:cubicBezTo>
                    <a:pt x="0" y="19329"/>
                    <a:pt x="19329" y="0"/>
                    <a:pt x="43173" y="0"/>
                  </a:cubicBezTo>
                  <a:close/>
                </a:path>
              </a:pathLst>
            </a:custGeom>
            <a:blipFill>
              <a:blip r:embed="rId3">
                <a:alphaModFix amt="80000"/>
              </a:blip>
              <a:stretch>
                <a:fillRect l="-2581" r="-2581"/>
              </a:stretch>
            </a:blipFill>
            <a:ln w="19050" cap="rnd">
              <a:solidFill>
                <a:srgbClr val="FFFFFF">
                  <a:alpha val="80000"/>
                </a:srgbClr>
              </a:solidFill>
              <a:prstDash val="solid"/>
              <a:round/>
            </a:ln>
          </p:spPr>
        </p:sp>
      </p:grpSp>
      <p:sp>
        <p:nvSpPr>
          <p:cNvPr id="4" name="Freeform 4"/>
          <p:cNvSpPr/>
          <p:nvPr/>
        </p:nvSpPr>
        <p:spPr>
          <a:xfrm>
            <a:off x="420829" y="7435245"/>
            <a:ext cx="15708366" cy="1281235"/>
          </a:xfrm>
          <a:custGeom>
            <a:avLst/>
            <a:gdLst/>
            <a:ahLst/>
            <a:cxnLst/>
            <a:rect l="l" t="t" r="r" b="b"/>
            <a:pathLst>
              <a:path w="15708366" h="1281235">
                <a:moveTo>
                  <a:pt x="0" y="0"/>
                </a:moveTo>
                <a:lnTo>
                  <a:pt x="15708366" y="0"/>
                </a:lnTo>
                <a:lnTo>
                  <a:pt x="15708366" y="1281235"/>
                </a:lnTo>
                <a:lnTo>
                  <a:pt x="0" y="1281235"/>
                </a:lnTo>
                <a:lnTo>
                  <a:pt x="0" y="0"/>
                </a:lnTo>
                <a:close/>
              </a:path>
            </a:pathLst>
          </a:custGeom>
          <a:blipFill>
            <a:blip r:embed="rId4"/>
            <a:stretch>
              <a:fillRect t="-939944" b="-186088"/>
            </a:stretch>
          </a:blipFill>
        </p:spPr>
      </p:sp>
      <p:sp>
        <p:nvSpPr>
          <p:cNvPr id="5" name="TextBox 5"/>
          <p:cNvSpPr txBox="1"/>
          <p:nvPr/>
        </p:nvSpPr>
        <p:spPr>
          <a:xfrm>
            <a:off x="420829" y="2161040"/>
            <a:ext cx="8921677" cy="1696368"/>
          </a:xfrm>
          <a:prstGeom prst="rect">
            <a:avLst/>
          </a:prstGeom>
        </p:spPr>
        <p:txBody>
          <a:bodyPr lIns="0" tIns="0" rIns="0" bIns="0" rtlCol="0" anchor="t">
            <a:spAutoFit/>
          </a:bodyPr>
          <a:lstStyle/>
          <a:p>
            <a:pPr marL="0" lvl="0" indent="0" algn="l">
              <a:lnSpc>
                <a:spcPts val="12445"/>
              </a:lnSpc>
            </a:pPr>
            <a:r>
              <a:rPr lang="en-US" sz="13828" spc="-691">
                <a:solidFill>
                  <a:srgbClr val="FFFFFF"/>
                </a:solidFill>
                <a:latin typeface="Anton"/>
                <a:ea typeface="Anton"/>
                <a:cs typeface="Anton"/>
                <a:sym typeface="Anton"/>
              </a:rPr>
              <a:t>INTRODUCTION</a:t>
            </a:r>
          </a:p>
        </p:txBody>
      </p:sp>
      <p:sp>
        <p:nvSpPr>
          <p:cNvPr id="6" name="TextBox 6"/>
          <p:cNvSpPr txBox="1"/>
          <p:nvPr/>
        </p:nvSpPr>
        <p:spPr>
          <a:xfrm>
            <a:off x="12512666" y="6862475"/>
            <a:ext cx="3108333" cy="397545"/>
          </a:xfrm>
          <a:prstGeom prst="rect">
            <a:avLst/>
          </a:prstGeom>
        </p:spPr>
        <p:txBody>
          <a:bodyPr wrap="square" lIns="0" tIns="0" rIns="0" bIns="0" rtlCol="0" anchor="t">
            <a:spAutoFit/>
          </a:bodyPr>
          <a:lstStyle/>
          <a:p>
            <a:pPr algn="ctr">
              <a:lnSpc>
                <a:spcPts val="3079"/>
              </a:lnSpc>
              <a:spcBef>
                <a:spcPct val="0"/>
              </a:spcBef>
            </a:pPr>
            <a:r>
              <a:rPr lang="en-US" sz="2199" spc="-109" dirty="0">
                <a:solidFill>
                  <a:srgbClr val="FFFFFF"/>
                </a:solidFill>
                <a:latin typeface="Anton"/>
                <a:ea typeface="Anton"/>
                <a:cs typeface="Anton"/>
                <a:sym typeface="Anton"/>
              </a:rPr>
              <a:t>Illustration of nursery support.</a:t>
            </a:r>
          </a:p>
        </p:txBody>
      </p:sp>
      <p:sp>
        <p:nvSpPr>
          <p:cNvPr id="7" name="TextBox 7"/>
          <p:cNvSpPr txBox="1"/>
          <p:nvPr/>
        </p:nvSpPr>
        <p:spPr>
          <a:xfrm>
            <a:off x="756611" y="7446751"/>
            <a:ext cx="1419040" cy="1134399"/>
          </a:xfrm>
          <a:prstGeom prst="rect">
            <a:avLst/>
          </a:prstGeom>
        </p:spPr>
        <p:txBody>
          <a:bodyPr lIns="0" tIns="0" rIns="0" bIns="0" rtlCol="0" anchor="t">
            <a:spAutoFit/>
          </a:bodyPr>
          <a:lstStyle/>
          <a:p>
            <a:pPr algn="ctr">
              <a:lnSpc>
                <a:spcPts val="9289"/>
              </a:lnSpc>
              <a:spcBef>
                <a:spcPct val="0"/>
              </a:spcBef>
            </a:pPr>
            <a:r>
              <a:rPr lang="en-US" sz="6635" spc="-331">
                <a:solidFill>
                  <a:srgbClr val="FFFFFF"/>
                </a:solidFill>
                <a:latin typeface="Anton"/>
                <a:ea typeface="Anton"/>
                <a:cs typeface="Anton"/>
                <a:sym typeface="Anton"/>
              </a:rPr>
              <a:t> AIM:</a:t>
            </a:r>
          </a:p>
        </p:txBody>
      </p:sp>
      <p:sp>
        <p:nvSpPr>
          <p:cNvPr id="8" name="TextBox 8"/>
          <p:cNvSpPr txBox="1"/>
          <p:nvPr/>
        </p:nvSpPr>
        <p:spPr>
          <a:xfrm>
            <a:off x="420829" y="3790733"/>
            <a:ext cx="9702503" cy="2380299"/>
          </a:xfrm>
          <a:prstGeom prst="rect">
            <a:avLst/>
          </a:prstGeom>
        </p:spPr>
        <p:txBody>
          <a:bodyPr lIns="0" tIns="0" rIns="0" bIns="0" rtlCol="0" anchor="t">
            <a:spAutoFit/>
          </a:bodyPr>
          <a:lstStyle/>
          <a:p>
            <a:pPr marL="736746" lvl="1" indent="-368373" algn="just">
              <a:lnSpc>
                <a:spcPts val="4777"/>
              </a:lnSpc>
              <a:buFont typeface="Arial"/>
              <a:buChar char="•"/>
            </a:pPr>
            <a:r>
              <a:rPr lang="en-US" sz="3412" spc="-136" dirty="0">
                <a:solidFill>
                  <a:srgbClr val="FFFFFF"/>
                </a:solidFill>
                <a:latin typeface="DM Sans"/>
                <a:ea typeface="DM Sans"/>
                <a:cs typeface="DM Sans"/>
                <a:sym typeface="DM Sans"/>
              </a:rPr>
              <a:t>Shona is 3 years old and is new to nursery.</a:t>
            </a:r>
          </a:p>
          <a:p>
            <a:pPr marL="736746" lvl="1" indent="-368373" algn="just">
              <a:lnSpc>
                <a:spcPts val="4777"/>
              </a:lnSpc>
              <a:buFont typeface="Arial"/>
              <a:buChar char="•"/>
            </a:pPr>
            <a:r>
              <a:rPr lang="en-US" sz="3412" spc="-136" dirty="0">
                <a:solidFill>
                  <a:srgbClr val="FFFFFF"/>
                </a:solidFill>
                <a:latin typeface="DM Sans"/>
                <a:ea typeface="DM Sans"/>
                <a:cs typeface="DM Sans"/>
                <a:sym typeface="DM Sans"/>
              </a:rPr>
              <a:t>She gets anxious when her </a:t>
            </a:r>
            <a:r>
              <a:rPr lang="en-US" sz="3412" spc="-136" dirty="0" err="1">
                <a:solidFill>
                  <a:srgbClr val="FFFFFF"/>
                </a:solidFill>
                <a:latin typeface="DM Sans"/>
                <a:ea typeface="DM Sans"/>
                <a:cs typeface="DM Sans"/>
                <a:sym typeface="DM Sans"/>
              </a:rPr>
              <a:t>carers</a:t>
            </a:r>
            <a:r>
              <a:rPr lang="en-US" sz="3412" spc="-136" dirty="0">
                <a:solidFill>
                  <a:srgbClr val="FFFFFF"/>
                </a:solidFill>
                <a:latin typeface="DM Sans"/>
                <a:ea typeface="DM Sans"/>
                <a:cs typeface="DM Sans"/>
                <a:sym typeface="DM Sans"/>
              </a:rPr>
              <a:t> are not around.</a:t>
            </a:r>
          </a:p>
          <a:p>
            <a:pPr marL="736746" lvl="1" indent="-368373" algn="just">
              <a:lnSpc>
                <a:spcPts val="4777"/>
              </a:lnSpc>
              <a:buFont typeface="Arial"/>
              <a:buChar char="•"/>
            </a:pPr>
            <a:r>
              <a:rPr lang="en-US" sz="3412" spc="-136" dirty="0">
                <a:solidFill>
                  <a:srgbClr val="FFFFFF"/>
                </a:solidFill>
                <a:latin typeface="DM Sans"/>
                <a:ea typeface="DM Sans"/>
                <a:cs typeface="DM Sans"/>
                <a:sym typeface="DM Sans"/>
              </a:rPr>
              <a:t>Very few words are used for communication.</a:t>
            </a:r>
          </a:p>
          <a:p>
            <a:pPr marL="736746" lvl="1" indent="-368373" algn="just">
              <a:lnSpc>
                <a:spcPts val="4777"/>
              </a:lnSpc>
              <a:buFont typeface="Arial"/>
              <a:buChar char="•"/>
            </a:pPr>
            <a:r>
              <a:rPr lang="en-US" sz="3412" spc="-136" dirty="0">
                <a:solidFill>
                  <a:srgbClr val="FFFFFF"/>
                </a:solidFill>
                <a:latin typeface="DM Sans"/>
                <a:ea typeface="DM Sans"/>
                <a:cs typeface="DM Sans"/>
                <a:sym typeface="DM Sans"/>
              </a:rPr>
              <a:t>She struggles to play collaboratively in groups.</a:t>
            </a:r>
          </a:p>
        </p:txBody>
      </p:sp>
      <p:sp>
        <p:nvSpPr>
          <p:cNvPr id="9" name="TextBox 9"/>
          <p:cNvSpPr txBox="1"/>
          <p:nvPr/>
        </p:nvSpPr>
        <p:spPr>
          <a:xfrm>
            <a:off x="2513018" y="7677529"/>
            <a:ext cx="13412781" cy="1359346"/>
          </a:xfrm>
          <a:prstGeom prst="rect">
            <a:avLst/>
          </a:prstGeom>
        </p:spPr>
        <p:txBody>
          <a:bodyPr wrap="square" lIns="0" tIns="0" rIns="0" bIns="0" rtlCol="0" anchor="t">
            <a:spAutoFit/>
          </a:bodyPr>
          <a:lstStyle/>
          <a:p>
            <a:pPr algn="ctr">
              <a:lnSpc>
                <a:spcPts val="5337"/>
              </a:lnSpc>
              <a:spcBef>
                <a:spcPct val="0"/>
              </a:spcBef>
            </a:pPr>
            <a:r>
              <a:rPr lang="en-US" sz="3812" spc="-152" dirty="0">
                <a:solidFill>
                  <a:srgbClr val="FFFFFF"/>
                </a:solidFill>
                <a:latin typeface="DM Sans"/>
                <a:ea typeface="DM Sans"/>
                <a:cs typeface="DM Sans"/>
                <a:sym typeface="DM Sans"/>
              </a:rPr>
              <a:t>Help Shona’s emotional, social, cognitive and physical wellbeing.</a:t>
            </a:r>
          </a:p>
          <a:p>
            <a:pPr algn="ctr">
              <a:lnSpc>
                <a:spcPts val="5337"/>
              </a:lnSpc>
              <a:spcBef>
                <a:spcPct val="0"/>
              </a:spcBef>
            </a:pPr>
            <a:endParaRPr lang="en-US" sz="3812" spc="-152" dirty="0">
              <a:solidFill>
                <a:srgbClr val="FFFFFF"/>
              </a:solidFill>
              <a:latin typeface="DM Sans"/>
              <a:ea typeface="DM Sans"/>
              <a:cs typeface="DM Sans"/>
              <a:sym typeface="DM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C161A"/>
        </a:solidFill>
        <a:effectLst/>
      </p:bgPr>
    </p:bg>
    <p:spTree>
      <p:nvGrpSpPr>
        <p:cNvPr id="1" name=""/>
        <p:cNvGrpSpPr/>
        <p:nvPr/>
      </p:nvGrpSpPr>
      <p:grpSpPr>
        <a:xfrm>
          <a:off x="0" y="0"/>
          <a:ext cx="0" cy="0"/>
          <a:chOff x="0" y="0"/>
          <a:chExt cx="0" cy="0"/>
        </a:xfrm>
      </p:grpSpPr>
      <p:sp>
        <p:nvSpPr>
          <p:cNvPr id="2" name="AutoShape 2"/>
          <p:cNvSpPr/>
          <p:nvPr/>
        </p:nvSpPr>
        <p:spPr>
          <a:xfrm>
            <a:off x="1012034" y="3357089"/>
            <a:ext cx="6492240" cy="0"/>
          </a:xfrm>
          <a:prstGeom prst="line">
            <a:avLst/>
          </a:prstGeom>
          <a:ln w="9525" cap="flat">
            <a:solidFill>
              <a:srgbClr val="FFFFFF">
                <a:alpha val="54902"/>
              </a:srgbClr>
            </a:solidFill>
            <a:prstDash val="solid"/>
            <a:headEnd type="none" w="sm" len="sm"/>
            <a:tailEnd type="none" w="sm" len="sm"/>
          </a:ln>
        </p:spPr>
      </p:sp>
      <p:sp>
        <p:nvSpPr>
          <p:cNvPr id="3" name="AutoShape 3"/>
          <p:cNvSpPr/>
          <p:nvPr/>
        </p:nvSpPr>
        <p:spPr>
          <a:xfrm>
            <a:off x="1028700" y="6194108"/>
            <a:ext cx="6492240" cy="0"/>
          </a:xfrm>
          <a:prstGeom prst="line">
            <a:avLst/>
          </a:prstGeom>
          <a:ln w="9525" cap="flat">
            <a:solidFill>
              <a:srgbClr val="FFFFFF">
                <a:alpha val="54902"/>
              </a:srgbClr>
            </a:solidFill>
            <a:prstDash val="solid"/>
            <a:headEnd type="none" w="sm" len="sm"/>
            <a:tailEnd type="none" w="sm" len="sm"/>
          </a:ln>
        </p:spPr>
      </p:sp>
      <p:sp>
        <p:nvSpPr>
          <p:cNvPr id="4" name="Freeform 4"/>
          <p:cNvSpPr/>
          <p:nvPr/>
        </p:nvSpPr>
        <p:spPr>
          <a:xfrm>
            <a:off x="10063721" y="3953591"/>
            <a:ext cx="7205104" cy="5403828"/>
          </a:xfrm>
          <a:custGeom>
            <a:avLst/>
            <a:gdLst/>
            <a:ahLst/>
            <a:cxnLst/>
            <a:rect l="l" t="t" r="r" b="b"/>
            <a:pathLst>
              <a:path w="7205104" h="5403828">
                <a:moveTo>
                  <a:pt x="0" y="0"/>
                </a:moveTo>
                <a:lnTo>
                  <a:pt x="7205104" y="0"/>
                </a:lnTo>
                <a:lnTo>
                  <a:pt x="7205104" y="5403827"/>
                </a:lnTo>
                <a:lnTo>
                  <a:pt x="0" y="5403827"/>
                </a:lnTo>
                <a:lnTo>
                  <a:pt x="0" y="0"/>
                </a:lnTo>
                <a:close/>
              </a:path>
            </a:pathLst>
          </a:custGeom>
          <a:blipFill>
            <a:blip r:embed="rId3"/>
            <a:stretch>
              <a:fillRect/>
            </a:stretch>
          </a:blipFill>
        </p:spPr>
      </p:sp>
      <p:sp>
        <p:nvSpPr>
          <p:cNvPr id="5" name="TextBox 5"/>
          <p:cNvSpPr txBox="1"/>
          <p:nvPr/>
        </p:nvSpPr>
        <p:spPr>
          <a:xfrm>
            <a:off x="10063721" y="729359"/>
            <a:ext cx="6151103" cy="3445935"/>
          </a:xfrm>
          <a:prstGeom prst="rect">
            <a:avLst/>
          </a:prstGeom>
        </p:spPr>
        <p:txBody>
          <a:bodyPr lIns="0" tIns="0" rIns="0" bIns="0" rtlCol="0" anchor="t">
            <a:spAutoFit/>
          </a:bodyPr>
          <a:lstStyle/>
          <a:p>
            <a:pPr marL="0" lvl="0" indent="0" algn="l">
              <a:lnSpc>
                <a:spcPts val="8870"/>
              </a:lnSpc>
            </a:pPr>
            <a:r>
              <a:rPr lang="en-US" sz="9856" spc="-492">
                <a:solidFill>
                  <a:srgbClr val="FFFFFF"/>
                </a:solidFill>
                <a:latin typeface="Anton"/>
                <a:ea typeface="Anton"/>
                <a:cs typeface="Anton"/>
                <a:sym typeface="Anton"/>
              </a:rPr>
              <a:t>BOWLBY’S ATTACHMENT THEORY</a:t>
            </a:r>
          </a:p>
        </p:txBody>
      </p:sp>
      <p:sp>
        <p:nvSpPr>
          <p:cNvPr id="6" name="TextBox 6"/>
          <p:cNvSpPr txBox="1"/>
          <p:nvPr/>
        </p:nvSpPr>
        <p:spPr>
          <a:xfrm>
            <a:off x="1028700" y="1053446"/>
            <a:ext cx="6475574" cy="469104"/>
          </a:xfrm>
          <a:prstGeom prst="rect">
            <a:avLst/>
          </a:prstGeom>
        </p:spPr>
        <p:txBody>
          <a:bodyPr lIns="0" tIns="0" rIns="0" bIns="0" rtlCol="0" anchor="t">
            <a:spAutoFit/>
          </a:bodyPr>
          <a:lstStyle/>
          <a:p>
            <a:pPr marL="0" lvl="0" indent="0" algn="l">
              <a:lnSpc>
                <a:spcPts val="3431"/>
              </a:lnSpc>
            </a:pPr>
            <a:r>
              <a:rPr lang="en-US" sz="3812" spc="102">
                <a:solidFill>
                  <a:srgbClr val="D5F6AD"/>
                </a:solidFill>
                <a:latin typeface="Anton"/>
                <a:ea typeface="Anton"/>
                <a:cs typeface="Anton"/>
                <a:sym typeface="Anton"/>
              </a:rPr>
              <a:t>ATTACHMENT</a:t>
            </a:r>
          </a:p>
        </p:txBody>
      </p:sp>
      <p:sp>
        <p:nvSpPr>
          <p:cNvPr id="7" name="TextBox 7"/>
          <p:cNvSpPr txBox="1"/>
          <p:nvPr/>
        </p:nvSpPr>
        <p:spPr>
          <a:xfrm>
            <a:off x="1028700" y="3771426"/>
            <a:ext cx="6920237" cy="469104"/>
          </a:xfrm>
          <a:prstGeom prst="rect">
            <a:avLst/>
          </a:prstGeom>
        </p:spPr>
        <p:txBody>
          <a:bodyPr lIns="0" tIns="0" rIns="0" bIns="0" rtlCol="0" anchor="t">
            <a:spAutoFit/>
          </a:bodyPr>
          <a:lstStyle/>
          <a:p>
            <a:pPr marL="0" lvl="0" indent="0" algn="l">
              <a:lnSpc>
                <a:spcPts val="3431"/>
              </a:lnSpc>
            </a:pPr>
            <a:r>
              <a:rPr lang="en-US" sz="3812" spc="102">
                <a:solidFill>
                  <a:srgbClr val="D5F6AD"/>
                </a:solidFill>
                <a:latin typeface="Anton"/>
                <a:ea typeface="Anton"/>
                <a:cs typeface="Anton"/>
                <a:sym typeface="Anton"/>
              </a:rPr>
              <a:t>SAFE HAVEN</a:t>
            </a:r>
          </a:p>
        </p:txBody>
      </p:sp>
      <p:sp>
        <p:nvSpPr>
          <p:cNvPr id="8" name="TextBox 8"/>
          <p:cNvSpPr txBox="1"/>
          <p:nvPr/>
        </p:nvSpPr>
        <p:spPr>
          <a:xfrm>
            <a:off x="1028700" y="1663656"/>
            <a:ext cx="7713902" cy="1243965"/>
          </a:xfrm>
          <a:prstGeom prst="rect">
            <a:avLst/>
          </a:prstGeom>
        </p:spPr>
        <p:txBody>
          <a:bodyPr lIns="0" tIns="0" rIns="0" bIns="0" rtlCol="0" anchor="t">
            <a:spAutoFit/>
          </a:bodyPr>
          <a:lstStyle/>
          <a:p>
            <a:pPr algn="just">
              <a:lnSpc>
                <a:spcPts val="3359"/>
              </a:lnSpc>
            </a:pPr>
            <a:r>
              <a:rPr lang="en-US" sz="2399" spc="-139">
                <a:solidFill>
                  <a:srgbClr val="F9F9F9"/>
                </a:solidFill>
                <a:latin typeface="DM Sans"/>
                <a:ea typeface="DM Sans"/>
                <a:cs typeface="DM Sans"/>
                <a:sym typeface="DM Sans"/>
              </a:rPr>
              <a:t>A relationship of affection between child and caregiver. The theory of Bowlby is an explanation for why children look to familiar caregivers for proximity when they are anxious.</a:t>
            </a:r>
          </a:p>
        </p:txBody>
      </p:sp>
      <p:sp>
        <p:nvSpPr>
          <p:cNvPr id="9" name="TextBox 9"/>
          <p:cNvSpPr txBox="1"/>
          <p:nvPr/>
        </p:nvSpPr>
        <p:spPr>
          <a:xfrm>
            <a:off x="1028700" y="4497705"/>
            <a:ext cx="7713902" cy="1243965"/>
          </a:xfrm>
          <a:prstGeom prst="rect">
            <a:avLst/>
          </a:prstGeom>
        </p:spPr>
        <p:txBody>
          <a:bodyPr lIns="0" tIns="0" rIns="0" bIns="0" rtlCol="0" anchor="t">
            <a:spAutoFit/>
          </a:bodyPr>
          <a:lstStyle/>
          <a:p>
            <a:pPr algn="just">
              <a:lnSpc>
                <a:spcPts val="3359"/>
              </a:lnSpc>
            </a:pPr>
            <a:r>
              <a:rPr lang="en-US" sz="2399" spc="-139">
                <a:solidFill>
                  <a:srgbClr val="F9F9F9"/>
                </a:solidFill>
                <a:latin typeface="DM Sans"/>
                <a:ea typeface="DM Sans"/>
                <a:cs typeface="DM Sans"/>
                <a:sym typeface="DM Sans"/>
              </a:rPr>
              <a:t>When a child feels upset or afraid, a trusted caregiver will provide comfort. Meeting the child's needs can make them feel safe and supported.</a:t>
            </a:r>
          </a:p>
        </p:txBody>
      </p:sp>
      <p:sp>
        <p:nvSpPr>
          <p:cNvPr id="10" name="TextBox 10"/>
          <p:cNvSpPr txBox="1"/>
          <p:nvPr/>
        </p:nvSpPr>
        <p:spPr>
          <a:xfrm>
            <a:off x="1028700" y="6666320"/>
            <a:ext cx="6920237" cy="469104"/>
          </a:xfrm>
          <a:prstGeom prst="rect">
            <a:avLst/>
          </a:prstGeom>
        </p:spPr>
        <p:txBody>
          <a:bodyPr lIns="0" tIns="0" rIns="0" bIns="0" rtlCol="0" anchor="t">
            <a:spAutoFit/>
          </a:bodyPr>
          <a:lstStyle/>
          <a:p>
            <a:pPr marL="0" lvl="0" indent="0" algn="l">
              <a:lnSpc>
                <a:spcPts val="3431"/>
              </a:lnSpc>
            </a:pPr>
            <a:r>
              <a:rPr lang="en-US" sz="3812" spc="102">
                <a:solidFill>
                  <a:srgbClr val="D5F6AD"/>
                </a:solidFill>
                <a:latin typeface="Anton"/>
                <a:ea typeface="Anton"/>
                <a:cs typeface="Anton"/>
                <a:sym typeface="Anton"/>
              </a:rPr>
              <a:t>SECURE BASE</a:t>
            </a:r>
          </a:p>
        </p:txBody>
      </p:sp>
      <p:sp>
        <p:nvSpPr>
          <p:cNvPr id="11" name="TextBox 11"/>
          <p:cNvSpPr txBox="1"/>
          <p:nvPr/>
        </p:nvSpPr>
        <p:spPr>
          <a:xfrm>
            <a:off x="1028700" y="7450474"/>
            <a:ext cx="6920237" cy="1243965"/>
          </a:xfrm>
          <a:prstGeom prst="rect">
            <a:avLst/>
          </a:prstGeom>
        </p:spPr>
        <p:txBody>
          <a:bodyPr lIns="0" tIns="0" rIns="0" bIns="0" rtlCol="0" anchor="t">
            <a:spAutoFit/>
          </a:bodyPr>
          <a:lstStyle/>
          <a:p>
            <a:pPr algn="l">
              <a:lnSpc>
                <a:spcPts val="3359"/>
              </a:lnSpc>
            </a:pPr>
            <a:r>
              <a:rPr lang="en-US" sz="2399" i="1" spc="-139">
                <a:solidFill>
                  <a:srgbClr val="F9F9F9"/>
                </a:solidFill>
                <a:latin typeface="DM Sans Italics"/>
                <a:ea typeface="DM Sans Italics"/>
                <a:cs typeface="DM Sans Italics"/>
                <a:sym typeface="DM Sans Italics"/>
              </a:rPr>
              <a:t>A caring adult provides a child with the confidence to explore, play and learn. The child can go for comfort to that person when it is needed.</a:t>
            </a:r>
          </a:p>
        </p:txBody>
      </p:sp>
      <p:sp>
        <p:nvSpPr>
          <p:cNvPr id="12" name="TextBox 12"/>
          <p:cNvSpPr txBox="1"/>
          <p:nvPr/>
        </p:nvSpPr>
        <p:spPr>
          <a:xfrm>
            <a:off x="13139273" y="3459959"/>
            <a:ext cx="2524125" cy="365760"/>
          </a:xfrm>
          <a:prstGeom prst="rect">
            <a:avLst/>
          </a:prstGeom>
        </p:spPr>
        <p:txBody>
          <a:bodyPr lIns="0" tIns="0" rIns="0" bIns="0" rtlCol="0" anchor="t">
            <a:spAutoFit/>
          </a:bodyPr>
          <a:lstStyle/>
          <a:p>
            <a:pPr algn="ctr">
              <a:lnSpc>
                <a:spcPts val="2940"/>
              </a:lnSpc>
              <a:spcBef>
                <a:spcPct val="0"/>
              </a:spcBef>
            </a:pPr>
            <a:r>
              <a:rPr lang="en-US" sz="2100" spc="-84">
                <a:solidFill>
                  <a:srgbClr val="FFFFFF"/>
                </a:solidFill>
                <a:latin typeface="Open Sauce"/>
                <a:ea typeface="Open Sauce"/>
                <a:cs typeface="Open Sauce"/>
                <a:sym typeface="Open Sauce"/>
              </a:rPr>
              <a:t>(Robledo et al.,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C161A"/>
        </a:solidFill>
        <a:effectLst/>
      </p:bgPr>
    </p:bg>
    <p:spTree>
      <p:nvGrpSpPr>
        <p:cNvPr id="1" name=""/>
        <p:cNvGrpSpPr/>
        <p:nvPr/>
      </p:nvGrpSpPr>
      <p:grpSpPr>
        <a:xfrm>
          <a:off x="0" y="0"/>
          <a:ext cx="0" cy="0"/>
          <a:chOff x="0" y="0"/>
          <a:chExt cx="0" cy="0"/>
        </a:xfrm>
      </p:grpSpPr>
      <p:sp>
        <p:nvSpPr>
          <p:cNvPr id="2" name="AutoShape 2"/>
          <p:cNvSpPr/>
          <p:nvPr/>
        </p:nvSpPr>
        <p:spPr>
          <a:xfrm>
            <a:off x="10339063" y="3539633"/>
            <a:ext cx="6492240" cy="0"/>
          </a:xfrm>
          <a:prstGeom prst="line">
            <a:avLst/>
          </a:prstGeom>
          <a:ln w="9525" cap="flat">
            <a:solidFill>
              <a:srgbClr val="FFFFFF">
                <a:alpha val="54902"/>
              </a:srgbClr>
            </a:solidFill>
            <a:prstDash val="solid"/>
            <a:headEnd type="none" w="sm" len="sm"/>
            <a:tailEnd type="none" w="sm" len="sm"/>
          </a:ln>
        </p:spPr>
      </p:sp>
      <p:sp>
        <p:nvSpPr>
          <p:cNvPr id="3" name="AutoShape 3"/>
          <p:cNvSpPr/>
          <p:nvPr/>
        </p:nvSpPr>
        <p:spPr>
          <a:xfrm>
            <a:off x="10339063" y="6430632"/>
            <a:ext cx="6492240" cy="0"/>
          </a:xfrm>
          <a:prstGeom prst="line">
            <a:avLst/>
          </a:prstGeom>
          <a:ln w="9525" cap="flat">
            <a:solidFill>
              <a:srgbClr val="FFFFFF">
                <a:alpha val="54902"/>
              </a:srgbClr>
            </a:solidFill>
            <a:prstDash val="solid"/>
            <a:headEnd type="none" w="sm" len="sm"/>
            <a:tailEnd type="none" w="sm" len="sm"/>
          </a:ln>
        </p:spPr>
      </p:sp>
      <p:grpSp>
        <p:nvGrpSpPr>
          <p:cNvPr id="4" name="Group 4"/>
          <p:cNvGrpSpPr/>
          <p:nvPr/>
        </p:nvGrpSpPr>
        <p:grpSpPr>
          <a:xfrm>
            <a:off x="1028700" y="4604690"/>
            <a:ext cx="8502301" cy="4653610"/>
            <a:chOff x="0" y="0"/>
            <a:chExt cx="1004114" cy="549587"/>
          </a:xfrm>
        </p:grpSpPr>
        <p:sp>
          <p:nvSpPr>
            <p:cNvPr id="5" name="Freeform 5"/>
            <p:cNvSpPr/>
            <p:nvPr/>
          </p:nvSpPr>
          <p:spPr>
            <a:xfrm>
              <a:off x="0" y="0"/>
              <a:ext cx="1004114" cy="549587"/>
            </a:xfrm>
            <a:custGeom>
              <a:avLst/>
              <a:gdLst/>
              <a:ahLst/>
              <a:cxnLst/>
              <a:rect l="l" t="t" r="r" b="b"/>
              <a:pathLst>
                <a:path w="1004114" h="549587">
                  <a:moveTo>
                    <a:pt x="36423" y="0"/>
                  </a:moveTo>
                  <a:lnTo>
                    <a:pt x="967692" y="0"/>
                  </a:lnTo>
                  <a:cubicBezTo>
                    <a:pt x="977352" y="0"/>
                    <a:pt x="986616" y="3837"/>
                    <a:pt x="993447" y="10668"/>
                  </a:cubicBezTo>
                  <a:cubicBezTo>
                    <a:pt x="1000277" y="17499"/>
                    <a:pt x="1004114" y="26763"/>
                    <a:pt x="1004114" y="36423"/>
                  </a:cubicBezTo>
                  <a:lnTo>
                    <a:pt x="1004114" y="513165"/>
                  </a:lnTo>
                  <a:cubicBezTo>
                    <a:pt x="1004114" y="522825"/>
                    <a:pt x="1000277" y="532089"/>
                    <a:pt x="993447" y="538919"/>
                  </a:cubicBezTo>
                  <a:cubicBezTo>
                    <a:pt x="986616" y="545750"/>
                    <a:pt x="977352" y="549587"/>
                    <a:pt x="967692" y="549587"/>
                  </a:cubicBezTo>
                  <a:lnTo>
                    <a:pt x="36423" y="549587"/>
                  </a:lnTo>
                  <a:cubicBezTo>
                    <a:pt x="16307" y="549587"/>
                    <a:pt x="0" y="533280"/>
                    <a:pt x="0" y="513165"/>
                  </a:cubicBezTo>
                  <a:lnTo>
                    <a:pt x="0" y="36423"/>
                  </a:lnTo>
                  <a:cubicBezTo>
                    <a:pt x="0" y="26763"/>
                    <a:pt x="3837" y="17499"/>
                    <a:pt x="10668" y="10668"/>
                  </a:cubicBezTo>
                  <a:cubicBezTo>
                    <a:pt x="17499" y="3837"/>
                    <a:pt x="26763" y="0"/>
                    <a:pt x="36423" y="0"/>
                  </a:cubicBezTo>
                  <a:close/>
                </a:path>
              </a:pathLst>
            </a:custGeom>
            <a:blipFill>
              <a:blip r:embed="rId3">
                <a:alphaModFix amt="80000"/>
              </a:blip>
              <a:stretch>
                <a:fillRect t="-18513" b="-18513"/>
              </a:stretch>
            </a:blipFill>
            <a:ln w="19050" cap="rnd">
              <a:solidFill>
                <a:srgbClr val="FFFFFF">
                  <a:alpha val="80000"/>
                </a:srgbClr>
              </a:solidFill>
              <a:prstDash val="solid"/>
              <a:round/>
            </a:ln>
          </p:spPr>
        </p:sp>
      </p:grpSp>
      <p:sp>
        <p:nvSpPr>
          <p:cNvPr id="6" name="TextBox 6"/>
          <p:cNvSpPr txBox="1"/>
          <p:nvPr/>
        </p:nvSpPr>
        <p:spPr>
          <a:xfrm>
            <a:off x="1028700" y="1004541"/>
            <a:ext cx="6701292" cy="3472789"/>
          </a:xfrm>
          <a:prstGeom prst="rect">
            <a:avLst/>
          </a:prstGeom>
        </p:spPr>
        <p:txBody>
          <a:bodyPr lIns="0" tIns="0" rIns="0" bIns="0" rtlCol="0" anchor="t">
            <a:spAutoFit/>
          </a:bodyPr>
          <a:lstStyle/>
          <a:p>
            <a:pPr marL="0" lvl="0" indent="0" algn="l">
              <a:lnSpc>
                <a:spcPts val="8909"/>
              </a:lnSpc>
            </a:pPr>
            <a:r>
              <a:rPr lang="en-US" sz="9899" spc="-494">
                <a:solidFill>
                  <a:srgbClr val="FFFFFF"/>
                </a:solidFill>
                <a:latin typeface="Anton"/>
                <a:ea typeface="Anton"/>
                <a:cs typeface="Anton"/>
                <a:sym typeface="Anton"/>
              </a:rPr>
              <a:t>ATTACHMENT THEORY AND SHONA</a:t>
            </a:r>
          </a:p>
        </p:txBody>
      </p:sp>
      <p:sp>
        <p:nvSpPr>
          <p:cNvPr id="7" name="TextBox 7"/>
          <p:cNvSpPr txBox="1"/>
          <p:nvPr/>
        </p:nvSpPr>
        <p:spPr>
          <a:xfrm>
            <a:off x="10339063" y="1053446"/>
            <a:ext cx="6475574" cy="469104"/>
          </a:xfrm>
          <a:prstGeom prst="rect">
            <a:avLst/>
          </a:prstGeom>
        </p:spPr>
        <p:txBody>
          <a:bodyPr lIns="0" tIns="0" rIns="0" bIns="0" rtlCol="0" anchor="t">
            <a:spAutoFit/>
          </a:bodyPr>
          <a:lstStyle/>
          <a:p>
            <a:pPr marL="0" lvl="0" indent="0" algn="l">
              <a:lnSpc>
                <a:spcPts val="3431"/>
              </a:lnSpc>
            </a:pPr>
            <a:r>
              <a:rPr lang="en-US" sz="3812" spc="-152">
                <a:solidFill>
                  <a:srgbClr val="D5F6AD"/>
                </a:solidFill>
                <a:latin typeface="Anton"/>
                <a:ea typeface="Anton"/>
                <a:cs typeface="Anton"/>
                <a:sym typeface="Anton"/>
              </a:rPr>
              <a:t>SEPARATION ANXIETY</a:t>
            </a:r>
          </a:p>
        </p:txBody>
      </p:sp>
      <p:sp>
        <p:nvSpPr>
          <p:cNvPr id="8" name="TextBox 8"/>
          <p:cNvSpPr txBox="1"/>
          <p:nvPr/>
        </p:nvSpPr>
        <p:spPr>
          <a:xfrm>
            <a:off x="10339063" y="3946855"/>
            <a:ext cx="6920237" cy="469104"/>
          </a:xfrm>
          <a:prstGeom prst="rect">
            <a:avLst/>
          </a:prstGeom>
        </p:spPr>
        <p:txBody>
          <a:bodyPr lIns="0" tIns="0" rIns="0" bIns="0" rtlCol="0" anchor="t">
            <a:spAutoFit/>
          </a:bodyPr>
          <a:lstStyle/>
          <a:p>
            <a:pPr marL="0" lvl="0" indent="0" algn="l">
              <a:lnSpc>
                <a:spcPts val="3431"/>
              </a:lnSpc>
            </a:pPr>
            <a:r>
              <a:rPr lang="en-US" sz="3812" spc="-152">
                <a:solidFill>
                  <a:srgbClr val="D5F6AD"/>
                </a:solidFill>
                <a:latin typeface="Anton"/>
                <a:ea typeface="Anton"/>
                <a:cs typeface="Anton"/>
                <a:sym typeface="Anton"/>
              </a:rPr>
              <a:t>BUILDING TRUST</a:t>
            </a:r>
          </a:p>
        </p:txBody>
      </p:sp>
      <p:sp>
        <p:nvSpPr>
          <p:cNvPr id="9" name="TextBox 9"/>
          <p:cNvSpPr txBox="1"/>
          <p:nvPr/>
        </p:nvSpPr>
        <p:spPr>
          <a:xfrm>
            <a:off x="10339063" y="1663656"/>
            <a:ext cx="6920237" cy="2082165"/>
          </a:xfrm>
          <a:prstGeom prst="rect">
            <a:avLst/>
          </a:prstGeom>
        </p:spPr>
        <p:txBody>
          <a:bodyPr lIns="0" tIns="0" rIns="0" bIns="0" rtlCol="0" anchor="t">
            <a:spAutoFit/>
          </a:bodyPr>
          <a:lstStyle/>
          <a:p>
            <a:pPr algn="just">
              <a:lnSpc>
                <a:spcPts val="3359"/>
              </a:lnSpc>
            </a:pPr>
            <a:r>
              <a:rPr lang="en-US" sz="2399" spc="23">
                <a:solidFill>
                  <a:srgbClr val="F9F9F9"/>
                </a:solidFill>
                <a:latin typeface="Open Sauce Light"/>
                <a:ea typeface="Open Sauce Light"/>
                <a:cs typeface="Open Sauce Light"/>
                <a:sym typeface="Open Sauce Light"/>
              </a:rPr>
              <a:t>When Shona's carers leave she becomes anxious. She may turn to known individuals for comfort if she is feeling worried in a new environment, according to the theory of attachment.</a:t>
            </a:r>
          </a:p>
        </p:txBody>
      </p:sp>
      <p:sp>
        <p:nvSpPr>
          <p:cNvPr id="10" name="TextBox 10"/>
          <p:cNvSpPr txBox="1"/>
          <p:nvPr/>
        </p:nvSpPr>
        <p:spPr>
          <a:xfrm>
            <a:off x="10339063" y="4557065"/>
            <a:ext cx="6920237" cy="2082165"/>
          </a:xfrm>
          <a:prstGeom prst="rect">
            <a:avLst/>
          </a:prstGeom>
        </p:spPr>
        <p:txBody>
          <a:bodyPr lIns="0" tIns="0" rIns="0" bIns="0" rtlCol="0" anchor="t">
            <a:spAutoFit/>
          </a:bodyPr>
          <a:lstStyle/>
          <a:p>
            <a:pPr algn="just">
              <a:lnSpc>
                <a:spcPts val="3359"/>
              </a:lnSpc>
            </a:pPr>
            <a:r>
              <a:rPr lang="en-US" sz="2400" spc="24">
                <a:solidFill>
                  <a:srgbClr val="F9F9F9"/>
                </a:solidFill>
                <a:latin typeface="Open Sauce Light"/>
                <a:ea typeface="Open Sauce Light"/>
                <a:cs typeface="Open Sauce Light"/>
                <a:sym typeface="Open Sauce Light"/>
              </a:rPr>
              <a:t>Shona might be helped to feel safe by a consistent key person in the nursery. Eventually, this trusted adult could offer reassurance and bolster her confidence to venture out.</a:t>
            </a:r>
          </a:p>
        </p:txBody>
      </p:sp>
      <p:sp>
        <p:nvSpPr>
          <p:cNvPr id="11" name="TextBox 11"/>
          <p:cNvSpPr txBox="1"/>
          <p:nvPr/>
        </p:nvSpPr>
        <p:spPr>
          <a:xfrm>
            <a:off x="10339063" y="6840264"/>
            <a:ext cx="6920237" cy="469104"/>
          </a:xfrm>
          <a:prstGeom prst="rect">
            <a:avLst/>
          </a:prstGeom>
        </p:spPr>
        <p:txBody>
          <a:bodyPr lIns="0" tIns="0" rIns="0" bIns="0" rtlCol="0" anchor="t">
            <a:spAutoFit/>
          </a:bodyPr>
          <a:lstStyle/>
          <a:p>
            <a:pPr marL="0" lvl="0" indent="0" algn="l">
              <a:lnSpc>
                <a:spcPts val="3431"/>
              </a:lnSpc>
            </a:pPr>
            <a:r>
              <a:rPr lang="en-US" sz="3812" spc="-152">
                <a:solidFill>
                  <a:srgbClr val="D5F6AD"/>
                </a:solidFill>
                <a:latin typeface="Anton"/>
                <a:ea typeface="Anton"/>
                <a:cs typeface="Anton"/>
                <a:sym typeface="Anton"/>
              </a:rPr>
              <a:t>PLAY AND COMMUNICATION</a:t>
            </a:r>
          </a:p>
        </p:txBody>
      </p:sp>
      <p:sp>
        <p:nvSpPr>
          <p:cNvPr id="12" name="TextBox 12"/>
          <p:cNvSpPr txBox="1"/>
          <p:nvPr/>
        </p:nvSpPr>
        <p:spPr>
          <a:xfrm>
            <a:off x="10339063" y="7450474"/>
            <a:ext cx="6920237" cy="1663065"/>
          </a:xfrm>
          <a:prstGeom prst="rect">
            <a:avLst/>
          </a:prstGeom>
        </p:spPr>
        <p:txBody>
          <a:bodyPr lIns="0" tIns="0" rIns="0" bIns="0" rtlCol="0" anchor="t">
            <a:spAutoFit/>
          </a:bodyPr>
          <a:lstStyle/>
          <a:p>
            <a:pPr algn="just">
              <a:lnSpc>
                <a:spcPts val="3359"/>
              </a:lnSpc>
            </a:pPr>
            <a:r>
              <a:rPr lang="en-US" sz="2399" spc="23">
                <a:solidFill>
                  <a:srgbClr val="F9F9F9"/>
                </a:solidFill>
                <a:latin typeface="Open Sauce Light"/>
                <a:ea typeface="Open Sauce Light"/>
                <a:cs typeface="Open Sauce Light"/>
                <a:sym typeface="Open Sauce Light"/>
              </a:rPr>
              <a:t>If Shona feels safe, this could assist her to participate in activities. But, her communication and group play are limited and further support is required.</a:t>
            </a:r>
          </a:p>
        </p:txBody>
      </p:sp>
      <p:sp>
        <p:nvSpPr>
          <p:cNvPr id="13" name="TextBox 13"/>
          <p:cNvSpPr txBox="1"/>
          <p:nvPr/>
        </p:nvSpPr>
        <p:spPr>
          <a:xfrm>
            <a:off x="2580567" y="9515475"/>
            <a:ext cx="12956481" cy="348933"/>
          </a:xfrm>
          <a:prstGeom prst="rect">
            <a:avLst/>
          </a:prstGeom>
        </p:spPr>
        <p:txBody>
          <a:bodyPr lIns="0" tIns="0" rIns="0" bIns="0" rtlCol="0" anchor="t">
            <a:spAutoFit/>
          </a:bodyPr>
          <a:lstStyle/>
          <a:p>
            <a:pPr algn="ctr">
              <a:lnSpc>
                <a:spcPts val="2817"/>
              </a:lnSpc>
              <a:spcBef>
                <a:spcPct val="0"/>
              </a:spcBef>
            </a:pPr>
            <a:r>
              <a:rPr lang="en-US" sz="2012" i="1" spc="124">
                <a:solidFill>
                  <a:srgbClr val="FFFFFF"/>
                </a:solidFill>
                <a:latin typeface="Anton Italics"/>
                <a:ea typeface="Anton Italics"/>
                <a:cs typeface="Anton Italics"/>
                <a:sym typeface="Anton Italics"/>
              </a:rPr>
              <a:t>Separation anxiety alone does not show that Shona has an insecure attachment (Mutelo and Sanyanga,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C161A"/>
        </a:solidFill>
        <a:effectLst/>
      </p:bgPr>
    </p:bg>
    <p:spTree>
      <p:nvGrpSpPr>
        <p:cNvPr id="1" name=""/>
        <p:cNvGrpSpPr/>
        <p:nvPr/>
      </p:nvGrpSpPr>
      <p:grpSpPr>
        <a:xfrm>
          <a:off x="0" y="0"/>
          <a:ext cx="0" cy="0"/>
          <a:chOff x="0" y="0"/>
          <a:chExt cx="0" cy="0"/>
        </a:xfrm>
      </p:grpSpPr>
      <p:sp>
        <p:nvSpPr>
          <p:cNvPr id="2" name="AutoShape 2"/>
          <p:cNvSpPr/>
          <p:nvPr/>
        </p:nvSpPr>
        <p:spPr>
          <a:xfrm flipH="1" flipV="1">
            <a:off x="8634146" y="6969785"/>
            <a:ext cx="0" cy="2288515"/>
          </a:xfrm>
          <a:prstGeom prst="line">
            <a:avLst/>
          </a:prstGeom>
          <a:ln w="9525" cap="flat">
            <a:solidFill>
              <a:srgbClr val="FFFFFF">
                <a:alpha val="54902"/>
              </a:srgbClr>
            </a:solidFill>
            <a:prstDash val="solid"/>
            <a:headEnd type="none" w="sm" len="sm"/>
            <a:tailEnd type="none" w="sm" len="sm"/>
          </a:ln>
        </p:spPr>
      </p:sp>
      <p:grpSp>
        <p:nvGrpSpPr>
          <p:cNvPr id="3" name="Group 3"/>
          <p:cNvGrpSpPr/>
          <p:nvPr/>
        </p:nvGrpSpPr>
        <p:grpSpPr>
          <a:xfrm>
            <a:off x="9144000" y="728316"/>
            <a:ext cx="8384999" cy="5362685"/>
            <a:chOff x="0" y="0"/>
            <a:chExt cx="990261" cy="633328"/>
          </a:xfrm>
        </p:grpSpPr>
        <p:sp>
          <p:nvSpPr>
            <p:cNvPr id="4" name="Freeform 4"/>
            <p:cNvSpPr/>
            <p:nvPr/>
          </p:nvSpPr>
          <p:spPr>
            <a:xfrm>
              <a:off x="0" y="0"/>
              <a:ext cx="990261" cy="633328"/>
            </a:xfrm>
            <a:custGeom>
              <a:avLst/>
              <a:gdLst/>
              <a:ahLst/>
              <a:cxnLst/>
              <a:rect l="l" t="t" r="r" b="b"/>
              <a:pathLst>
                <a:path w="990261" h="633328">
                  <a:moveTo>
                    <a:pt x="36932" y="0"/>
                  </a:moveTo>
                  <a:lnTo>
                    <a:pt x="953329" y="0"/>
                  </a:lnTo>
                  <a:cubicBezTo>
                    <a:pt x="963124" y="0"/>
                    <a:pt x="972518" y="3891"/>
                    <a:pt x="979444" y="10817"/>
                  </a:cubicBezTo>
                  <a:cubicBezTo>
                    <a:pt x="986370" y="17743"/>
                    <a:pt x="990261" y="27137"/>
                    <a:pt x="990261" y="36932"/>
                  </a:cubicBezTo>
                  <a:lnTo>
                    <a:pt x="990261" y="596396"/>
                  </a:lnTo>
                  <a:cubicBezTo>
                    <a:pt x="990261" y="616793"/>
                    <a:pt x="973726" y="633328"/>
                    <a:pt x="953329" y="633328"/>
                  </a:cubicBezTo>
                  <a:lnTo>
                    <a:pt x="36932" y="633328"/>
                  </a:lnTo>
                  <a:cubicBezTo>
                    <a:pt x="16535" y="633328"/>
                    <a:pt x="0" y="616793"/>
                    <a:pt x="0" y="596396"/>
                  </a:cubicBezTo>
                  <a:lnTo>
                    <a:pt x="0" y="36932"/>
                  </a:lnTo>
                  <a:cubicBezTo>
                    <a:pt x="0" y="16535"/>
                    <a:pt x="16535" y="0"/>
                    <a:pt x="36932" y="0"/>
                  </a:cubicBezTo>
                  <a:close/>
                </a:path>
              </a:pathLst>
            </a:custGeom>
            <a:blipFill>
              <a:blip r:embed="rId3">
                <a:alphaModFix amt="80000"/>
              </a:blip>
              <a:stretch>
                <a:fillRect t="-8634" b="-8634"/>
              </a:stretch>
            </a:blipFill>
            <a:ln w="19050" cap="rnd">
              <a:solidFill>
                <a:srgbClr val="FFFFFF">
                  <a:alpha val="80000"/>
                </a:srgbClr>
              </a:solidFill>
              <a:prstDash val="solid"/>
              <a:round/>
            </a:ln>
          </p:spPr>
        </p:sp>
      </p:grpSp>
      <p:sp>
        <p:nvSpPr>
          <p:cNvPr id="5" name="TextBox 5"/>
          <p:cNvSpPr txBox="1"/>
          <p:nvPr/>
        </p:nvSpPr>
        <p:spPr>
          <a:xfrm>
            <a:off x="773305" y="1014066"/>
            <a:ext cx="7175632" cy="2294751"/>
          </a:xfrm>
          <a:prstGeom prst="rect">
            <a:avLst/>
          </a:prstGeom>
        </p:spPr>
        <p:txBody>
          <a:bodyPr lIns="0" tIns="0" rIns="0" bIns="0" rtlCol="0" anchor="t">
            <a:spAutoFit/>
          </a:bodyPr>
          <a:lstStyle/>
          <a:p>
            <a:pPr marL="0" lvl="0" indent="0" algn="l">
              <a:lnSpc>
                <a:spcPts val="8756"/>
              </a:lnSpc>
            </a:pPr>
            <a:r>
              <a:rPr lang="en-US" sz="9729" dirty="0">
                <a:solidFill>
                  <a:srgbClr val="FFFFFF"/>
                </a:solidFill>
                <a:latin typeface="Anton"/>
                <a:ea typeface="Anton"/>
                <a:cs typeface="Anton"/>
                <a:sym typeface="Anton"/>
              </a:rPr>
              <a:t>HELPING SHONA FEEL SAFE</a:t>
            </a:r>
          </a:p>
        </p:txBody>
      </p:sp>
      <p:sp>
        <p:nvSpPr>
          <p:cNvPr id="6" name="TextBox 6"/>
          <p:cNvSpPr txBox="1"/>
          <p:nvPr/>
        </p:nvSpPr>
        <p:spPr>
          <a:xfrm>
            <a:off x="9315183" y="7074560"/>
            <a:ext cx="6920237" cy="469104"/>
          </a:xfrm>
          <a:prstGeom prst="rect">
            <a:avLst/>
          </a:prstGeom>
        </p:spPr>
        <p:txBody>
          <a:bodyPr lIns="0" tIns="0" rIns="0" bIns="0" rtlCol="0" anchor="t">
            <a:spAutoFit/>
          </a:bodyPr>
          <a:lstStyle/>
          <a:p>
            <a:pPr marL="0" lvl="0" indent="0" algn="l">
              <a:lnSpc>
                <a:spcPts val="3431"/>
              </a:lnSpc>
            </a:pPr>
            <a:r>
              <a:rPr lang="en-US" sz="3812" spc="-152">
                <a:solidFill>
                  <a:srgbClr val="D5F6AD"/>
                </a:solidFill>
                <a:latin typeface="Anton"/>
                <a:ea typeface="Anton"/>
                <a:cs typeface="Anton"/>
                <a:sym typeface="Anton"/>
              </a:rPr>
              <a:t>WORKING WITH CARERS</a:t>
            </a:r>
          </a:p>
        </p:txBody>
      </p:sp>
      <p:sp>
        <p:nvSpPr>
          <p:cNvPr id="7" name="TextBox 7"/>
          <p:cNvSpPr txBox="1"/>
          <p:nvPr/>
        </p:nvSpPr>
        <p:spPr>
          <a:xfrm>
            <a:off x="9315183" y="7694295"/>
            <a:ext cx="7944117" cy="1153795"/>
          </a:xfrm>
          <a:prstGeom prst="rect">
            <a:avLst/>
          </a:prstGeom>
        </p:spPr>
        <p:txBody>
          <a:bodyPr lIns="0" tIns="0" rIns="0" bIns="0" rtlCol="0" anchor="t">
            <a:spAutoFit/>
          </a:bodyPr>
          <a:lstStyle/>
          <a:p>
            <a:pPr algn="just">
              <a:lnSpc>
                <a:spcPts val="3079"/>
              </a:lnSpc>
            </a:pPr>
            <a:r>
              <a:rPr lang="en-US" sz="2199" spc="21">
                <a:solidFill>
                  <a:srgbClr val="F9F9F9"/>
                </a:solidFill>
                <a:latin typeface="Open Sauce Light"/>
                <a:ea typeface="Open Sauce Light"/>
                <a:cs typeface="Open Sauce Light"/>
                <a:sym typeface="Open Sauce Light"/>
              </a:rPr>
              <a:t>Find out what Shona does, her interests and how to comfort her. Discuss a plan to settle her in over a period of time, which meets her needs.</a:t>
            </a:r>
          </a:p>
        </p:txBody>
      </p:sp>
      <p:sp>
        <p:nvSpPr>
          <p:cNvPr id="8" name="TextBox 8"/>
          <p:cNvSpPr txBox="1"/>
          <p:nvPr/>
        </p:nvSpPr>
        <p:spPr>
          <a:xfrm>
            <a:off x="901002" y="6888466"/>
            <a:ext cx="6920237" cy="469104"/>
          </a:xfrm>
          <a:prstGeom prst="rect">
            <a:avLst/>
          </a:prstGeom>
        </p:spPr>
        <p:txBody>
          <a:bodyPr lIns="0" tIns="0" rIns="0" bIns="0" rtlCol="0" anchor="t">
            <a:spAutoFit/>
          </a:bodyPr>
          <a:lstStyle/>
          <a:p>
            <a:pPr marL="0" lvl="0" indent="0" algn="l">
              <a:lnSpc>
                <a:spcPts val="3431"/>
              </a:lnSpc>
            </a:pPr>
            <a:r>
              <a:rPr lang="en-US" sz="3812" spc="-152" dirty="0">
                <a:solidFill>
                  <a:srgbClr val="D5F6AD"/>
                </a:solidFill>
                <a:latin typeface="Anton"/>
                <a:ea typeface="Anton"/>
                <a:cs typeface="Anton"/>
                <a:sym typeface="Anton"/>
              </a:rPr>
              <a:t>PREDICTABLE ROUTINES</a:t>
            </a:r>
          </a:p>
        </p:txBody>
      </p:sp>
      <p:sp>
        <p:nvSpPr>
          <p:cNvPr id="9" name="TextBox 9"/>
          <p:cNvSpPr txBox="1"/>
          <p:nvPr/>
        </p:nvSpPr>
        <p:spPr>
          <a:xfrm>
            <a:off x="773305" y="7505564"/>
            <a:ext cx="6920237" cy="1544320"/>
          </a:xfrm>
          <a:prstGeom prst="rect">
            <a:avLst/>
          </a:prstGeom>
        </p:spPr>
        <p:txBody>
          <a:bodyPr lIns="0" tIns="0" rIns="0" bIns="0" rtlCol="0" anchor="t">
            <a:spAutoFit/>
          </a:bodyPr>
          <a:lstStyle/>
          <a:p>
            <a:pPr algn="just">
              <a:lnSpc>
                <a:spcPts val="3079"/>
              </a:lnSpc>
            </a:pPr>
            <a:r>
              <a:rPr lang="en-US" sz="2199" spc="21">
                <a:solidFill>
                  <a:srgbClr val="F9F9F9"/>
                </a:solidFill>
                <a:latin typeface="Open Sauce Light"/>
                <a:ea typeface="Open Sauce Light"/>
                <a:cs typeface="Open Sauce Light"/>
                <a:sym typeface="Open Sauce Light"/>
              </a:rPr>
              <a:t>Have a simple picture timetable and agreed goodbye routine with her carers. If you know what will happen next then it should help Shona to settle.</a:t>
            </a:r>
          </a:p>
        </p:txBody>
      </p:sp>
      <p:sp>
        <p:nvSpPr>
          <p:cNvPr id="10" name="TextBox 10"/>
          <p:cNvSpPr txBox="1"/>
          <p:nvPr/>
        </p:nvSpPr>
        <p:spPr>
          <a:xfrm>
            <a:off x="773305" y="4058271"/>
            <a:ext cx="6920237" cy="1153795"/>
          </a:xfrm>
          <a:prstGeom prst="rect">
            <a:avLst/>
          </a:prstGeom>
        </p:spPr>
        <p:txBody>
          <a:bodyPr lIns="0" tIns="0" rIns="0" bIns="0" rtlCol="0" anchor="t">
            <a:spAutoFit/>
          </a:bodyPr>
          <a:lstStyle/>
          <a:p>
            <a:pPr algn="just">
              <a:lnSpc>
                <a:spcPts val="3079"/>
              </a:lnSpc>
            </a:pPr>
            <a:r>
              <a:rPr lang="en-US" sz="2199" spc="21">
                <a:solidFill>
                  <a:srgbClr val="F9F9F9"/>
                </a:solidFill>
                <a:latin typeface="Open Sauce Light"/>
                <a:ea typeface="Open Sauce Light"/>
                <a:cs typeface="Open Sauce Light"/>
                <a:sym typeface="Open Sauce Light"/>
              </a:rPr>
              <a:t>Shona is welcomed and comforted by a familiar member of staff when upset. This may help her to develop trust and she will feel safe.</a:t>
            </a:r>
          </a:p>
        </p:txBody>
      </p:sp>
      <p:sp>
        <p:nvSpPr>
          <p:cNvPr id="11" name="TextBox 11"/>
          <p:cNvSpPr txBox="1"/>
          <p:nvPr/>
        </p:nvSpPr>
        <p:spPr>
          <a:xfrm>
            <a:off x="773304" y="3232616"/>
            <a:ext cx="4179695" cy="679673"/>
          </a:xfrm>
          <a:prstGeom prst="rect">
            <a:avLst/>
          </a:prstGeom>
        </p:spPr>
        <p:txBody>
          <a:bodyPr wrap="square" lIns="0" tIns="0" rIns="0" bIns="0" rtlCol="0" anchor="t">
            <a:spAutoFit/>
          </a:bodyPr>
          <a:lstStyle/>
          <a:p>
            <a:pPr algn="ctr">
              <a:lnSpc>
                <a:spcPts val="5337"/>
              </a:lnSpc>
              <a:spcBef>
                <a:spcPct val="0"/>
              </a:spcBef>
            </a:pPr>
            <a:r>
              <a:rPr lang="en-US" sz="3812" spc="-152" dirty="0">
                <a:solidFill>
                  <a:srgbClr val="D5F6AD"/>
                </a:solidFill>
                <a:latin typeface="Anton"/>
                <a:ea typeface="Anton"/>
                <a:cs typeface="Anton"/>
                <a:sym typeface="Anton"/>
              </a:rPr>
              <a:t>CONSISTENT KEY PERSON</a:t>
            </a:r>
          </a:p>
        </p:txBody>
      </p:sp>
      <p:sp>
        <p:nvSpPr>
          <p:cNvPr id="12" name="TextBox 12"/>
          <p:cNvSpPr txBox="1"/>
          <p:nvPr/>
        </p:nvSpPr>
        <p:spPr>
          <a:xfrm>
            <a:off x="2252144" y="9373516"/>
            <a:ext cx="12928997" cy="346393"/>
          </a:xfrm>
          <a:prstGeom prst="rect">
            <a:avLst/>
          </a:prstGeom>
        </p:spPr>
        <p:txBody>
          <a:bodyPr lIns="0" tIns="0" rIns="0" bIns="0" rtlCol="0" anchor="t">
            <a:spAutoFit/>
          </a:bodyPr>
          <a:lstStyle/>
          <a:p>
            <a:pPr algn="ctr">
              <a:lnSpc>
                <a:spcPts val="2957"/>
              </a:lnSpc>
              <a:spcBef>
                <a:spcPct val="0"/>
              </a:spcBef>
            </a:pPr>
            <a:r>
              <a:rPr lang="en-US" sz="2112" spc="-84">
                <a:solidFill>
                  <a:srgbClr val="FFFFFF"/>
                </a:solidFill>
                <a:latin typeface="Open Sauce"/>
                <a:ea typeface="Open Sauce"/>
                <a:cs typeface="Open Sauce"/>
                <a:sym typeface="Open Sauce"/>
              </a:rPr>
              <a:t>A safe base and comfort can be provided by a trusted adult (Mollenkof, Venkataramanan and Lessard, 2026).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C161A"/>
        </a:solidFill>
        <a:effectLst/>
      </p:bgPr>
    </p:bg>
    <p:spTree>
      <p:nvGrpSpPr>
        <p:cNvPr id="1" name=""/>
        <p:cNvGrpSpPr/>
        <p:nvPr/>
      </p:nvGrpSpPr>
      <p:grpSpPr>
        <a:xfrm>
          <a:off x="0" y="0"/>
          <a:ext cx="0" cy="0"/>
          <a:chOff x="0" y="0"/>
          <a:chExt cx="0" cy="0"/>
        </a:xfrm>
      </p:grpSpPr>
      <p:sp>
        <p:nvSpPr>
          <p:cNvPr id="2" name="AutoShape 2"/>
          <p:cNvSpPr/>
          <p:nvPr/>
        </p:nvSpPr>
        <p:spPr>
          <a:xfrm>
            <a:off x="4156324" y="2456196"/>
            <a:ext cx="2842082" cy="0"/>
          </a:xfrm>
          <a:prstGeom prst="line">
            <a:avLst/>
          </a:prstGeom>
          <a:ln w="9525" cap="flat">
            <a:solidFill>
              <a:srgbClr val="FFFFFF">
                <a:alpha val="54902"/>
              </a:srgbClr>
            </a:solidFill>
            <a:prstDash val="solid"/>
            <a:headEnd type="none" w="sm" len="sm"/>
            <a:tailEnd type="none" w="sm" len="sm"/>
          </a:ln>
        </p:spPr>
      </p:sp>
      <p:sp>
        <p:nvSpPr>
          <p:cNvPr id="3" name="AutoShape 3"/>
          <p:cNvSpPr/>
          <p:nvPr/>
        </p:nvSpPr>
        <p:spPr>
          <a:xfrm>
            <a:off x="4239569" y="4812229"/>
            <a:ext cx="2842082" cy="0"/>
          </a:xfrm>
          <a:prstGeom prst="line">
            <a:avLst/>
          </a:prstGeom>
          <a:ln w="9525" cap="flat">
            <a:solidFill>
              <a:srgbClr val="FFFFFF">
                <a:alpha val="54902"/>
              </a:srgbClr>
            </a:solidFill>
            <a:prstDash val="solid"/>
            <a:headEnd type="none" w="sm" len="sm"/>
            <a:tailEnd type="none" w="sm" len="sm"/>
          </a:ln>
        </p:spPr>
      </p:sp>
      <p:sp>
        <p:nvSpPr>
          <p:cNvPr id="4" name="AutoShape 4"/>
          <p:cNvSpPr/>
          <p:nvPr/>
        </p:nvSpPr>
        <p:spPr>
          <a:xfrm>
            <a:off x="4156324" y="8129534"/>
            <a:ext cx="2842082" cy="0"/>
          </a:xfrm>
          <a:prstGeom prst="line">
            <a:avLst/>
          </a:prstGeom>
          <a:ln w="9525" cap="flat">
            <a:solidFill>
              <a:srgbClr val="FFFFFF">
                <a:alpha val="54902"/>
              </a:srgbClr>
            </a:solidFill>
            <a:prstDash val="solid"/>
            <a:headEnd type="none" w="sm" len="sm"/>
            <a:tailEnd type="none" w="sm" len="sm"/>
          </a:ln>
        </p:spPr>
      </p:sp>
      <p:sp>
        <p:nvSpPr>
          <p:cNvPr id="5" name="Freeform 5"/>
          <p:cNvSpPr/>
          <p:nvPr/>
        </p:nvSpPr>
        <p:spPr>
          <a:xfrm>
            <a:off x="794677" y="1586744"/>
            <a:ext cx="2866347" cy="2436395"/>
          </a:xfrm>
          <a:custGeom>
            <a:avLst/>
            <a:gdLst/>
            <a:ahLst/>
            <a:cxnLst/>
            <a:rect l="l" t="t" r="r" b="b"/>
            <a:pathLst>
              <a:path w="2866347" h="2436395">
                <a:moveTo>
                  <a:pt x="0" y="0"/>
                </a:moveTo>
                <a:lnTo>
                  <a:pt x="2866347" y="0"/>
                </a:lnTo>
                <a:lnTo>
                  <a:pt x="2866347" y="2436395"/>
                </a:lnTo>
                <a:lnTo>
                  <a:pt x="0" y="243639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903041" y="4310975"/>
            <a:ext cx="2649618" cy="2094686"/>
          </a:xfrm>
          <a:custGeom>
            <a:avLst/>
            <a:gdLst/>
            <a:ahLst/>
            <a:cxnLst/>
            <a:rect l="l" t="t" r="r" b="b"/>
            <a:pathLst>
              <a:path w="2649618" h="2094686">
                <a:moveTo>
                  <a:pt x="0" y="0"/>
                </a:moveTo>
                <a:lnTo>
                  <a:pt x="2649619" y="0"/>
                </a:lnTo>
                <a:lnTo>
                  <a:pt x="2649619" y="2094686"/>
                </a:lnTo>
                <a:lnTo>
                  <a:pt x="0" y="2094686"/>
                </a:lnTo>
                <a:lnTo>
                  <a:pt x="0" y="0"/>
                </a:lnTo>
                <a:close/>
              </a:path>
            </a:pathLst>
          </a:custGeom>
          <a:blipFill>
            <a:blip r:embed="rId4"/>
            <a:stretch>
              <a:fillRect l="-19585" t="-11252" r="-12672"/>
            </a:stretch>
          </a:blipFill>
        </p:spPr>
      </p:sp>
      <p:sp>
        <p:nvSpPr>
          <p:cNvPr id="7" name="Freeform 7"/>
          <p:cNvSpPr/>
          <p:nvPr/>
        </p:nvSpPr>
        <p:spPr>
          <a:xfrm>
            <a:off x="794677" y="6811539"/>
            <a:ext cx="2757983" cy="1961219"/>
          </a:xfrm>
          <a:custGeom>
            <a:avLst/>
            <a:gdLst/>
            <a:ahLst/>
            <a:cxnLst/>
            <a:rect l="l" t="t" r="r" b="b"/>
            <a:pathLst>
              <a:path w="2757983" h="1961219">
                <a:moveTo>
                  <a:pt x="0" y="0"/>
                </a:moveTo>
                <a:lnTo>
                  <a:pt x="2757983" y="0"/>
                </a:lnTo>
                <a:lnTo>
                  <a:pt x="2757983" y="1961219"/>
                </a:lnTo>
                <a:lnTo>
                  <a:pt x="0" y="1961219"/>
                </a:lnTo>
                <a:lnTo>
                  <a:pt x="0" y="0"/>
                </a:lnTo>
                <a:close/>
              </a:path>
            </a:pathLst>
          </a:custGeom>
          <a:blipFill>
            <a:blip r:embed="rId5"/>
            <a:stretch>
              <a:fillRect r="-6933"/>
            </a:stretch>
          </a:blipFill>
        </p:spPr>
      </p:sp>
      <p:sp>
        <p:nvSpPr>
          <p:cNvPr id="8" name="TextBox 8"/>
          <p:cNvSpPr txBox="1"/>
          <p:nvPr/>
        </p:nvSpPr>
        <p:spPr>
          <a:xfrm>
            <a:off x="11326266" y="1399436"/>
            <a:ext cx="6779837" cy="3408030"/>
          </a:xfrm>
          <a:prstGeom prst="rect">
            <a:avLst/>
          </a:prstGeom>
        </p:spPr>
        <p:txBody>
          <a:bodyPr lIns="0" tIns="0" rIns="0" bIns="0" rtlCol="0" anchor="t">
            <a:spAutoFit/>
          </a:bodyPr>
          <a:lstStyle/>
          <a:p>
            <a:pPr marL="0" lvl="0" indent="0" algn="l">
              <a:lnSpc>
                <a:spcPts val="8729"/>
              </a:lnSpc>
            </a:pPr>
            <a:r>
              <a:rPr lang="en-US" sz="9699" spc="-543">
                <a:solidFill>
                  <a:srgbClr val="FFFFFF"/>
                </a:solidFill>
                <a:latin typeface="Anton"/>
                <a:ea typeface="Anton"/>
                <a:cs typeface="Anton"/>
                <a:sym typeface="Anton"/>
              </a:rPr>
              <a:t>SUPPORTING WIDER DEVELOPMENT</a:t>
            </a:r>
          </a:p>
        </p:txBody>
      </p:sp>
      <p:sp>
        <p:nvSpPr>
          <p:cNvPr id="9" name="TextBox 9"/>
          <p:cNvSpPr txBox="1"/>
          <p:nvPr/>
        </p:nvSpPr>
        <p:spPr>
          <a:xfrm>
            <a:off x="4156324" y="1670384"/>
            <a:ext cx="4112474" cy="781050"/>
          </a:xfrm>
          <a:prstGeom prst="rect">
            <a:avLst/>
          </a:prstGeom>
        </p:spPr>
        <p:txBody>
          <a:bodyPr lIns="0" tIns="0" rIns="0" bIns="0" rtlCol="0" anchor="t">
            <a:spAutoFit/>
          </a:bodyPr>
          <a:lstStyle/>
          <a:p>
            <a:pPr marL="0" lvl="0" indent="0" algn="l">
              <a:lnSpc>
                <a:spcPts val="6246"/>
              </a:lnSpc>
            </a:pPr>
            <a:r>
              <a:rPr lang="en-US" sz="5205" spc="-208">
                <a:solidFill>
                  <a:srgbClr val="D5F6AD"/>
                </a:solidFill>
                <a:latin typeface="Anton"/>
                <a:ea typeface="Anton"/>
                <a:cs typeface="Anton"/>
                <a:sym typeface="Anton"/>
              </a:rPr>
              <a:t>COMMUNICATION</a:t>
            </a:r>
          </a:p>
        </p:txBody>
      </p:sp>
      <p:sp>
        <p:nvSpPr>
          <p:cNvPr id="10" name="TextBox 10"/>
          <p:cNvSpPr txBox="1"/>
          <p:nvPr/>
        </p:nvSpPr>
        <p:spPr>
          <a:xfrm>
            <a:off x="4156324" y="4026416"/>
            <a:ext cx="4448256" cy="781050"/>
          </a:xfrm>
          <a:prstGeom prst="rect">
            <a:avLst/>
          </a:prstGeom>
        </p:spPr>
        <p:txBody>
          <a:bodyPr lIns="0" tIns="0" rIns="0" bIns="0" rtlCol="0" anchor="t">
            <a:spAutoFit/>
          </a:bodyPr>
          <a:lstStyle/>
          <a:p>
            <a:pPr marL="0" lvl="0" indent="0" algn="l">
              <a:lnSpc>
                <a:spcPts val="6246"/>
              </a:lnSpc>
            </a:pPr>
            <a:r>
              <a:rPr lang="en-US" sz="5205" spc="-208">
                <a:solidFill>
                  <a:srgbClr val="D5F6AD"/>
                </a:solidFill>
                <a:latin typeface="Anton"/>
                <a:ea typeface="Anton"/>
                <a:cs typeface="Anton"/>
                <a:sym typeface="Anton"/>
              </a:rPr>
              <a:t>SOCIAL PLAY</a:t>
            </a:r>
          </a:p>
        </p:txBody>
      </p:sp>
      <p:sp>
        <p:nvSpPr>
          <p:cNvPr id="11" name="TextBox 11"/>
          <p:cNvSpPr txBox="1"/>
          <p:nvPr/>
        </p:nvSpPr>
        <p:spPr>
          <a:xfrm>
            <a:off x="4156324" y="6553147"/>
            <a:ext cx="6310316" cy="1571625"/>
          </a:xfrm>
          <a:prstGeom prst="rect">
            <a:avLst/>
          </a:prstGeom>
        </p:spPr>
        <p:txBody>
          <a:bodyPr lIns="0" tIns="0" rIns="0" bIns="0" rtlCol="0" anchor="t">
            <a:spAutoFit/>
          </a:bodyPr>
          <a:lstStyle/>
          <a:p>
            <a:pPr marL="0" lvl="0" indent="0" algn="l">
              <a:lnSpc>
                <a:spcPts val="6246"/>
              </a:lnSpc>
            </a:pPr>
            <a:r>
              <a:rPr lang="en-US" sz="5205" spc="-208">
                <a:solidFill>
                  <a:srgbClr val="D5F6AD"/>
                </a:solidFill>
                <a:latin typeface="Anton"/>
                <a:ea typeface="Anton"/>
                <a:cs typeface="Anton"/>
                <a:sym typeface="Anton"/>
              </a:rPr>
              <a:t>LEARNING AND PHYSICAL PLAY</a:t>
            </a:r>
          </a:p>
        </p:txBody>
      </p:sp>
      <p:sp>
        <p:nvSpPr>
          <p:cNvPr id="12" name="TextBox 12"/>
          <p:cNvSpPr txBox="1"/>
          <p:nvPr/>
        </p:nvSpPr>
        <p:spPr>
          <a:xfrm>
            <a:off x="11326266" y="4880556"/>
            <a:ext cx="5953123" cy="1663065"/>
          </a:xfrm>
          <a:prstGeom prst="rect">
            <a:avLst/>
          </a:prstGeom>
        </p:spPr>
        <p:txBody>
          <a:bodyPr lIns="0" tIns="0" rIns="0" bIns="0" rtlCol="0" anchor="t">
            <a:spAutoFit/>
          </a:bodyPr>
          <a:lstStyle/>
          <a:p>
            <a:pPr algn="l">
              <a:lnSpc>
                <a:spcPts val="3359"/>
              </a:lnSpc>
            </a:pPr>
            <a:r>
              <a:rPr lang="en-US" sz="2399" i="1" spc="-139">
                <a:solidFill>
                  <a:srgbClr val="F9F9F9"/>
                </a:solidFill>
                <a:latin typeface="Open Sauce Light Italics"/>
                <a:ea typeface="Open Sauce Light Italics"/>
                <a:cs typeface="Open Sauce Light Italics"/>
                <a:sym typeface="Open Sauce Light Italics"/>
              </a:rPr>
              <a:t>A secure base to explore from is provided by a trusted adult. There is also a need for one to one support for Shona's communication and play needs.</a:t>
            </a:r>
          </a:p>
        </p:txBody>
      </p:sp>
      <p:sp>
        <p:nvSpPr>
          <p:cNvPr id="13" name="TextBox 13"/>
          <p:cNvSpPr txBox="1"/>
          <p:nvPr/>
        </p:nvSpPr>
        <p:spPr>
          <a:xfrm>
            <a:off x="4156324" y="2578247"/>
            <a:ext cx="5850653" cy="895985"/>
          </a:xfrm>
          <a:prstGeom prst="rect">
            <a:avLst/>
          </a:prstGeom>
        </p:spPr>
        <p:txBody>
          <a:bodyPr lIns="0" tIns="0" rIns="0" bIns="0" rtlCol="0" anchor="t">
            <a:spAutoFit/>
          </a:bodyPr>
          <a:lstStyle/>
          <a:p>
            <a:pPr algn="l">
              <a:lnSpc>
                <a:spcPts val="3639"/>
              </a:lnSpc>
              <a:spcBef>
                <a:spcPct val="0"/>
              </a:spcBef>
            </a:pPr>
            <a:r>
              <a:rPr lang="en-US" sz="2599" spc="-103" dirty="0">
                <a:solidFill>
                  <a:srgbClr val="FFFFFF"/>
                </a:solidFill>
                <a:latin typeface="Open Sauce"/>
                <a:ea typeface="Open Sauce"/>
                <a:cs typeface="Open Sauce"/>
                <a:sym typeface="Open Sauce"/>
              </a:rPr>
              <a:t>Use short sentences, use pictures and gestures. Allow </a:t>
            </a:r>
            <a:r>
              <a:rPr lang="en-US" sz="2599" spc="-103" dirty="0" err="1">
                <a:solidFill>
                  <a:srgbClr val="FFFFFF"/>
                </a:solidFill>
                <a:latin typeface="Open Sauce"/>
                <a:ea typeface="Open Sauce"/>
                <a:cs typeface="Open Sauce"/>
                <a:sym typeface="Open Sauce"/>
              </a:rPr>
              <a:t>shona</a:t>
            </a:r>
            <a:r>
              <a:rPr lang="en-US" sz="2599" spc="-103" dirty="0">
                <a:solidFill>
                  <a:srgbClr val="FFFFFF"/>
                </a:solidFill>
                <a:latin typeface="Open Sauce"/>
                <a:ea typeface="Open Sauce"/>
                <a:cs typeface="Open Sauce"/>
                <a:sym typeface="Open Sauce"/>
              </a:rPr>
              <a:t> time to respond.</a:t>
            </a:r>
          </a:p>
        </p:txBody>
      </p:sp>
      <p:sp>
        <p:nvSpPr>
          <p:cNvPr id="14" name="TextBox 14"/>
          <p:cNvSpPr txBox="1"/>
          <p:nvPr/>
        </p:nvSpPr>
        <p:spPr>
          <a:xfrm>
            <a:off x="4156324" y="5105400"/>
            <a:ext cx="6569867" cy="1179830"/>
          </a:xfrm>
          <a:prstGeom prst="rect">
            <a:avLst/>
          </a:prstGeom>
        </p:spPr>
        <p:txBody>
          <a:bodyPr lIns="0" tIns="0" rIns="0" bIns="0" rtlCol="0" anchor="t">
            <a:spAutoFit/>
          </a:bodyPr>
          <a:lstStyle/>
          <a:p>
            <a:pPr algn="just">
              <a:lnSpc>
                <a:spcPts val="3220"/>
              </a:lnSpc>
              <a:spcBef>
                <a:spcPct val="0"/>
              </a:spcBef>
            </a:pPr>
            <a:r>
              <a:rPr lang="en-US" sz="2300" spc="-92">
                <a:solidFill>
                  <a:srgbClr val="FFFFFF"/>
                </a:solidFill>
                <a:latin typeface="Open Sauce"/>
                <a:ea typeface="Open Sauce"/>
                <a:cs typeface="Open Sauce"/>
                <a:sym typeface="Open Sauce"/>
              </a:rPr>
              <a:t>Start with her key person and one other child. Gradually introduce small group play, in a non-threatening way.</a:t>
            </a:r>
          </a:p>
        </p:txBody>
      </p:sp>
      <p:sp>
        <p:nvSpPr>
          <p:cNvPr id="15" name="TextBox 15"/>
          <p:cNvSpPr txBox="1"/>
          <p:nvPr/>
        </p:nvSpPr>
        <p:spPr>
          <a:xfrm>
            <a:off x="4156324" y="8091434"/>
            <a:ext cx="6918467" cy="1579880"/>
          </a:xfrm>
          <a:prstGeom prst="rect">
            <a:avLst/>
          </a:prstGeom>
        </p:spPr>
        <p:txBody>
          <a:bodyPr lIns="0" tIns="0" rIns="0" bIns="0" rtlCol="0" anchor="t">
            <a:spAutoFit/>
          </a:bodyPr>
          <a:lstStyle/>
          <a:p>
            <a:pPr algn="just">
              <a:lnSpc>
                <a:spcPts val="3220"/>
              </a:lnSpc>
              <a:spcBef>
                <a:spcPct val="0"/>
              </a:spcBef>
            </a:pPr>
            <a:r>
              <a:rPr lang="en-US" sz="2300" spc="-92">
                <a:solidFill>
                  <a:srgbClr val="FFFFFF"/>
                </a:solidFill>
                <a:latin typeface="Open Sauce"/>
                <a:ea typeface="Open Sauce"/>
                <a:cs typeface="Open Sauce"/>
                <a:sym typeface="Open Sauce"/>
              </a:rPr>
              <a:t>Offer puzzles, building blocks and supervised outdoor play. Follow her lead and give her positive feedback.</a:t>
            </a:r>
          </a:p>
          <a:p>
            <a:pPr algn="just">
              <a:lnSpc>
                <a:spcPts val="3220"/>
              </a:lnSpc>
              <a:spcBef>
                <a:spcPct val="0"/>
              </a:spcBef>
            </a:pPr>
            <a:endParaRPr lang="en-US" sz="2300" spc="-92">
              <a:solidFill>
                <a:srgbClr val="FFFFFF"/>
              </a:solidFill>
              <a:latin typeface="Open Sauce"/>
              <a:ea typeface="Open Sauce"/>
              <a:cs typeface="Open Sauce"/>
              <a:sym typeface="Open Sauce"/>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C161A"/>
        </a:solidFill>
        <a:effectLst/>
      </p:bgPr>
    </p:bg>
    <p:spTree>
      <p:nvGrpSpPr>
        <p:cNvPr id="1" name=""/>
        <p:cNvGrpSpPr/>
        <p:nvPr/>
      </p:nvGrpSpPr>
      <p:grpSpPr>
        <a:xfrm>
          <a:off x="0" y="0"/>
          <a:ext cx="0" cy="0"/>
          <a:chOff x="0" y="0"/>
          <a:chExt cx="0" cy="0"/>
        </a:xfrm>
      </p:grpSpPr>
      <p:sp>
        <p:nvSpPr>
          <p:cNvPr id="2" name="Freeform 2"/>
          <p:cNvSpPr/>
          <p:nvPr/>
        </p:nvSpPr>
        <p:spPr>
          <a:xfrm>
            <a:off x="1963491" y="1706418"/>
            <a:ext cx="13184407" cy="5987192"/>
          </a:xfrm>
          <a:custGeom>
            <a:avLst/>
            <a:gdLst/>
            <a:ahLst/>
            <a:cxnLst/>
            <a:rect l="l" t="t" r="r" b="b"/>
            <a:pathLst>
              <a:path w="13184407" h="5987192">
                <a:moveTo>
                  <a:pt x="0" y="0"/>
                </a:moveTo>
                <a:lnTo>
                  <a:pt x="13184407" y="0"/>
                </a:lnTo>
                <a:lnTo>
                  <a:pt x="13184407" y="5987193"/>
                </a:lnTo>
                <a:lnTo>
                  <a:pt x="0" y="5987193"/>
                </a:lnTo>
                <a:lnTo>
                  <a:pt x="0" y="0"/>
                </a:lnTo>
                <a:close/>
              </a:path>
            </a:pathLst>
          </a:custGeom>
          <a:blipFill>
            <a:blip r:embed="rId3"/>
            <a:stretch>
              <a:fillRect t="-4472" b="-8585"/>
            </a:stretch>
          </a:blipFill>
        </p:spPr>
      </p:sp>
      <p:sp>
        <p:nvSpPr>
          <p:cNvPr id="3" name="TextBox 3"/>
          <p:cNvSpPr txBox="1"/>
          <p:nvPr/>
        </p:nvSpPr>
        <p:spPr>
          <a:xfrm>
            <a:off x="445927" y="577522"/>
            <a:ext cx="10360131" cy="1128896"/>
          </a:xfrm>
          <a:prstGeom prst="rect">
            <a:avLst/>
          </a:prstGeom>
        </p:spPr>
        <p:txBody>
          <a:bodyPr lIns="0" tIns="0" rIns="0" bIns="0" rtlCol="0" anchor="t">
            <a:spAutoFit/>
          </a:bodyPr>
          <a:lstStyle/>
          <a:p>
            <a:pPr marL="0" lvl="0" indent="0" algn="l">
              <a:lnSpc>
                <a:spcPts val="8216"/>
              </a:lnSpc>
            </a:pPr>
            <a:r>
              <a:rPr lang="en-US" sz="9129" spc="-27">
                <a:solidFill>
                  <a:srgbClr val="FFFFFF"/>
                </a:solidFill>
                <a:latin typeface="Anton"/>
                <a:ea typeface="Anton"/>
                <a:cs typeface="Anton"/>
                <a:sym typeface="Anton"/>
              </a:rPr>
              <a:t>NATURE AND NURTURE</a:t>
            </a:r>
          </a:p>
        </p:txBody>
      </p:sp>
      <p:sp>
        <p:nvSpPr>
          <p:cNvPr id="4" name="TextBox 4"/>
          <p:cNvSpPr txBox="1"/>
          <p:nvPr/>
        </p:nvSpPr>
        <p:spPr>
          <a:xfrm>
            <a:off x="839981" y="8753475"/>
            <a:ext cx="16974344" cy="405765"/>
          </a:xfrm>
          <a:prstGeom prst="rect">
            <a:avLst/>
          </a:prstGeom>
        </p:spPr>
        <p:txBody>
          <a:bodyPr lIns="0" tIns="0" rIns="0" bIns="0" rtlCol="0" anchor="t">
            <a:spAutoFit/>
          </a:bodyPr>
          <a:lstStyle/>
          <a:p>
            <a:pPr algn="ctr">
              <a:lnSpc>
                <a:spcPts val="3360"/>
              </a:lnSpc>
              <a:spcBef>
                <a:spcPct val="0"/>
              </a:spcBef>
            </a:pPr>
            <a:r>
              <a:rPr lang="en-US" sz="2400" spc="-103">
                <a:solidFill>
                  <a:srgbClr val="FFFFFF"/>
                </a:solidFill>
                <a:latin typeface="Open Sauce"/>
                <a:ea typeface="Open Sauce"/>
                <a:cs typeface="Open Sauce"/>
                <a:sym typeface="Open Sauce"/>
              </a:rPr>
              <a:t>NATURE AND NURTURE WORK TOGETHER. WE NEED MORE INFORMATION TO UNDERSTAND THEIR INFLUENCE ON SHONA.</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C161A"/>
        </a:solidFill>
        <a:effectLst/>
      </p:bgPr>
    </p:bg>
    <p:spTree>
      <p:nvGrpSpPr>
        <p:cNvPr id="1" name=""/>
        <p:cNvGrpSpPr/>
        <p:nvPr/>
      </p:nvGrpSpPr>
      <p:grpSpPr>
        <a:xfrm>
          <a:off x="0" y="0"/>
          <a:ext cx="0" cy="0"/>
          <a:chOff x="0" y="0"/>
          <a:chExt cx="0" cy="0"/>
        </a:xfrm>
      </p:grpSpPr>
      <p:sp>
        <p:nvSpPr>
          <p:cNvPr id="2" name="Freeform 2"/>
          <p:cNvSpPr/>
          <p:nvPr/>
        </p:nvSpPr>
        <p:spPr>
          <a:xfrm>
            <a:off x="3144153" y="1567077"/>
            <a:ext cx="11456989" cy="7002847"/>
          </a:xfrm>
          <a:custGeom>
            <a:avLst/>
            <a:gdLst/>
            <a:ahLst/>
            <a:cxnLst/>
            <a:rect l="l" t="t" r="r" b="b"/>
            <a:pathLst>
              <a:path w="11456989" h="7002847">
                <a:moveTo>
                  <a:pt x="0" y="0"/>
                </a:moveTo>
                <a:lnTo>
                  <a:pt x="11456989" y="0"/>
                </a:lnTo>
                <a:lnTo>
                  <a:pt x="11456989" y="7002847"/>
                </a:lnTo>
                <a:lnTo>
                  <a:pt x="0" y="7002847"/>
                </a:lnTo>
                <a:lnTo>
                  <a:pt x="0" y="0"/>
                </a:lnTo>
                <a:close/>
              </a:path>
            </a:pathLst>
          </a:custGeom>
          <a:blipFill>
            <a:blip r:embed="rId3"/>
            <a:stretch>
              <a:fillRect t="-5813" b="-1890"/>
            </a:stretch>
          </a:blipFill>
        </p:spPr>
      </p:sp>
      <p:sp>
        <p:nvSpPr>
          <p:cNvPr id="3" name="TextBox 3"/>
          <p:cNvSpPr txBox="1"/>
          <p:nvPr/>
        </p:nvSpPr>
        <p:spPr>
          <a:xfrm>
            <a:off x="445927" y="434647"/>
            <a:ext cx="15580004" cy="1783606"/>
          </a:xfrm>
          <a:prstGeom prst="rect">
            <a:avLst/>
          </a:prstGeom>
        </p:spPr>
        <p:txBody>
          <a:bodyPr lIns="0" tIns="0" rIns="0" bIns="0" rtlCol="0" anchor="t">
            <a:spAutoFit/>
          </a:bodyPr>
          <a:lstStyle/>
          <a:p>
            <a:pPr marL="0" lvl="0" indent="0" algn="l">
              <a:lnSpc>
                <a:spcPts val="6932"/>
              </a:lnSpc>
            </a:pPr>
            <a:r>
              <a:rPr lang="en-US" sz="6730" spc="-20">
                <a:solidFill>
                  <a:srgbClr val="FFFFFF"/>
                </a:solidFill>
                <a:latin typeface="Anton"/>
                <a:ea typeface="Anton"/>
                <a:cs typeface="Anton"/>
                <a:sym typeface="Anton"/>
              </a:rPr>
              <a:t>USEFULNESS AND LIMITATIONS OF ATTACHMENT THEORY</a:t>
            </a:r>
          </a:p>
        </p:txBody>
      </p:sp>
      <p:sp>
        <p:nvSpPr>
          <p:cNvPr id="4" name="TextBox 4"/>
          <p:cNvSpPr txBox="1"/>
          <p:nvPr/>
        </p:nvSpPr>
        <p:spPr>
          <a:xfrm>
            <a:off x="1244694" y="8753475"/>
            <a:ext cx="16164918" cy="422275"/>
          </a:xfrm>
          <a:prstGeom prst="rect">
            <a:avLst/>
          </a:prstGeom>
        </p:spPr>
        <p:txBody>
          <a:bodyPr lIns="0" tIns="0" rIns="0" bIns="0" rtlCol="0" anchor="t">
            <a:spAutoFit/>
          </a:bodyPr>
          <a:lstStyle/>
          <a:p>
            <a:pPr algn="ctr">
              <a:lnSpc>
                <a:spcPts val="3500"/>
              </a:lnSpc>
              <a:spcBef>
                <a:spcPct val="0"/>
              </a:spcBef>
            </a:pPr>
            <a:r>
              <a:rPr lang="en-US" sz="2500" spc="-107">
                <a:solidFill>
                  <a:srgbClr val="FFFFFF"/>
                </a:solidFill>
                <a:latin typeface="Open Sauce"/>
                <a:ea typeface="Open Sauce"/>
                <a:cs typeface="Open Sauce"/>
                <a:sym typeface="Open Sauce"/>
              </a:rPr>
              <a:t>USE ATTACHMENT THEORY TO GUIDE SUPPORT, ALONGSIDE OBSERVATION AND INFORMATION FROM CARERS.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C161A"/>
        </a:solidFill>
        <a:effectLst/>
      </p:bgPr>
    </p:bg>
    <p:spTree>
      <p:nvGrpSpPr>
        <p:cNvPr id="1" name=""/>
        <p:cNvGrpSpPr/>
        <p:nvPr/>
      </p:nvGrpSpPr>
      <p:grpSpPr>
        <a:xfrm>
          <a:off x="0" y="0"/>
          <a:ext cx="0" cy="0"/>
          <a:chOff x="0" y="0"/>
          <a:chExt cx="0" cy="0"/>
        </a:xfrm>
      </p:grpSpPr>
      <p:sp>
        <p:nvSpPr>
          <p:cNvPr id="2" name="AutoShape 2"/>
          <p:cNvSpPr/>
          <p:nvPr/>
        </p:nvSpPr>
        <p:spPr>
          <a:xfrm>
            <a:off x="8827191" y="5291522"/>
            <a:ext cx="8432109" cy="0"/>
          </a:xfrm>
          <a:prstGeom prst="line">
            <a:avLst/>
          </a:prstGeom>
          <a:ln w="9525" cap="flat">
            <a:solidFill>
              <a:srgbClr val="FFFFFF">
                <a:alpha val="54902"/>
              </a:srgbClr>
            </a:solidFill>
            <a:prstDash val="solid"/>
            <a:headEnd type="none" w="sm" len="sm"/>
            <a:tailEnd type="none" w="sm" len="sm"/>
          </a:ln>
        </p:spPr>
      </p:sp>
      <p:sp>
        <p:nvSpPr>
          <p:cNvPr id="3" name="Freeform 3"/>
          <p:cNvSpPr/>
          <p:nvPr/>
        </p:nvSpPr>
        <p:spPr>
          <a:xfrm>
            <a:off x="566873" y="3583325"/>
            <a:ext cx="7499995" cy="5624996"/>
          </a:xfrm>
          <a:custGeom>
            <a:avLst/>
            <a:gdLst/>
            <a:ahLst/>
            <a:cxnLst/>
            <a:rect l="l" t="t" r="r" b="b"/>
            <a:pathLst>
              <a:path w="7499995" h="5624996">
                <a:moveTo>
                  <a:pt x="0" y="0"/>
                </a:moveTo>
                <a:lnTo>
                  <a:pt x="7499995" y="0"/>
                </a:lnTo>
                <a:lnTo>
                  <a:pt x="7499995" y="5624996"/>
                </a:lnTo>
                <a:lnTo>
                  <a:pt x="0" y="5624996"/>
                </a:lnTo>
                <a:lnTo>
                  <a:pt x="0" y="0"/>
                </a:lnTo>
                <a:close/>
              </a:path>
            </a:pathLst>
          </a:custGeom>
          <a:blipFill>
            <a:blip r:embed="rId3"/>
            <a:stretch>
              <a:fillRect/>
            </a:stretch>
          </a:blipFill>
        </p:spPr>
      </p:sp>
      <p:sp>
        <p:nvSpPr>
          <p:cNvPr id="4" name="TextBox 4"/>
          <p:cNvSpPr txBox="1"/>
          <p:nvPr/>
        </p:nvSpPr>
        <p:spPr>
          <a:xfrm>
            <a:off x="8488741" y="7685508"/>
            <a:ext cx="3759762" cy="853440"/>
          </a:xfrm>
          <a:prstGeom prst="rect">
            <a:avLst/>
          </a:prstGeom>
        </p:spPr>
        <p:txBody>
          <a:bodyPr lIns="0" tIns="0" rIns="0" bIns="0" rtlCol="0" anchor="t">
            <a:spAutoFit/>
          </a:bodyPr>
          <a:lstStyle/>
          <a:p>
            <a:pPr marL="0" lvl="0" indent="0" algn="r">
              <a:lnSpc>
                <a:spcPts val="6210"/>
              </a:lnSpc>
            </a:pPr>
            <a:r>
              <a:rPr lang="en-US" sz="6900" spc="-345">
                <a:solidFill>
                  <a:srgbClr val="FFFFFF"/>
                </a:solidFill>
                <a:latin typeface="Anton"/>
                <a:ea typeface="Anton"/>
                <a:cs typeface="Anton"/>
                <a:sym typeface="Anton"/>
              </a:rPr>
              <a:t>CONCLUSION </a:t>
            </a:r>
          </a:p>
        </p:txBody>
      </p:sp>
      <p:sp>
        <p:nvSpPr>
          <p:cNvPr id="5" name="TextBox 5"/>
          <p:cNvSpPr txBox="1"/>
          <p:nvPr/>
        </p:nvSpPr>
        <p:spPr>
          <a:xfrm>
            <a:off x="1028700" y="1285875"/>
            <a:ext cx="7399150" cy="2121403"/>
          </a:xfrm>
          <a:prstGeom prst="rect">
            <a:avLst/>
          </a:prstGeom>
        </p:spPr>
        <p:txBody>
          <a:bodyPr lIns="0" tIns="0" rIns="0" bIns="0" rtlCol="0" anchor="t">
            <a:spAutoFit/>
          </a:bodyPr>
          <a:lstStyle/>
          <a:p>
            <a:pPr marL="0" lvl="0" indent="0" algn="l">
              <a:lnSpc>
                <a:spcPts val="8036"/>
              </a:lnSpc>
            </a:pPr>
            <a:r>
              <a:rPr lang="en-US" sz="8929" spc="-446">
                <a:solidFill>
                  <a:srgbClr val="FFFFFF"/>
                </a:solidFill>
                <a:latin typeface="Anton"/>
                <a:ea typeface="Anton"/>
                <a:cs typeface="Anton"/>
                <a:sym typeface="Anton"/>
              </a:rPr>
              <a:t>REVIEWING SUPPORT </a:t>
            </a:r>
          </a:p>
        </p:txBody>
      </p:sp>
      <p:sp>
        <p:nvSpPr>
          <p:cNvPr id="6" name="TextBox 6"/>
          <p:cNvSpPr txBox="1"/>
          <p:nvPr/>
        </p:nvSpPr>
        <p:spPr>
          <a:xfrm>
            <a:off x="8488741" y="3588450"/>
            <a:ext cx="2301610" cy="1283971"/>
          </a:xfrm>
          <a:prstGeom prst="rect">
            <a:avLst/>
          </a:prstGeom>
        </p:spPr>
        <p:txBody>
          <a:bodyPr lIns="0" tIns="0" rIns="0" bIns="0" rtlCol="0" anchor="t">
            <a:spAutoFit/>
          </a:bodyPr>
          <a:lstStyle/>
          <a:p>
            <a:pPr algn="l">
              <a:lnSpc>
                <a:spcPts val="3330"/>
              </a:lnSpc>
            </a:pPr>
            <a:r>
              <a:rPr lang="en-US" sz="3700" spc="277">
                <a:solidFill>
                  <a:srgbClr val="D5F6AD"/>
                </a:solidFill>
                <a:latin typeface="Anton"/>
                <a:ea typeface="Anton"/>
                <a:cs typeface="Anton"/>
                <a:sym typeface="Anton"/>
              </a:rPr>
              <a:t>01</a:t>
            </a:r>
          </a:p>
          <a:p>
            <a:pPr marL="0" lvl="0" indent="0" algn="just">
              <a:lnSpc>
                <a:spcPts val="3330"/>
              </a:lnSpc>
            </a:pPr>
            <a:r>
              <a:rPr lang="en-US" sz="3700" spc="277">
                <a:solidFill>
                  <a:srgbClr val="D5F6AD"/>
                </a:solidFill>
                <a:latin typeface="Anton"/>
                <a:ea typeface="Anton"/>
                <a:cs typeface="Anton"/>
                <a:sym typeface="Anton"/>
              </a:rPr>
              <a:t>OBSERVE PROGRESS</a:t>
            </a:r>
          </a:p>
        </p:txBody>
      </p:sp>
      <p:sp>
        <p:nvSpPr>
          <p:cNvPr id="7" name="TextBox 7"/>
          <p:cNvSpPr txBox="1"/>
          <p:nvPr/>
        </p:nvSpPr>
        <p:spPr>
          <a:xfrm>
            <a:off x="8488741" y="5601438"/>
            <a:ext cx="2301610" cy="1703070"/>
          </a:xfrm>
          <a:prstGeom prst="rect">
            <a:avLst/>
          </a:prstGeom>
        </p:spPr>
        <p:txBody>
          <a:bodyPr lIns="0" tIns="0" rIns="0" bIns="0" rtlCol="0" anchor="t">
            <a:spAutoFit/>
          </a:bodyPr>
          <a:lstStyle/>
          <a:p>
            <a:pPr algn="l">
              <a:lnSpc>
                <a:spcPts val="3330"/>
              </a:lnSpc>
            </a:pPr>
            <a:r>
              <a:rPr lang="en-US" sz="3700" spc="292">
                <a:solidFill>
                  <a:srgbClr val="D5F6AD"/>
                </a:solidFill>
                <a:latin typeface="Anton"/>
                <a:ea typeface="Anton"/>
                <a:cs typeface="Anton"/>
                <a:sym typeface="Anton"/>
              </a:rPr>
              <a:t>02</a:t>
            </a:r>
          </a:p>
          <a:p>
            <a:pPr marL="0" lvl="0" indent="0" algn="l">
              <a:lnSpc>
                <a:spcPts val="3330"/>
              </a:lnSpc>
            </a:pPr>
            <a:r>
              <a:rPr lang="en-US" sz="3700" spc="292">
                <a:solidFill>
                  <a:srgbClr val="D5F6AD"/>
                </a:solidFill>
                <a:latin typeface="Anton"/>
                <a:ea typeface="Anton"/>
                <a:cs typeface="Anton"/>
                <a:sym typeface="Anton"/>
              </a:rPr>
              <a:t>REVIEW WITH CARERS</a:t>
            </a:r>
          </a:p>
        </p:txBody>
      </p:sp>
      <p:sp>
        <p:nvSpPr>
          <p:cNvPr id="8" name="TextBox 8"/>
          <p:cNvSpPr txBox="1"/>
          <p:nvPr/>
        </p:nvSpPr>
        <p:spPr>
          <a:xfrm>
            <a:off x="10808597" y="3341933"/>
            <a:ext cx="6328601" cy="1544320"/>
          </a:xfrm>
          <a:prstGeom prst="rect">
            <a:avLst/>
          </a:prstGeom>
        </p:spPr>
        <p:txBody>
          <a:bodyPr lIns="0" tIns="0" rIns="0" bIns="0" rtlCol="0" anchor="t">
            <a:spAutoFit/>
          </a:bodyPr>
          <a:lstStyle/>
          <a:p>
            <a:pPr algn="l">
              <a:lnSpc>
                <a:spcPts val="3079"/>
              </a:lnSpc>
            </a:pPr>
            <a:r>
              <a:rPr lang="en-US" sz="2199" spc="116">
                <a:solidFill>
                  <a:srgbClr val="F9F9F9"/>
                </a:solidFill>
                <a:latin typeface="Open Sauce Light"/>
                <a:ea typeface="Open Sauce Light"/>
                <a:cs typeface="Open Sauce Light"/>
                <a:sym typeface="Open Sauce Light"/>
              </a:rPr>
              <a:t> Write down how Shona calms down after 'good bye', communicates and joins play. Make comparisons of observations across time.</a:t>
            </a:r>
          </a:p>
        </p:txBody>
      </p:sp>
      <p:sp>
        <p:nvSpPr>
          <p:cNvPr id="9" name="TextBox 9"/>
          <p:cNvSpPr txBox="1"/>
          <p:nvPr/>
        </p:nvSpPr>
        <p:spPr>
          <a:xfrm>
            <a:off x="8571433" y="8691348"/>
            <a:ext cx="9503261" cy="1934845"/>
          </a:xfrm>
          <a:prstGeom prst="rect">
            <a:avLst/>
          </a:prstGeom>
        </p:spPr>
        <p:txBody>
          <a:bodyPr lIns="0" tIns="0" rIns="0" bIns="0" rtlCol="0" anchor="t">
            <a:spAutoFit/>
          </a:bodyPr>
          <a:lstStyle/>
          <a:p>
            <a:pPr algn="just">
              <a:lnSpc>
                <a:spcPts val="3079"/>
              </a:lnSpc>
            </a:pPr>
            <a:r>
              <a:rPr lang="en-US" sz="2199" spc="116">
                <a:solidFill>
                  <a:srgbClr val="F9F9F9"/>
                </a:solidFill>
                <a:latin typeface="Open Sauce Light"/>
                <a:ea typeface="Open Sauce Light"/>
                <a:cs typeface="Open Sauce Light"/>
                <a:sym typeface="Open Sauce Light"/>
              </a:rPr>
              <a:t>Relationships based on trust play a significant role in attachment theory. There is also a need for individual support for Shona in all areas of development.</a:t>
            </a:r>
          </a:p>
          <a:p>
            <a:pPr algn="just">
              <a:lnSpc>
                <a:spcPts val="3079"/>
              </a:lnSpc>
            </a:pPr>
            <a:endParaRPr lang="en-US" sz="2199" spc="116">
              <a:solidFill>
                <a:srgbClr val="F9F9F9"/>
              </a:solidFill>
              <a:latin typeface="Open Sauce Light"/>
              <a:ea typeface="Open Sauce Light"/>
              <a:cs typeface="Open Sauce Light"/>
              <a:sym typeface="Open Sauce Light"/>
            </a:endParaRPr>
          </a:p>
          <a:p>
            <a:pPr algn="just">
              <a:lnSpc>
                <a:spcPts val="3079"/>
              </a:lnSpc>
            </a:pPr>
            <a:endParaRPr lang="en-US" sz="2199" spc="116">
              <a:solidFill>
                <a:srgbClr val="F9F9F9"/>
              </a:solidFill>
              <a:latin typeface="Open Sauce Light"/>
              <a:ea typeface="Open Sauce Light"/>
              <a:cs typeface="Open Sauce Light"/>
              <a:sym typeface="Open Sauce Light"/>
            </a:endParaRPr>
          </a:p>
        </p:txBody>
      </p:sp>
      <p:sp>
        <p:nvSpPr>
          <p:cNvPr id="10" name="TextBox 10"/>
          <p:cNvSpPr txBox="1"/>
          <p:nvPr/>
        </p:nvSpPr>
        <p:spPr>
          <a:xfrm>
            <a:off x="7521562" y="1454719"/>
            <a:ext cx="10766438" cy="763270"/>
          </a:xfrm>
          <a:prstGeom prst="rect">
            <a:avLst/>
          </a:prstGeom>
        </p:spPr>
        <p:txBody>
          <a:bodyPr lIns="0" tIns="0" rIns="0" bIns="0" rtlCol="0" anchor="t">
            <a:spAutoFit/>
          </a:bodyPr>
          <a:lstStyle/>
          <a:p>
            <a:pPr algn="just">
              <a:lnSpc>
                <a:spcPts val="3079"/>
              </a:lnSpc>
            </a:pPr>
            <a:r>
              <a:rPr lang="en-US" sz="2199" i="1" spc="116">
                <a:solidFill>
                  <a:srgbClr val="F9F9F9"/>
                </a:solidFill>
                <a:latin typeface="Open Sauce Light Italics"/>
                <a:ea typeface="Open Sauce Light Italics"/>
                <a:cs typeface="Open Sauce Light Italics"/>
                <a:sym typeface="Open Sauce Light Italics"/>
              </a:rPr>
              <a:t>Focus: To make Shona feel safe, communicate her needs and participate at her own pace in the activities in the nursery.</a:t>
            </a:r>
          </a:p>
        </p:txBody>
      </p:sp>
      <p:sp>
        <p:nvSpPr>
          <p:cNvPr id="11" name="TextBox 11"/>
          <p:cNvSpPr txBox="1"/>
          <p:nvPr/>
        </p:nvSpPr>
        <p:spPr>
          <a:xfrm>
            <a:off x="10808597" y="5594683"/>
            <a:ext cx="7045104" cy="1153795"/>
          </a:xfrm>
          <a:prstGeom prst="rect">
            <a:avLst/>
          </a:prstGeom>
        </p:spPr>
        <p:txBody>
          <a:bodyPr lIns="0" tIns="0" rIns="0" bIns="0" rtlCol="0" anchor="t">
            <a:spAutoFit/>
          </a:bodyPr>
          <a:lstStyle/>
          <a:p>
            <a:pPr algn="l">
              <a:lnSpc>
                <a:spcPts val="3079"/>
              </a:lnSpc>
              <a:spcBef>
                <a:spcPct val="0"/>
              </a:spcBef>
            </a:pPr>
            <a:r>
              <a:rPr lang="en-US" sz="2199" spc="164">
                <a:solidFill>
                  <a:srgbClr val="FFFFFF"/>
                </a:solidFill>
                <a:latin typeface="Open Sauce"/>
                <a:ea typeface="Open Sauce"/>
                <a:cs typeface="Open Sauce"/>
                <a:sym typeface="Open Sauce"/>
              </a:rPr>
              <a:t>Describe observations to her carers. Review the support plan together and discuss how this can help.</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C161A"/>
        </a:solidFill>
        <a:effectLst/>
      </p:bgPr>
    </p:bg>
    <p:spTree>
      <p:nvGrpSpPr>
        <p:cNvPr id="1" name=""/>
        <p:cNvGrpSpPr/>
        <p:nvPr/>
      </p:nvGrpSpPr>
      <p:grpSpPr>
        <a:xfrm>
          <a:off x="0" y="0"/>
          <a:ext cx="0" cy="0"/>
          <a:chOff x="0" y="0"/>
          <a:chExt cx="0" cy="0"/>
        </a:xfrm>
      </p:grpSpPr>
      <p:grpSp>
        <p:nvGrpSpPr>
          <p:cNvPr id="2" name="Group 2"/>
          <p:cNvGrpSpPr/>
          <p:nvPr/>
        </p:nvGrpSpPr>
        <p:grpSpPr>
          <a:xfrm>
            <a:off x="350403" y="546870"/>
            <a:ext cx="17587194" cy="9193259"/>
            <a:chOff x="0" y="0"/>
            <a:chExt cx="1554930" cy="812800"/>
          </a:xfrm>
        </p:grpSpPr>
        <p:sp>
          <p:nvSpPr>
            <p:cNvPr id="3" name="Freeform 3"/>
            <p:cNvSpPr/>
            <p:nvPr/>
          </p:nvSpPr>
          <p:spPr>
            <a:xfrm>
              <a:off x="0" y="0"/>
              <a:ext cx="1554930" cy="812800"/>
            </a:xfrm>
            <a:custGeom>
              <a:avLst/>
              <a:gdLst/>
              <a:ahLst/>
              <a:cxnLst/>
              <a:rect l="l" t="t" r="r" b="b"/>
              <a:pathLst>
                <a:path w="1554930" h="812800">
                  <a:moveTo>
                    <a:pt x="17608" y="0"/>
                  </a:moveTo>
                  <a:lnTo>
                    <a:pt x="1537322" y="0"/>
                  </a:lnTo>
                  <a:cubicBezTo>
                    <a:pt x="1541992" y="0"/>
                    <a:pt x="1546470" y="1855"/>
                    <a:pt x="1549772" y="5157"/>
                  </a:cubicBezTo>
                  <a:cubicBezTo>
                    <a:pt x="1553075" y="8459"/>
                    <a:pt x="1554930" y="12938"/>
                    <a:pt x="1554930" y="17608"/>
                  </a:cubicBezTo>
                  <a:lnTo>
                    <a:pt x="1554930" y="795192"/>
                  </a:lnTo>
                  <a:cubicBezTo>
                    <a:pt x="1554930" y="804917"/>
                    <a:pt x="1547046" y="812800"/>
                    <a:pt x="1537322" y="812800"/>
                  </a:cubicBezTo>
                  <a:lnTo>
                    <a:pt x="17608" y="812800"/>
                  </a:lnTo>
                  <a:cubicBezTo>
                    <a:pt x="7883" y="812800"/>
                    <a:pt x="0" y="804917"/>
                    <a:pt x="0" y="795192"/>
                  </a:cubicBezTo>
                  <a:lnTo>
                    <a:pt x="0" y="17608"/>
                  </a:lnTo>
                  <a:cubicBezTo>
                    <a:pt x="0" y="7883"/>
                    <a:pt x="7883" y="0"/>
                    <a:pt x="17608" y="0"/>
                  </a:cubicBezTo>
                  <a:close/>
                </a:path>
              </a:pathLst>
            </a:custGeom>
            <a:blipFill>
              <a:blip r:embed="rId3">
                <a:alphaModFix amt="80000"/>
              </a:blip>
              <a:stretch>
                <a:fillRect t="-45652" b="-45652"/>
              </a:stretch>
            </a:blipFill>
          </p:spPr>
        </p:sp>
      </p:grpSp>
      <p:grpSp>
        <p:nvGrpSpPr>
          <p:cNvPr id="4" name="Group 4"/>
          <p:cNvGrpSpPr/>
          <p:nvPr/>
        </p:nvGrpSpPr>
        <p:grpSpPr>
          <a:xfrm>
            <a:off x="11410684" y="0"/>
            <a:ext cx="8080011" cy="1742846"/>
            <a:chOff x="0" y="0"/>
            <a:chExt cx="2128069" cy="459021"/>
          </a:xfrm>
        </p:grpSpPr>
        <p:sp>
          <p:nvSpPr>
            <p:cNvPr id="5" name="Freeform 5"/>
            <p:cNvSpPr/>
            <p:nvPr/>
          </p:nvSpPr>
          <p:spPr>
            <a:xfrm>
              <a:off x="0" y="0"/>
              <a:ext cx="2128069" cy="459021"/>
            </a:xfrm>
            <a:custGeom>
              <a:avLst/>
              <a:gdLst/>
              <a:ahLst/>
              <a:cxnLst/>
              <a:rect l="l" t="t" r="r" b="b"/>
              <a:pathLst>
                <a:path w="2128069" h="459021">
                  <a:moveTo>
                    <a:pt x="38326" y="0"/>
                  </a:moveTo>
                  <a:lnTo>
                    <a:pt x="2089742" y="0"/>
                  </a:lnTo>
                  <a:cubicBezTo>
                    <a:pt x="2110910" y="0"/>
                    <a:pt x="2128069" y="17159"/>
                    <a:pt x="2128069" y="38326"/>
                  </a:cubicBezTo>
                  <a:lnTo>
                    <a:pt x="2128069" y="420695"/>
                  </a:lnTo>
                  <a:cubicBezTo>
                    <a:pt x="2128069" y="430860"/>
                    <a:pt x="2124031" y="440608"/>
                    <a:pt x="2116843" y="447796"/>
                  </a:cubicBezTo>
                  <a:cubicBezTo>
                    <a:pt x="2109656" y="454983"/>
                    <a:pt x="2099907" y="459021"/>
                    <a:pt x="2089742" y="459021"/>
                  </a:cubicBezTo>
                  <a:lnTo>
                    <a:pt x="38326" y="459021"/>
                  </a:lnTo>
                  <a:cubicBezTo>
                    <a:pt x="28162" y="459021"/>
                    <a:pt x="18413" y="454983"/>
                    <a:pt x="11226" y="447796"/>
                  </a:cubicBezTo>
                  <a:cubicBezTo>
                    <a:pt x="4038" y="440608"/>
                    <a:pt x="0" y="430860"/>
                    <a:pt x="0" y="420695"/>
                  </a:cubicBezTo>
                  <a:lnTo>
                    <a:pt x="0" y="38326"/>
                  </a:lnTo>
                  <a:cubicBezTo>
                    <a:pt x="0" y="28162"/>
                    <a:pt x="4038" y="18413"/>
                    <a:pt x="11226" y="11226"/>
                  </a:cubicBezTo>
                  <a:cubicBezTo>
                    <a:pt x="18413" y="4038"/>
                    <a:pt x="28162" y="0"/>
                    <a:pt x="38326" y="0"/>
                  </a:cubicBezTo>
                  <a:close/>
                </a:path>
              </a:pathLst>
            </a:custGeom>
            <a:solidFill>
              <a:srgbClr val="0C161A"/>
            </a:solidFill>
          </p:spPr>
        </p:sp>
        <p:sp>
          <p:nvSpPr>
            <p:cNvPr id="6" name="TextBox 6"/>
            <p:cNvSpPr txBox="1"/>
            <p:nvPr/>
          </p:nvSpPr>
          <p:spPr>
            <a:xfrm>
              <a:off x="0" y="-38100"/>
              <a:ext cx="2128069" cy="497121"/>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1085205" y="220464"/>
            <a:ext cx="650958" cy="650958"/>
          </a:xfrm>
          <a:custGeom>
            <a:avLst/>
            <a:gdLst/>
            <a:ahLst/>
            <a:cxnLst/>
            <a:rect l="l" t="t" r="r" b="b"/>
            <a:pathLst>
              <a:path w="650958" h="650958">
                <a:moveTo>
                  <a:pt x="0" y="0"/>
                </a:moveTo>
                <a:lnTo>
                  <a:pt x="650958" y="0"/>
                </a:lnTo>
                <a:lnTo>
                  <a:pt x="650958" y="650959"/>
                </a:lnTo>
                <a:lnTo>
                  <a:pt x="0" y="65095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8" name="Freeform 8"/>
          <p:cNvSpPr/>
          <p:nvPr/>
        </p:nvSpPr>
        <p:spPr>
          <a:xfrm>
            <a:off x="17612118" y="1417366"/>
            <a:ext cx="650958" cy="650958"/>
          </a:xfrm>
          <a:custGeom>
            <a:avLst/>
            <a:gdLst/>
            <a:ahLst/>
            <a:cxnLst/>
            <a:rect l="l" t="t" r="r" b="b"/>
            <a:pathLst>
              <a:path w="650958" h="650958">
                <a:moveTo>
                  <a:pt x="0" y="0"/>
                </a:moveTo>
                <a:lnTo>
                  <a:pt x="650958" y="0"/>
                </a:lnTo>
                <a:lnTo>
                  <a:pt x="650958" y="650959"/>
                </a:lnTo>
                <a:lnTo>
                  <a:pt x="0" y="650959"/>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9" name="Group 9"/>
          <p:cNvGrpSpPr/>
          <p:nvPr/>
        </p:nvGrpSpPr>
        <p:grpSpPr>
          <a:xfrm>
            <a:off x="350403" y="4580339"/>
            <a:ext cx="17587194" cy="5253213"/>
            <a:chOff x="0" y="0"/>
            <a:chExt cx="4632018" cy="1383562"/>
          </a:xfrm>
        </p:grpSpPr>
        <p:sp>
          <p:nvSpPr>
            <p:cNvPr id="10" name="Freeform 10"/>
            <p:cNvSpPr/>
            <p:nvPr/>
          </p:nvSpPr>
          <p:spPr>
            <a:xfrm>
              <a:off x="0" y="0"/>
              <a:ext cx="4632018" cy="1383562"/>
            </a:xfrm>
            <a:custGeom>
              <a:avLst/>
              <a:gdLst/>
              <a:ahLst/>
              <a:cxnLst/>
              <a:rect l="l" t="t" r="r" b="b"/>
              <a:pathLst>
                <a:path w="4632018" h="1383562">
                  <a:moveTo>
                    <a:pt x="0" y="0"/>
                  </a:moveTo>
                  <a:lnTo>
                    <a:pt x="4632018" y="0"/>
                  </a:lnTo>
                  <a:lnTo>
                    <a:pt x="4632018" y="1383562"/>
                  </a:lnTo>
                  <a:lnTo>
                    <a:pt x="0" y="1383562"/>
                  </a:lnTo>
                  <a:close/>
                </a:path>
              </a:pathLst>
            </a:custGeom>
            <a:gradFill rotWithShape="1">
              <a:gsLst>
                <a:gs pos="0">
                  <a:srgbClr val="0C161A">
                    <a:alpha val="0"/>
                  </a:srgbClr>
                </a:gs>
                <a:gs pos="100000">
                  <a:srgbClr val="0C161A">
                    <a:alpha val="100000"/>
                  </a:srgbClr>
                </a:gs>
              </a:gsLst>
              <a:lin ang="5400000"/>
            </a:gradFill>
          </p:spPr>
        </p:sp>
        <p:sp>
          <p:nvSpPr>
            <p:cNvPr id="11" name="TextBox 11"/>
            <p:cNvSpPr txBox="1"/>
            <p:nvPr/>
          </p:nvSpPr>
          <p:spPr>
            <a:xfrm>
              <a:off x="0" y="-38100"/>
              <a:ext cx="4632018" cy="1421662"/>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061866" y="4788753"/>
            <a:ext cx="8082134" cy="2418193"/>
          </a:xfrm>
          <a:prstGeom prst="rect">
            <a:avLst/>
          </a:prstGeom>
        </p:spPr>
        <p:txBody>
          <a:bodyPr lIns="0" tIns="0" rIns="0" bIns="0" rtlCol="0" anchor="t">
            <a:spAutoFit/>
          </a:bodyPr>
          <a:lstStyle/>
          <a:p>
            <a:pPr marL="0" lvl="0" indent="0" algn="l">
              <a:lnSpc>
                <a:spcPts val="17549"/>
              </a:lnSpc>
            </a:pPr>
            <a:r>
              <a:rPr lang="en-US" sz="19499" spc="-233">
                <a:solidFill>
                  <a:srgbClr val="FFFFFF"/>
                </a:solidFill>
                <a:latin typeface="Anton"/>
                <a:ea typeface="Anton"/>
                <a:cs typeface="Anton"/>
                <a:sym typeface="Anton"/>
              </a:rPr>
              <a:t>THANK</a:t>
            </a:r>
          </a:p>
        </p:txBody>
      </p:sp>
      <p:sp>
        <p:nvSpPr>
          <p:cNvPr id="13" name="TextBox 13"/>
          <p:cNvSpPr txBox="1"/>
          <p:nvPr/>
        </p:nvSpPr>
        <p:spPr>
          <a:xfrm>
            <a:off x="1061866" y="7205373"/>
            <a:ext cx="8082134" cy="2418193"/>
          </a:xfrm>
          <a:prstGeom prst="rect">
            <a:avLst/>
          </a:prstGeom>
        </p:spPr>
        <p:txBody>
          <a:bodyPr lIns="0" tIns="0" rIns="0" bIns="0" rtlCol="0" anchor="t">
            <a:spAutoFit/>
          </a:bodyPr>
          <a:lstStyle/>
          <a:p>
            <a:pPr marL="0" lvl="0" indent="0" algn="l">
              <a:lnSpc>
                <a:spcPts val="17549"/>
              </a:lnSpc>
            </a:pPr>
            <a:r>
              <a:rPr lang="en-US" sz="19499" spc="-233">
                <a:solidFill>
                  <a:srgbClr val="FFFFFF"/>
                </a:solidFill>
                <a:latin typeface="Anton"/>
                <a:ea typeface="Anton"/>
                <a:cs typeface="Anton"/>
                <a:sym typeface="Anton"/>
              </a:rPr>
              <a:t>YOU</a:t>
            </a:r>
          </a:p>
        </p:txBody>
      </p:sp>
      <p:sp>
        <p:nvSpPr>
          <p:cNvPr id="14" name="TextBox 14"/>
          <p:cNvSpPr txBox="1"/>
          <p:nvPr/>
        </p:nvSpPr>
        <p:spPr>
          <a:xfrm>
            <a:off x="11505525" y="922680"/>
            <a:ext cx="1294641" cy="264160"/>
          </a:xfrm>
          <a:prstGeom prst="rect">
            <a:avLst/>
          </a:prstGeom>
        </p:spPr>
        <p:txBody>
          <a:bodyPr lIns="0" tIns="0" rIns="0" bIns="0" rtlCol="0" anchor="t">
            <a:spAutoFit/>
          </a:bodyPr>
          <a:lstStyle/>
          <a:p>
            <a:pPr algn="ctr">
              <a:lnSpc>
                <a:spcPts val="2240"/>
              </a:lnSpc>
            </a:pPr>
            <a:r>
              <a:rPr lang="en-US" sz="1600" spc="-81">
                <a:solidFill>
                  <a:srgbClr val="D5F6AD"/>
                </a:solidFill>
                <a:latin typeface="Open Sauce"/>
                <a:ea typeface="Open Sauce"/>
                <a:cs typeface="Open Sauce"/>
                <a:sym typeface="Open Sauce"/>
              </a:rPr>
              <a:t>Home</a:t>
            </a:r>
          </a:p>
        </p:txBody>
      </p:sp>
      <p:sp>
        <p:nvSpPr>
          <p:cNvPr id="15" name="TextBox 15"/>
          <p:cNvSpPr txBox="1"/>
          <p:nvPr/>
        </p:nvSpPr>
        <p:spPr>
          <a:xfrm>
            <a:off x="12648980" y="922680"/>
            <a:ext cx="1294641" cy="264160"/>
          </a:xfrm>
          <a:prstGeom prst="rect">
            <a:avLst/>
          </a:prstGeom>
        </p:spPr>
        <p:txBody>
          <a:bodyPr lIns="0" tIns="0" rIns="0" bIns="0" rtlCol="0" anchor="t">
            <a:spAutoFit/>
          </a:bodyPr>
          <a:lstStyle/>
          <a:p>
            <a:pPr algn="ctr">
              <a:lnSpc>
                <a:spcPts val="2240"/>
              </a:lnSpc>
            </a:pPr>
            <a:r>
              <a:rPr lang="en-US" sz="1600" spc="-81">
                <a:solidFill>
                  <a:srgbClr val="FFFFFF"/>
                </a:solidFill>
                <a:latin typeface="Open Sauce"/>
                <a:ea typeface="Open Sauce"/>
                <a:cs typeface="Open Sauce"/>
                <a:sym typeface="Open Sauce"/>
              </a:rPr>
              <a:t>About</a:t>
            </a:r>
          </a:p>
        </p:txBody>
      </p:sp>
      <p:sp>
        <p:nvSpPr>
          <p:cNvPr id="16" name="TextBox 16"/>
          <p:cNvSpPr txBox="1"/>
          <p:nvPr/>
        </p:nvSpPr>
        <p:spPr>
          <a:xfrm>
            <a:off x="13792434" y="922680"/>
            <a:ext cx="1294641" cy="264160"/>
          </a:xfrm>
          <a:prstGeom prst="rect">
            <a:avLst/>
          </a:prstGeom>
        </p:spPr>
        <p:txBody>
          <a:bodyPr lIns="0" tIns="0" rIns="0" bIns="0" rtlCol="0" anchor="t">
            <a:spAutoFit/>
          </a:bodyPr>
          <a:lstStyle/>
          <a:p>
            <a:pPr algn="ctr">
              <a:lnSpc>
                <a:spcPts val="2240"/>
              </a:lnSpc>
            </a:pPr>
            <a:r>
              <a:rPr lang="en-US" sz="1600" spc="-81">
                <a:solidFill>
                  <a:srgbClr val="FFFFFF"/>
                </a:solidFill>
                <a:latin typeface="Open Sauce"/>
                <a:ea typeface="Open Sauce"/>
                <a:cs typeface="Open Sauce"/>
                <a:sym typeface="Open Sauce"/>
              </a:rPr>
              <a:t>Problem</a:t>
            </a:r>
          </a:p>
        </p:txBody>
      </p:sp>
      <p:sp>
        <p:nvSpPr>
          <p:cNvPr id="17" name="TextBox 17"/>
          <p:cNvSpPr txBox="1"/>
          <p:nvPr/>
        </p:nvSpPr>
        <p:spPr>
          <a:xfrm>
            <a:off x="14935889" y="922680"/>
            <a:ext cx="1294641" cy="264160"/>
          </a:xfrm>
          <a:prstGeom prst="rect">
            <a:avLst/>
          </a:prstGeom>
        </p:spPr>
        <p:txBody>
          <a:bodyPr lIns="0" tIns="0" rIns="0" bIns="0" rtlCol="0" anchor="t">
            <a:spAutoFit/>
          </a:bodyPr>
          <a:lstStyle/>
          <a:p>
            <a:pPr algn="ctr">
              <a:lnSpc>
                <a:spcPts val="2240"/>
              </a:lnSpc>
            </a:pPr>
            <a:r>
              <a:rPr lang="en-US" sz="1600" spc="-81">
                <a:solidFill>
                  <a:srgbClr val="FFFFFF"/>
                </a:solidFill>
                <a:latin typeface="Open Sauce"/>
                <a:ea typeface="Open Sauce"/>
                <a:cs typeface="Open Sauce"/>
                <a:sym typeface="Open Sauce"/>
              </a:rPr>
              <a:t>Service</a:t>
            </a:r>
          </a:p>
        </p:txBody>
      </p:sp>
      <p:sp>
        <p:nvSpPr>
          <p:cNvPr id="18" name="TextBox 18"/>
          <p:cNvSpPr txBox="1"/>
          <p:nvPr/>
        </p:nvSpPr>
        <p:spPr>
          <a:xfrm>
            <a:off x="16079344" y="922680"/>
            <a:ext cx="1294641" cy="264160"/>
          </a:xfrm>
          <a:prstGeom prst="rect">
            <a:avLst/>
          </a:prstGeom>
        </p:spPr>
        <p:txBody>
          <a:bodyPr lIns="0" tIns="0" rIns="0" bIns="0" rtlCol="0" anchor="t">
            <a:spAutoFit/>
          </a:bodyPr>
          <a:lstStyle/>
          <a:p>
            <a:pPr algn="ctr">
              <a:lnSpc>
                <a:spcPts val="2240"/>
              </a:lnSpc>
            </a:pPr>
            <a:r>
              <a:rPr lang="en-US" sz="1600" spc="-81">
                <a:solidFill>
                  <a:srgbClr val="FFFFFF"/>
                </a:solidFill>
                <a:latin typeface="Open Sauce"/>
                <a:ea typeface="Open Sauce"/>
                <a:cs typeface="Open Sauce"/>
                <a:sym typeface="Open Sauce"/>
              </a:rPr>
              <a:t>Page</a:t>
            </a:r>
          </a:p>
        </p:txBody>
      </p:sp>
      <p:sp>
        <p:nvSpPr>
          <p:cNvPr id="19" name="AutoShape 19"/>
          <p:cNvSpPr/>
          <p:nvPr/>
        </p:nvSpPr>
        <p:spPr>
          <a:xfrm flipV="1">
            <a:off x="6811716" y="7546000"/>
            <a:ext cx="0" cy="1556168"/>
          </a:xfrm>
          <a:prstGeom prst="line">
            <a:avLst/>
          </a:prstGeom>
          <a:ln w="9525" cap="flat">
            <a:solidFill>
              <a:srgbClr val="FFFFFF"/>
            </a:solidFill>
            <a:prstDash val="solid"/>
            <a:headEnd type="none" w="sm" len="sm"/>
            <a:tailEnd type="none" w="sm" len="sm"/>
          </a:ln>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C161A"/>
        </a:solidFill>
        <a:effectLst/>
      </p:bgPr>
    </p:bg>
    <p:spTree>
      <p:nvGrpSpPr>
        <p:cNvPr id="1" name=""/>
        <p:cNvGrpSpPr/>
        <p:nvPr/>
      </p:nvGrpSpPr>
      <p:grpSpPr>
        <a:xfrm>
          <a:off x="0" y="0"/>
          <a:ext cx="0" cy="0"/>
          <a:chOff x="0" y="0"/>
          <a:chExt cx="0" cy="0"/>
        </a:xfrm>
      </p:grpSpPr>
      <p:sp>
        <p:nvSpPr>
          <p:cNvPr id="2" name="TextBox 2"/>
          <p:cNvSpPr txBox="1"/>
          <p:nvPr/>
        </p:nvSpPr>
        <p:spPr>
          <a:xfrm>
            <a:off x="787136" y="999024"/>
            <a:ext cx="10722686" cy="1228724"/>
          </a:xfrm>
          <a:prstGeom prst="rect">
            <a:avLst/>
          </a:prstGeom>
        </p:spPr>
        <p:txBody>
          <a:bodyPr lIns="0" tIns="0" rIns="0" bIns="0" rtlCol="0" anchor="t">
            <a:spAutoFit/>
          </a:bodyPr>
          <a:lstStyle/>
          <a:p>
            <a:pPr marL="0" lvl="0" indent="0" algn="l">
              <a:lnSpc>
                <a:spcPts val="8999"/>
              </a:lnSpc>
            </a:pPr>
            <a:r>
              <a:rPr lang="en-US" sz="9999" spc="-499">
                <a:solidFill>
                  <a:srgbClr val="FFFFFF"/>
                </a:solidFill>
                <a:latin typeface="Anton"/>
                <a:ea typeface="Anton"/>
                <a:cs typeface="Anton"/>
                <a:sym typeface="Anton"/>
              </a:rPr>
              <a:t>REFERENCES</a:t>
            </a:r>
          </a:p>
        </p:txBody>
      </p:sp>
      <p:sp>
        <p:nvSpPr>
          <p:cNvPr id="3" name="TextBox 3"/>
          <p:cNvSpPr txBox="1"/>
          <p:nvPr/>
        </p:nvSpPr>
        <p:spPr>
          <a:xfrm>
            <a:off x="518935" y="3082507"/>
            <a:ext cx="15815428" cy="3789045"/>
          </a:xfrm>
          <a:prstGeom prst="rect">
            <a:avLst/>
          </a:prstGeom>
        </p:spPr>
        <p:txBody>
          <a:bodyPr lIns="0" tIns="0" rIns="0" bIns="0" rtlCol="0" anchor="t">
            <a:spAutoFit/>
          </a:bodyPr>
          <a:lstStyle/>
          <a:p>
            <a:pPr marL="582927" lvl="1" indent="-291463" algn="l">
              <a:lnSpc>
                <a:spcPts val="3779"/>
              </a:lnSpc>
              <a:buFont typeface="Arial"/>
              <a:buChar char="•"/>
            </a:pPr>
            <a:r>
              <a:rPr lang="en-US" sz="2699" spc="-137">
                <a:solidFill>
                  <a:srgbClr val="FFFFFF"/>
                </a:solidFill>
                <a:latin typeface="Open Sauce"/>
                <a:ea typeface="Open Sauce"/>
                <a:cs typeface="Open Sauce"/>
                <a:sym typeface="Open Sauce"/>
              </a:rPr>
              <a:t>Mollenkof, E.R., Venkataramanan, V. and Lessard, L.M. (2026). Building trusted adult‐student relationships in schools: A commentary. Journal of School Health, 96(5). doi:10.1111/josh.70149.</a:t>
            </a:r>
          </a:p>
          <a:p>
            <a:pPr marL="582927" lvl="1" indent="-291463" algn="l">
              <a:lnSpc>
                <a:spcPts val="3779"/>
              </a:lnSpc>
              <a:buFont typeface="Arial"/>
              <a:buChar char="•"/>
            </a:pPr>
            <a:r>
              <a:rPr lang="en-US" sz="2699" spc="-137">
                <a:solidFill>
                  <a:srgbClr val="FFFFFF"/>
                </a:solidFill>
                <a:latin typeface="Open Sauce"/>
                <a:ea typeface="Open Sauce"/>
                <a:cs typeface="Open Sauce"/>
                <a:sym typeface="Open Sauce"/>
              </a:rPr>
              <a:t>Mutelo, I. and Sanyanga, Y. (2025). African psychotherapy and family’s wellbeing: A case study of the shona, Zimbabwe. JOCAP, [online] 6(1). Available at: https://jocap.domuni.eu/jocap/article/view/32 [Accessed 1 Oct. 2026].</a:t>
            </a:r>
          </a:p>
          <a:p>
            <a:pPr marL="582927" lvl="1" indent="-291463" algn="l">
              <a:lnSpc>
                <a:spcPts val="3779"/>
              </a:lnSpc>
              <a:buFont typeface="Arial"/>
              <a:buChar char="•"/>
            </a:pPr>
            <a:r>
              <a:rPr lang="en-US" sz="2699" spc="-137">
                <a:solidFill>
                  <a:srgbClr val="FFFFFF"/>
                </a:solidFill>
                <a:latin typeface="Open Sauce"/>
                <a:ea typeface="Open Sauce"/>
                <a:cs typeface="Open Sauce"/>
                <a:sym typeface="Open Sauce"/>
              </a:rPr>
              <a:t>Robledo, J.-P., Cross, I., Boada-Bayona, L. and Demogeot, N. (2022). Back to basics: A re-evaluation of the relevance of imprinting in the genesis of Bowlby’s attachment theory. Frontiers in Psychology, [online] 13(1). doi:10.3389/fpsyg.2022.1033746.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2195</Words>
  <Application>Microsoft Office PowerPoint</Application>
  <PresentationFormat>Custom</PresentationFormat>
  <Paragraphs>95</Paragraphs>
  <Slides>11</Slides>
  <Notes>10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11</vt:i4>
      </vt:variant>
    </vt:vector>
  </HeadingPairs>
  <TitlesOfParts>
    <vt:vector size="22" baseType="lpstr">
      <vt:lpstr>Open Sauce</vt:lpstr>
      <vt:lpstr>Canva Sans</vt:lpstr>
      <vt:lpstr>DM Sans</vt:lpstr>
      <vt:lpstr>Arial</vt:lpstr>
      <vt:lpstr>DM Sans Italics</vt:lpstr>
      <vt:lpstr>Open Sauce Light</vt:lpstr>
      <vt:lpstr>Anton Italics</vt:lpstr>
      <vt:lpstr>Anton</vt:lpstr>
      <vt:lpstr>Calibri</vt:lpstr>
      <vt:lpstr>Open Sauce Light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Shona in Nursery</dc:title>
  <dc:creator>Unzila Kamal</dc:creator>
  <cp:lastModifiedBy>haroon mujahid</cp:lastModifiedBy>
  <cp:revision>6</cp:revision>
  <dcterms:created xsi:type="dcterms:W3CDTF">2006-08-16T00:00:00Z</dcterms:created>
  <dcterms:modified xsi:type="dcterms:W3CDTF">2026-10-06T18:51:45Z</dcterms:modified>
  <dc:identifier>DAHW0CIpVGg</dc:identifier>
</cp:coreProperties>
</file>