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1" r:id="rId4"/>
    <p:sldId id="258" r:id="rId5"/>
    <p:sldId id="269" r:id="rId6"/>
    <p:sldId id="270" r:id="rId7"/>
    <p:sldId id="265" r:id="rId8"/>
    <p:sldId id="266" r:id="rId9"/>
    <p:sldId id="259" r:id="rId10"/>
    <p:sldId id="260" r:id="rId11"/>
    <p:sldId id="262" r:id="rId12"/>
    <p:sldId id="263" r:id="rId13"/>
    <p:sldId id="264" r:id="rId14"/>
    <p:sldId id="267" r:id="rId15"/>
    <p:sldId id="268" r:id="rId16"/>
    <p:sldId id="26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1" autoAdjust="0"/>
    <p:restoredTop sz="94660"/>
  </p:normalViewPr>
  <p:slideViewPr>
    <p:cSldViewPr snapToGrid="0">
      <p:cViewPr varScale="1">
        <p:scale>
          <a:sx n="81" d="100"/>
          <a:sy n="81" d="100"/>
        </p:scale>
        <p:origin x="120" y="7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2C5E2A8-5F31-48DB-AEBD-D0BDE5F209E4}" type="datetimeFigureOut">
              <a:rPr lang="en-GB" smtClean="0"/>
              <a:t>14/02/2017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1033397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C5E2A8-5F31-48DB-AEBD-D0BDE5F209E4}" type="datetimeFigureOut">
              <a:rPr lang="en-GB" smtClean="0"/>
              <a:t>14/02/2017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415451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C5E2A8-5F31-48DB-AEBD-D0BDE5F209E4}" type="datetimeFigureOut">
              <a:rPr lang="en-GB" smtClean="0"/>
              <a:t>14/02/2017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308674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2C5E2A8-5F31-48DB-AEBD-D0BDE5F209E4}" type="datetimeFigureOut">
              <a:rPr lang="en-GB" smtClean="0"/>
              <a:t>14/02/2017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502515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2C5E2A8-5F31-48DB-AEBD-D0BDE5F209E4}" type="datetimeFigureOut">
              <a:rPr lang="en-GB" smtClean="0"/>
              <a:t>14/02/2017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2054455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2C5E2A8-5F31-48DB-AEBD-D0BDE5F209E4}" type="datetimeFigureOut">
              <a:rPr lang="en-GB" smtClean="0"/>
              <a:t>14/02/2017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2732267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C5E2A8-5F31-48DB-AEBD-D0BDE5F209E4}" type="datetimeFigureOut">
              <a:rPr lang="en-GB" smtClean="0"/>
              <a:t>14/02/2017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3305715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C5E2A8-5F31-48DB-AEBD-D0BDE5F209E4}" type="datetimeFigureOut">
              <a:rPr lang="en-GB" smtClean="0"/>
              <a:t>14/02/2017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3589211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C5E2A8-5F31-48DB-AEBD-D0BDE5F209E4}" type="datetimeFigureOut">
              <a:rPr lang="en-GB" smtClean="0"/>
              <a:t>14/02/2017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535436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C5E2A8-5F31-48DB-AEBD-D0BDE5F209E4}" type="datetimeFigureOut">
              <a:rPr lang="en-GB" smtClean="0"/>
              <a:t>14/02/2017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3999589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C5E2A8-5F31-48DB-AEBD-D0BDE5F209E4}" type="datetimeFigureOut">
              <a:rPr lang="en-GB" smtClean="0"/>
              <a:t>14/02/2017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CE98BC-0B7D-4B5C-95CB-29CD0F915BE2}" type="slidenum">
              <a:rPr lang="en-GB" smtClean="0"/>
              <a:t>‹#›</a:t>
            </a:fld>
            <a:endParaRPr lang="en-GB"/>
          </a:p>
        </p:txBody>
      </p:sp>
    </p:spTree>
    <p:extLst>
      <p:ext uri="{BB962C8B-B14F-4D97-AF65-F5344CB8AC3E}">
        <p14:creationId xmlns:p14="http://schemas.microsoft.com/office/powerpoint/2010/main" val="2275254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C5E2A8-5F31-48DB-AEBD-D0BDE5F209E4}" type="datetimeFigureOut">
              <a:rPr lang="en-GB" smtClean="0"/>
              <a:t>14/02/2017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CE98BC-0B7D-4B5C-95CB-29CD0F915BE2}" type="slidenum">
              <a:rPr lang="en-GB" smtClean="0"/>
              <a:t>‹#›</a:t>
            </a:fld>
            <a:endParaRPr lang="en-GB"/>
          </a:p>
        </p:txBody>
      </p:sp>
    </p:spTree>
    <p:extLst>
      <p:ext uri="{BB962C8B-B14F-4D97-AF65-F5344CB8AC3E}">
        <p14:creationId xmlns:p14="http://schemas.microsoft.com/office/powerpoint/2010/main" val="444676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hyperlink" Target="http://www.infed.org/archives/Bernard_davi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3100" dirty="0" smtClean="0"/>
              <a:t>Critique the social, pedagogical and recreational tasks required of Youth and Community Workers.</a:t>
            </a:r>
            <a:r>
              <a:rPr lang="en-GB" dirty="0" smtClean="0"/>
              <a:t/>
            </a:r>
            <a:br>
              <a:rPr lang="en-GB" dirty="0" smtClean="0"/>
            </a:b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766154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Structure</a:t>
            </a:r>
            <a:endParaRPr lang="en-GB" dirty="0"/>
          </a:p>
        </p:txBody>
      </p:sp>
      <p:sp>
        <p:nvSpPr>
          <p:cNvPr id="5" name="Content Placeholder 4"/>
          <p:cNvSpPr>
            <a:spLocks noGrp="1"/>
          </p:cNvSpPr>
          <p:nvPr>
            <p:ph sz="half" idx="1"/>
          </p:nvPr>
        </p:nvSpPr>
        <p:spPr/>
        <p:txBody>
          <a:bodyPr/>
          <a:lstStyle/>
          <a:p>
            <a:r>
              <a:rPr lang="en-GB" dirty="0" smtClean="0"/>
              <a:t>Aim</a:t>
            </a:r>
          </a:p>
          <a:p>
            <a:r>
              <a:rPr lang="en-GB" dirty="0" smtClean="0"/>
              <a:t>Starting off, where are social skills necessary</a:t>
            </a:r>
          </a:p>
          <a:p>
            <a:r>
              <a:rPr lang="en-GB" dirty="0" smtClean="0"/>
              <a:t>Definitions</a:t>
            </a:r>
          </a:p>
          <a:p>
            <a:r>
              <a:rPr lang="en-GB" dirty="0" smtClean="0"/>
              <a:t>Origins of social education in Youth Work</a:t>
            </a:r>
          </a:p>
          <a:p>
            <a:r>
              <a:rPr lang="en-GB" dirty="0" smtClean="0"/>
              <a:t>Tasks of the social educator</a:t>
            </a:r>
            <a:endParaRPr lang="en-GB" dirty="0"/>
          </a:p>
        </p:txBody>
      </p:sp>
      <p:pic>
        <p:nvPicPr>
          <p:cNvPr id="2" name="Content Placeholder 1"/>
          <p:cNvPicPr>
            <a:picLocks noGrp="1" noChangeAspect="1"/>
          </p:cNvPicPr>
          <p:nvPr>
            <p:ph sz="half" idx="2"/>
          </p:nvPr>
        </p:nvPicPr>
        <p:blipFill>
          <a:blip r:embed="rId2"/>
          <a:stretch>
            <a:fillRect/>
          </a:stretch>
        </p:blipFill>
        <p:spPr>
          <a:xfrm>
            <a:off x="6104333" y="997528"/>
            <a:ext cx="5425583" cy="5048807"/>
          </a:xfrm>
          <a:prstGeom prst="rect">
            <a:avLst/>
          </a:prstGeom>
        </p:spPr>
      </p:pic>
    </p:spTree>
    <p:extLst>
      <p:ext uri="{BB962C8B-B14F-4D97-AF65-F5344CB8AC3E}">
        <p14:creationId xmlns:p14="http://schemas.microsoft.com/office/powerpoint/2010/main" val="1706319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00052" y="278750"/>
            <a:ext cx="8407730" cy="6312387"/>
          </a:xfrm>
          <a:prstGeom prst="rect">
            <a:avLst/>
          </a:prstGeom>
        </p:spPr>
      </p:pic>
    </p:spTree>
    <p:extLst>
      <p:ext uri="{BB962C8B-B14F-4D97-AF65-F5344CB8AC3E}">
        <p14:creationId xmlns:p14="http://schemas.microsoft.com/office/powerpoint/2010/main" val="2473083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smtClean="0"/>
              <a:t>Tasks of the Professional Youth and Community Worker</a:t>
            </a:r>
            <a:endParaRPr lang="en-GB" sz="2400" dirty="0"/>
          </a:p>
        </p:txBody>
      </p:sp>
      <p:sp>
        <p:nvSpPr>
          <p:cNvPr id="3" name="Content Placeholder 2"/>
          <p:cNvSpPr>
            <a:spLocks noGrp="1"/>
          </p:cNvSpPr>
          <p:nvPr>
            <p:ph sz="half" idx="1"/>
          </p:nvPr>
        </p:nvSpPr>
        <p:spPr>
          <a:xfrm>
            <a:off x="838200" y="1825625"/>
            <a:ext cx="2510642" cy="4351338"/>
          </a:xfrm>
        </p:spPr>
        <p:txBody>
          <a:bodyPr/>
          <a:lstStyle/>
          <a:p>
            <a:r>
              <a:rPr lang="en-GB" dirty="0" smtClean="0"/>
              <a:t>Critique the social, pedagogical and recreational tasks required of Youth and Community Workers.</a:t>
            </a:r>
          </a:p>
          <a:p>
            <a:pPr marL="0" indent="0">
              <a:buNone/>
            </a:pPr>
            <a:endParaRPr lang="en-GB" dirty="0"/>
          </a:p>
        </p:txBody>
      </p:sp>
      <p:pic>
        <p:nvPicPr>
          <p:cNvPr id="5" name="Content Placeholder 4"/>
          <p:cNvPicPr>
            <a:picLocks noGrp="1" noChangeAspect="1"/>
          </p:cNvPicPr>
          <p:nvPr>
            <p:ph sz="half" idx="2"/>
          </p:nvPr>
        </p:nvPicPr>
        <p:blipFill>
          <a:blip r:embed="rId2"/>
          <a:stretch>
            <a:fillRect/>
          </a:stretch>
        </p:blipFill>
        <p:spPr>
          <a:xfrm>
            <a:off x="3669476" y="1543793"/>
            <a:ext cx="8284595" cy="4942190"/>
          </a:xfrm>
          <a:prstGeom prst="rect">
            <a:avLst/>
          </a:prstGeom>
        </p:spPr>
      </p:pic>
    </p:spTree>
    <p:extLst>
      <p:ext uri="{BB962C8B-B14F-4D97-AF65-F5344CB8AC3E}">
        <p14:creationId xmlns:p14="http://schemas.microsoft.com/office/powerpoint/2010/main" val="1820468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NOS</a:t>
            </a:r>
            <a:endParaRPr lang="en-GB" dirty="0"/>
          </a:p>
        </p:txBody>
      </p:sp>
      <p:sp>
        <p:nvSpPr>
          <p:cNvPr id="3" name="Content Placeholder 2"/>
          <p:cNvSpPr>
            <a:spLocks noGrp="1"/>
          </p:cNvSpPr>
          <p:nvPr>
            <p:ph sz="half" idx="1"/>
          </p:nvPr>
        </p:nvSpPr>
        <p:spPr/>
        <p:txBody>
          <a:bodyPr/>
          <a:lstStyle/>
          <a:p>
            <a:r>
              <a:rPr lang="en-GB" dirty="0"/>
              <a:t>Enable young people to develop holistically, working with them to facilitate </a:t>
            </a:r>
            <a:r>
              <a:rPr lang="en-GB" dirty="0" smtClean="0"/>
              <a:t>their personal</a:t>
            </a:r>
            <a:r>
              <a:rPr lang="en-GB" dirty="0"/>
              <a:t>, social and educational development, to enable them to develop their </a:t>
            </a:r>
            <a:r>
              <a:rPr lang="en-GB" dirty="0" smtClean="0"/>
              <a:t>voice, influence </a:t>
            </a:r>
            <a:r>
              <a:rPr lang="en-GB" dirty="0"/>
              <a:t>and place in society and to reach their full </a:t>
            </a:r>
            <a:r>
              <a:rPr lang="en-GB" dirty="0" smtClean="0"/>
              <a:t>potential</a:t>
            </a:r>
          </a:p>
          <a:p>
            <a:pPr algn="r"/>
            <a:r>
              <a:rPr lang="en-GB" dirty="0" smtClean="0"/>
              <a:t>LSIS, 2012</a:t>
            </a:r>
            <a:r>
              <a:rPr lang="en-GB" i="1" dirty="0" smtClean="0"/>
              <a:t>.</a:t>
            </a:r>
            <a:endParaRPr lang="en-GB" dirty="0"/>
          </a:p>
        </p:txBody>
      </p:sp>
      <p:pic>
        <p:nvPicPr>
          <p:cNvPr id="5" name="Content Placeholder 4"/>
          <p:cNvPicPr>
            <a:picLocks noGrp="1" noChangeAspect="1"/>
          </p:cNvPicPr>
          <p:nvPr>
            <p:ph sz="half" idx="2"/>
          </p:nvPr>
        </p:nvPicPr>
        <p:blipFill>
          <a:blip r:embed="rId2"/>
          <a:stretch>
            <a:fillRect/>
          </a:stretch>
        </p:blipFill>
        <p:spPr>
          <a:xfrm>
            <a:off x="6195847" y="1935678"/>
            <a:ext cx="6255753" cy="3503221"/>
          </a:xfrm>
          <a:prstGeom prst="rect">
            <a:avLst/>
          </a:prstGeom>
        </p:spPr>
      </p:pic>
    </p:spTree>
    <p:extLst>
      <p:ext uri="{BB962C8B-B14F-4D97-AF65-F5344CB8AC3E}">
        <p14:creationId xmlns:p14="http://schemas.microsoft.com/office/powerpoint/2010/main" val="1446184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NOS Continued</a:t>
            </a:r>
            <a:endParaRPr lang="en-GB" dirty="0"/>
          </a:p>
        </p:txBody>
      </p:sp>
      <p:sp>
        <p:nvSpPr>
          <p:cNvPr id="3" name="Content Placeholder 2"/>
          <p:cNvSpPr>
            <a:spLocks noGrp="1"/>
          </p:cNvSpPr>
          <p:nvPr>
            <p:ph sz="half" idx="1"/>
          </p:nvPr>
        </p:nvSpPr>
        <p:spPr/>
        <p:txBody>
          <a:bodyPr/>
          <a:lstStyle/>
          <a:p>
            <a:r>
              <a:rPr lang="en-GB" dirty="0"/>
              <a:t>This statement refers to the holistic development of young people, recognising </a:t>
            </a:r>
            <a:r>
              <a:rPr lang="en-GB" dirty="0" smtClean="0"/>
              <a:t>that personal</a:t>
            </a:r>
            <a:r>
              <a:rPr lang="en-GB" dirty="0"/>
              <a:t>, social and educational development can also include, for </a:t>
            </a:r>
            <a:r>
              <a:rPr lang="en-GB" dirty="0" smtClean="0"/>
              <a:t>example, physical</a:t>
            </a:r>
            <a:r>
              <a:rPr lang="en-GB" dirty="0"/>
              <a:t>, political and spiritual development</a:t>
            </a:r>
            <a:r>
              <a:rPr lang="en-GB" dirty="0" smtClean="0"/>
              <a:t>.</a:t>
            </a:r>
          </a:p>
          <a:p>
            <a:endParaRPr lang="en-GB" dirty="0" smtClean="0"/>
          </a:p>
          <a:p>
            <a:pPr marL="0" indent="0" algn="r">
              <a:buNone/>
            </a:pPr>
            <a:r>
              <a:rPr lang="en-GB" dirty="0" smtClean="0"/>
              <a:t>LSIS, 2012.</a:t>
            </a:r>
            <a:endParaRPr lang="en-GB" dirty="0"/>
          </a:p>
        </p:txBody>
      </p:sp>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4263579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you foster social skills development?</a:t>
            </a:r>
            <a:endParaRPr lang="en-GB" dirty="0"/>
          </a:p>
        </p:txBody>
      </p:sp>
      <p:sp>
        <p:nvSpPr>
          <p:cNvPr id="3" name="Content Placeholder 2"/>
          <p:cNvSpPr>
            <a:spLocks noGrp="1"/>
          </p:cNvSpPr>
          <p:nvPr>
            <p:ph sz="half" idx="1"/>
          </p:nvPr>
        </p:nvSpPr>
        <p:spPr/>
        <p:txBody>
          <a:bodyPr>
            <a:normAutofit/>
          </a:bodyPr>
          <a:lstStyle/>
          <a:p>
            <a:r>
              <a:rPr lang="en-GB" sz="4000" dirty="0" smtClean="0"/>
              <a:t>Where and in which contexts are social skills needed?</a:t>
            </a:r>
            <a:endParaRPr lang="en-GB" sz="4000" dirty="0"/>
          </a:p>
        </p:txBody>
      </p:sp>
      <p:pic>
        <p:nvPicPr>
          <p:cNvPr id="5" name="Content Placeholder 4"/>
          <p:cNvPicPr>
            <a:picLocks noGrp="1" noChangeAspect="1"/>
          </p:cNvPicPr>
          <p:nvPr>
            <p:ph sz="half" idx="2"/>
          </p:nvPr>
        </p:nvPicPr>
        <p:blipFill>
          <a:blip r:embed="rId2"/>
          <a:stretch>
            <a:fillRect/>
          </a:stretch>
        </p:blipFill>
        <p:spPr>
          <a:xfrm>
            <a:off x="5511319" y="1825625"/>
            <a:ext cx="6503357" cy="4351337"/>
          </a:xfrm>
          <a:prstGeom prst="rect">
            <a:avLst/>
          </a:prstGeom>
        </p:spPr>
      </p:pic>
    </p:spTree>
    <p:extLst>
      <p:ext uri="{BB962C8B-B14F-4D97-AF65-F5344CB8AC3E}">
        <p14:creationId xmlns:p14="http://schemas.microsoft.com/office/powerpoint/2010/main" val="3591620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practice</a:t>
            </a:r>
            <a:endParaRPr lang="en-GB" dirty="0"/>
          </a:p>
        </p:txBody>
      </p:sp>
      <p:sp>
        <p:nvSpPr>
          <p:cNvPr id="3" name="Content Placeholder 2"/>
          <p:cNvSpPr>
            <a:spLocks noGrp="1"/>
          </p:cNvSpPr>
          <p:nvPr>
            <p:ph sz="half" idx="1"/>
          </p:nvPr>
        </p:nvSpPr>
        <p:spPr/>
        <p:txBody>
          <a:bodyPr/>
          <a:lstStyle/>
          <a:p>
            <a:r>
              <a:rPr lang="en-GB" dirty="0" smtClean="0"/>
              <a:t>In your experience how can youth work enhance the social skills of young people?</a:t>
            </a:r>
            <a:endParaRPr lang="en-GB" dirty="0"/>
          </a:p>
        </p:txBody>
      </p:sp>
      <p:pic>
        <p:nvPicPr>
          <p:cNvPr id="5" name="Content Placeholder 4"/>
          <p:cNvPicPr>
            <a:picLocks noGrp="1" noChangeAspect="1"/>
          </p:cNvPicPr>
          <p:nvPr>
            <p:ph sz="half" idx="2"/>
          </p:nvPr>
        </p:nvPicPr>
        <p:blipFill>
          <a:blip r:embed="rId2"/>
          <a:stretch>
            <a:fillRect/>
          </a:stretch>
        </p:blipFill>
        <p:spPr>
          <a:xfrm>
            <a:off x="6721434" y="552291"/>
            <a:ext cx="4517551" cy="5870524"/>
          </a:xfrm>
          <a:prstGeom prst="rect">
            <a:avLst/>
          </a:prstGeom>
        </p:spPr>
      </p:pic>
    </p:spTree>
    <p:extLst>
      <p:ext uri="{BB962C8B-B14F-4D97-AF65-F5344CB8AC3E}">
        <p14:creationId xmlns:p14="http://schemas.microsoft.com/office/powerpoint/2010/main" val="676430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social education?</a:t>
            </a:r>
            <a:endParaRPr lang="en-GB" dirty="0"/>
          </a:p>
        </p:txBody>
      </p:sp>
      <p:sp>
        <p:nvSpPr>
          <p:cNvPr id="3" name="Content Placeholder 2"/>
          <p:cNvSpPr>
            <a:spLocks noGrp="1"/>
          </p:cNvSpPr>
          <p:nvPr>
            <p:ph sz="half" idx="1"/>
          </p:nvPr>
        </p:nvSpPr>
        <p:spPr/>
        <p:txBody>
          <a:bodyPr>
            <a:normAutofit fontScale="92500" lnSpcReduction="20000"/>
          </a:bodyPr>
          <a:lstStyle/>
          <a:p>
            <a:r>
              <a:rPr lang="en-GB" dirty="0" smtClean="0"/>
              <a:t>The origins of the notion of 'social education' are very far from clear, </a:t>
            </a:r>
          </a:p>
          <a:p>
            <a:endParaRPr lang="en-GB" dirty="0"/>
          </a:p>
          <a:p>
            <a:r>
              <a:rPr lang="en-GB" dirty="0" smtClean="0"/>
              <a:t>the Albemarle Report referred to it, though, it would seem, in a very unspecific way: '..... it is the task of the (Youth) Service to offer, in its own different environment, social education of the kind that has long been valued in the corporate life of those pursuing formal education in schools, technical colleges and universities.' </a:t>
            </a:r>
            <a:endParaRPr lang="en-GB" dirty="0"/>
          </a:p>
        </p:txBody>
      </p:sp>
      <p:pic>
        <p:nvPicPr>
          <p:cNvPr id="5" name="Content Placeholder 4"/>
          <p:cNvPicPr>
            <a:picLocks noGrp="1" noChangeAspect="1"/>
          </p:cNvPicPr>
          <p:nvPr>
            <p:ph sz="half" idx="2"/>
          </p:nvPr>
        </p:nvPicPr>
        <p:blipFill>
          <a:blip r:embed="rId2"/>
          <a:stretch>
            <a:fillRect/>
          </a:stretch>
        </p:blipFill>
        <p:spPr>
          <a:xfrm>
            <a:off x="6349573" y="1543793"/>
            <a:ext cx="5641753" cy="3740728"/>
          </a:xfrm>
          <a:prstGeom prst="rect">
            <a:avLst/>
          </a:prstGeom>
        </p:spPr>
      </p:pic>
    </p:spTree>
    <p:extLst>
      <p:ext uri="{BB962C8B-B14F-4D97-AF65-F5344CB8AC3E}">
        <p14:creationId xmlns:p14="http://schemas.microsoft.com/office/powerpoint/2010/main" val="18255789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a:xfrm>
            <a:off x="838200" y="1825625"/>
            <a:ext cx="3104408" cy="4351338"/>
          </a:xfrm>
        </p:spPr>
        <p:txBody>
          <a:bodyPr/>
          <a:lstStyle/>
          <a:p>
            <a:r>
              <a:rPr lang="en-GB" dirty="0"/>
              <a:t>B</a:t>
            </a:r>
            <a:r>
              <a:rPr lang="en-GB" dirty="0" smtClean="0"/>
              <a:t>y 1969 youth work was stating categorically:</a:t>
            </a:r>
          </a:p>
          <a:p>
            <a:pPr marL="0" indent="0">
              <a:buNone/>
            </a:pPr>
            <a:endParaRPr lang="en-GB" dirty="0" smtClean="0"/>
          </a:p>
          <a:p>
            <a:r>
              <a:rPr lang="en-GB" dirty="0" smtClean="0"/>
              <a:t> 'The primary goal of youth work is the social education of young people'</a:t>
            </a:r>
            <a:endParaRPr lang="en-GB" dirty="0"/>
          </a:p>
        </p:txBody>
      </p:sp>
      <p:pic>
        <p:nvPicPr>
          <p:cNvPr id="5" name="Content Placeholder 4"/>
          <p:cNvPicPr>
            <a:picLocks noGrp="1" noChangeAspect="1"/>
          </p:cNvPicPr>
          <p:nvPr>
            <p:ph sz="half" idx="2"/>
          </p:nvPr>
        </p:nvPicPr>
        <p:blipFill>
          <a:blip r:embed="rId2"/>
          <a:stretch>
            <a:fillRect/>
          </a:stretch>
        </p:blipFill>
        <p:spPr>
          <a:xfrm>
            <a:off x="4800083" y="1825625"/>
            <a:ext cx="6327134" cy="4195165"/>
          </a:xfrm>
          <a:prstGeom prst="rect">
            <a:avLst/>
          </a:prstGeom>
        </p:spPr>
      </p:pic>
    </p:spTree>
    <p:extLst>
      <p:ext uri="{BB962C8B-B14F-4D97-AF65-F5344CB8AC3E}">
        <p14:creationId xmlns:p14="http://schemas.microsoft.com/office/powerpoint/2010/main" val="2413689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Social Education in youth Work?</a:t>
            </a:r>
            <a:endParaRPr lang="en-GB" dirty="0"/>
          </a:p>
        </p:txBody>
      </p:sp>
      <p:sp>
        <p:nvSpPr>
          <p:cNvPr id="3" name="Content Placeholder 2"/>
          <p:cNvSpPr>
            <a:spLocks noGrp="1"/>
          </p:cNvSpPr>
          <p:nvPr>
            <p:ph sz="half" idx="1"/>
          </p:nvPr>
        </p:nvSpPr>
        <p:spPr/>
        <p:txBody>
          <a:bodyPr>
            <a:normAutofit fontScale="62500" lnSpcReduction="20000"/>
          </a:bodyPr>
          <a:lstStyle/>
          <a:p>
            <a:pPr marL="0" indent="0">
              <a:buNone/>
            </a:pPr>
            <a:r>
              <a:rPr lang="en-GB" dirty="0" smtClean="0"/>
              <a:t>... any young person's meetings with others, with his capacity in these meetings to accept others and be accepted by them, and (with) the common interests around which these meetings may revolve. Social education is thus concerned with the ideas, thoughts and opinions, the motives and the emotions inherent in such meetings and interests. It is about the interaction of human beings, about their friendships and enmities, about the way these are deepened </a:t>
            </a:r>
            <a:r>
              <a:rPr lang="en-GB" dirty="0" smtClean="0"/>
              <a:t>and </a:t>
            </a:r>
            <a:r>
              <a:rPr lang="en-GB" dirty="0" smtClean="0"/>
              <a:t>extended, and about their consequences. Its product therefore is any individual's increased consciousness of himself— of his values, aptitudes and untapped resources, and of the relevance of these to others. It enhances the individual's understanding of how to form mutually satisfying relationships, and so involves a search by the adult for ways of helping the young person to discover how to contribute to as well as take from his association with others.</a:t>
            </a:r>
          </a:p>
          <a:p>
            <a:pPr marL="0" indent="0" algn="r">
              <a:buNone/>
            </a:pPr>
            <a:r>
              <a:rPr lang="en-GB" dirty="0" smtClean="0"/>
              <a:t>Davies and Gibson, 1967: </a:t>
            </a:r>
            <a:r>
              <a:rPr lang="en-GB" dirty="0" err="1" smtClean="0"/>
              <a:t>pg</a:t>
            </a:r>
            <a:r>
              <a:rPr lang="en-GB" dirty="0" smtClean="0"/>
              <a:t> 12.</a:t>
            </a:r>
            <a:endParaRPr lang="en-GB" dirty="0"/>
          </a:p>
        </p:txBody>
      </p:sp>
      <p:pic>
        <p:nvPicPr>
          <p:cNvPr id="5" name="Content Placeholder 4"/>
          <p:cNvPicPr>
            <a:picLocks noGrp="1" noChangeAspect="1"/>
          </p:cNvPicPr>
          <p:nvPr>
            <p:ph sz="half" idx="2"/>
          </p:nvPr>
        </p:nvPicPr>
        <p:blipFill>
          <a:blip r:embed="rId2"/>
          <a:stretch>
            <a:fillRect/>
          </a:stretch>
        </p:blipFill>
        <p:spPr>
          <a:xfrm>
            <a:off x="6156529" y="1923803"/>
            <a:ext cx="5514239" cy="3669475"/>
          </a:xfrm>
          <a:prstGeom prst="rect">
            <a:avLst/>
          </a:prstGeom>
        </p:spPr>
      </p:pic>
    </p:spTree>
    <p:extLst>
      <p:ext uri="{BB962C8B-B14F-4D97-AF65-F5344CB8AC3E}">
        <p14:creationId xmlns:p14="http://schemas.microsoft.com/office/powerpoint/2010/main" val="3960262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social education be learned?</a:t>
            </a:r>
            <a:endParaRPr lang="en-GB" dirty="0"/>
          </a:p>
        </p:txBody>
      </p:sp>
      <p:sp>
        <p:nvSpPr>
          <p:cNvPr id="3" name="Content Placeholder 2"/>
          <p:cNvSpPr>
            <a:spLocks noGrp="1"/>
          </p:cNvSpPr>
          <p:nvPr>
            <p:ph sz="half" idx="1"/>
          </p:nvPr>
        </p:nvSpPr>
        <p:spPr/>
        <p:txBody>
          <a:bodyPr>
            <a:normAutofit fontScale="85000" lnSpcReduction="10000"/>
          </a:bodyPr>
          <a:lstStyle/>
          <a:p>
            <a:pPr marL="0" indent="0">
              <a:buNone/>
            </a:pPr>
            <a:r>
              <a:rPr lang="en-GB" dirty="0" smtClean="0"/>
              <a:t>'It would seem appropriate to state the objective of social education in terms of the young learning to understand themselves, the kind of person they are, the nature of the beliefs they hold, the roles they play and anticipate playing, as well as learning about their way of seeing the social and physical environment which they inhabit. These two general levels of objectives have been called 'the establishment of self-esteem' and 'the clarification of experience.‘</a:t>
            </a:r>
          </a:p>
          <a:p>
            <a:pPr marL="0" indent="0" algn="r">
              <a:buNone/>
            </a:pPr>
            <a:r>
              <a:rPr lang="en-GB" dirty="0" smtClean="0"/>
              <a:t>Taylor, 1967: </a:t>
            </a:r>
            <a:r>
              <a:rPr lang="en-GB" dirty="0" err="1" smtClean="0"/>
              <a:t>pg</a:t>
            </a:r>
            <a:r>
              <a:rPr lang="en-GB" dirty="0" smtClean="0"/>
              <a:t> 5 </a:t>
            </a:r>
            <a:endParaRPr lang="en-GB" dirty="0"/>
          </a:p>
        </p:txBody>
      </p:sp>
      <p:pic>
        <p:nvPicPr>
          <p:cNvPr id="5" name="Content Placeholder 4"/>
          <p:cNvPicPr>
            <a:picLocks noGrp="1" noChangeAspect="1"/>
          </p:cNvPicPr>
          <p:nvPr>
            <p:ph sz="half" idx="2"/>
          </p:nvPr>
        </p:nvPicPr>
        <p:blipFill>
          <a:blip r:embed="rId2"/>
          <a:stretch>
            <a:fillRect/>
          </a:stretch>
        </p:blipFill>
        <p:spPr>
          <a:xfrm>
            <a:off x="6280673" y="2208809"/>
            <a:ext cx="5683191" cy="3182587"/>
          </a:xfrm>
          <a:prstGeom prst="rect">
            <a:avLst/>
          </a:prstGeom>
        </p:spPr>
      </p:pic>
    </p:spTree>
    <p:extLst>
      <p:ext uri="{BB962C8B-B14F-4D97-AF65-F5344CB8AC3E}">
        <p14:creationId xmlns:p14="http://schemas.microsoft.com/office/powerpoint/2010/main" val="3358651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Education</a:t>
            </a:r>
            <a:endParaRPr lang="en-GB" dirty="0"/>
          </a:p>
        </p:txBody>
      </p:sp>
      <p:sp>
        <p:nvSpPr>
          <p:cNvPr id="3" name="Content Placeholder 2"/>
          <p:cNvSpPr>
            <a:spLocks noGrp="1"/>
          </p:cNvSpPr>
          <p:nvPr>
            <p:ph sz="half" idx="1"/>
          </p:nvPr>
        </p:nvSpPr>
        <p:spPr/>
        <p:txBody>
          <a:bodyPr/>
          <a:lstStyle/>
          <a:p>
            <a:pPr marL="0" indent="0">
              <a:buNone/>
            </a:pPr>
            <a:r>
              <a:rPr lang="en-GB" dirty="0" smtClean="0"/>
              <a:t>Youth work's social education tradition — despite all the pressures to get young people to conform, to adjust, to become merely 'socially acceptable' and so on — has thus consistently given attention to the meanings attached to their experience by young people themselves.</a:t>
            </a:r>
          </a:p>
          <a:p>
            <a:pPr marL="0" indent="0" algn="r">
              <a:buNone/>
            </a:pPr>
            <a:r>
              <a:rPr lang="en-GB" dirty="0" smtClean="0"/>
              <a:t>Smith (no date)</a:t>
            </a:r>
            <a:endParaRPr lang="en-GB" dirty="0"/>
          </a:p>
        </p:txBody>
      </p:sp>
      <p:pic>
        <p:nvPicPr>
          <p:cNvPr id="5" name="Content Placeholder 4"/>
          <p:cNvPicPr>
            <a:picLocks noGrp="1" noChangeAspect="1"/>
          </p:cNvPicPr>
          <p:nvPr>
            <p:ph sz="half" idx="2"/>
          </p:nvPr>
        </p:nvPicPr>
        <p:blipFill>
          <a:blip r:embed="rId2"/>
          <a:stretch>
            <a:fillRect/>
          </a:stretch>
        </p:blipFill>
        <p:spPr>
          <a:xfrm>
            <a:off x="6096000" y="1825625"/>
            <a:ext cx="5969927" cy="3581956"/>
          </a:xfrm>
          <a:prstGeom prst="rect">
            <a:avLst/>
          </a:prstGeom>
        </p:spPr>
      </p:pic>
    </p:spTree>
    <p:extLst>
      <p:ext uri="{BB962C8B-B14F-4D97-AF65-F5344CB8AC3E}">
        <p14:creationId xmlns:p14="http://schemas.microsoft.com/office/powerpoint/2010/main" val="164347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role of the youth worker as social educator</a:t>
            </a:r>
            <a:endParaRPr lang="en-GB" dirty="0"/>
          </a:p>
        </p:txBody>
      </p:sp>
      <p:sp>
        <p:nvSpPr>
          <p:cNvPr id="3" name="Content Placeholder 2"/>
          <p:cNvSpPr>
            <a:spLocks noGrp="1"/>
          </p:cNvSpPr>
          <p:nvPr>
            <p:ph sz="half" idx="1"/>
          </p:nvPr>
        </p:nvSpPr>
        <p:spPr/>
        <p:txBody>
          <a:bodyPr/>
          <a:lstStyle/>
          <a:p>
            <a:r>
              <a:rPr lang="en-GB" dirty="0" smtClean="0">
                <a:effectLst/>
              </a:rPr>
              <a:t>The social educator can be defined as an agent of social change who coordinates social groups through educational strategies that help citizens to understand and participate in their social, political, economic and cultural surroundings, and to fully integrate in society.</a:t>
            </a:r>
            <a:br>
              <a:rPr lang="en-GB" dirty="0" smtClean="0">
                <a:effectLst/>
              </a:rPr>
            </a:br>
            <a:endParaRPr lang="en-GB" dirty="0"/>
          </a:p>
        </p:txBody>
      </p:sp>
      <p:pic>
        <p:nvPicPr>
          <p:cNvPr id="5" name="Content Placeholder 4"/>
          <p:cNvPicPr>
            <a:picLocks noGrp="1" noChangeAspect="1"/>
          </p:cNvPicPr>
          <p:nvPr>
            <p:ph sz="half" idx="2"/>
          </p:nvPr>
        </p:nvPicPr>
        <p:blipFill>
          <a:blip r:embed="rId2"/>
          <a:stretch>
            <a:fillRect/>
          </a:stretch>
        </p:blipFill>
        <p:spPr>
          <a:xfrm>
            <a:off x="5748160" y="1995056"/>
            <a:ext cx="5567774" cy="3705100"/>
          </a:xfrm>
          <a:prstGeom prst="rect">
            <a:avLst/>
          </a:prstGeom>
        </p:spPr>
      </p:pic>
    </p:spTree>
    <p:extLst>
      <p:ext uri="{BB962C8B-B14F-4D97-AF65-F5344CB8AC3E}">
        <p14:creationId xmlns:p14="http://schemas.microsoft.com/office/powerpoint/2010/main" val="287090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Education</a:t>
            </a:r>
            <a:endParaRPr lang="en-GB" dirty="0"/>
          </a:p>
        </p:txBody>
      </p:sp>
      <p:sp>
        <p:nvSpPr>
          <p:cNvPr id="3" name="Content Placeholder 2"/>
          <p:cNvSpPr>
            <a:spLocks noGrp="1"/>
          </p:cNvSpPr>
          <p:nvPr>
            <p:ph sz="half" idx="1"/>
          </p:nvPr>
        </p:nvSpPr>
        <p:spPr>
          <a:xfrm>
            <a:off x="838200" y="1825625"/>
            <a:ext cx="2795649" cy="4351338"/>
          </a:xfrm>
        </p:spPr>
        <p:txBody>
          <a:bodyPr/>
          <a:lstStyle/>
          <a:p>
            <a:r>
              <a:rPr lang="en-GB" dirty="0" smtClean="0"/>
              <a:t>Socratic Dialogue</a:t>
            </a:r>
          </a:p>
          <a:p>
            <a:endParaRPr lang="en-GB" dirty="0"/>
          </a:p>
          <a:p>
            <a:r>
              <a:rPr lang="en-GB" dirty="0" smtClean="0"/>
              <a:t>Question – Where is the social in Youth Work?</a:t>
            </a:r>
            <a:endParaRPr lang="en-GB" dirty="0"/>
          </a:p>
        </p:txBody>
      </p:sp>
      <p:pic>
        <p:nvPicPr>
          <p:cNvPr id="5" name="Content Placeholder 4"/>
          <p:cNvPicPr>
            <a:picLocks noGrp="1" noChangeAspect="1"/>
          </p:cNvPicPr>
          <p:nvPr>
            <p:ph sz="half" idx="2"/>
          </p:nvPr>
        </p:nvPicPr>
        <p:blipFill>
          <a:blip r:embed="rId2"/>
          <a:stretch>
            <a:fillRect/>
          </a:stretch>
        </p:blipFill>
        <p:spPr>
          <a:xfrm>
            <a:off x="4851752" y="1425039"/>
            <a:ext cx="6095900" cy="4751923"/>
          </a:xfrm>
          <a:prstGeom prst="rect">
            <a:avLst/>
          </a:prstGeom>
        </p:spPr>
      </p:pic>
    </p:spTree>
    <p:extLst>
      <p:ext uri="{BB962C8B-B14F-4D97-AF65-F5344CB8AC3E}">
        <p14:creationId xmlns:p14="http://schemas.microsoft.com/office/powerpoint/2010/main" val="692458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References</a:t>
            </a:r>
            <a:endParaRPr lang="en-GB" dirty="0"/>
          </a:p>
        </p:txBody>
      </p:sp>
      <p:sp>
        <p:nvSpPr>
          <p:cNvPr id="6" name="Content Placeholder 5"/>
          <p:cNvSpPr>
            <a:spLocks noGrp="1"/>
          </p:cNvSpPr>
          <p:nvPr>
            <p:ph idx="1"/>
          </p:nvPr>
        </p:nvSpPr>
        <p:spPr/>
        <p:txBody>
          <a:bodyPr>
            <a:normAutofit fontScale="92500"/>
          </a:bodyPr>
          <a:lstStyle/>
          <a:p>
            <a:pPr marL="0" indent="0">
              <a:buNone/>
            </a:pPr>
            <a:r>
              <a:rPr lang="en-US" dirty="0"/>
              <a:t>Bill 19, 45/4, 28th November 1973, Section 2 (2) (a); Bill 34, 47/1, 27th November 1974, Section 2 (2) (a</a:t>
            </a:r>
            <a:r>
              <a:rPr lang="en-US" dirty="0" smtClean="0"/>
              <a:t>). </a:t>
            </a:r>
          </a:p>
          <a:p>
            <a:pPr marL="0" indent="0">
              <a:buNone/>
            </a:pPr>
            <a:r>
              <a:rPr lang="en-US" dirty="0" smtClean="0"/>
              <a:t>Davies, B. </a:t>
            </a:r>
            <a:r>
              <a:rPr lang="en-US" dirty="0"/>
              <a:t>and </a:t>
            </a:r>
            <a:r>
              <a:rPr lang="en-US" dirty="0" smtClean="0"/>
              <a:t>Gibson, A. (1967) </a:t>
            </a:r>
            <a:r>
              <a:rPr lang="en-US" i="1" dirty="0" smtClean="0"/>
              <a:t>The </a:t>
            </a:r>
            <a:r>
              <a:rPr lang="en-US" i="1" dirty="0"/>
              <a:t>Social Education of the Adolescent, </a:t>
            </a:r>
            <a:r>
              <a:rPr lang="en-US" dirty="0"/>
              <a:t>University of London </a:t>
            </a:r>
            <a:r>
              <a:rPr lang="en-US" dirty="0" smtClean="0"/>
              <a:t>Press.</a:t>
            </a:r>
          </a:p>
          <a:p>
            <a:pPr marL="0" indent="0">
              <a:buNone/>
            </a:pPr>
            <a:r>
              <a:rPr lang="en-US" dirty="0" smtClean="0"/>
              <a:t>Learning and Skills Improvement Service (2012) </a:t>
            </a:r>
            <a:r>
              <a:rPr lang="en-US" i="1" dirty="0" smtClean="0"/>
              <a:t>National </a:t>
            </a:r>
            <a:r>
              <a:rPr lang="en-US" i="1" dirty="0" err="1" smtClean="0"/>
              <a:t>Oiccupational</a:t>
            </a:r>
            <a:r>
              <a:rPr lang="en-US" i="1" dirty="0" smtClean="0"/>
              <a:t> Standards for Youth Work. </a:t>
            </a:r>
            <a:r>
              <a:rPr lang="en-US" dirty="0" smtClean="0"/>
              <a:t>LSIS.</a:t>
            </a:r>
          </a:p>
          <a:p>
            <a:pPr marL="0" indent="0">
              <a:buNone/>
            </a:pPr>
            <a:r>
              <a:rPr lang="en-US" dirty="0" smtClean="0"/>
              <a:t>Smith, M.K. (no date) </a:t>
            </a:r>
            <a:r>
              <a:rPr lang="en-US" i="1" dirty="0" smtClean="0"/>
              <a:t>From social education to social and life skills training: in whose interest?</a:t>
            </a:r>
            <a:r>
              <a:rPr lang="en-US" dirty="0" smtClean="0"/>
              <a:t> </a:t>
            </a:r>
            <a:r>
              <a:rPr lang="en-US" dirty="0" smtClean="0">
                <a:hlinkClick r:id="rId2"/>
              </a:rPr>
              <a:t>www.infed.org/archives/Bernard_davies</a:t>
            </a:r>
            <a:r>
              <a:rPr lang="en-US" dirty="0" smtClean="0"/>
              <a:t> (05.02.16)</a:t>
            </a:r>
          </a:p>
          <a:p>
            <a:pPr marL="0" indent="0">
              <a:buNone/>
            </a:pPr>
            <a:r>
              <a:rPr lang="en-US" dirty="0" smtClean="0"/>
              <a:t>Taylor, P. (1967) </a:t>
            </a:r>
            <a:r>
              <a:rPr lang="en-US" i="1" dirty="0"/>
              <a:t>Society, Social Education and the Adolescent, </a:t>
            </a:r>
            <a:r>
              <a:rPr lang="en-US" dirty="0"/>
              <a:t>National Association of Boys </a:t>
            </a:r>
            <a:r>
              <a:rPr lang="en-US" dirty="0" smtClean="0"/>
              <a:t>Clubs.</a:t>
            </a:r>
            <a:endParaRPr lang="en-GB" dirty="0"/>
          </a:p>
        </p:txBody>
      </p:sp>
    </p:spTree>
    <p:extLst>
      <p:ext uri="{BB962C8B-B14F-4D97-AF65-F5344CB8AC3E}">
        <p14:creationId xmlns:p14="http://schemas.microsoft.com/office/powerpoint/2010/main" val="1694339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808</Words>
  <Application>Microsoft Office PowerPoint</Application>
  <PresentationFormat>Widescreen</PresentationFormat>
  <Paragraphs>48</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Critique the social, pedagogical and recreational tasks required of Youth and Community Workers. </vt:lpstr>
      <vt:lpstr>Structure</vt:lpstr>
      <vt:lpstr>PowerPoint Presentation</vt:lpstr>
      <vt:lpstr>Tasks of the Professional Youth and Community Worker</vt:lpstr>
      <vt:lpstr>NOS</vt:lpstr>
      <vt:lpstr>NOS Continued</vt:lpstr>
      <vt:lpstr>How can you foster social skills development?</vt:lpstr>
      <vt:lpstr>In practice</vt:lpstr>
      <vt:lpstr>What is social education?</vt:lpstr>
      <vt:lpstr>PowerPoint Presentation</vt:lpstr>
      <vt:lpstr>What is Social Education in youth Work?</vt:lpstr>
      <vt:lpstr>How can social education be learned?</vt:lpstr>
      <vt:lpstr>Social Education</vt:lpstr>
      <vt:lpstr>The role of the youth worker as social educator</vt:lpstr>
      <vt:lpstr>Social Education</vt:lpstr>
      <vt:lpstr>References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Critique the social, pedagogical and recreational tasks required of Youth and Community Workers.</dc:title>
  <dc:creator>Darrell Williams</dc:creator>
  <cp:lastModifiedBy>Darrell Williams</cp:lastModifiedBy>
  <cp:revision>2</cp:revision>
  <dcterms:created xsi:type="dcterms:W3CDTF">2016-02-08T12:58:04Z</dcterms:created>
  <dcterms:modified xsi:type="dcterms:W3CDTF">2017-02-14T18:18:17Z</dcterms:modified>
</cp:coreProperties>
</file>