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7"/>
  </p:notesMasterIdLst>
  <p:handoutMasterIdLst>
    <p:handoutMasterId r:id="rId28"/>
  </p:handoutMasterIdLst>
  <p:sldIdLst>
    <p:sldId id="289" r:id="rId5"/>
    <p:sldId id="292" r:id="rId6"/>
    <p:sldId id="430" r:id="rId7"/>
    <p:sldId id="431" r:id="rId8"/>
    <p:sldId id="432" r:id="rId9"/>
    <p:sldId id="428" r:id="rId10"/>
    <p:sldId id="404" r:id="rId11"/>
    <p:sldId id="433" r:id="rId12"/>
    <p:sldId id="412" r:id="rId13"/>
    <p:sldId id="296" r:id="rId14"/>
    <p:sldId id="434" r:id="rId15"/>
    <p:sldId id="435" r:id="rId16"/>
    <p:sldId id="436" r:id="rId17"/>
    <p:sldId id="437" r:id="rId18"/>
    <p:sldId id="438" r:id="rId19"/>
    <p:sldId id="439" r:id="rId20"/>
    <p:sldId id="440" r:id="rId21"/>
    <p:sldId id="441" r:id="rId22"/>
    <p:sldId id="442" r:id="rId23"/>
    <p:sldId id="407" r:id="rId24"/>
    <p:sldId id="275" r:id="rId25"/>
    <p:sldId id="423" r:id="rId2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028" autoAdjust="0"/>
    <p:restoredTop sz="70322" autoAdjust="0"/>
  </p:normalViewPr>
  <p:slideViewPr>
    <p:cSldViewPr>
      <p:cViewPr varScale="1">
        <p:scale>
          <a:sx n="78" d="100"/>
          <a:sy n="78" d="100"/>
        </p:scale>
        <p:origin x="2550" y="9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pPr/>
              <a:t>28/11/2025</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pPr/>
              <a:t>11/28/2025</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pPr/>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youtube.com/watch?v=QoI67VeE3ds"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youtube.com/watch?v=QoI67VeE3ds"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pPr/>
              <a:t>1</a:t>
            </a:fld>
            <a:endParaRPr lang="en-US"/>
          </a:p>
        </p:txBody>
      </p:sp>
    </p:spTree>
    <p:extLst>
      <p:ext uri="{BB962C8B-B14F-4D97-AF65-F5344CB8AC3E}">
        <p14:creationId xmlns:p14="http://schemas.microsoft.com/office/powerpoint/2010/main" val="12031843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pPr/>
              <a:t>2</a:t>
            </a:fld>
            <a:endParaRPr lang="en-US"/>
          </a:p>
        </p:txBody>
      </p:sp>
    </p:spTree>
    <p:extLst>
      <p:ext uri="{BB962C8B-B14F-4D97-AF65-F5344CB8AC3E}">
        <p14:creationId xmlns:p14="http://schemas.microsoft.com/office/powerpoint/2010/main" val="15146441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pPr/>
              <a:t>4</a:t>
            </a:fld>
            <a:endParaRPr lang="en-US"/>
          </a:p>
        </p:txBody>
      </p:sp>
    </p:spTree>
    <p:extLst>
      <p:ext uri="{BB962C8B-B14F-4D97-AF65-F5344CB8AC3E}">
        <p14:creationId xmlns:p14="http://schemas.microsoft.com/office/powerpoint/2010/main" val="40762468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AF0DD2-6212-0889-D86F-2E72EF4D16E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354D7BD-0136-6871-AF57-4D8CE648654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12C4D9A-7CD4-F585-BA1F-0B4817922286}"/>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B01B1B6-EDF8-7A94-EE03-FC45AB881508}"/>
              </a:ext>
            </a:extLst>
          </p:cNvPr>
          <p:cNvSpPr>
            <a:spLocks noGrp="1"/>
          </p:cNvSpPr>
          <p:nvPr>
            <p:ph type="sldNum" sz="quarter" idx="5"/>
          </p:nvPr>
        </p:nvSpPr>
        <p:spPr/>
        <p:txBody>
          <a:bodyPr/>
          <a:lstStyle/>
          <a:p>
            <a:fld id="{6936E1E2-17D2-5E4C-B96D-EEDAC0EF77DB}" type="slidenum">
              <a:rPr lang="en-US" smtClean="0"/>
              <a:pPr/>
              <a:t>5</a:t>
            </a:fld>
            <a:endParaRPr lang="en-US"/>
          </a:p>
        </p:txBody>
      </p:sp>
    </p:spTree>
    <p:extLst>
      <p:ext uri="{BB962C8B-B14F-4D97-AF65-F5344CB8AC3E}">
        <p14:creationId xmlns:p14="http://schemas.microsoft.com/office/powerpoint/2010/main" val="34968156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Students could work together to brainstorm features before they are revealed on this slide.</a:t>
            </a:r>
          </a:p>
          <a:p>
            <a:r>
              <a:rPr lang="en-US" dirty="0"/>
              <a:t>These are more suggestions than rules and are intended to get students thinking about potential differences between their written style in their previous report on Management and Entrepreneurs.  </a:t>
            </a:r>
          </a:p>
        </p:txBody>
      </p:sp>
      <p:sp>
        <p:nvSpPr>
          <p:cNvPr id="4" name="Slide Number Placeholder 3"/>
          <p:cNvSpPr>
            <a:spLocks noGrp="1"/>
          </p:cNvSpPr>
          <p:nvPr>
            <p:ph type="sldNum" sz="quarter" idx="5"/>
          </p:nvPr>
        </p:nvSpPr>
        <p:spPr/>
        <p:txBody>
          <a:bodyPr/>
          <a:lstStyle/>
          <a:p>
            <a:fld id="{6936E1E2-17D2-5E4C-B96D-EEDAC0EF77DB}" type="slidenum">
              <a:rPr lang="en-US" smtClean="0"/>
              <a:pPr/>
              <a:t>6</a:t>
            </a:fld>
            <a:endParaRPr lang="en-US"/>
          </a:p>
        </p:txBody>
      </p:sp>
    </p:spTree>
    <p:extLst>
      <p:ext uri="{BB962C8B-B14F-4D97-AF65-F5344CB8AC3E}">
        <p14:creationId xmlns:p14="http://schemas.microsoft.com/office/powerpoint/2010/main" val="162686033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Image has hyperlink to video </a:t>
            </a:r>
            <a:r>
              <a:rPr lang="en-GB" dirty="0">
                <a:hlinkClick r:id="rId3"/>
              </a:rPr>
              <a:t>https://www.youtube.com/watch?v=QoI67VeE3ds</a:t>
            </a:r>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pPr/>
              <a:t>7</a:t>
            </a:fld>
            <a:endParaRPr lang="en-US"/>
          </a:p>
        </p:txBody>
      </p:sp>
    </p:spTree>
    <p:extLst>
      <p:ext uri="{BB962C8B-B14F-4D97-AF65-F5344CB8AC3E}">
        <p14:creationId xmlns:p14="http://schemas.microsoft.com/office/powerpoint/2010/main" val="9589997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91C52D-460F-C32B-8419-78816C0A9C9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267C958-5F5E-2511-F195-492E0B142A2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26F2D40-7F7E-83E2-FD76-94535370B4BD}"/>
              </a:ext>
            </a:extLst>
          </p:cNvPr>
          <p:cNvSpPr>
            <a:spLocks noGrp="1"/>
          </p:cNvSpPr>
          <p:nvPr>
            <p:ph type="body" idx="1"/>
          </p:nvPr>
        </p:nvSpPr>
        <p:spPr/>
        <p:txBody>
          <a:bodyPr/>
          <a:lstStyle/>
          <a:p>
            <a:r>
              <a:rPr lang="en-GB" dirty="0"/>
              <a:t>Image has hyperlink to video </a:t>
            </a:r>
            <a:r>
              <a:rPr lang="en-GB" dirty="0">
                <a:hlinkClick r:id="rId3"/>
              </a:rPr>
              <a:t>https://www.youtube.com/watch?v=QoI67VeE3ds</a:t>
            </a:r>
            <a:endParaRPr lang="en-GB" dirty="0"/>
          </a:p>
        </p:txBody>
      </p:sp>
      <p:sp>
        <p:nvSpPr>
          <p:cNvPr id="4" name="Slide Number Placeholder 3">
            <a:extLst>
              <a:ext uri="{FF2B5EF4-FFF2-40B4-BE49-F238E27FC236}">
                <a16:creationId xmlns:a16="http://schemas.microsoft.com/office/drawing/2014/main" id="{E0125C69-FD5B-CBFF-8CE1-8C104F1E22C7}"/>
              </a:ext>
            </a:extLst>
          </p:cNvPr>
          <p:cNvSpPr>
            <a:spLocks noGrp="1"/>
          </p:cNvSpPr>
          <p:nvPr>
            <p:ph type="sldNum" sz="quarter" idx="5"/>
          </p:nvPr>
        </p:nvSpPr>
        <p:spPr/>
        <p:txBody>
          <a:bodyPr/>
          <a:lstStyle/>
          <a:p>
            <a:fld id="{6936E1E2-17D2-5E4C-B96D-EEDAC0EF77DB}" type="slidenum">
              <a:rPr lang="en-US" smtClean="0"/>
              <a:pPr/>
              <a:t>8</a:t>
            </a:fld>
            <a:endParaRPr lang="en-US"/>
          </a:p>
        </p:txBody>
      </p:sp>
    </p:spTree>
    <p:extLst>
      <p:ext uri="{BB962C8B-B14F-4D97-AF65-F5344CB8AC3E}">
        <p14:creationId xmlns:p14="http://schemas.microsoft.com/office/powerpoint/2010/main" val="20382161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936E1E2-17D2-5E4C-B96D-EEDAC0EF77DB}" type="slidenum">
              <a:rPr lang="en-US" smtClean="0"/>
              <a:pPr/>
              <a:t>9</a:t>
            </a:fld>
            <a:endParaRPr lang="en-US"/>
          </a:p>
        </p:txBody>
      </p:sp>
    </p:spTree>
    <p:extLst>
      <p:ext uri="{BB962C8B-B14F-4D97-AF65-F5344CB8AC3E}">
        <p14:creationId xmlns:p14="http://schemas.microsoft.com/office/powerpoint/2010/main" val="294792945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Gibbs 1988, p9 – “It is from the feelings and thoughts emerging from this reflection that generalisations or concepts can be generated. And it is generalisations or concepts that allow new situations to be tackled effectively.”</a:t>
            </a:r>
          </a:p>
          <a:p>
            <a:endParaRPr lang="en-GB" dirty="0"/>
          </a:p>
          <a:p>
            <a:r>
              <a:rPr lang="en-GB" dirty="0"/>
              <a:t>He also emphasises the importance of being able to generalise, to transfer knowledge and insights gained from one situation to another. As a result, this framework is frequently used in developing practitioner courses in healthcare and business. </a:t>
            </a:r>
          </a:p>
        </p:txBody>
      </p:sp>
      <p:sp>
        <p:nvSpPr>
          <p:cNvPr id="4" name="Slide Number Placeholder 3"/>
          <p:cNvSpPr>
            <a:spLocks noGrp="1"/>
          </p:cNvSpPr>
          <p:nvPr>
            <p:ph type="sldNum" sz="quarter" idx="5"/>
          </p:nvPr>
        </p:nvSpPr>
        <p:spPr/>
        <p:txBody>
          <a:bodyPr/>
          <a:lstStyle/>
          <a:p>
            <a:fld id="{6936E1E2-17D2-5E4C-B96D-EEDAC0EF77DB}" type="slidenum">
              <a:rPr lang="en-US" smtClean="0"/>
              <a:pPr/>
              <a:t>10</a:t>
            </a:fld>
            <a:endParaRPr lang="en-US"/>
          </a:p>
        </p:txBody>
      </p:sp>
    </p:spTree>
    <p:extLst>
      <p:ext uri="{BB962C8B-B14F-4D97-AF65-F5344CB8AC3E}">
        <p14:creationId xmlns:p14="http://schemas.microsoft.com/office/powerpoint/2010/main" val="128464241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E044DE-7D93-8CBE-C707-E180EB4152D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B1D6B37-F3B8-7632-3BED-5FEBEBE45B7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5853B1E-CAFB-CAA7-5DEF-07EDA8E17391}"/>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A73D19AB-E6A5-6D07-B666-0E4A6DFB2695}"/>
              </a:ext>
            </a:extLst>
          </p:cNvPr>
          <p:cNvSpPr>
            <a:spLocks noGrp="1"/>
          </p:cNvSpPr>
          <p:nvPr>
            <p:ph type="sldNum" sz="quarter" idx="5"/>
          </p:nvPr>
        </p:nvSpPr>
        <p:spPr/>
        <p:txBody>
          <a:bodyPr/>
          <a:lstStyle/>
          <a:p>
            <a:fld id="{6936E1E2-17D2-5E4C-B96D-EEDAC0EF77DB}" type="slidenum">
              <a:rPr lang="en-US" smtClean="0"/>
              <a:pPr/>
              <a:t>11</a:t>
            </a:fld>
            <a:endParaRPr lang="en-US"/>
          </a:p>
        </p:txBody>
      </p:sp>
    </p:spTree>
    <p:extLst>
      <p:ext uri="{BB962C8B-B14F-4D97-AF65-F5344CB8AC3E}">
        <p14:creationId xmlns:p14="http://schemas.microsoft.com/office/powerpoint/2010/main" val="357523109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ED956B-8CAA-16A4-FFC0-2A381489426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28993D8-82D7-5BA3-CD94-5C47AE5AAB8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24EE763-1B80-40B7-A30D-7F58386F7BAA}"/>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334F69B0-FEEC-473E-D036-733FDFFBABC5}"/>
              </a:ext>
            </a:extLst>
          </p:cNvPr>
          <p:cNvSpPr>
            <a:spLocks noGrp="1"/>
          </p:cNvSpPr>
          <p:nvPr>
            <p:ph type="sldNum" sz="quarter" idx="5"/>
          </p:nvPr>
        </p:nvSpPr>
        <p:spPr/>
        <p:txBody>
          <a:bodyPr/>
          <a:lstStyle/>
          <a:p>
            <a:fld id="{6936E1E2-17D2-5E4C-B96D-EEDAC0EF77DB}" type="slidenum">
              <a:rPr lang="en-US" smtClean="0"/>
              <a:pPr/>
              <a:t>12</a:t>
            </a:fld>
            <a:endParaRPr lang="en-US"/>
          </a:p>
        </p:txBody>
      </p:sp>
    </p:spTree>
    <p:extLst>
      <p:ext uri="{BB962C8B-B14F-4D97-AF65-F5344CB8AC3E}">
        <p14:creationId xmlns:p14="http://schemas.microsoft.com/office/powerpoint/2010/main" val="305949011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D06BD0-CDD9-E98F-4AEF-5E77DA0DF5D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3314FED-5A3E-19C0-FC4F-B11E5D909F7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D8AF18A-8835-5140-C405-0735AA4826A8}"/>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4829768C-BF22-B8E1-9B4C-1DBA149DE109}"/>
              </a:ext>
            </a:extLst>
          </p:cNvPr>
          <p:cNvSpPr>
            <a:spLocks noGrp="1"/>
          </p:cNvSpPr>
          <p:nvPr>
            <p:ph type="sldNum" sz="quarter" idx="5"/>
          </p:nvPr>
        </p:nvSpPr>
        <p:spPr/>
        <p:txBody>
          <a:bodyPr/>
          <a:lstStyle/>
          <a:p>
            <a:fld id="{6936E1E2-17D2-5E4C-B96D-EEDAC0EF77DB}" type="slidenum">
              <a:rPr lang="en-US" smtClean="0"/>
              <a:pPr/>
              <a:t>13</a:t>
            </a:fld>
            <a:endParaRPr lang="en-US"/>
          </a:p>
        </p:txBody>
      </p:sp>
    </p:spTree>
    <p:extLst>
      <p:ext uri="{BB962C8B-B14F-4D97-AF65-F5344CB8AC3E}">
        <p14:creationId xmlns:p14="http://schemas.microsoft.com/office/powerpoint/2010/main" val="274248020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76EC77-FC9E-C464-D6C3-D884A9F305B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B59390A-40EE-583B-FD72-60F7871E446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18097B3-3FDC-3949-D829-6238778EE268}"/>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BC142D8F-A519-E02D-4789-25F92E1281ED}"/>
              </a:ext>
            </a:extLst>
          </p:cNvPr>
          <p:cNvSpPr>
            <a:spLocks noGrp="1"/>
          </p:cNvSpPr>
          <p:nvPr>
            <p:ph type="sldNum" sz="quarter" idx="5"/>
          </p:nvPr>
        </p:nvSpPr>
        <p:spPr/>
        <p:txBody>
          <a:bodyPr/>
          <a:lstStyle/>
          <a:p>
            <a:fld id="{6936E1E2-17D2-5E4C-B96D-EEDAC0EF77DB}" type="slidenum">
              <a:rPr lang="en-US" smtClean="0"/>
              <a:pPr/>
              <a:t>14</a:t>
            </a:fld>
            <a:endParaRPr lang="en-US"/>
          </a:p>
        </p:txBody>
      </p:sp>
    </p:spTree>
    <p:extLst>
      <p:ext uri="{BB962C8B-B14F-4D97-AF65-F5344CB8AC3E}">
        <p14:creationId xmlns:p14="http://schemas.microsoft.com/office/powerpoint/2010/main" val="106832264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0DAFAB-C313-5926-99E9-E11A8B97D46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279B23A-6CAF-0132-9709-196564E4E7B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2C718E5-3905-16AC-DCD5-8DB18E2E34C5}"/>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D03AF324-5A08-A901-A550-451DB7A64F3A}"/>
              </a:ext>
            </a:extLst>
          </p:cNvPr>
          <p:cNvSpPr>
            <a:spLocks noGrp="1"/>
          </p:cNvSpPr>
          <p:nvPr>
            <p:ph type="sldNum" sz="quarter" idx="5"/>
          </p:nvPr>
        </p:nvSpPr>
        <p:spPr/>
        <p:txBody>
          <a:bodyPr/>
          <a:lstStyle/>
          <a:p>
            <a:fld id="{6936E1E2-17D2-5E4C-B96D-EEDAC0EF77DB}" type="slidenum">
              <a:rPr lang="en-US" smtClean="0"/>
              <a:pPr/>
              <a:t>15</a:t>
            </a:fld>
            <a:endParaRPr lang="en-US"/>
          </a:p>
        </p:txBody>
      </p:sp>
    </p:spTree>
    <p:extLst>
      <p:ext uri="{BB962C8B-B14F-4D97-AF65-F5344CB8AC3E}">
        <p14:creationId xmlns:p14="http://schemas.microsoft.com/office/powerpoint/2010/main" val="51496010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055189-DCC8-5048-15F7-4C6994C759E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61CFFC4-B849-7A79-73B8-DB8B05ECB8C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A856E82-6ED2-4F3A-FCAF-E82356B79322}"/>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863BE232-0CB3-0344-8938-A35FDA741236}"/>
              </a:ext>
            </a:extLst>
          </p:cNvPr>
          <p:cNvSpPr>
            <a:spLocks noGrp="1"/>
          </p:cNvSpPr>
          <p:nvPr>
            <p:ph type="sldNum" sz="quarter" idx="5"/>
          </p:nvPr>
        </p:nvSpPr>
        <p:spPr/>
        <p:txBody>
          <a:bodyPr/>
          <a:lstStyle/>
          <a:p>
            <a:fld id="{6936E1E2-17D2-5E4C-B96D-EEDAC0EF77DB}" type="slidenum">
              <a:rPr lang="en-US" smtClean="0"/>
              <a:pPr/>
              <a:t>16</a:t>
            </a:fld>
            <a:endParaRPr lang="en-US"/>
          </a:p>
        </p:txBody>
      </p:sp>
    </p:spTree>
    <p:extLst>
      <p:ext uri="{BB962C8B-B14F-4D97-AF65-F5344CB8AC3E}">
        <p14:creationId xmlns:p14="http://schemas.microsoft.com/office/powerpoint/2010/main" val="75641105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279B37-54D8-7D5F-ECF2-28A1B1F61D5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295E802-91D3-C348-C402-E3371B8DAC6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ABD5796-3B9F-CE77-7D2D-18DABAEF0384}"/>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6A4248B4-1E00-B0C7-D0E1-7F4BDEA4247A}"/>
              </a:ext>
            </a:extLst>
          </p:cNvPr>
          <p:cNvSpPr>
            <a:spLocks noGrp="1"/>
          </p:cNvSpPr>
          <p:nvPr>
            <p:ph type="sldNum" sz="quarter" idx="5"/>
          </p:nvPr>
        </p:nvSpPr>
        <p:spPr/>
        <p:txBody>
          <a:bodyPr/>
          <a:lstStyle/>
          <a:p>
            <a:fld id="{6936E1E2-17D2-5E4C-B96D-EEDAC0EF77DB}" type="slidenum">
              <a:rPr lang="en-US" smtClean="0"/>
              <a:pPr/>
              <a:t>17</a:t>
            </a:fld>
            <a:endParaRPr lang="en-US"/>
          </a:p>
        </p:txBody>
      </p:sp>
    </p:spTree>
    <p:extLst>
      <p:ext uri="{BB962C8B-B14F-4D97-AF65-F5344CB8AC3E}">
        <p14:creationId xmlns:p14="http://schemas.microsoft.com/office/powerpoint/2010/main" val="137860873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136203-6A2A-82EB-7BA4-EB130F4E9B5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5CF0F75-5018-78C6-6EEC-656824CAA43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F37EC11-A482-3ABC-6157-840703600B4D}"/>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4D483C3C-914B-D671-C807-6C755FF478A6}"/>
              </a:ext>
            </a:extLst>
          </p:cNvPr>
          <p:cNvSpPr>
            <a:spLocks noGrp="1"/>
          </p:cNvSpPr>
          <p:nvPr>
            <p:ph type="sldNum" sz="quarter" idx="5"/>
          </p:nvPr>
        </p:nvSpPr>
        <p:spPr/>
        <p:txBody>
          <a:bodyPr/>
          <a:lstStyle/>
          <a:p>
            <a:fld id="{6936E1E2-17D2-5E4C-B96D-EEDAC0EF77DB}" type="slidenum">
              <a:rPr lang="en-US" smtClean="0"/>
              <a:pPr/>
              <a:t>18</a:t>
            </a:fld>
            <a:endParaRPr lang="en-US"/>
          </a:p>
        </p:txBody>
      </p:sp>
    </p:spTree>
    <p:extLst>
      <p:ext uri="{BB962C8B-B14F-4D97-AF65-F5344CB8AC3E}">
        <p14:creationId xmlns:p14="http://schemas.microsoft.com/office/powerpoint/2010/main" val="256502336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BEABCB-2409-26FC-BE85-14A4D134D39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5A09191-A256-851B-38D5-3CCA965399E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95CF0D9-2900-8776-FBC8-4BD2436BB856}"/>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40BC7518-F2D0-0C68-40F1-E87968C9CA0D}"/>
              </a:ext>
            </a:extLst>
          </p:cNvPr>
          <p:cNvSpPr>
            <a:spLocks noGrp="1"/>
          </p:cNvSpPr>
          <p:nvPr>
            <p:ph type="sldNum" sz="quarter" idx="5"/>
          </p:nvPr>
        </p:nvSpPr>
        <p:spPr/>
        <p:txBody>
          <a:bodyPr/>
          <a:lstStyle/>
          <a:p>
            <a:fld id="{6936E1E2-17D2-5E4C-B96D-EEDAC0EF77DB}" type="slidenum">
              <a:rPr lang="en-US" smtClean="0"/>
              <a:pPr/>
              <a:t>19</a:t>
            </a:fld>
            <a:endParaRPr lang="en-US"/>
          </a:p>
        </p:txBody>
      </p:sp>
    </p:spTree>
    <p:extLst>
      <p:ext uri="{BB962C8B-B14F-4D97-AF65-F5344CB8AC3E}">
        <p14:creationId xmlns:p14="http://schemas.microsoft.com/office/powerpoint/2010/main" val="407769300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 Ask the students to reflect on elements of the Academic Skills Course in preparation for the Task 3 Assessment.</a:t>
            </a:r>
          </a:p>
          <a:p>
            <a:endParaRPr lang="en-GB" dirty="0"/>
          </a:p>
          <a:p>
            <a:r>
              <a:rPr lang="en-GB" dirty="0"/>
              <a:t>Allocate time for students to complete this task and allow students to share parts of this cycle which they found most challenging.</a:t>
            </a:r>
          </a:p>
        </p:txBody>
      </p:sp>
      <p:sp>
        <p:nvSpPr>
          <p:cNvPr id="4" name="Slide Number Placeholder 3"/>
          <p:cNvSpPr>
            <a:spLocks noGrp="1"/>
          </p:cNvSpPr>
          <p:nvPr>
            <p:ph type="sldNum" sz="quarter" idx="5"/>
          </p:nvPr>
        </p:nvSpPr>
        <p:spPr/>
        <p:txBody>
          <a:bodyPr/>
          <a:lstStyle/>
          <a:p>
            <a:fld id="{6936E1E2-17D2-5E4C-B96D-EEDAC0EF77DB}" type="slidenum">
              <a:rPr lang="en-US" smtClean="0"/>
              <a:pPr/>
              <a:t>20</a:t>
            </a:fld>
            <a:endParaRPr lang="en-US"/>
          </a:p>
        </p:txBody>
      </p:sp>
    </p:spTree>
    <p:extLst>
      <p:ext uri="{BB962C8B-B14F-4D97-AF65-F5344CB8AC3E}">
        <p14:creationId xmlns:p14="http://schemas.microsoft.com/office/powerpoint/2010/main" val="239550250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28/11/2025</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28/11/2025</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28/11/2025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28/11/2025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28/11/2025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28/11/2025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28/11/2025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28/11/2025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28/11/2025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28/11/2025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28/11/2025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28/11/2025</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hyperlink" Target="https://www.youtube.com/watch?v=QoI67VeE3ds"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www.ed.ac.uk/reflection/reflectors-toolkit/reflecting-on-experience/gibbs-reflective-cycle" TargetMode="External"/><Relationship Id="rId2" Type="http://schemas.openxmlformats.org/officeDocument/2006/relationships/hyperlink" Target="https://intranet.birmingham.ac.uk/as/libraryservices/library/asc/documents/public/short-guide-reflective-writing.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Subtitle 4"/>
          <p:cNvSpPr>
            <a:spLocks noGrp="1"/>
          </p:cNvSpPr>
          <p:nvPr>
            <p:ph type="subTitle" idx="1"/>
          </p:nvPr>
        </p:nvSpPr>
        <p:spPr>
          <a:xfrm>
            <a:off x="571472" y="1928803"/>
            <a:ext cx="7786742" cy="3357586"/>
          </a:xfrm>
        </p:spPr>
        <p:txBody>
          <a:bodyPr/>
          <a:lstStyle/>
          <a:p>
            <a:pPr eaLnBrk="1" hangingPunct="1"/>
            <a:r>
              <a:rPr lang="en-GB" altLang="en-US" sz="3600" b="1" dirty="0">
                <a:solidFill>
                  <a:schemeClr val="accent2"/>
                </a:solidFill>
              </a:rPr>
              <a:t>Academic Skills</a:t>
            </a:r>
          </a:p>
          <a:p>
            <a:pPr eaLnBrk="1" hangingPunct="1"/>
            <a:endParaRPr lang="en-GB" altLang="en-US" dirty="0">
              <a:solidFill>
                <a:schemeClr val="accent2"/>
              </a:solidFill>
            </a:endParaRPr>
          </a:p>
          <a:p>
            <a:pPr eaLnBrk="1" hangingPunct="1"/>
            <a:r>
              <a:rPr lang="en-GB" altLang="en-US" sz="4800" b="1" dirty="0">
                <a:solidFill>
                  <a:schemeClr val="accent2"/>
                </a:solidFill>
              </a:rPr>
              <a:t>Reflective Writing Practice</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extLst>
      <p:ext uri="{BB962C8B-B14F-4D97-AF65-F5344CB8AC3E}">
        <p14:creationId xmlns:p14="http://schemas.microsoft.com/office/powerpoint/2010/main" val="33461091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4E0CAD-031F-41F6-9066-4BE77380468C}"/>
              </a:ext>
            </a:extLst>
          </p:cNvPr>
          <p:cNvSpPr>
            <a:spLocks noGrp="1"/>
          </p:cNvSpPr>
          <p:nvPr>
            <p:ph type="title"/>
          </p:nvPr>
        </p:nvSpPr>
        <p:spPr>
          <a:xfrm>
            <a:off x="451537" y="212350"/>
            <a:ext cx="8229600" cy="1143000"/>
          </a:xfrm>
        </p:spPr>
        <p:txBody>
          <a:bodyPr anchor="ctr">
            <a:normAutofit/>
          </a:bodyPr>
          <a:lstStyle/>
          <a:p>
            <a:r>
              <a:rPr lang="en-GB" dirty="0">
                <a:solidFill>
                  <a:srgbClr val="0070C0"/>
                </a:solidFill>
              </a:rPr>
              <a:t>In this session we will:</a:t>
            </a:r>
          </a:p>
        </p:txBody>
      </p:sp>
      <p:sp>
        <p:nvSpPr>
          <p:cNvPr id="3" name="Content Placeholder 2">
            <a:extLst>
              <a:ext uri="{FF2B5EF4-FFF2-40B4-BE49-F238E27FC236}">
                <a16:creationId xmlns:a16="http://schemas.microsoft.com/office/drawing/2014/main" id="{E8B85099-8DAC-4D3D-B6B9-5D49079273E7}"/>
              </a:ext>
            </a:extLst>
          </p:cNvPr>
          <p:cNvSpPr>
            <a:spLocks noGrp="1"/>
          </p:cNvSpPr>
          <p:nvPr>
            <p:ph sz="half" idx="1"/>
          </p:nvPr>
        </p:nvSpPr>
        <p:spPr>
          <a:xfrm>
            <a:off x="457200" y="1383460"/>
            <a:ext cx="4840412" cy="3989040"/>
          </a:xfrm>
        </p:spPr>
        <p:txBody>
          <a:bodyPr>
            <a:normAutofit fontScale="77500" lnSpcReduction="20000"/>
          </a:bodyPr>
          <a:lstStyle/>
          <a:p>
            <a:r>
              <a:rPr lang="en-US" dirty="0"/>
              <a:t>Revisit </a:t>
            </a:r>
            <a:r>
              <a:rPr lang="en-US" b="1" dirty="0"/>
              <a:t>Task 3 </a:t>
            </a:r>
            <a:r>
              <a:rPr lang="en-US" dirty="0"/>
              <a:t>requirements</a:t>
            </a:r>
            <a:endParaRPr lang="en-US" b="1" dirty="0"/>
          </a:p>
          <a:p>
            <a:endParaRPr lang="en-US" dirty="0"/>
          </a:p>
          <a:p>
            <a:r>
              <a:rPr lang="en-US" dirty="0"/>
              <a:t>Refresh the concept of </a:t>
            </a:r>
            <a:r>
              <a:rPr lang="en-US" b="1" dirty="0"/>
              <a:t>reflective writing</a:t>
            </a:r>
          </a:p>
          <a:p>
            <a:endParaRPr lang="en-US" b="1" dirty="0"/>
          </a:p>
          <a:p>
            <a:r>
              <a:rPr lang="en-US" b="1" dirty="0"/>
              <a:t>Read KEY TEXT 3 about Reflective Writing </a:t>
            </a:r>
          </a:p>
          <a:p>
            <a:endParaRPr lang="en-US" dirty="0"/>
          </a:p>
          <a:p>
            <a:r>
              <a:rPr lang="en-US" dirty="0"/>
              <a:t>Examine </a:t>
            </a:r>
            <a:r>
              <a:rPr lang="en-US" b="1" dirty="0"/>
              <a:t>Gibb’s Reflective Cycle </a:t>
            </a:r>
          </a:p>
          <a:p>
            <a:endParaRPr lang="en-US" b="1" dirty="0"/>
          </a:p>
          <a:p>
            <a:r>
              <a:rPr lang="en-US" dirty="0" err="1"/>
              <a:t>Practise</a:t>
            </a:r>
            <a:r>
              <a:rPr lang="en-US" dirty="0"/>
              <a:t> reflective writing </a:t>
            </a:r>
            <a:endParaRPr lang="en-US" b="1" dirty="0"/>
          </a:p>
          <a:p>
            <a:endParaRPr lang="en-US" dirty="0"/>
          </a:p>
        </p:txBody>
      </p:sp>
      <p:pic>
        <p:nvPicPr>
          <p:cNvPr id="5" name="Picture 4" descr="Young woman thinking">
            <a:extLst>
              <a:ext uri="{FF2B5EF4-FFF2-40B4-BE49-F238E27FC236}">
                <a16:creationId xmlns:a16="http://schemas.microsoft.com/office/drawing/2014/main" id="{406224F4-AB04-9140-952B-67E40A2B531B}"/>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297612" y="2246839"/>
            <a:ext cx="3389187" cy="2262282"/>
          </a:xfrm>
          <a:prstGeom prst="rect">
            <a:avLst/>
          </a:prstGeom>
          <a:noFill/>
        </p:spPr>
      </p:pic>
    </p:spTree>
    <p:extLst>
      <p:ext uri="{BB962C8B-B14F-4D97-AF65-F5344CB8AC3E}">
        <p14:creationId xmlns:p14="http://schemas.microsoft.com/office/powerpoint/2010/main" val="39322361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8FA4A7-82C5-8A4A-B8DB-A4874C906C4E}"/>
              </a:ext>
            </a:extLst>
          </p:cNvPr>
          <p:cNvSpPr>
            <a:spLocks noGrp="1"/>
          </p:cNvSpPr>
          <p:nvPr>
            <p:ph type="title"/>
          </p:nvPr>
        </p:nvSpPr>
        <p:spPr/>
        <p:txBody>
          <a:bodyPr>
            <a:normAutofit/>
          </a:bodyPr>
          <a:lstStyle/>
          <a:p>
            <a:r>
              <a:rPr lang="en-US" dirty="0">
                <a:solidFill>
                  <a:srgbClr val="0070C0"/>
                </a:solidFill>
              </a:rPr>
              <a:t>Task 3</a:t>
            </a:r>
          </a:p>
        </p:txBody>
      </p:sp>
      <p:sp>
        <p:nvSpPr>
          <p:cNvPr id="3" name="Content Placeholder 2">
            <a:extLst>
              <a:ext uri="{FF2B5EF4-FFF2-40B4-BE49-F238E27FC236}">
                <a16:creationId xmlns:a16="http://schemas.microsoft.com/office/drawing/2014/main" id="{E7FFCE59-29DF-2941-8C92-EFB7B8601CB4}"/>
              </a:ext>
            </a:extLst>
          </p:cNvPr>
          <p:cNvSpPr>
            <a:spLocks noGrp="1"/>
          </p:cNvSpPr>
          <p:nvPr>
            <p:ph idx="1"/>
          </p:nvPr>
        </p:nvSpPr>
        <p:spPr/>
        <p:txBody>
          <a:bodyPr>
            <a:normAutofit/>
          </a:bodyPr>
          <a:lstStyle/>
          <a:p>
            <a:r>
              <a:rPr lang="en-GB" dirty="0"/>
              <a:t>In-Class Reflective Writing Task </a:t>
            </a:r>
          </a:p>
          <a:p>
            <a:r>
              <a:rPr lang="en-GB" dirty="0"/>
              <a:t>900 words (+ /– 10%) </a:t>
            </a:r>
          </a:p>
          <a:p>
            <a:r>
              <a:rPr lang="en-GB" dirty="0"/>
              <a:t>Worth up to 30 Marks</a:t>
            </a:r>
          </a:p>
          <a:p>
            <a:endParaRPr lang="en-GB" sz="1800" dirty="0">
              <a:latin typeface="AkzidenzGroteskBQ"/>
            </a:endParaRPr>
          </a:p>
          <a:p>
            <a:endParaRPr lang="en-GB" dirty="0"/>
          </a:p>
        </p:txBody>
      </p:sp>
    </p:spTree>
    <p:extLst>
      <p:ext uri="{BB962C8B-B14F-4D97-AF65-F5344CB8AC3E}">
        <p14:creationId xmlns:p14="http://schemas.microsoft.com/office/powerpoint/2010/main" val="26512548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dissolv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dissolv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dissolv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A48B26-87D1-34D4-F6F6-5E7F87E3F1C7}"/>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7E0BFB4-2709-40D9-5BD3-5B4507345D3D}"/>
              </a:ext>
            </a:extLst>
          </p:cNvPr>
          <p:cNvSpPr>
            <a:spLocks noGrp="1"/>
          </p:cNvSpPr>
          <p:nvPr>
            <p:ph idx="1"/>
          </p:nvPr>
        </p:nvSpPr>
        <p:spPr>
          <a:xfrm>
            <a:off x="359532" y="260648"/>
            <a:ext cx="8424936" cy="4968552"/>
          </a:xfrm>
        </p:spPr>
        <p:txBody>
          <a:bodyPr>
            <a:noAutofit/>
          </a:bodyPr>
          <a:lstStyle/>
          <a:p>
            <a:pPr marL="0" indent="0" algn="just">
              <a:buNone/>
            </a:pPr>
            <a:r>
              <a:rPr lang="en-GB" sz="2200" dirty="0"/>
              <a:t>In week 10, during a scheduled class session, you will complete a reflective writing task. The purpose of this task is to demonstrate your ability to write reflectively about your learning throughout the Academic Skills module. You will be given a template to help structure your writing. The template will guide you through a reflective model and include prompts to support your thinking and writing. </a:t>
            </a:r>
          </a:p>
          <a:p>
            <a:pPr marL="0" indent="0" algn="just">
              <a:buNone/>
            </a:pPr>
            <a:endParaRPr lang="en-GB" sz="2200" dirty="0"/>
          </a:p>
          <a:p>
            <a:pPr marL="0" indent="0" algn="just">
              <a:buNone/>
            </a:pPr>
            <a:r>
              <a:rPr lang="en-GB" sz="2200" dirty="0"/>
              <a:t>You will also be provided with a handout containing excerpts from three texts that you have studied and discussed in class. You are expected to incorporate ideas from these texts into your reflection to support your insights and create references for them. Your reflection should focus on your personal learning journey, including your strengths, areas for improvement, and the impact of the module on your academic and personal development. </a:t>
            </a:r>
          </a:p>
        </p:txBody>
      </p:sp>
    </p:spTree>
    <p:extLst>
      <p:ext uri="{BB962C8B-B14F-4D97-AF65-F5344CB8AC3E}">
        <p14:creationId xmlns:p14="http://schemas.microsoft.com/office/powerpoint/2010/main" val="39866471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CACB87-1AEA-1584-94DA-7EE5D1FA16FE}"/>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8462778-6449-2EEF-B810-BED67A633BA1}"/>
              </a:ext>
            </a:extLst>
          </p:cNvPr>
          <p:cNvSpPr>
            <a:spLocks noGrp="1"/>
          </p:cNvSpPr>
          <p:nvPr>
            <p:ph idx="1"/>
          </p:nvPr>
        </p:nvSpPr>
        <p:spPr>
          <a:xfrm>
            <a:off x="359532" y="260648"/>
            <a:ext cx="8424936" cy="4968552"/>
          </a:xfrm>
        </p:spPr>
        <p:txBody>
          <a:bodyPr>
            <a:noAutofit/>
          </a:bodyPr>
          <a:lstStyle/>
          <a:p>
            <a:pPr marL="0" indent="0" algn="just">
              <a:buNone/>
            </a:pPr>
            <a:r>
              <a:rPr lang="en-GB" sz="2400" dirty="0"/>
              <a:t>You should refer to specific experiences such as: </a:t>
            </a:r>
          </a:p>
          <a:p>
            <a:pPr marL="0" indent="0" algn="just">
              <a:buNone/>
            </a:pPr>
            <a:r>
              <a:rPr lang="en-GB" sz="2400" dirty="0"/>
              <a:t>• Task 1 and Task 2 </a:t>
            </a:r>
          </a:p>
          <a:p>
            <a:pPr marL="0" indent="0" algn="just">
              <a:buNone/>
            </a:pPr>
            <a:r>
              <a:rPr lang="en-GB" sz="2400" dirty="0"/>
              <a:t>• Class activities and discussions (e.g., topics covered in class such as referencing and paraphrasing) </a:t>
            </a:r>
          </a:p>
          <a:p>
            <a:pPr marL="0" indent="0" algn="just">
              <a:buNone/>
            </a:pPr>
            <a:r>
              <a:rPr lang="en-GB" sz="2400" dirty="0"/>
              <a:t>• Feedback received </a:t>
            </a:r>
          </a:p>
          <a:p>
            <a:pPr marL="0" indent="0" algn="just">
              <a:buNone/>
            </a:pPr>
            <a:r>
              <a:rPr lang="en-GB" sz="2400" dirty="0"/>
              <a:t>• Skills you have developed </a:t>
            </a:r>
          </a:p>
          <a:p>
            <a:pPr marL="0" indent="0" algn="just">
              <a:buNone/>
            </a:pPr>
            <a:endParaRPr lang="en-GB" sz="2400" dirty="0"/>
          </a:p>
          <a:p>
            <a:pPr marL="0" indent="0" algn="just">
              <a:buNone/>
            </a:pPr>
            <a:r>
              <a:rPr lang="en-GB" sz="2400" dirty="0"/>
              <a:t>The task must be completed independently.</a:t>
            </a:r>
            <a:endParaRPr lang="en-GB" sz="2200" dirty="0"/>
          </a:p>
        </p:txBody>
      </p:sp>
    </p:spTree>
    <p:extLst>
      <p:ext uri="{BB962C8B-B14F-4D97-AF65-F5344CB8AC3E}">
        <p14:creationId xmlns:p14="http://schemas.microsoft.com/office/powerpoint/2010/main" val="28735285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824E17D-9F45-EC48-ACE3-018219E3139E}"/>
              </a:ext>
            </a:extLst>
          </p:cNvPr>
          <p:cNvSpPr>
            <a:spLocks noGrp="1"/>
          </p:cNvSpPr>
          <p:nvPr>
            <p:ph type="title"/>
          </p:nvPr>
        </p:nvSpPr>
        <p:spPr/>
        <p:txBody>
          <a:bodyPr/>
          <a:lstStyle/>
          <a:p>
            <a:r>
              <a:rPr lang="en-US" dirty="0">
                <a:solidFill>
                  <a:srgbClr val="0070C0"/>
                </a:solidFill>
              </a:rPr>
              <a:t>Features of Reflective Writing </a:t>
            </a:r>
          </a:p>
        </p:txBody>
      </p:sp>
      <p:sp>
        <p:nvSpPr>
          <p:cNvPr id="5" name="Content Placeholder 4">
            <a:extLst>
              <a:ext uri="{FF2B5EF4-FFF2-40B4-BE49-F238E27FC236}">
                <a16:creationId xmlns:a16="http://schemas.microsoft.com/office/drawing/2014/main" id="{CD7678FA-9E80-DD46-8400-472D2B134647}"/>
              </a:ext>
            </a:extLst>
          </p:cNvPr>
          <p:cNvSpPr>
            <a:spLocks noGrp="1"/>
          </p:cNvSpPr>
          <p:nvPr>
            <p:ph sz="half" idx="1"/>
          </p:nvPr>
        </p:nvSpPr>
        <p:spPr/>
        <p:txBody>
          <a:bodyPr/>
          <a:lstStyle/>
          <a:p>
            <a:r>
              <a:rPr lang="en-US" b="1" u="sng" dirty="0"/>
              <a:t>Academic Writing</a:t>
            </a:r>
          </a:p>
          <a:p>
            <a:r>
              <a:rPr lang="en-US" dirty="0"/>
              <a:t>Impersonal </a:t>
            </a:r>
          </a:p>
          <a:p>
            <a:r>
              <a:rPr lang="en-US" dirty="0"/>
              <a:t>Passive voice </a:t>
            </a:r>
          </a:p>
          <a:p>
            <a:r>
              <a:rPr lang="en-US" dirty="0"/>
              <a:t>Critical (not just descriptive)</a:t>
            </a:r>
          </a:p>
          <a:p>
            <a:r>
              <a:rPr lang="en-US" dirty="0"/>
              <a:t>Referenced, evidenced</a:t>
            </a:r>
          </a:p>
          <a:p>
            <a:r>
              <a:rPr lang="en-US" dirty="0"/>
              <a:t>Accurate </a:t>
            </a:r>
          </a:p>
          <a:p>
            <a:endParaRPr lang="en-US" dirty="0"/>
          </a:p>
        </p:txBody>
      </p:sp>
      <p:sp>
        <p:nvSpPr>
          <p:cNvPr id="6" name="Content Placeholder 5">
            <a:extLst>
              <a:ext uri="{FF2B5EF4-FFF2-40B4-BE49-F238E27FC236}">
                <a16:creationId xmlns:a16="http://schemas.microsoft.com/office/drawing/2014/main" id="{168022A4-8584-BD4A-AAE7-9901E19BB372}"/>
              </a:ext>
            </a:extLst>
          </p:cNvPr>
          <p:cNvSpPr>
            <a:spLocks noGrp="1"/>
          </p:cNvSpPr>
          <p:nvPr>
            <p:ph sz="half" idx="2"/>
          </p:nvPr>
        </p:nvSpPr>
        <p:spPr/>
        <p:txBody>
          <a:bodyPr/>
          <a:lstStyle/>
          <a:p>
            <a:r>
              <a:rPr lang="en-US" b="1" u="sng" dirty="0"/>
              <a:t>Reflective Writing </a:t>
            </a:r>
          </a:p>
          <a:p>
            <a:r>
              <a:rPr lang="en-US" dirty="0"/>
              <a:t>Use of ‘I’ </a:t>
            </a:r>
          </a:p>
          <a:p>
            <a:r>
              <a:rPr lang="en-US" dirty="0"/>
              <a:t>Active voice </a:t>
            </a:r>
          </a:p>
          <a:p>
            <a:r>
              <a:rPr lang="en-US" dirty="0"/>
              <a:t>Critical (not just descriptive)</a:t>
            </a:r>
          </a:p>
          <a:p>
            <a:r>
              <a:rPr lang="en-US" dirty="0"/>
              <a:t>Referenced, evidenced</a:t>
            </a:r>
          </a:p>
          <a:p>
            <a:r>
              <a:rPr lang="en-US" dirty="0"/>
              <a:t>Accurate</a:t>
            </a:r>
          </a:p>
        </p:txBody>
      </p:sp>
    </p:spTree>
    <p:extLst>
      <p:ext uri="{BB962C8B-B14F-4D97-AF65-F5344CB8AC3E}">
        <p14:creationId xmlns:p14="http://schemas.microsoft.com/office/powerpoint/2010/main" val="35390870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dissolv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dissolve">
                                      <p:cBhvr>
                                        <p:cTn id="12" dur="500"/>
                                        <p:tgtEl>
                                          <p:spTgt spid="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Effect transition="in" filter="dissolve">
                                      <p:cBhvr>
                                        <p:cTn id="17" dur="500"/>
                                        <p:tgtEl>
                                          <p:spTgt spid="5">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nodeType="clickEffect">
                                  <p:stCondLst>
                                    <p:cond delay="0"/>
                                  </p:stCondLst>
                                  <p:childTnLst>
                                    <p:set>
                                      <p:cBhvr>
                                        <p:cTn id="21" dur="1" fill="hold">
                                          <p:stCondLst>
                                            <p:cond delay="0"/>
                                          </p:stCondLst>
                                        </p:cTn>
                                        <p:tgtEl>
                                          <p:spTgt spid="5">
                                            <p:txEl>
                                              <p:pRg st="3" end="3"/>
                                            </p:txEl>
                                          </p:spTgt>
                                        </p:tgtEl>
                                        <p:attrNameLst>
                                          <p:attrName>style.visibility</p:attrName>
                                        </p:attrNameLst>
                                      </p:cBhvr>
                                      <p:to>
                                        <p:strVal val="visible"/>
                                      </p:to>
                                    </p:set>
                                    <p:animEffect transition="in" filter="dissolve">
                                      <p:cBhvr>
                                        <p:cTn id="22" dur="500"/>
                                        <p:tgtEl>
                                          <p:spTgt spid="5">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nodeType="clickEffect">
                                  <p:stCondLst>
                                    <p:cond delay="0"/>
                                  </p:stCondLst>
                                  <p:childTnLst>
                                    <p:set>
                                      <p:cBhvr>
                                        <p:cTn id="26" dur="1" fill="hold">
                                          <p:stCondLst>
                                            <p:cond delay="0"/>
                                          </p:stCondLst>
                                        </p:cTn>
                                        <p:tgtEl>
                                          <p:spTgt spid="5">
                                            <p:txEl>
                                              <p:pRg st="4" end="4"/>
                                            </p:txEl>
                                          </p:spTgt>
                                        </p:tgtEl>
                                        <p:attrNameLst>
                                          <p:attrName>style.visibility</p:attrName>
                                        </p:attrNameLst>
                                      </p:cBhvr>
                                      <p:to>
                                        <p:strVal val="visible"/>
                                      </p:to>
                                    </p:set>
                                    <p:animEffect transition="in" filter="dissolve">
                                      <p:cBhvr>
                                        <p:cTn id="27" dur="500"/>
                                        <p:tgtEl>
                                          <p:spTgt spid="5">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9" presetClass="entr" presetSubtype="0" fill="hold" nodeType="clickEffect">
                                  <p:stCondLst>
                                    <p:cond delay="0"/>
                                  </p:stCondLst>
                                  <p:childTnLst>
                                    <p:set>
                                      <p:cBhvr>
                                        <p:cTn id="31" dur="1" fill="hold">
                                          <p:stCondLst>
                                            <p:cond delay="0"/>
                                          </p:stCondLst>
                                        </p:cTn>
                                        <p:tgtEl>
                                          <p:spTgt spid="5">
                                            <p:txEl>
                                              <p:pRg st="5" end="5"/>
                                            </p:txEl>
                                          </p:spTgt>
                                        </p:tgtEl>
                                        <p:attrNameLst>
                                          <p:attrName>style.visibility</p:attrName>
                                        </p:attrNameLst>
                                      </p:cBhvr>
                                      <p:to>
                                        <p:strVal val="visible"/>
                                      </p:to>
                                    </p:set>
                                    <p:animEffect transition="in" filter="dissolve">
                                      <p:cBhvr>
                                        <p:cTn id="32" dur="500"/>
                                        <p:tgtEl>
                                          <p:spTgt spid="5">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9" presetClass="entr" presetSubtype="0" fill="hold" nodeType="clickEffect">
                                  <p:stCondLst>
                                    <p:cond delay="0"/>
                                  </p:stCondLst>
                                  <p:childTnLst>
                                    <p:set>
                                      <p:cBhvr>
                                        <p:cTn id="36" dur="1" fill="hold">
                                          <p:stCondLst>
                                            <p:cond delay="0"/>
                                          </p:stCondLst>
                                        </p:cTn>
                                        <p:tgtEl>
                                          <p:spTgt spid="6">
                                            <p:txEl>
                                              <p:pRg st="0" end="0"/>
                                            </p:txEl>
                                          </p:spTgt>
                                        </p:tgtEl>
                                        <p:attrNameLst>
                                          <p:attrName>style.visibility</p:attrName>
                                        </p:attrNameLst>
                                      </p:cBhvr>
                                      <p:to>
                                        <p:strVal val="visible"/>
                                      </p:to>
                                    </p:set>
                                    <p:animEffect transition="in" filter="dissolve">
                                      <p:cBhvr>
                                        <p:cTn id="37" dur="500"/>
                                        <p:tgtEl>
                                          <p:spTgt spid="6">
                                            <p:txEl>
                                              <p:pRg st="0" end="0"/>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9" presetClass="entr" presetSubtype="0" fill="hold" nodeType="clickEffect">
                                  <p:stCondLst>
                                    <p:cond delay="0"/>
                                  </p:stCondLst>
                                  <p:childTnLst>
                                    <p:set>
                                      <p:cBhvr>
                                        <p:cTn id="41" dur="1" fill="hold">
                                          <p:stCondLst>
                                            <p:cond delay="0"/>
                                          </p:stCondLst>
                                        </p:cTn>
                                        <p:tgtEl>
                                          <p:spTgt spid="6">
                                            <p:txEl>
                                              <p:pRg st="1" end="1"/>
                                            </p:txEl>
                                          </p:spTgt>
                                        </p:tgtEl>
                                        <p:attrNameLst>
                                          <p:attrName>style.visibility</p:attrName>
                                        </p:attrNameLst>
                                      </p:cBhvr>
                                      <p:to>
                                        <p:strVal val="visible"/>
                                      </p:to>
                                    </p:set>
                                    <p:animEffect transition="in" filter="dissolve">
                                      <p:cBhvr>
                                        <p:cTn id="42" dur="500"/>
                                        <p:tgtEl>
                                          <p:spTgt spid="6">
                                            <p:txEl>
                                              <p:pRg st="1" end="1"/>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9" presetClass="entr" presetSubtype="0" fill="hold" nodeType="clickEffect">
                                  <p:stCondLst>
                                    <p:cond delay="0"/>
                                  </p:stCondLst>
                                  <p:childTnLst>
                                    <p:set>
                                      <p:cBhvr>
                                        <p:cTn id="46" dur="1" fill="hold">
                                          <p:stCondLst>
                                            <p:cond delay="0"/>
                                          </p:stCondLst>
                                        </p:cTn>
                                        <p:tgtEl>
                                          <p:spTgt spid="6">
                                            <p:txEl>
                                              <p:pRg st="2" end="2"/>
                                            </p:txEl>
                                          </p:spTgt>
                                        </p:tgtEl>
                                        <p:attrNameLst>
                                          <p:attrName>style.visibility</p:attrName>
                                        </p:attrNameLst>
                                      </p:cBhvr>
                                      <p:to>
                                        <p:strVal val="visible"/>
                                      </p:to>
                                    </p:set>
                                    <p:animEffect transition="in" filter="dissolve">
                                      <p:cBhvr>
                                        <p:cTn id="47" dur="500"/>
                                        <p:tgtEl>
                                          <p:spTgt spid="6">
                                            <p:txEl>
                                              <p:pRg st="2" end="2"/>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9" presetClass="entr" presetSubtype="0" fill="hold" nodeType="clickEffect">
                                  <p:stCondLst>
                                    <p:cond delay="0"/>
                                  </p:stCondLst>
                                  <p:childTnLst>
                                    <p:set>
                                      <p:cBhvr>
                                        <p:cTn id="51" dur="1" fill="hold">
                                          <p:stCondLst>
                                            <p:cond delay="0"/>
                                          </p:stCondLst>
                                        </p:cTn>
                                        <p:tgtEl>
                                          <p:spTgt spid="6">
                                            <p:txEl>
                                              <p:pRg st="3" end="3"/>
                                            </p:txEl>
                                          </p:spTgt>
                                        </p:tgtEl>
                                        <p:attrNameLst>
                                          <p:attrName>style.visibility</p:attrName>
                                        </p:attrNameLst>
                                      </p:cBhvr>
                                      <p:to>
                                        <p:strVal val="visible"/>
                                      </p:to>
                                    </p:set>
                                    <p:animEffect transition="in" filter="dissolve">
                                      <p:cBhvr>
                                        <p:cTn id="52" dur="500"/>
                                        <p:tgtEl>
                                          <p:spTgt spid="6">
                                            <p:txEl>
                                              <p:pRg st="3" end="3"/>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9" presetClass="entr" presetSubtype="0" fill="hold" nodeType="clickEffect">
                                  <p:stCondLst>
                                    <p:cond delay="0"/>
                                  </p:stCondLst>
                                  <p:childTnLst>
                                    <p:set>
                                      <p:cBhvr>
                                        <p:cTn id="56" dur="1" fill="hold">
                                          <p:stCondLst>
                                            <p:cond delay="0"/>
                                          </p:stCondLst>
                                        </p:cTn>
                                        <p:tgtEl>
                                          <p:spTgt spid="6">
                                            <p:txEl>
                                              <p:pRg st="4" end="4"/>
                                            </p:txEl>
                                          </p:spTgt>
                                        </p:tgtEl>
                                        <p:attrNameLst>
                                          <p:attrName>style.visibility</p:attrName>
                                        </p:attrNameLst>
                                      </p:cBhvr>
                                      <p:to>
                                        <p:strVal val="visible"/>
                                      </p:to>
                                    </p:set>
                                    <p:animEffect transition="in" filter="dissolve">
                                      <p:cBhvr>
                                        <p:cTn id="57" dur="500"/>
                                        <p:tgtEl>
                                          <p:spTgt spid="6">
                                            <p:txEl>
                                              <p:pRg st="4" end="4"/>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9" presetClass="entr" presetSubtype="0" fill="hold" nodeType="clickEffect">
                                  <p:stCondLst>
                                    <p:cond delay="0"/>
                                  </p:stCondLst>
                                  <p:childTnLst>
                                    <p:set>
                                      <p:cBhvr>
                                        <p:cTn id="61" dur="1" fill="hold">
                                          <p:stCondLst>
                                            <p:cond delay="0"/>
                                          </p:stCondLst>
                                        </p:cTn>
                                        <p:tgtEl>
                                          <p:spTgt spid="6">
                                            <p:txEl>
                                              <p:pRg st="5" end="5"/>
                                            </p:txEl>
                                          </p:spTgt>
                                        </p:tgtEl>
                                        <p:attrNameLst>
                                          <p:attrName>style.visibility</p:attrName>
                                        </p:attrNameLst>
                                      </p:cBhvr>
                                      <p:to>
                                        <p:strVal val="visible"/>
                                      </p:to>
                                    </p:set>
                                    <p:animEffect transition="in" filter="dissolve">
                                      <p:cBhvr>
                                        <p:cTn id="62" dur="500"/>
                                        <p:tgtEl>
                                          <p:spTgt spid="6">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0070C0"/>
                </a:solidFill>
              </a:rPr>
              <a:t>What is reflective writing?</a:t>
            </a:r>
          </a:p>
        </p:txBody>
      </p:sp>
      <p:sp>
        <p:nvSpPr>
          <p:cNvPr id="3" name="Content Placeholder 2"/>
          <p:cNvSpPr>
            <a:spLocks noGrp="1"/>
          </p:cNvSpPr>
          <p:nvPr>
            <p:ph idx="1"/>
          </p:nvPr>
        </p:nvSpPr>
        <p:spPr/>
        <p:txBody>
          <a:bodyPr/>
          <a:lstStyle/>
          <a:p>
            <a:pPr marL="0" indent="0">
              <a:buNone/>
            </a:pPr>
            <a:r>
              <a:rPr lang="en-GB" dirty="0"/>
              <a:t>Let us watch this video together. </a:t>
            </a:r>
          </a:p>
          <a:p>
            <a:pPr marL="0" indent="0">
              <a:buNone/>
            </a:pPr>
            <a:endParaRPr lang="en-GB" dirty="0"/>
          </a:p>
          <a:p>
            <a:pPr marL="0" indent="0">
              <a:buNone/>
            </a:pPr>
            <a:endParaRPr lang="en-GB" dirty="0"/>
          </a:p>
        </p:txBody>
      </p:sp>
      <p:pic>
        <p:nvPicPr>
          <p:cNvPr id="5" name="Picture 4">
            <a:hlinkClick r:id="rId3"/>
            <a:extLst>
              <a:ext uri="{FF2B5EF4-FFF2-40B4-BE49-F238E27FC236}">
                <a16:creationId xmlns:a16="http://schemas.microsoft.com/office/drawing/2014/main" id="{52FC03AC-DE87-4EC2-B276-48F2D33B9F24}"/>
              </a:ext>
            </a:extLst>
          </p:cNvPr>
          <p:cNvPicPr>
            <a:picLocks noChangeAspect="1"/>
          </p:cNvPicPr>
          <p:nvPr/>
        </p:nvPicPr>
        <p:blipFill>
          <a:blip r:embed="rId4"/>
          <a:stretch>
            <a:fillRect/>
          </a:stretch>
        </p:blipFill>
        <p:spPr>
          <a:xfrm>
            <a:off x="971600" y="2270388"/>
            <a:ext cx="6660232" cy="3429408"/>
          </a:xfrm>
          <a:prstGeom prst="rect">
            <a:avLst/>
          </a:prstGeom>
        </p:spPr>
      </p:pic>
    </p:spTree>
    <p:extLst>
      <p:ext uri="{BB962C8B-B14F-4D97-AF65-F5344CB8AC3E}">
        <p14:creationId xmlns:p14="http://schemas.microsoft.com/office/powerpoint/2010/main" val="22084461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B3174A-1E91-99D0-80D8-A17DF7D8FA5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6FD4ACD-1008-DF4E-1071-C2DC00385C88}"/>
              </a:ext>
            </a:extLst>
          </p:cNvPr>
          <p:cNvSpPr>
            <a:spLocks noGrp="1"/>
          </p:cNvSpPr>
          <p:nvPr>
            <p:ph type="title"/>
          </p:nvPr>
        </p:nvSpPr>
        <p:spPr/>
        <p:txBody>
          <a:bodyPr>
            <a:normAutofit fontScale="90000"/>
          </a:bodyPr>
          <a:lstStyle/>
          <a:p>
            <a:r>
              <a:rPr lang="en-GB" dirty="0">
                <a:solidFill>
                  <a:srgbClr val="0070C0"/>
                </a:solidFill>
              </a:rPr>
              <a:t>KEY TEXT 3 - Reflective Writing (Newcastle University)</a:t>
            </a:r>
          </a:p>
        </p:txBody>
      </p:sp>
      <p:sp>
        <p:nvSpPr>
          <p:cNvPr id="3" name="Content Placeholder 2">
            <a:extLst>
              <a:ext uri="{FF2B5EF4-FFF2-40B4-BE49-F238E27FC236}">
                <a16:creationId xmlns:a16="http://schemas.microsoft.com/office/drawing/2014/main" id="{1FF981A3-5B47-2BD9-26EB-2357BA5870F8}"/>
              </a:ext>
            </a:extLst>
          </p:cNvPr>
          <p:cNvSpPr>
            <a:spLocks noGrp="1"/>
          </p:cNvSpPr>
          <p:nvPr>
            <p:ph idx="1"/>
          </p:nvPr>
        </p:nvSpPr>
        <p:spPr/>
        <p:txBody>
          <a:bodyPr>
            <a:normAutofit fontScale="92500" lnSpcReduction="10000"/>
          </a:bodyPr>
          <a:lstStyle/>
          <a:p>
            <a:pPr marL="0" indent="0">
              <a:buNone/>
            </a:pPr>
            <a:r>
              <a:rPr lang="en-GB" dirty="0"/>
              <a:t>We will now have a look at the third key text  of the module. </a:t>
            </a:r>
          </a:p>
          <a:p>
            <a:pPr marL="0" indent="0">
              <a:buNone/>
            </a:pPr>
            <a:endParaRPr lang="en-GB" dirty="0"/>
          </a:p>
          <a:p>
            <a:pPr marL="0" indent="0">
              <a:buNone/>
            </a:pPr>
            <a:r>
              <a:rPr lang="en-GB" dirty="0"/>
              <a:t>Read it carefully and take notes on the key ideas. </a:t>
            </a:r>
          </a:p>
          <a:p>
            <a:pPr marL="0" indent="0">
              <a:buNone/>
            </a:pPr>
            <a:endParaRPr lang="en-GB" dirty="0"/>
          </a:p>
          <a:p>
            <a:pPr marL="0" indent="0">
              <a:buNone/>
            </a:pPr>
            <a:r>
              <a:rPr lang="en-GB" dirty="0"/>
              <a:t>Pick one or two ideas which relate to your classroom experience. </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8499062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95C629-6F7A-4C4B-B369-91EF05F04C4C}"/>
              </a:ext>
            </a:extLst>
          </p:cNvPr>
          <p:cNvSpPr>
            <a:spLocks noGrp="1"/>
          </p:cNvSpPr>
          <p:nvPr>
            <p:ph type="title"/>
          </p:nvPr>
        </p:nvSpPr>
        <p:spPr/>
        <p:txBody>
          <a:bodyPr/>
          <a:lstStyle/>
          <a:p>
            <a:r>
              <a:rPr lang="en-GB" dirty="0">
                <a:solidFill>
                  <a:srgbClr val="0070C0"/>
                </a:solidFill>
              </a:rPr>
              <a:t>Gibbs Reflective Cycle</a:t>
            </a:r>
          </a:p>
        </p:txBody>
      </p:sp>
      <p:sp>
        <p:nvSpPr>
          <p:cNvPr id="3" name="Content Placeholder 2">
            <a:extLst>
              <a:ext uri="{FF2B5EF4-FFF2-40B4-BE49-F238E27FC236}">
                <a16:creationId xmlns:a16="http://schemas.microsoft.com/office/drawing/2014/main" id="{0B86B0D9-9F46-4912-9288-FA8FB5D03A43}"/>
              </a:ext>
            </a:extLst>
          </p:cNvPr>
          <p:cNvSpPr>
            <a:spLocks noGrp="1"/>
          </p:cNvSpPr>
          <p:nvPr>
            <p:ph idx="1"/>
          </p:nvPr>
        </p:nvSpPr>
        <p:spPr>
          <a:xfrm>
            <a:off x="457200" y="1417638"/>
            <a:ext cx="8229600" cy="4322024"/>
          </a:xfrm>
        </p:spPr>
        <p:txBody>
          <a:bodyPr>
            <a:normAutofit/>
          </a:bodyPr>
          <a:lstStyle/>
          <a:p>
            <a:pPr marL="0" indent="0">
              <a:buNone/>
            </a:pPr>
            <a:r>
              <a:rPr lang="en-GB" sz="2000" dirty="0">
                <a:solidFill>
                  <a:srgbClr val="333333"/>
                </a:solidFill>
                <a:latin typeface="Source Sans Pro" panose="020B0503030403020204" pitchFamily="34" charset="0"/>
                <a:ea typeface="Source Sans Pro" panose="020B0503030403020204" pitchFamily="34" charset="0"/>
              </a:rPr>
              <a:t>In 1988 </a:t>
            </a:r>
            <a:r>
              <a:rPr lang="en-GB" sz="2000" dirty="0">
                <a:effectLst/>
                <a:latin typeface="Source Sans Pro" panose="020B0503030403020204" pitchFamily="34" charset="0"/>
                <a:ea typeface="Source Sans Pro" panose="020B0503030403020204" pitchFamily="34" charset="0"/>
              </a:rPr>
              <a:t>Graham Gibbs (1988) created a reflective learning cycle, including the role of feelings. </a:t>
            </a:r>
            <a:r>
              <a:rPr lang="en-GB" sz="2000" u="none" strike="noStrike" dirty="0">
                <a:solidFill>
                  <a:srgbClr val="333333"/>
                </a:solidFill>
                <a:effectLst/>
                <a:latin typeface="Source Sans Pro" panose="020B0503030403020204" pitchFamily="34" charset="0"/>
                <a:ea typeface="Source Sans Pro" panose="020B0503030403020204" pitchFamily="34" charset="0"/>
              </a:rPr>
              <a:t>Is a structure for reflection on learning in 6 stages</a:t>
            </a:r>
          </a:p>
          <a:p>
            <a:pPr marL="0" indent="0" algn="l">
              <a:buNone/>
            </a:pPr>
            <a:endParaRPr lang="en-GB" sz="2000" u="none" strike="noStrike" dirty="0">
              <a:solidFill>
                <a:srgbClr val="333333"/>
              </a:solidFill>
              <a:effectLst/>
              <a:latin typeface="Source Sans Pro" panose="020B0503030403020204" pitchFamily="34" charset="0"/>
              <a:ea typeface="Source Sans Pro" panose="020B0503030403020204" pitchFamily="34" charset="0"/>
            </a:endParaRPr>
          </a:p>
          <a:p>
            <a:pPr marL="514350" indent="-514350" algn="l">
              <a:buFont typeface="+mj-lt"/>
              <a:buAutoNum type="arabicPeriod"/>
            </a:pPr>
            <a:r>
              <a:rPr lang="en-GB" sz="2000" b="1" u="none" strike="noStrike" dirty="0">
                <a:solidFill>
                  <a:srgbClr val="333333"/>
                </a:solidFill>
                <a:effectLst/>
                <a:latin typeface="Source Sans Pro" panose="020B0503030403020204" pitchFamily="34" charset="0"/>
                <a:ea typeface="Source Sans Pro" panose="020B0503030403020204" pitchFamily="34" charset="0"/>
              </a:rPr>
              <a:t>Description </a:t>
            </a:r>
            <a:r>
              <a:rPr lang="en-GB" sz="2000" u="none" strike="noStrike" dirty="0">
                <a:solidFill>
                  <a:srgbClr val="333333"/>
                </a:solidFill>
                <a:effectLst/>
                <a:latin typeface="Source Sans Pro" panose="020B0503030403020204" pitchFamily="34" charset="0"/>
                <a:ea typeface="Source Sans Pro" panose="020B0503030403020204" pitchFamily="34" charset="0"/>
              </a:rPr>
              <a:t>of the experience</a:t>
            </a:r>
          </a:p>
          <a:p>
            <a:pPr marL="514350" indent="-514350" algn="l">
              <a:buFont typeface="+mj-lt"/>
              <a:buAutoNum type="arabicPeriod"/>
            </a:pPr>
            <a:r>
              <a:rPr lang="en-GB" sz="2000" b="1" u="none" strike="noStrike" dirty="0">
                <a:solidFill>
                  <a:srgbClr val="333333"/>
                </a:solidFill>
                <a:effectLst/>
                <a:latin typeface="Source Sans Pro" panose="020B0503030403020204" pitchFamily="34" charset="0"/>
                <a:ea typeface="Source Sans Pro" panose="020B0503030403020204" pitchFamily="34" charset="0"/>
              </a:rPr>
              <a:t>Feelings and thoughts </a:t>
            </a:r>
            <a:r>
              <a:rPr lang="en-GB" sz="2000" u="none" strike="noStrike" dirty="0">
                <a:solidFill>
                  <a:srgbClr val="333333"/>
                </a:solidFill>
                <a:effectLst/>
                <a:latin typeface="Source Sans Pro" panose="020B0503030403020204" pitchFamily="34" charset="0"/>
                <a:ea typeface="Source Sans Pro" panose="020B0503030403020204" pitchFamily="34" charset="0"/>
              </a:rPr>
              <a:t>about the experience</a:t>
            </a:r>
          </a:p>
          <a:p>
            <a:pPr marL="514350" indent="-514350" algn="l">
              <a:buFont typeface="+mj-lt"/>
              <a:buAutoNum type="arabicPeriod"/>
            </a:pPr>
            <a:r>
              <a:rPr lang="en-GB" sz="2000" b="1" u="none" strike="noStrike" dirty="0">
                <a:solidFill>
                  <a:srgbClr val="333333"/>
                </a:solidFill>
                <a:effectLst/>
                <a:latin typeface="Source Sans Pro" panose="020B0503030403020204" pitchFamily="34" charset="0"/>
                <a:ea typeface="Source Sans Pro" panose="020B0503030403020204" pitchFamily="34" charset="0"/>
              </a:rPr>
              <a:t>Evaluation</a:t>
            </a:r>
            <a:r>
              <a:rPr lang="en-GB" sz="2000" u="none" strike="noStrike" dirty="0">
                <a:solidFill>
                  <a:srgbClr val="333333"/>
                </a:solidFill>
                <a:effectLst/>
                <a:latin typeface="Source Sans Pro" panose="020B0503030403020204" pitchFamily="34" charset="0"/>
                <a:ea typeface="Source Sans Pro" panose="020B0503030403020204" pitchFamily="34" charset="0"/>
              </a:rPr>
              <a:t> of the experience (both good and bad)</a:t>
            </a:r>
          </a:p>
          <a:p>
            <a:pPr marL="514350" indent="-514350" algn="l">
              <a:buFont typeface="+mj-lt"/>
              <a:buAutoNum type="arabicPeriod"/>
            </a:pPr>
            <a:r>
              <a:rPr lang="en-GB" sz="2000" b="1" u="none" strike="noStrike" dirty="0">
                <a:solidFill>
                  <a:srgbClr val="333333"/>
                </a:solidFill>
                <a:effectLst/>
                <a:latin typeface="Source Sans Pro" panose="020B0503030403020204" pitchFamily="34" charset="0"/>
                <a:ea typeface="Source Sans Pro" panose="020B0503030403020204" pitchFamily="34" charset="0"/>
              </a:rPr>
              <a:t>Analysis</a:t>
            </a:r>
            <a:r>
              <a:rPr lang="en-GB" sz="2000" u="none" strike="noStrike" dirty="0">
                <a:solidFill>
                  <a:srgbClr val="333333"/>
                </a:solidFill>
                <a:effectLst/>
                <a:latin typeface="Source Sans Pro" panose="020B0503030403020204" pitchFamily="34" charset="0"/>
                <a:ea typeface="Source Sans Pro" panose="020B0503030403020204" pitchFamily="34" charset="0"/>
              </a:rPr>
              <a:t> </a:t>
            </a:r>
            <a:r>
              <a:rPr lang="en-GB" sz="2000" dirty="0">
                <a:solidFill>
                  <a:srgbClr val="333333"/>
                </a:solidFill>
                <a:latin typeface="Source Sans Pro" panose="020B0503030403020204" pitchFamily="34" charset="0"/>
                <a:ea typeface="Source Sans Pro" panose="020B0503030403020204" pitchFamily="34" charset="0"/>
              </a:rPr>
              <a:t>of why</a:t>
            </a:r>
            <a:r>
              <a:rPr lang="en-GB" sz="2000" u="none" strike="noStrike" dirty="0">
                <a:solidFill>
                  <a:srgbClr val="333333"/>
                </a:solidFill>
                <a:effectLst/>
                <a:latin typeface="Source Sans Pro" panose="020B0503030403020204" pitchFamily="34" charset="0"/>
                <a:ea typeface="Source Sans Pro" panose="020B0503030403020204" pitchFamily="34" charset="0"/>
              </a:rPr>
              <a:t> the situation was positive or negative</a:t>
            </a:r>
          </a:p>
          <a:p>
            <a:pPr marL="514350" indent="-514350" algn="l">
              <a:buFont typeface="+mj-lt"/>
              <a:buAutoNum type="arabicPeriod"/>
            </a:pPr>
            <a:r>
              <a:rPr lang="en-GB" sz="2000" b="1" u="none" strike="noStrike" dirty="0">
                <a:solidFill>
                  <a:srgbClr val="333333"/>
                </a:solidFill>
                <a:effectLst/>
                <a:latin typeface="Source Sans Pro" panose="020B0503030403020204" pitchFamily="34" charset="0"/>
                <a:ea typeface="Source Sans Pro" panose="020B0503030403020204" pitchFamily="34" charset="0"/>
              </a:rPr>
              <a:t>Conclusion</a:t>
            </a:r>
            <a:r>
              <a:rPr lang="en-GB" sz="2000" u="none" strike="noStrike" dirty="0">
                <a:solidFill>
                  <a:srgbClr val="333333"/>
                </a:solidFill>
                <a:effectLst/>
                <a:latin typeface="Source Sans Pro" panose="020B0503030403020204" pitchFamily="34" charset="0"/>
                <a:ea typeface="Source Sans Pro" panose="020B0503030403020204" pitchFamily="34" charset="0"/>
              </a:rPr>
              <a:t> of what you learned and reflect on what you could have done differently</a:t>
            </a:r>
          </a:p>
          <a:p>
            <a:pPr marL="514350" indent="-514350" algn="l">
              <a:buFont typeface="+mj-lt"/>
              <a:buAutoNum type="arabicPeriod"/>
            </a:pPr>
            <a:r>
              <a:rPr lang="en-GB" sz="2000" b="1" u="none" strike="noStrike" dirty="0">
                <a:solidFill>
                  <a:srgbClr val="333333"/>
                </a:solidFill>
                <a:effectLst/>
                <a:latin typeface="Source Sans Pro" panose="020B0503030403020204" pitchFamily="34" charset="0"/>
                <a:ea typeface="Source Sans Pro" panose="020B0503030403020204" pitchFamily="34" charset="0"/>
              </a:rPr>
              <a:t>Action plan of </a:t>
            </a:r>
            <a:r>
              <a:rPr lang="en-GB" sz="2000" u="none" strike="noStrike" dirty="0">
                <a:solidFill>
                  <a:srgbClr val="333333"/>
                </a:solidFill>
                <a:effectLst/>
                <a:latin typeface="Source Sans Pro" panose="020B0503030403020204" pitchFamily="34" charset="0"/>
                <a:ea typeface="Source Sans Pro" panose="020B0503030403020204" pitchFamily="34" charset="0"/>
              </a:rPr>
              <a:t>how to deal with similar situations in the future, or general changes you might make</a:t>
            </a:r>
          </a:p>
        </p:txBody>
      </p:sp>
    </p:spTree>
    <p:extLst>
      <p:ext uri="{BB962C8B-B14F-4D97-AF65-F5344CB8AC3E}">
        <p14:creationId xmlns:p14="http://schemas.microsoft.com/office/powerpoint/2010/main" val="3448691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 calcmode="lin" valueType="num">
                                      <p:cBhvr additive="base">
                                        <p:cTn id="3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 calcmode="lin" valueType="num">
                                      <p:cBhvr additive="base">
                                        <p:cTn id="37"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0070C0"/>
                </a:solidFill>
              </a:rPr>
              <a:t>The Gibb’s reflective cycle</a:t>
            </a:r>
          </a:p>
        </p:txBody>
      </p:sp>
      <p:sp>
        <p:nvSpPr>
          <p:cNvPr id="17" name="Freeform 16"/>
          <p:cNvSpPr/>
          <p:nvPr/>
        </p:nvSpPr>
        <p:spPr>
          <a:xfrm>
            <a:off x="3854920" y="1114527"/>
            <a:ext cx="1626126" cy="1369698"/>
          </a:xfrm>
          <a:custGeom>
            <a:avLst/>
            <a:gdLst>
              <a:gd name="connsiteX0" fmla="*/ 0 w 1369698"/>
              <a:gd name="connsiteY0" fmla="*/ 684849 h 1369698"/>
              <a:gd name="connsiteX1" fmla="*/ 684849 w 1369698"/>
              <a:gd name="connsiteY1" fmla="*/ 0 h 1369698"/>
              <a:gd name="connsiteX2" fmla="*/ 1369698 w 1369698"/>
              <a:gd name="connsiteY2" fmla="*/ 684849 h 1369698"/>
              <a:gd name="connsiteX3" fmla="*/ 684849 w 1369698"/>
              <a:gd name="connsiteY3" fmla="*/ 1369698 h 1369698"/>
              <a:gd name="connsiteX4" fmla="*/ 0 w 1369698"/>
              <a:gd name="connsiteY4" fmla="*/ 684849 h 13696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69698" h="1369698">
                <a:moveTo>
                  <a:pt x="0" y="684849"/>
                </a:moveTo>
                <a:cubicBezTo>
                  <a:pt x="0" y="306617"/>
                  <a:pt x="306617" y="0"/>
                  <a:pt x="684849" y="0"/>
                </a:cubicBezTo>
                <a:cubicBezTo>
                  <a:pt x="1063081" y="0"/>
                  <a:pt x="1369698" y="306617"/>
                  <a:pt x="1369698" y="684849"/>
                </a:cubicBezTo>
                <a:cubicBezTo>
                  <a:pt x="1369698" y="1063081"/>
                  <a:pt x="1063081" y="1369698"/>
                  <a:pt x="684849" y="1369698"/>
                </a:cubicBezTo>
                <a:cubicBezTo>
                  <a:pt x="306617" y="1369698"/>
                  <a:pt x="0" y="1063081"/>
                  <a:pt x="0" y="684849"/>
                </a:cubicBezTo>
                <a:close/>
              </a:path>
            </a:pathLst>
          </a:custGeom>
        </p:spPr>
        <p:style>
          <a:lnRef idx="2">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spcFirstLastPara="0" vert="horz" wrap="square" lIns="218368" tIns="218368" rIns="218368" bIns="218368" numCol="1" spcCol="1270" anchor="ctr" anchorCtr="0">
            <a:noAutofit/>
          </a:bodyPr>
          <a:lstStyle/>
          <a:p>
            <a:pPr lvl="0" algn="ctr" defTabSz="622300">
              <a:lnSpc>
                <a:spcPct val="90000"/>
              </a:lnSpc>
              <a:spcBef>
                <a:spcPct val="0"/>
              </a:spcBef>
              <a:spcAft>
                <a:spcPct val="35000"/>
              </a:spcAft>
            </a:pPr>
            <a:r>
              <a:rPr lang="en-US" kern="1200" dirty="0"/>
              <a:t>Description</a:t>
            </a:r>
            <a:endParaRPr lang="en-US" sz="1400" kern="1200" dirty="0"/>
          </a:p>
        </p:txBody>
      </p:sp>
      <p:sp>
        <p:nvSpPr>
          <p:cNvPr id="18" name="Freeform 17"/>
          <p:cNvSpPr/>
          <p:nvPr/>
        </p:nvSpPr>
        <p:spPr>
          <a:xfrm rot="1800000">
            <a:off x="5283809" y="2128456"/>
            <a:ext cx="235655" cy="462273"/>
          </a:xfrm>
          <a:custGeom>
            <a:avLst/>
            <a:gdLst>
              <a:gd name="connsiteX0" fmla="*/ 0 w 123284"/>
              <a:gd name="connsiteY0" fmla="*/ 92455 h 462273"/>
              <a:gd name="connsiteX1" fmla="*/ 61642 w 123284"/>
              <a:gd name="connsiteY1" fmla="*/ 92455 h 462273"/>
              <a:gd name="connsiteX2" fmla="*/ 61642 w 123284"/>
              <a:gd name="connsiteY2" fmla="*/ 0 h 462273"/>
              <a:gd name="connsiteX3" fmla="*/ 123284 w 123284"/>
              <a:gd name="connsiteY3" fmla="*/ 231137 h 462273"/>
              <a:gd name="connsiteX4" fmla="*/ 61642 w 123284"/>
              <a:gd name="connsiteY4" fmla="*/ 462273 h 462273"/>
              <a:gd name="connsiteX5" fmla="*/ 61642 w 123284"/>
              <a:gd name="connsiteY5" fmla="*/ 369818 h 462273"/>
              <a:gd name="connsiteX6" fmla="*/ 0 w 123284"/>
              <a:gd name="connsiteY6" fmla="*/ 369818 h 462273"/>
              <a:gd name="connsiteX7" fmla="*/ 0 w 123284"/>
              <a:gd name="connsiteY7" fmla="*/ 92455 h 462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284" h="462273">
                <a:moveTo>
                  <a:pt x="0" y="92455"/>
                </a:moveTo>
                <a:lnTo>
                  <a:pt x="61642" y="92455"/>
                </a:lnTo>
                <a:lnTo>
                  <a:pt x="61642" y="0"/>
                </a:lnTo>
                <a:lnTo>
                  <a:pt x="123284" y="231137"/>
                </a:lnTo>
                <a:lnTo>
                  <a:pt x="61642" y="462273"/>
                </a:lnTo>
                <a:lnTo>
                  <a:pt x="61642" y="369818"/>
                </a:lnTo>
                <a:lnTo>
                  <a:pt x="0" y="369818"/>
                </a:lnTo>
                <a:lnTo>
                  <a:pt x="0" y="92455"/>
                </a:lnTo>
                <a:close/>
              </a:path>
            </a:pathLst>
          </a:custGeom>
        </p:spPr>
        <p:style>
          <a:lnRef idx="0">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spcFirstLastPara="0" vert="horz" wrap="square" lIns="0" tIns="92454" rIns="36984" bIns="92455" numCol="1" spcCol="1270" anchor="ctr" anchorCtr="0">
            <a:noAutofit/>
          </a:bodyPr>
          <a:lstStyle/>
          <a:p>
            <a:pPr lvl="0" algn="ctr" defTabSz="933450">
              <a:lnSpc>
                <a:spcPct val="90000"/>
              </a:lnSpc>
              <a:spcBef>
                <a:spcPct val="0"/>
              </a:spcBef>
              <a:spcAft>
                <a:spcPct val="35000"/>
              </a:spcAft>
            </a:pPr>
            <a:endParaRPr lang="en-US" sz="2100" kern="1200"/>
          </a:p>
        </p:txBody>
      </p:sp>
      <p:sp>
        <p:nvSpPr>
          <p:cNvPr id="19" name="Freeform 18"/>
          <p:cNvSpPr/>
          <p:nvPr/>
        </p:nvSpPr>
        <p:spPr>
          <a:xfrm>
            <a:off x="5463573" y="1957063"/>
            <a:ext cx="1369698" cy="1369698"/>
          </a:xfrm>
          <a:custGeom>
            <a:avLst/>
            <a:gdLst>
              <a:gd name="connsiteX0" fmla="*/ 0 w 1369698"/>
              <a:gd name="connsiteY0" fmla="*/ 684849 h 1369698"/>
              <a:gd name="connsiteX1" fmla="*/ 684849 w 1369698"/>
              <a:gd name="connsiteY1" fmla="*/ 0 h 1369698"/>
              <a:gd name="connsiteX2" fmla="*/ 1369698 w 1369698"/>
              <a:gd name="connsiteY2" fmla="*/ 684849 h 1369698"/>
              <a:gd name="connsiteX3" fmla="*/ 684849 w 1369698"/>
              <a:gd name="connsiteY3" fmla="*/ 1369698 h 1369698"/>
              <a:gd name="connsiteX4" fmla="*/ 0 w 1369698"/>
              <a:gd name="connsiteY4" fmla="*/ 684849 h 13696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69698" h="1369698">
                <a:moveTo>
                  <a:pt x="0" y="684849"/>
                </a:moveTo>
                <a:cubicBezTo>
                  <a:pt x="0" y="306617"/>
                  <a:pt x="306617" y="0"/>
                  <a:pt x="684849" y="0"/>
                </a:cubicBezTo>
                <a:cubicBezTo>
                  <a:pt x="1063081" y="0"/>
                  <a:pt x="1369698" y="306617"/>
                  <a:pt x="1369698" y="684849"/>
                </a:cubicBezTo>
                <a:cubicBezTo>
                  <a:pt x="1369698" y="1063081"/>
                  <a:pt x="1063081" y="1369698"/>
                  <a:pt x="684849" y="1369698"/>
                </a:cubicBezTo>
                <a:cubicBezTo>
                  <a:pt x="306617" y="1369698"/>
                  <a:pt x="0" y="1063081"/>
                  <a:pt x="0" y="684849"/>
                </a:cubicBezTo>
                <a:close/>
              </a:path>
            </a:pathLst>
          </a:custGeom>
        </p:spPr>
        <p:style>
          <a:lnRef idx="2">
            <a:schemeClr val="lt1">
              <a:hueOff val="0"/>
              <a:satOff val="0"/>
              <a:lumOff val="0"/>
              <a:alphaOff val="0"/>
            </a:schemeClr>
          </a:lnRef>
          <a:fillRef idx="1">
            <a:schemeClr val="accent3">
              <a:hueOff val="2250053"/>
              <a:satOff val="-3376"/>
              <a:lumOff val="-549"/>
              <a:alphaOff val="0"/>
            </a:schemeClr>
          </a:fillRef>
          <a:effectRef idx="0">
            <a:schemeClr val="accent3">
              <a:hueOff val="2250053"/>
              <a:satOff val="-3376"/>
              <a:lumOff val="-549"/>
              <a:alphaOff val="0"/>
            </a:schemeClr>
          </a:effectRef>
          <a:fontRef idx="minor">
            <a:schemeClr val="lt1"/>
          </a:fontRef>
        </p:style>
        <p:txBody>
          <a:bodyPr spcFirstLastPara="0" vert="horz" wrap="square" lIns="223448" tIns="223448" rIns="223448" bIns="223448" numCol="1" spcCol="1270" anchor="ctr" anchorCtr="0">
            <a:noAutofit/>
          </a:bodyPr>
          <a:lstStyle/>
          <a:p>
            <a:pPr lvl="0" algn="ctr" defTabSz="800100">
              <a:lnSpc>
                <a:spcPct val="90000"/>
              </a:lnSpc>
              <a:spcBef>
                <a:spcPct val="0"/>
              </a:spcBef>
              <a:spcAft>
                <a:spcPct val="35000"/>
              </a:spcAft>
            </a:pPr>
            <a:r>
              <a:rPr lang="en-US" sz="1800" kern="1200" dirty="0"/>
              <a:t>Feelings</a:t>
            </a:r>
            <a:endParaRPr lang="en-US" sz="1400" kern="1200" dirty="0"/>
          </a:p>
        </p:txBody>
      </p:sp>
      <p:sp>
        <p:nvSpPr>
          <p:cNvPr id="20" name="Freeform 19"/>
          <p:cNvSpPr/>
          <p:nvPr/>
        </p:nvSpPr>
        <p:spPr>
          <a:xfrm rot="5400000">
            <a:off x="5914737" y="3223357"/>
            <a:ext cx="123284" cy="462273"/>
          </a:xfrm>
          <a:custGeom>
            <a:avLst/>
            <a:gdLst>
              <a:gd name="connsiteX0" fmla="*/ 0 w 123284"/>
              <a:gd name="connsiteY0" fmla="*/ 92455 h 462273"/>
              <a:gd name="connsiteX1" fmla="*/ 61642 w 123284"/>
              <a:gd name="connsiteY1" fmla="*/ 92455 h 462273"/>
              <a:gd name="connsiteX2" fmla="*/ 61642 w 123284"/>
              <a:gd name="connsiteY2" fmla="*/ 0 h 462273"/>
              <a:gd name="connsiteX3" fmla="*/ 123284 w 123284"/>
              <a:gd name="connsiteY3" fmla="*/ 231137 h 462273"/>
              <a:gd name="connsiteX4" fmla="*/ 61642 w 123284"/>
              <a:gd name="connsiteY4" fmla="*/ 462273 h 462273"/>
              <a:gd name="connsiteX5" fmla="*/ 61642 w 123284"/>
              <a:gd name="connsiteY5" fmla="*/ 369818 h 462273"/>
              <a:gd name="connsiteX6" fmla="*/ 0 w 123284"/>
              <a:gd name="connsiteY6" fmla="*/ 369818 h 462273"/>
              <a:gd name="connsiteX7" fmla="*/ 0 w 123284"/>
              <a:gd name="connsiteY7" fmla="*/ 92455 h 462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284" h="462273">
                <a:moveTo>
                  <a:pt x="0" y="92455"/>
                </a:moveTo>
                <a:lnTo>
                  <a:pt x="61642" y="92455"/>
                </a:lnTo>
                <a:lnTo>
                  <a:pt x="61642" y="0"/>
                </a:lnTo>
                <a:lnTo>
                  <a:pt x="123284" y="231137"/>
                </a:lnTo>
                <a:lnTo>
                  <a:pt x="61642" y="462273"/>
                </a:lnTo>
                <a:lnTo>
                  <a:pt x="61642" y="369818"/>
                </a:lnTo>
                <a:lnTo>
                  <a:pt x="0" y="369818"/>
                </a:lnTo>
                <a:lnTo>
                  <a:pt x="0" y="92455"/>
                </a:lnTo>
                <a:close/>
              </a:path>
            </a:pathLst>
          </a:custGeom>
        </p:spPr>
        <p:style>
          <a:lnRef idx="0">
            <a:schemeClr val="lt1">
              <a:hueOff val="0"/>
              <a:satOff val="0"/>
              <a:lumOff val="0"/>
              <a:alphaOff val="0"/>
            </a:schemeClr>
          </a:lnRef>
          <a:fillRef idx="1">
            <a:schemeClr val="accent3">
              <a:hueOff val="2250053"/>
              <a:satOff val="-3376"/>
              <a:lumOff val="-549"/>
              <a:alphaOff val="0"/>
            </a:schemeClr>
          </a:fillRef>
          <a:effectRef idx="0">
            <a:schemeClr val="accent3">
              <a:hueOff val="2250053"/>
              <a:satOff val="-3376"/>
              <a:lumOff val="-549"/>
              <a:alphaOff val="0"/>
            </a:schemeClr>
          </a:effectRef>
          <a:fontRef idx="minor">
            <a:schemeClr val="lt1"/>
          </a:fontRef>
        </p:style>
        <p:txBody>
          <a:bodyPr spcFirstLastPara="0" vert="horz" wrap="square" lIns="1" tIns="92454" rIns="36984" bIns="92456" numCol="1" spcCol="1270" anchor="ctr" anchorCtr="0">
            <a:noAutofit/>
          </a:bodyPr>
          <a:lstStyle/>
          <a:p>
            <a:pPr lvl="0" algn="ctr" defTabSz="933450">
              <a:lnSpc>
                <a:spcPct val="90000"/>
              </a:lnSpc>
              <a:spcBef>
                <a:spcPct val="0"/>
              </a:spcBef>
              <a:spcAft>
                <a:spcPct val="35000"/>
              </a:spcAft>
            </a:pPr>
            <a:endParaRPr lang="en-US" sz="2100" kern="1200"/>
          </a:p>
        </p:txBody>
      </p:sp>
      <p:sp>
        <p:nvSpPr>
          <p:cNvPr id="21" name="Freeform 20"/>
          <p:cNvSpPr/>
          <p:nvPr/>
        </p:nvSpPr>
        <p:spPr>
          <a:xfrm>
            <a:off x="5291529" y="3544498"/>
            <a:ext cx="1520301" cy="1369698"/>
          </a:xfrm>
          <a:custGeom>
            <a:avLst/>
            <a:gdLst>
              <a:gd name="connsiteX0" fmla="*/ 0 w 1369698"/>
              <a:gd name="connsiteY0" fmla="*/ 684849 h 1369698"/>
              <a:gd name="connsiteX1" fmla="*/ 684849 w 1369698"/>
              <a:gd name="connsiteY1" fmla="*/ 0 h 1369698"/>
              <a:gd name="connsiteX2" fmla="*/ 1369698 w 1369698"/>
              <a:gd name="connsiteY2" fmla="*/ 684849 h 1369698"/>
              <a:gd name="connsiteX3" fmla="*/ 684849 w 1369698"/>
              <a:gd name="connsiteY3" fmla="*/ 1369698 h 1369698"/>
              <a:gd name="connsiteX4" fmla="*/ 0 w 1369698"/>
              <a:gd name="connsiteY4" fmla="*/ 684849 h 13696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69698" h="1369698">
                <a:moveTo>
                  <a:pt x="0" y="684849"/>
                </a:moveTo>
                <a:cubicBezTo>
                  <a:pt x="0" y="306617"/>
                  <a:pt x="306617" y="0"/>
                  <a:pt x="684849" y="0"/>
                </a:cubicBezTo>
                <a:cubicBezTo>
                  <a:pt x="1063081" y="0"/>
                  <a:pt x="1369698" y="306617"/>
                  <a:pt x="1369698" y="684849"/>
                </a:cubicBezTo>
                <a:cubicBezTo>
                  <a:pt x="1369698" y="1063081"/>
                  <a:pt x="1063081" y="1369698"/>
                  <a:pt x="684849" y="1369698"/>
                </a:cubicBezTo>
                <a:cubicBezTo>
                  <a:pt x="306617" y="1369698"/>
                  <a:pt x="0" y="1063081"/>
                  <a:pt x="0" y="684849"/>
                </a:cubicBezTo>
                <a:close/>
              </a:path>
            </a:pathLst>
          </a:custGeom>
        </p:spPr>
        <p:style>
          <a:lnRef idx="2">
            <a:schemeClr val="lt1">
              <a:hueOff val="0"/>
              <a:satOff val="0"/>
              <a:lumOff val="0"/>
              <a:alphaOff val="0"/>
            </a:schemeClr>
          </a:lnRef>
          <a:fillRef idx="1">
            <a:schemeClr val="accent3">
              <a:hueOff val="4500106"/>
              <a:satOff val="-6752"/>
              <a:lumOff val="-1098"/>
              <a:alphaOff val="0"/>
            </a:schemeClr>
          </a:fillRef>
          <a:effectRef idx="0">
            <a:schemeClr val="accent3">
              <a:hueOff val="4500106"/>
              <a:satOff val="-6752"/>
              <a:lumOff val="-1098"/>
              <a:alphaOff val="0"/>
            </a:schemeClr>
          </a:effectRef>
          <a:fontRef idx="minor">
            <a:schemeClr val="lt1"/>
          </a:fontRef>
        </p:style>
        <p:txBody>
          <a:bodyPr spcFirstLastPara="0" vert="horz" wrap="square" lIns="218368" tIns="218368" rIns="218368" bIns="218368" numCol="1" spcCol="1270" anchor="ctr" anchorCtr="0">
            <a:noAutofit/>
          </a:bodyPr>
          <a:lstStyle/>
          <a:p>
            <a:pPr lvl="0" algn="ctr" defTabSz="622300">
              <a:lnSpc>
                <a:spcPct val="90000"/>
              </a:lnSpc>
              <a:spcBef>
                <a:spcPct val="0"/>
              </a:spcBef>
              <a:spcAft>
                <a:spcPct val="35000"/>
              </a:spcAft>
            </a:pPr>
            <a:r>
              <a:rPr lang="en-US" kern="1200" dirty="0"/>
              <a:t>Evaluation</a:t>
            </a:r>
            <a:endParaRPr lang="en-US" sz="1400" kern="1200" dirty="0"/>
          </a:p>
        </p:txBody>
      </p:sp>
      <p:sp>
        <p:nvSpPr>
          <p:cNvPr id="22" name="Freeform 21"/>
          <p:cNvSpPr/>
          <p:nvPr/>
        </p:nvSpPr>
        <p:spPr>
          <a:xfrm rot="19800000">
            <a:off x="5248236" y="4383014"/>
            <a:ext cx="123284" cy="462274"/>
          </a:xfrm>
          <a:custGeom>
            <a:avLst/>
            <a:gdLst>
              <a:gd name="connsiteX0" fmla="*/ 0 w 123284"/>
              <a:gd name="connsiteY0" fmla="*/ 92455 h 462273"/>
              <a:gd name="connsiteX1" fmla="*/ 61642 w 123284"/>
              <a:gd name="connsiteY1" fmla="*/ 92455 h 462273"/>
              <a:gd name="connsiteX2" fmla="*/ 61642 w 123284"/>
              <a:gd name="connsiteY2" fmla="*/ 0 h 462273"/>
              <a:gd name="connsiteX3" fmla="*/ 123284 w 123284"/>
              <a:gd name="connsiteY3" fmla="*/ 231137 h 462273"/>
              <a:gd name="connsiteX4" fmla="*/ 61642 w 123284"/>
              <a:gd name="connsiteY4" fmla="*/ 462273 h 462273"/>
              <a:gd name="connsiteX5" fmla="*/ 61642 w 123284"/>
              <a:gd name="connsiteY5" fmla="*/ 369818 h 462273"/>
              <a:gd name="connsiteX6" fmla="*/ 0 w 123284"/>
              <a:gd name="connsiteY6" fmla="*/ 369818 h 462273"/>
              <a:gd name="connsiteX7" fmla="*/ 0 w 123284"/>
              <a:gd name="connsiteY7" fmla="*/ 92455 h 462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284" h="462273">
                <a:moveTo>
                  <a:pt x="123283" y="369818"/>
                </a:moveTo>
                <a:lnTo>
                  <a:pt x="61642" y="369818"/>
                </a:lnTo>
                <a:lnTo>
                  <a:pt x="61642" y="462273"/>
                </a:lnTo>
                <a:lnTo>
                  <a:pt x="1" y="231136"/>
                </a:lnTo>
                <a:lnTo>
                  <a:pt x="61642" y="0"/>
                </a:lnTo>
                <a:lnTo>
                  <a:pt x="61642" y="92455"/>
                </a:lnTo>
                <a:lnTo>
                  <a:pt x="123283" y="92455"/>
                </a:lnTo>
                <a:lnTo>
                  <a:pt x="123283" y="369818"/>
                </a:lnTo>
                <a:close/>
              </a:path>
            </a:pathLst>
          </a:custGeom>
        </p:spPr>
        <p:style>
          <a:lnRef idx="0">
            <a:schemeClr val="lt1">
              <a:hueOff val="0"/>
              <a:satOff val="0"/>
              <a:lumOff val="0"/>
              <a:alphaOff val="0"/>
            </a:schemeClr>
          </a:lnRef>
          <a:fillRef idx="1">
            <a:schemeClr val="accent3">
              <a:hueOff val="4500106"/>
              <a:satOff val="-6752"/>
              <a:lumOff val="-1098"/>
              <a:alphaOff val="0"/>
            </a:schemeClr>
          </a:fillRef>
          <a:effectRef idx="0">
            <a:schemeClr val="accent3">
              <a:hueOff val="4500106"/>
              <a:satOff val="-6752"/>
              <a:lumOff val="-1098"/>
              <a:alphaOff val="0"/>
            </a:schemeClr>
          </a:effectRef>
          <a:fontRef idx="minor">
            <a:schemeClr val="lt1"/>
          </a:fontRef>
        </p:style>
        <p:txBody>
          <a:bodyPr spcFirstLastPara="0" vert="horz" wrap="square" lIns="36984" tIns="92455" rIns="0" bIns="92455" numCol="1" spcCol="1270" anchor="ctr" anchorCtr="0">
            <a:noAutofit/>
          </a:bodyPr>
          <a:lstStyle/>
          <a:p>
            <a:pPr lvl="0" algn="ctr" defTabSz="933450">
              <a:lnSpc>
                <a:spcPct val="90000"/>
              </a:lnSpc>
              <a:spcBef>
                <a:spcPct val="0"/>
              </a:spcBef>
              <a:spcAft>
                <a:spcPct val="35000"/>
              </a:spcAft>
            </a:pPr>
            <a:endParaRPr lang="en-US" sz="2100" kern="1200"/>
          </a:p>
        </p:txBody>
      </p:sp>
      <p:sp>
        <p:nvSpPr>
          <p:cNvPr id="23" name="Freeform 22"/>
          <p:cNvSpPr/>
          <p:nvPr/>
        </p:nvSpPr>
        <p:spPr>
          <a:xfrm>
            <a:off x="3953986" y="4316729"/>
            <a:ext cx="1369698" cy="1369698"/>
          </a:xfrm>
          <a:custGeom>
            <a:avLst/>
            <a:gdLst>
              <a:gd name="connsiteX0" fmla="*/ 0 w 1369698"/>
              <a:gd name="connsiteY0" fmla="*/ 684849 h 1369698"/>
              <a:gd name="connsiteX1" fmla="*/ 684849 w 1369698"/>
              <a:gd name="connsiteY1" fmla="*/ 0 h 1369698"/>
              <a:gd name="connsiteX2" fmla="*/ 1369698 w 1369698"/>
              <a:gd name="connsiteY2" fmla="*/ 684849 h 1369698"/>
              <a:gd name="connsiteX3" fmla="*/ 684849 w 1369698"/>
              <a:gd name="connsiteY3" fmla="*/ 1369698 h 1369698"/>
              <a:gd name="connsiteX4" fmla="*/ 0 w 1369698"/>
              <a:gd name="connsiteY4" fmla="*/ 684849 h 13696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69698" h="1369698">
                <a:moveTo>
                  <a:pt x="0" y="684849"/>
                </a:moveTo>
                <a:cubicBezTo>
                  <a:pt x="0" y="306617"/>
                  <a:pt x="306617" y="0"/>
                  <a:pt x="684849" y="0"/>
                </a:cubicBezTo>
                <a:cubicBezTo>
                  <a:pt x="1063081" y="0"/>
                  <a:pt x="1369698" y="306617"/>
                  <a:pt x="1369698" y="684849"/>
                </a:cubicBezTo>
                <a:cubicBezTo>
                  <a:pt x="1369698" y="1063081"/>
                  <a:pt x="1063081" y="1369698"/>
                  <a:pt x="684849" y="1369698"/>
                </a:cubicBezTo>
                <a:cubicBezTo>
                  <a:pt x="306617" y="1369698"/>
                  <a:pt x="0" y="1063081"/>
                  <a:pt x="0" y="684849"/>
                </a:cubicBezTo>
                <a:close/>
              </a:path>
            </a:pathLst>
          </a:custGeom>
        </p:spPr>
        <p:style>
          <a:lnRef idx="2">
            <a:schemeClr val="lt1">
              <a:hueOff val="0"/>
              <a:satOff val="0"/>
              <a:lumOff val="0"/>
              <a:alphaOff val="0"/>
            </a:schemeClr>
          </a:lnRef>
          <a:fillRef idx="1">
            <a:schemeClr val="accent3">
              <a:hueOff val="6750158"/>
              <a:satOff val="-10128"/>
              <a:lumOff val="-1647"/>
              <a:alphaOff val="0"/>
            </a:schemeClr>
          </a:fillRef>
          <a:effectRef idx="0">
            <a:schemeClr val="accent3">
              <a:hueOff val="6750158"/>
              <a:satOff val="-10128"/>
              <a:lumOff val="-1647"/>
              <a:alphaOff val="0"/>
            </a:schemeClr>
          </a:effectRef>
          <a:fontRef idx="minor">
            <a:schemeClr val="lt1"/>
          </a:fontRef>
        </p:style>
        <p:txBody>
          <a:bodyPr spcFirstLastPara="0" vert="horz" wrap="square" lIns="223448" tIns="223448" rIns="223448" bIns="223448" numCol="1" spcCol="1270" anchor="ctr" anchorCtr="0">
            <a:noAutofit/>
          </a:bodyPr>
          <a:lstStyle/>
          <a:p>
            <a:pPr lvl="0" algn="ctr" defTabSz="800100">
              <a:lnSpc>
                <a:spcPct val="90000"/>
              </a:lnSpc>
              <a:spcBef>
                <a:spcPct val="0"/>
              </a:spcBef>
              <a:spcAft>
                <a:spcPct val="35000"/>
              </a:spcAft>
            </a:pPr>
            <a:r>
              <a:rPr lang="en-US" sz="1800" kern="1200" dirty="0"/>
              <a:t>Analysis</a:t>
            </a:r>
            <a:endParaRPr lang="en-US" sz="1400" kern="1200" dirty="0"/>
          </a:p>
        </p:txBody>
      </p:sp>
      <p:sp>
        <p:nvSpPr>
          <p:cNvPr id="24" name="Freeform 23"/>
          <p:cNvSpPr/>
          <p:nvPr/>
        </p:nvSpPr>
        <p:spPr>
          <a:xfrm rot="1800000">
            <a:off x="3910692" y="4385636"/>
            <a:ext cx="123285" cy="462274"/>
          </a:xfrm>
          <a:custGeom>
            <a:avLst/>
            <a:gdLst>
              <a:gd name="connsiteX0" fmla="*/ 0 w 123284"/>
              <a:gd name="connsiteY0" fmla="*/ 92455 h 462273"/>
              <a:gd name="connsiteX1" fmla="*/ 61642 w 123284"/>
              <a:gd name="connsiteY1" fmla="*/ 92455 h 462273"/>
              <a:gd name="connsiteX2" fmla="*/ 61642 w 123284"/>
              <a:gd name="connsiteY2" fmla="*/ 0 h 462273"/>
              <a:gd name="connsiteX3" fmla="*/ 123284 w 123284"/>
              <a:gd name="connsiteY3" fmla="*/ 231137 h 462273"/>
              <a:gd name="connsiteX4" fmla="*/ 61642 w 123284"/>
              <a:gd name="connsiteY4" fmla="*/ 462273 h 462273"/>
              <a:gd name="connsiteX5" fmla="*/ 61642 w 123284"/>
              <a:gd name="connsiteY5" fmla="*/ 369818 h 462273"/>
              <a:gd name="connsiteX6" fmla="*/ 0 w 123284"/>
              <a:gd name="connsiteY6" fmla="*/ 369818 h 462273"/>
              <a:gd name="connsiteX7" fmla="*/ 0 w 123284"/>
              <a:gd name="connsiteY7" fmla="*/ 92455 h 462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284" h="462273">
                <a:moveTo>
                  <a:pt x="123283" y="369818"/>
                </a:moveTo>
                <a:lnTo>
                  <a:pt x="61642" y="369818"/>
                </a:lnTo>
                <a:lnTo>
                  <a:pt x="61642" y="462273"/>
                </a:lnTo>
                <a:lnTo>
                  <a:pt x="1" y="231136"/>
                </a:lnTo>
                <a:lnTo>
                  <a:pt x="61642" y="0"/>
                </a:lnTo>
                <a:lnTo>
                  <a:pt x="61642" y="92455"/>
                </a:lnTo>
                <a:lnTo>
                  <a:pt x="123283" y="92455"/>
                </a:lnTo>
                <a:lnTo>
                  <a:pt x="123283" y="369818"/>
                </a:lnTo>
                <a:close/>
              </a:path>
            </a:pathLst>
          </a:custGeom>
        </p:spPr>
        <p:style>
          <a:lnRef idx="0">
            <a:schemeClr val="lt1">
              <a:hueOff val="0"/>
              <a:satOff val="0"/>
              <a:lumOff val="0"/>
              <a:alphaOff val="0"/>
            </a:schemeClr>
          </a:lnRef>
          <a:fillRef idx="1">
            <a:schemeClr val="accent3">
              <a:hueOff val="6750158"/>
              <a:satOff val="-10128"/>
              <a:lumOff val="-1647"/>
              <a:alphaOff val="0"/>
            </a:schemeClr>
          </a:fillRef>
          <a:effectRef idx="0">
            <a:schemeClr val="accent3">
              <a:hueOff val="6750158"/>
              <a:satOff val="-10128"/>
              <a:lumOff val="-1647"/>
              <a:alphaOff val="0"/>
            </a:schemeClr>
          </a:effectRef>
          <a:fontRef idx="minor">
            <a:schemeClr val="lt1"/>
          </a:fontRef>
        </p:style>
        <p:txBody>
          <a:bodyPr spcFirstLastPara="0" vert="horz" wrap="square" lIns="36984" tIns="92455" rIns="1" bIns="92455" numCol="1" spcCol="1270" anchor="ctr" anchorCtr="0">
            <a:noAutofit/>
          </a:bodyPr>
          <a:lstStyle/>
          <a:p>
            <a:pPr lvl="0" algn="ctr" defTabSz="933450">
              <a:lnSpc>
                <a:spcPct val="90000"/>
              </a:lnSpc>
              <a:spcBef>
                <a:spcPct val="0"/>
              </a:spcBef>
              <a:spcAft>
                <a:spcPct val="35000"/>
              </a:spcAft>
            </a:pPr>
            <a:endParaRPr lang="en-US" sz="2100" kern="1200"/>
          </a:p>
        </p:txBody>
      </p:sp>
      <p:sp>
        <p:nvSpPr>
          <p:cNvPr id="25" name="Freeform 24"/>
          <p:cNvSpPr/>
          <p:nvPr/>
        </p:nvSpPr>
        <p:spPr>
          <a:xfrm>
            <a:off x="2401414" y="3544498"/>
            <a:ext cx="1584726" cy="1476886"/>
          </a:xfrm>
          <a:custGeom>
            <a:avLst/>
            <a:gdLst>
              <a:gd name="connsiteX0" fmla="*/ 0 w 1369698"/>
              <a:gd name="connsiteY0" fmla="*/ 684849 h 1369698"/>
              <a:gd name="connsiteX1" fmla="*/ 684849 w 1369698"/>
              <a:gd name="connsiteY1" fmla="*/ 0 h 1369698"/>
              <a:gd name="connsiteX2" fmla="*/ 1369698 w 1369698"/>
              <a:gd name="connsiteY2" fmla="*/ 684849 h 1369698"/>
              <a:gd name="connsiteX3" fmla="*/ 684849 w 1369698"/>
              <a:gd name="connsiteY3" fmla="*/ 1369698 h 1369698"/>
              <a:gd name="connsiteX4" fmla="*/ 0 w 1369698"/>
              <a:gd name="connsiteY4" fmla="*/ 684849 h 13696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69698" h="1369698">
                <a:moveTo>
                  <a:pt x="0" y="684849"/>
                </a:moveTo>
                <a:cubicBezTo>
                  <a:pt x="0" y="306617"/>
                  <a:pt x="306617" y="0"/>
                  <a:pt x="684849" y="0"/>
                </a:cubicBezTo>
                <a:cubicBezTo>
                  <a:pt x="1063081" y="0"/>
                  <a:pt x="1369698" y="306617"/>
                  <a:pt x="1369698" y="684849"/>
                </a:cubicBezTo>
                <a:cubicBezTo>
                  <a:pt x="1369698" y="1063081"/>
                  <a:pt x="1063081" y="1369698"/>
                  <a:pt x="684849" y="1369698"/>
                </a:cubicBezTo>
                <a:cubicBezTo>
                  <a:pt x="306617" y="1369698"/>
                  <a:pt x="0" y="1063081"/>
                  <a:pt x="0" y="684849"/>
                </a:cubicBezTo>
                <a:close/>
              </a:path>
            </a:pathLst>
          </a:custGeom>
        </p:spPr>
        <p:style>
          <a:lnRef idx="2">
            <a:schemeClr val="lt1">
              <a:hueOff val="0"/>
              <a:satOff val="0"/>
              <a:lumOff val="0"/>
              <a:alphaOff val="0"/>
            </a:schemeClr>
          </a:lnRef>
          <a:fillRef idx="1">
            <a:schemeClr val="accent3">
              <a:hueOff val="9000211"/>
              <a:satOff val="-13504"/>
              <a:lumOff val="-2196"/>
              <a:alphaOff val="0"/>
            </a:schemeClr>
          </a:fillRef>
          <a:effectRef idx="0">
            <a:schemeClr val="accent3">
              <a:hueOff val="9000211"/>
              <a:satOff val="-13504"/>
              <a:lumOff val="-2196"/>
              <a:alphaOff val="0"/>
            </a:schemeClr>
          </a:effectRef>
          <a:fontRef idx="minor">
            <a:schemeClr val="lt1"/>
          </a:fontRef>
        </p:style>
        <p:txBody>
          <a:bodyPr spcFirstLastPara="0" vert="horz" wrap="square" lIns="225988" tIns="225988" rIns="225988" bIns="225988" numCol="1" spcCol="1270" anchor="ctr" anchorCtr="0">
            <a:noAutofit/>
          </a:bodyPr>
          <a:lstStyle/>
          <a:p>
            <a:pPr lvl="0" algn="ctr" defTabSz="889000">
              <a:lnSpc>
                <a:spcPct val="90000"/>
              </a:lnSpc>
              <a:spcBef>
                <a:spcPct val="0"/>
              </a:spcBef>
              <a:spcAft>
                <a:spcPct val="35000"/>
              </a:spcAft>
            </a:pPr>
            <a:r>
              <a:rPr lang="en-US" kern="1200" dirty="0"/>
              <a:t>Conclusion</a:t>
            </a:r>
            <a:endParaRPr lang="en-US" sz="1200" kern="1200" dirty="0"/>
          </a:p>
        </p:txBody>
      </p:sp>
      <p:sp>
        <p:nvSpPr>
          <p:cNvPr id="26" name="Freeform 25"/>
          <p:cNvSpPr/>
          <p:nvPr/>
        </p:nvSpPr>
        <p:spPr>
          <a:xfrm rot="16200000">
            <a:off x="3239649" y="3228600"/>
            <a:ext cx="123284" cy="462273"/>
          </a:xfrm>
          <a:custGeom>
            <a:avLst/>
            <a:gdLst>
              <a:gd name="connsiteX0" fmla="*/ 0 w 123284"/>
              <a:gd name="connsiteY0" fmla="*/ 92455 h 462273"/>
              <a:gd name="connsiteX1" fmla="*/ 61642 w 123284"/>
              <a:gd name="connsiteY1" fmla="*/ 92455 h 462273"/>
              <a:gd name="connsiteX2" fmla="*/ 61642 w 123284"/>
              <a:gd name="connsiteY2" fmla="*/ 0 h 462273"/>
              <a:gd name="connsiteX3" fmla="*/ 123284 w 123284"/>
              <a:gd name="connsiteY3" fmla="*/ 231137 h 462273"/>
              <a:gd name="connsiteX4" fmla="*/ 61642 w 123284"/>
              <a:gd name="connsiteY4" fmla="*/ 462273 h 462273"/>
              <a:gd name="connsiteX5" fmla="*/ 61642 w 123284"/>
              <a:gd name="connsiteY5" fmla="*/ 369818 h 462273"/>
              <a:gd name="connsiteX6" fmla="*/ 0 w 123284"/>
              <a:gd name="connsiteY6" fmla="*/ 369818 h 462273"/>
              <a:gd name="connsiteX7" fmla="*/ 0 w 123284"/>
              <a:gd name="connsiteY7" fmla="*/ 92455 h 462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284" h="462273">
                <a:moveTo>
                  <a:pt x="0" y="92455"/>
                </a:moveTo>
                <a:lnTo>
                  <a:pt x="61642" y="92455"/>
                </a:lnTo>
                <a:lnTo>
                  <a:pt x="61642" y="0"/>
                </a:lnTo>
                <a:lnTo>
                  <a:pt x="123284" y="231137"/>
                </a:lnTo>
                <a:lnTo>
                  <a:pt x="61642" y="462273"/>
                </a:lnTo>
                <a:lnTo>
                  <a:pt x="61642" y="369818"/>
                </a:lnTo>
                <a:lnTo>
                  <a:pt x="0" y="369818"/>
                </a:lnTo>
                <a:lnTo>
                  <a:pt x="0" y="92455"/>
                </a:lnTo>
                <a:close/>
              </a:path>
            </a:pathLst>
          </a:custGeom>
        </p:spPr>
        <p:style>
          <a:lnRef idx="0">
            <a:schemeClr val="lt1">
              <a:hueOff val="0"/>
              <a:satOff val="0"/>
              <a:lumOff val="0"/>
              <a:alphaOff val="0"/>
            </a:schemeClr>
          </a:lnRef>
          <a:fillRef idx="1">
            <a:schemeClr val="accent3">
              <a:hueOff val="9000211"/>
              <a:satOff val="-13504"/>
              <a:lumOff val="-2196"/>
              <a:alphaOff val="0"/>
            </a:schemeClr>
          </a:fillRef>
          <a:effectRef idx="0">
            <a:schemeClr val="accent3">
              <a:hueOff val="9000211"/>
              <a:satOff val="-13504"/>
              <a:lumOff val="-2196"/>
              <a:alphaOff val="0"/>
            </a:schemeClr>
          </a:effectRef>
          <a:fontRef idx="minor">
            <a:schemeClr val="lt1"/>
          </a:fontRef>
        </p:style>
        <p:txBody>
          <a:bodyPr spcFirstLastPara="0" vert="horz" wrap="square" lIns="-1" tIns="92455" rIns="36986" bIns="92455" numCol="1" spcCol="1270" anchor="ctr" anchorCtr="0">
            <a:noAutofit/>
          </a:bodyPr>
          <a:lstStyle/>
          <a:p>
            <a:pPr lvl="0" algn="ctr" defTabSz="933450">
              <a:lnSpc>
                <a:spcPct val="90000"/>
              </a:lnSpc>
              <a:spcBef>
                <a:spcPct val="0"/>
              </a:spcBef>
              <a:spcAft>
                <a:spcPct val="35000"/>
              </a:spcAft>
            </a:pPr>
            <a:endParaRPr lang="en-US" sz="2100" kern="1200"/>
          </a:p>
        </p:txBody>
      </p:sp>
      <p:sp>
        <p:nvSpPr>
          <p:cNvPr id="27" name="Freeform 26"/>
          <p:cNvSpPr/>
          <p:nvPr/>
        </p:nvSpPr>
        <p:spPr>
          <a:xfrm>
            <a:off x="2461297" y="2000035"/>
            <a:ext cx="1524843" cy="1369698"/>
          </a:xfrm>
          <a:custGeom>
            <a:avLst/>
            <a:gdLst>
              <a:gd name="connsiteX0" fmla="*/ 0 w 1369698"/>
              <a:gd name="connsiteY0" fmla="*/ 684849 h 1369698"/>
              <a:gd name="connsiteX1" fmla="*/ 684849 w 1369698"/>
              <a:gd name="connsiteY1" fmla="*/ 0 h 1369698"/>
              <a:gd name="connsiteX2" fmla="*/ 1369698 w 1369698"/>
              <a:gd name="connsiteY2" fmla="*/ 684849 h 1369698"/>
              <a:gd name="connsiteX3" fmla="*/ 684849 w 1369698"/>
              <a:gd name="connsiteY3" fmla="*/ 1369698 h 1369698"/>
              <a:gd name="connsiteX4" fmla="*/ 0 w 1369698"/>
              <a:gd name="connsiteY4" fmla="*/ 684849 h 13696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69698" h="1369698">
                <a:moveTo>
                  <a:pt x="0" y="684849"/>
                </a:moveTo>
                <a:cubicBezTo>
                  <a:pt x="0" y="306617"/>
                  <a:pt x="306617" y="0"/>
                  <a:pt x="684849" y="0"/>
                </a:cubicBezTo>
                <a:cubicBezTo>
                  <a:pt x="1063081" y="0"/>
                  <a:pt x="1369698" y="306617"/>
                  <a:pt x="1369698" y="684849"/>
                </a:cubicBezTo>
                <a:cubicBezTo>
                  <a:pt x="1369698" y="1063081"/>
                  <a:pt x="1063081" y="1369698"/>
                  <a:pt x="684849" y="1369698"/>
                </a:cubicBezTo>
                <a:cubicBezTo>
                  <a:pt x="306617" y="1369698"/>
                  <a:pt x="0" y="1063081"/>
                  <a:pt x="0" y="684849"/>
                </a:cubicBezTo>
                <a:close/>
              </a:path>
            </a:pathLst>
          </a:custGeom>
        </p:spPr>
        <p:style>
          <a:lnRef idx="2">
            <a:schemeClr val="lt1">
              <a:hueOff val="0"/>
              <a:satOff val="0"/>
              <a:lumOff val="0"/>
              <a:alphaOff val="0"/>
            </a:schemeClr>
          </a:lnRef>
          <a:fillRef idx="1">
            <a:schemeClr val="accent3">
              <a:hueOff val="11250264"/>
              <a:satOff val="-16880"/>
              <a:lumOff val="-2745"/>
              <a:alphaOff val="0"/>
            </a:schemeClr>
          </a:fillRef>
          <a:effectRef idx="0">
            <a:schemeClr val="accent3">
              <a:hueOff val="11250264"/>
              <a:satOff val="-16880"/>
              <a:lumOff val="-2745"/>
              <a:alphaOff val="0"/>
            </a:schemeClr>
          </a:effectRef>
          <a:fontRef idx="minor">
            <a:schemeClr val="lt1"/>
          </a:fontRef>
        </p:style>
        <p:txBody>
          <a:bodyPr spcFirstLastPara="0" vert="horz" wrap="square" lIns="218368" tIns="218368" rIns="218368" bIns="218368" numCol="1" spcCol="1270" anchor="ctr" anchorCtr="0">
            <a:noAutofit/>
          </a:bodyPr>
          <a:lstStyle/>
          <a:p>
            <a:pPr lvl="0" algn="ctr" defTabSz="622300">
              <a:lnSpc>
                <a:spcPct val="90000"/>
              </a:lnSpc>
              <a:spcBef>
                <a:spcPct val="0"/>
              </a:spcBef>
              <a:spcAft>
                <a:spcPct val="35000"/>
              </a:spcAft>
            </a:pPr>
            <a:r>
              <a:rPr lang="en-US" sz="2000" kern="1200" dirty="0"/>
              <a:t>Action Plan</a:t>
            </a:r>
          </a:p>
        </p:txBody>
      </p:sp>
      <p:sp>
        <p:nvSpPr>
          <p:cNvPr id="28" name="Freeform 27"/>
          <p:cNvSpPr/>
          <p:nvPr/>
        </p:nvSpPr>
        <p:spPr>
          <a:xfrm rot="19800000">
            <a:off x="3906151" y="2068943"/>
            <a:ext cx="123284" cy="462273"/>
          </a:xfrm>
          <a:custGeom>
            <a:avLst/>
            <a:gdLst>
              <a:gd name="connsiteX0" fmla="*/ 0 w 123284"/>
              <a:gd name="connsiteY0" fmla="*/ 92455 h 462273"/>
              <a:gd name="connsiteX1" fmla="*/ 61642 w 123284"/>
              <a:gd name="connsiteY1" fmla="*/ 92455 h 462273"/>
              <a:gd name="connsiteX2" fmla="*/ 61642 w 123284"/>
              <a:gd name="connsiteY2" fmla="*/ 0 h 462273"/>
              <a:gd name="connsiteX3" fmla="*/ 123284 w 123284"/>
              <a:gd name="connsiteY3" fmla="*/ 231137 h 462273"/>
              <a:gd name="connsiteX4" fmla="*/ 61642 w 123284"/>
              <a:gd name="connsiteY4" fmla="*/ 462273 h 462273"/>
              <a:gd name="connsiteX5" fmla="*/ 61642 w 123284"/>
              <a:gd name="connsiteY5" fmla="*/ 369818 h 462273"/>
              <a:gd name="connsiteX6" fmla="*/ 0 w 123284"/>
              <a:gd name="connsiteY6" fmla="*/ 369818 h 462273"/>
              <a:gd name="connsiteX7" fmla="*/ 0 w 123284"/>
              <a:gd name="connsiteY7" fmla="*/ 92455 h 462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284" h="462273">
                <a:moveTo>
                  <a:pt x="0" y="92455"/>
                </a:moveTo>
                <a:lnTo>
                  <a:pt x="61642" y="92455"/>
                </a:lnTo>
                <a:lnTo>
                  <a:pt x="61642" y="0"/>
                </a:lnTo>
                <a:lnTo>
                  <a:pt x="123284" y="231137"/>
                </a:lnTo>
                <a:lnTo>
                  <a:pt x="61642" y="462273"/>
                </a:lnTo>
                <a:lnTo>
                  <a:pt x="61642" y="369818"/>
                </a:lnTo>
                <a:lnTo>
                  <a:pt x="0" y="369818"/>
                </a:lnTo>
                <a:lnTo>
                  <a:pt x="0" y="92455"/>
                </a:lnTo>
                <a:close/>
              </a:path>
            </a:pathLst>
          </a:custGeom>
        </p:spPr>
        <p:style>
          <a:lnRef idx="0">
            <a:schemeClr val="lt1">
              <a:hueOff val="0"/>
              <a:satOff val="0"/>
              <a:lumOff val="0"/>
              <a:alphaOff val="0"/>
            </a:schemeClr>
          </a:lnRef>
          <a:fillRef idx="1">
            <a:schemeClr val="accent3">
              <a:hueOff val="11250264"/>
              <a:satOff val="-16880"/>
              <a:lumOff val="-2745"/>
              <a:alphaOff val="0"/>
            </a:schemeClr>
          </a:fillRef>
          <a:effectRef idx="0">
            <a:schemeClr val="accent3">
              <a:hueOff val="11250264"/>
              <a:satOff val="-16880"/>
              <a:lumOff val="-2745"/>
              <a:alphaOff val="0"/>
            </a:schemeClr>
          </a:effectRef>
          <a:fontRef idx="minor">
            <a:schemeClr val="lt1"/>
          </a:fontRef>
        </p:style>
        <p:txBody>
          <a:bodyPr spcFirstLastPara="0" vert="horz" wrap="square" lIns="0" tIns="92454" rIns="36984" bIns="92455" numCol="1" spcCol="1270" anchor="ctr" anchorCtr="0">
            <a:noAutofit/>
          </a:bodyPr>
          <a:lstStyle/>
          <a:p>
            <a:pPr lvl="0" algn="ctr" defTabSz="933450">
              <a:lnSpc>
                <a:spcPct val="90000"/>
              </a:lnSpc>
              <a:spcBef>
                <a:spcPct val="0"/>
              </a:spcBef>
              <a:spcAft>
                <a:spcPct val="35000"/>
              </a:spcAft>
            </a:pPr>
            <a:endParaRPr lang="en-US" sz="2100" kern="1200"/>
          </a:p>
        </p:txBody>
      </p:sp>
      <p:sp>
        <p:nvSpPr>
          <p:cNvPr id="9" name="Rectangular Callout 8"/>
          <p:cNvSpPr/>
          <p:nvPr/>
        </p:nvSpPr>
        <p:spPr>
          <a:xfrm>
            <a:off x="7236296" y="1217662"/>
            <a:ext cx="1800200" cy="848804"/>
          </a:xfrm>
          <a:prstGeom prst="wedgeRectCallout">
            <a:avLst>
              <a:gd name="adj1" fmla="val -142433"/>
              <a:gd name="adj2" fmla="val -2040"/>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r>
              <a:rPr lang="en-GB" sz="1600" dirty="0">
                <a:solidFill>
                  <a:schemeClr val="bg2">
                    <a:lumMod val="75000"/>
                  </a:schemeClr>
                </a:solidFill>
              </a:rPr>
              <a:t>What Happened?</a:t>
            </a:r>
          </a:p>
          <a:p>
            <a:endParaRPr lang="en-GB" sz="1400" dirty="0">
              <a:solidFill>
                <a:schemeClr val="bg2">
                  <a:lumMod val="75000"/>
                </a:schemeClr>
              </a:solidFill>
            </a:endParaRPr>
          </a:p>
        </p:txBody>
      </p:sp>
      <p:sp>
        <p:nvSpPr>
          <p:cNvPr id="11" name="Rectangular Callout 10"/>
          <p:cNvSpPr/>
          <p:nvPr/>
        </p:nvSpPr>
        <p:spPr>
          <a:xfrm>
            <a:off x="6876256" y="2766858"/>
            <a:ext cx="2160240" cy="884828"/>
          </a:xfrm>
          <a:prstGeom prst="wedgeRectCallout">
            <a:avLst>
              <a:gd name="adj1" fmla="val -70800"/>
              <a:gd name="adj2" fmla="val -31491"/>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r>
              <a:rPr lang="en-GB" sz="1500" dirty="0">
                <a:solidFill>
                  <a:schemeClr val="bg2">
                    <a:lumMod val="75000"/>
                  </a:schemeClr>
                </a:solidFill>
              </a:rPr>
              <a:t>What were you thinking and feeling at the time? </a:t>
            </a:r>
          </a:p>
        </p:txBody>
      </p:sp>
      <p:sp>
        <p:nvSpPr>
          <p:cNvPr id="12" name="Rectangular Callout 11"/>
          <p:cNvSpPr/>
          <p:nvPr/>
        </p:nvSpPr>
        <p:spPr>
          <a:xfrm>
            <a:off x="6876256" y="4509120"/>
            <a:ext cx="2160240" cy="1008112"/>
          </a:xfrm>
          <a:prstGeom prst="wedgeRectCallout">
            <a:avLst>
              <a:gd name="adj1" fmla="val -72835"/>
              <a:gd name="adj2" fmla="val -31083"/>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r>
              <a:rPr lang="en-GB" sz="1600" dirty="0">
                <a:solidFill>
                  <a:schemeClr val="bg2">
                    <a:lumMod val="75000"/>
                  </a:schemeClr>
                </a:solidFill>
              </a:rPr>
              <a:t>What was good and bad about the experience?</a:t>
            </a:r>
          </a:p>
        </p:txBody>
      </p:sp>
      <p:sp>
        <p:nvSpPr>
          <p:cNvPr id="13" name="Rectangular Callout 12"/>
          <p:cNvSpPr/>
          <p:nvPr/>
        </p:nvSpPr>
        <p:spPr>
          <a:xfrm>
            <a:off x="241176" y="4653136"/>
            <a:ext cx="2160240" cy="936103"/>
          </a:xfrm>
          <a:prstGeom prst="wedgeRectCallout">
            <a:avLst>
              <a:gd name="adj1" fmla="val 131482"/>
              <a:gd name="adj2" fmla="val 14241"/>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r>
              <a:rPr lang="en-GB" sz="1500" dirty="0">
                <a:solidFill>
                  <a:schemeClr val="bg2">
                    <a:lumMod val="75000"/>
                  </a:schemeClr>
                </a:solidFill>
              </a:rPr>
              <a:t>What sense can you make out of the situation?</a:t>
            </a:r>
          </a:p>
          <a:p>
            <a:endParaRPr lang="en-GB" sz="1200" dirty="0">
              <a:solidFill>
                <a:schemeClr val="bg2">
                  <a:lumMod val="75000"/>
                </a:schemeClr>
              </a:solidFill>
            </a:endParaRPr>
          </a:p>
        </p:txBody>
      </p:sp>
      <p:sp>
        <p:nvSpPr>
          <p:cNvPr id="14" name="Rectangular Callout 13"/>
          <p:cNvSpPr/>
          <p:nvPr/>
        </p:nvSpPr>
        <p:spPr>
          <a:xfrm>
            <a:off x="241176" y="3264252"/>
            <a:ext cx="2009634" cy="681723"/>
          </a:xfrm>
          <a:prstGeom prst="wedgeRectCallout">
            <a:avLst>
              <a:gd name="adj1" fmla="val 75722"/>
              <a:gd name="adj2" fmla="val 57525"/>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r>
              <a:rPr lang="en-GB" sz="1600" dirty="0">
                <a:solidFill>
                  <a:schemeClr val="bg2">
                    <a:lumMod val="75000"/>
                  </a:schemeClr>
                </a:solidFill>
              </a:rPr>
              <a:t>What else could you have done?</a:t>
            </a:r>
          </a:p>
        </p:txBody>
      </p:sp>
      <p:sp>
        <p:nvSpPr>
          <p:cNvPr id="15" name="Rectangular Callout 14"/>
          <p:cNvSpPr/>
          <p:nvPr/>
        </p:nvSpPr>
        <p:spPr>
          <a:xfrm>
            <a:off x="241176" y="1844823"/>
            <a:ext cx="1810544" cy="922033"/>
          </a:xfrm>
          <a:prstGeom prst="wedgeRectCallout">
            <a:avLst>
              <a:gd name="adj1" fmla="val 67989"/>
              <a:gd name="adj2" fmla="val 36346"/>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r>
              <a:rPr lang="en-GB" sz="1500" dirty="0">
                <a:solidFill>
                  <a:schemeClr val="bg2">
                    <a:lumMod val="75000"/>
                  </a:schemeClr>
                </a:solidFill>
              </a:rPr>
              <a:t>If it arose again, what would you do?</a:t>
            </a:r>
            <a:endParaRPr lang="en-GB" sz="1200" dirty="0">
              <a:solidFill>
                <a:schemeClr val="bg2">
                  <a:lumMod val="75000"/>
                </a:schemeClr>
              </a:solidFill>
            </a:endParaRPr>
          </a:p>
        </p:txBody>
      </p:sp>
    </p:spTree>
    <p:extLst>
      <p:ext uri="{BB962C8B-B14F-4D97-AF65-F5344CB8AC3E}">
        <p14:creationId xmlns:p14="http://schemas.microsoft.com/office/powerpoint/2010/main" val="6254000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500"/>
                                        <p:tgtEl>
                                          <p:spTgt spid="17"/>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wipe(left)">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18"/>
                                        </p:tgtEl>
                                        <p:attrNameLst>
                                          <p:attrName>style.visibility</p:attrName>
                                        </p:attrNameLst>
                                      </p:cBhvr>
                                      <p:to>
                                        <p:strVal val="visible"/>
                                      </p:to>
                                    </p:set>
                                    <p:animEffect transition="in" filter="wipe(left)">
                                      <p:cBhvr>
                                        <p:cTn id="17" dur="500"/>
                                        <p:tgtEl>
                                          <p:spTgt spid="18"/>
                                        </p:tgtEl>
                                      </p:cBhvr>
                                    </p:animEffect>
                                  </p:childTnLst>
                                </p:cTn>
                              </p:par>
                            </p:childTnLst>
                          </p:cTn>
                        </p:par>
                        <p:par>
                          <p:cTn id="18" fill="hold">
                            <p:stCondLst>
                              <p:cond delay="500"/>
                            </p:stCondLst>
                            <p:childTnLst>
                              <p:par>
                                <p:cTn id="19" presetID="10" presetClass="entr" presetSubtype="0" fill="hold" grpId="0" nodeType="afterEffect">
                                  <p:stCondLst>
                                    <p:cond delay="0"/>
                                  </p:stCondLst>
                                  <p:childTnLst>
                                    <p:set>
                                      <p:cBhvr>
                                        <p:cTn id="20" dur="1" fill="hold">
                                          <p:stCondLst>
                                            <p:cond delay="0"/>
                                          </p:stCondLst>
                                        </p:cTn>
                                        <p:tgtEl>
                                          <p:spTgt spid="19"/>
                                        </p:tgtEl>
                                        <p:attrNameLst>
                                          <p:attrName>style.visibility</p:attrName>
                                        </p:attrNameLst>
                                      </p:cBhvr>
                                      <p:to>
                                        <p:strVal val="visible"/>
                                      </p:to>
                                    </p:set>
                                    <p:animEffect transition="in" filter="fade">
                                      <p:cBhvr>
                                        <p:cTn id="21" dur="500"/>
                                        <p:tgtEl>
                                          <p:spTgt spid="19"/>
                                        </p:tgtEl>
                                      </p:cBhvr>
                                    </p:animEffect>
                                  </p:childTnLst>
                                </p:cTn>
                              </p:par>
                            </p:childTnLst>
                          </p:cTn>
                        </p:par>
                      </p:childTnLst>
                    </p:cTn>
                  </p:par>
                  <p:par>
                    <p:cTn id="22" fill="hold">
                      <p:stCondLst>
                        <p:cond delay="indefinite"/>
                      </p:stCondLst>
                      <p:childTnLst>
                        <p:par>
                          <p:cTn id="23" fill="hold">
                            <p:stCondLst>
                              <p:cond delay="0"/>
                            </p:stCondLst>
                            <p:childTnLst>
                              <p:par>
                                <p:cTn id="24" presetID="22" presetClass="entr" presetSubtype="8" fill="hold" grpId="0" nodeType="clickEffect">
                                  <p:stCondLst>
                                    <p:cond delay="0"/>
                                  </p:stCondLst>
                                  <p:childTnLst>
                                    <p:set>
                                      <p:cBhvr>
                                        <p:cTn id="25" dur="1" fill="hold">
                                          <p:stCondLst>
                                            <p:cond delay="0"/>
                                          </p:stCondLst>
                                        </p:cTn>
                                        <p:tgtEl>
                                          <p:spTgt spid="11"/>
                                        </p:tgtEl>
                                        <p:attrNameLst>
                                          <p:attrName>style.visibility</p:attrName>
                                        </p:attrNameLst>
                                      </p:cBhvr>
                                      <p:to>
                                        <p:strVal val="visible"/>
                                      </p:to>
                                    </p:set>
                                    <p:animEffect transition="in" filter="wipe(left)">
                                      <p:cBhvr>
                                        <p:cTn id="26" dur="500"/>
                                        <p:tgtEl>
                                          <p:spTgt spid="11"/>
                                        </p:tgtEl>
                                      </p:cBhvr>
                                    </p:animEffect>
                                  </p:childTnLst>
                                </p:cTn>
                              </p:par>
                            </p:childTnLst>
                          </p:cTn>
                        </p:par>
                      </p:childTnLst>
                    </p:cTn>
                  </p:par>
                  <p:par>
                    <p:cTn id="27" fill="hold">
                      <p:stCondLst>
                        <p:cond delay="indefinite"/>
                      </p:stCondLst>
                      <p:childTnLst>
                        <p:par>
                          <p:cTn id="28" fill="hold">
                            <p:stCondLst>
                              <p:cond delay="0"/>
                            </p:stCondLst>
                            <p:childTnLst>
                              <p:par>
                                <p:cTn id="29" presetID="22" presetClass="entr" presetSubtype="1" fill="hold" grpId="0" nodeType="clickEffect">
                                  <p:stCondLst>
                                    <p:cond delay="0"/>
                                  </p:stCondLst>
                                  <p:childTnLst>
                                    <p:set>
                                      <p:cBhvr>
                                        <p:cTn id="30" dur="1" fill="hold">
                                          <p:stCondLst>
                                            <p:cond delay="0"/>
                                          </p:stCondLst>
                                        </p:cTn>
                                        <p:tgtEl>
                                          <p:spTgt spid="20"/>
                                        </p:tgtEl>
                                        <p:attrNameLst>
                                          <p:attrName>style.visibility</p:attrName>
                                        </p:attrNameLst>
                                      </p:cBhvr>
                                      <p:to>
                                        <p:strVal val="visible"/>
                                      </p:to>
                                    </p:set>
                                    <p:animEffect transition="in" filter="wipe(up)">
                                      <p:cBhvr>
                                        <p:cTn id="31" dur="500"/>
                                        <p:tgtEl>
                                          <p:spTgt spid="20"/>
                                        </p:tgtEl>
                                      </p:cBhvr>
                                    </p:animEffect>
                                  </p:childTnLst>
                                </p:cTn>
                              </p:par>
                            </p:childTnLst>
                          </p:cTn>
                        </p:par>
                        <p:par>
                          <p:cTn id="32" fill="hold">
                            <p:stCondLst>
                              <p:cond delay="500"/>
                            </p:stCondLst>
                            <p:childTnLst>
                              <p:par>
                                <p:cTn id="33" presetID="10" presetClass="entr" presetSubtype="0" fill="hold" grpId="0" nodeType="afterEffect">
                                  <p:stCondLst>
                                    <p:cond delay="0"/>
                                  </p:stCondLst>
                                  <p:childTnLst>
                                    <p:set>
                                      <p:cBhvr>
                                        <p:cTn id="34" dur="1" fill="hold">
                                          <p:stCondLst>
                                            <p:cond delay="0"/>
                                          </p:stCondLst>
                                        </p:cTn>
                                        <p:tgtEl>
                                          <p:spTgt spid="21"/>
                                        </p:tgtEl>
                                        <p:attrNameLst>
                                          <p:attrName>style.visibility</p:attrName>
                                        </p:attrNameLst>
                                      </p:cBhvr>
                                      <p:to>
                                        <p:strVal val="visible"/>
                                      </p:to>
                                    </p:set>
                                    <p:animEffect transition="in" filter="fade">
                                      <p:cBhvr>
                                        <p:cTn id="35" dur="500"/>
                                        <p:tgtEl>
                                          <p:spTgt spid="21"/>
                                        </p:tgtEl>
                                      </p:cBhvr>
                                    </p:animEffect>
                                  </p:childTnLst>
                                </p:cTn>
                              </p:par>
                            </p:childTnLst>
                          </p:cTn>
                        </p:par>
                      </p:childTnLst>
                    </p:cTn>
                  </p:par>
                  <p:par>
                    <p:cTn id="36" fill="hold">
                      <p:stCondLst>
                        <p:cond delay="indefinite"/>
                      </p:stCondLst>
                      <p:childTnLst>
                        <p:par>
                          <p:cTn id="37" fill="hold">
                            <p:stCondLst>
                              <p:cond delay="0"/>
                            </p:stCondLst>
                            <p:childTnLst>
                              <p:par>
                                <p:cTn id="38" presetID="22" presetClass="entr" presetSubtype="8" fill="hold" grpId="0" nodeType="clickEffect">
                                  <p:stCondLst>
                                    <p:cond delay="0"/>
                                  </p:stCondLst>
                                  <p:childTnLst>
                                    <p:set>
                                      <p:cBhvr>
                                        <p:cTn id="39" dur="1" fill="hold">
                                          <p:stCondLst>
                                            <p:cond delay="0"/>
                                          </p:stCondLst>
                                        </p:cTn>
                                        <p:tgtEl>
                                          <p:spTgt spid="12"/>
                                        </p:tgtEl>
                                        <p:attrNameLst>
                                          <p:attrName>style.visibility</p:attrName>
                                        </p:attrNameLst>
                                      </p:cBhvr>
                                      <p:to>
                                        <p:strVal val="visible"/>
                                      </p:to>
                                    </p:set>
                                    <p:animEffect transition="in" filter="wipe(left)">
                                      <p:cBhvr>
                                        <p:cTn id="40" dur="500"/>
                                        <p:tgtEl>
                                          <p:spTgt spid="12"/>
                                        </p:tgtEl>
                                      </p:cBhvr>
                                    </p:animEffect>
                                  </p:childTnLst>
                                </p:cTn>
                              </p:par>
                            </p:childTnLst>
                          </p:cTn>
                        </p:par>
                      </p:childTnLst>
                    </p:cTn>
                  </p:par>
                  <p:par>
                    <p:cTn id="41" fill="hold">
                      <p:stCondLst>
                        <p:cond delay="indefinite"/>
                      </p:stCondLst>
                      <p:childTnLst>
                        <p:par>
                          <p:cTn id="42" fill="hold">
                            <p:stCondLst>
                              <p:cond delay="0"/>
                            </p:stCondLst>
                            <p:childTnLst>
                              <p:par>
                                <p:cTn id="43" presetID="22" presetClass="entr" presetSubtype="2" fill="hold" grpId="0" nodeType="clickEffect">
                                  <p:stCondLst>
                                    <p:cond delay="0"/>
                                  </p:stCondLst>
                                  <p:childTnLst>
                                    <p:set>
                                      <p:cBhvr>
                                        <p:cTn id="44" dur="1" fill="hold">
                                          <p:stCondLst>
                                            <p:cond delay="0"/>
                                          </p:stCondLst>
                                        </p:cTn>
                                        <p:tgtEl>
                                          <p:spTgt spid="22"/>
                                        </p:tgtEl>
                                        <p:attrNameLst>
                                          <p:attrName>style.visibility</p:attrName>
                                        </p:attrNameLst>
                                      </p:cBhvr>
                                      <p:to>
                                        <p:strVal val="visible"/>
                                      </p:to>
                                    </p:set>
                                    <p:animEffect transition="in" filter="wipe(right)">
                                      <p:cBhvr>
                                        <p:cTn id="45" dur="500"/>
                                        <p:tgtEl>
                                          <p:spTgt spid="22"/>
                                        </p:tgtEl>
                                      </p:cBhvr>
                                    </p:animEffect>
                                  </p:childTnLst>
                                </p:cTn>
                              </p:par>
                            </p:childTnLst>
                          </p:cTn>
                        </p:par>
                        <p:par>
                          <p:cTn id="46" fill="hold">
                            <p:stCondLst>
                              <p:cond delay="500"/>
                            </p:stCondLst>
                            <p:childTnLst>
                              <p:par>
                                <p:cTn id="47" presetID="10" presetClass="entr" presetSubtype="0" fill="hold" grpId="0" nodeType="afterEffect">
                                  <p:stCondLst>
                                    <p:cond delay="0"/>
                                  </p:stCondLst>
                                  <p:childTnLst>
                                    <p:set>
                                      <p:cBhvr>
                                        <p:cTn id="48" dur="1" fill="hold">
                                          <p:stCondLst>
                                            <p:cond delay="0"/>
                                          </p:stCondLst>
                                        </p:cTn>
                                        <p:tgtEl>
                                          <p:spTgt spid="23"/>
                                        </p:tgtEl>
                                        <p:attrNameLst>
                                          <p:attrName>style.visibility</p:attrName>
                                        </p:attrNameLst>
                                      </p:cBhvr>
                                      <p:to>
                                        <p:strVal val="visible"/>
                                      </p:to>
                                    </p:set>
                                    <p:animEffect transition="in" filter="fade">
                                      <p:cBhvr>
                                        <p:cTn id="49" dur="500"/>
                                        <p:tgtEl>
                                          <p:spTgt spid="23"/>
                                        </p:tgtEl>
                                      </p:cBhvr>
                                    </p:animEffect>
                                  </p:childTnLst>
                                </p:cTn>
                              </p:par>
                            </p:childTnLst>
                          </p:cTn>
                        </p:par>
                      </p:childTnLst>
                    </p:cTn>
                  </p:par>
                  <p:par>
                    <p:cTn id="50" fill="hold">
                      <p:stCondLst>
                        <p:cond delay="indefinite"/>
                      </p:stCondLst>
                      <p:childTnLst>
                        <p:par>
                          <p:cTn id="51" fill="hold">
                            <p:stCondLst>
                              <p:cond delay="0"/>
                            </p:stCondLst>
                            <p:childTnLst>
                              <p:par>
                                <p:cTn id="52" presetID="22" presetClass="entr" presetSubtype="2" fill="hold" grpId="0" nodeType="clickEffect">
                                  <p:stCondLst>
                                    <p:cond delay="0"/>
                                  </p:stCondLst>
                                  <p:childTnLst>
                                    <p:set>
                                      <p:cBhvr>
                                        <p:cTn id="53" dur="1" fill="hold">
                                          <p:stCondLst>
                                            <p:cond delay="0"/>
                                          </p:stCondLst>
                                        </p:cTn>
                                        <p:tgtEl>
                                          <p:spTgt spid="13"/>
                                        </p:tgtEl>
                                        <p:attrNameLst>
                                          <p:attrName>style.visibility</p:attrName>
                                        </p:attrNameLst>
                                      </p:cBhvr>
                                      <p:to>
                                        <p:strVal val="visible"/>
                                      </p:to>
                                    </p:set>
                                    <p:animEffect transition="in" filter="wipe(right)">
                                      <p:cBhvr>
                                        <p:cTn id="54" dur="500"/>
                                        <p:tgtEl>
                                          <p:spTgt spid="13"/>
                                        </p:tgtEl>
                                      </p:cBhvr>
                                    </p:animEffect>
                                  </p:childTnLst>
                                </p:cTn>
                              </p:par>
                            </p:childTnLst>
                          </p:cTn>
                        </p:par>
                      </p:childTnLst>
                    </p:cTn>
                  </p:par>
                  <p:par>
                    <p:cTn id="55" fill="hold">
                      <p:stCondLst>
                        <p:cond delay="indefinite"/>
                      </p:stCondLst>
                      <p:childTnLst>
                        <p:par>
                          <p:cTn id="56" fill="hold">
                            <p:stCondLst>
                              <p:cond delay="0"/>
                            </p:stCondLst>
                            <p:childTnLst>
                              <p:par>
                                <p:cTn id="57" presetID="22" presetClass="entr" presetSubtype="2" fill="hold" grpId="0" nodeType="clickEffect">
                                  <p:stCondLst>
                                    <p:cond delay="0"/>
                                  </p:stCondLst>
                                  <p:childTnLst>
                                    <p:set>
                                      <p:cBhvr>
                                        <p:cTn id="58" dur="1" fill="hold">
                                          <p:stCondLst>
                                            <p:cond delay="0"/>
                                          </p:stCondLst>
                                        </p:cTn>
                                        <p:tgtEl>
                                          <p:spTgt spid="24"/>
                                        </p:tgtEl>
                                        <p:attrNameLst>
                                          <p:attrName>style.visibility</p:attrName>
                                        </p:attrNameLst>
                                      </p:cBhvr>
                                      <p:to>
                                        <p:strVal val="visible"/>
                                      </p:to>
                                    </p:set>
                                    <p:animEffect transition="in" filter="wipe(right)">
                                      <p:cBhvr>
                                        <p:cTn id="59" dur="500"/>
                                        <p:tgtEl>
                                          <p:spTgt spid="24"/>
                                        </p:tgtEl>
                                      </p:cBhvr>
                                    </p:animEffect>
                                  </p:childTnLst>
                                </p:cTn>
                              </p:par>
                            </p:childTnLst>
                          </p:cTn>
                        </p:par>
                        <p:par>
                          <p:cTn id="60" fill="hold">
                            <p:stCondLst>
                              <p:cond delay="500"/>
                            </p:stCondLst>
                            <p:childTnLst>
                              <p:par>
                                <p:cTn id="61" presetID="10" presetClass="entr" presetSubtype="0" fill="hold" grpId="0" nodeType="afterEffect">
                                  <p:stCondLst>
                                    <p:cond delay="0"/>
                                  </p:stCondLst>
                                  <p:childTnLst>
                                    <p:set>
                                      <p:cBhvr>
                                        <p:cTn id="62" dur="1" fill="hold">
                                          <p:stCondLst>
                                            <p:cond delay="0"/>
                                          </p:stCondLst>
                                        </p:cTn>
                                        <p:tgtEl>
                                          <p:spTgt spid="25"/>
                                        </p:tgtEl>
                                        <p:attrNameLst>
                                          <p:attrName>style.visibility</p:attrName>
                                        </p:attrNameLst>
                                      </p:cBhvr>
                                      <p:to>
                                        <p:strVal val="visible"/>
                                      </p:to>
                                    </p:set>
                                    <p:animEffect transition="in" filter="fade">
                                      <p:cBhvr>
                                        <p:cTn id="63" dur="500"/>
                                        <p:tgtEl>
                                          <p:spTgt spid="25"/>
                                        </p:tgtEl>
                                      </p:cBhvr>
                                    </p:animEffect>
                                  </p:childTnLst>
                                </p:cTn>
                              </p:par>
                            </p:childTnLst>
                          </p:cTn>
                        </p:par>
                      </p:childTnLst>
                    </p:cTn>
                  </p:par>
                  <p:par>
                    <p:cTn id="64" fill="hold">
                      <p:stCondLst>
                        <p:cond delay="indefinite"/>
                      </p:stCondLst>
                      <p:childTnLst>
                        <p:par>
                          <p:cTn id="65" fill="hold">
                            <p:stCondLst>
                              <p:cond delay="0"/>
                            </p:stCondLst>
                            <p:childTnLst>
                              <p:par>
                                <p:cTn id="66" presetID="22" presetClass="entr" presetSubtype="2" fill="hold" grpId="0" nodeType="clickEffect">
                                  <p:stCondLst>
                                    <p:cond delay="0"/>
                                  </p:stCondLst>
                                  <p:childTnLst>
                                    <p:set>
                                      <p:cBhvr>
                                        <p:cTn id="67" dur="1" fill="hold">
                                          <p:stCondLst>
                                            <p:cond delay="0"/>
                                          </p:stCondLst>
                                        </p:cTn>
                                        <p:tgtEl>
                                          <p:spTgt spid="14"/>
                                        </p:tgtEl>
                                        <p:attrNameLst>
                                          <p:attrName>style.visibility</p:attrName>
                                        </p:attrNameLst>
                                      </p:cBhvr>
                                      <p:to>
                                        <p:strVal val="visible"/>
                                      </p:to>
                                    </p:set>
                                    <p:animEffect transition="in" filter="wipe(right)">
                                      <p:cBhvr>
                                        <p:cTn id="68" dur="500"/>
                                        <p:tgtEl>
                                          <p:spTgt spid="14"/>
                                        </p:tgtEl>
                                      </p:cBhvr>
                                    </p:animEffect>
                                  </p:childTnLst>
                                </p:cTn>
                              </p:par>
                            </p:childTnLst>
                          </p:cTn>
                        </p:par>
                      </p:childTnLst>
                    </p:cTn>
                  </p:par>
                  <p:par>
                    <p:cTn id="69" fill="hold">
                      <p:stCondLst>
                        <p:cond delay="indefinite"/>
                      </p:stCondLst>
                      <p:childTnLst>
                        <p:par>
                          <p:cTn id="70" fill="hold">
                            <p:stCondLst>
                              <p:cond delay="0"/>
                            </p:stCondLst>
                            <p:childTnLst>
                              <p:par>
                                <p:cTn id="71" presetID="22" presetClass="entr" presetSubtype="4" fill="hold" grpId="0" nodeType="clickEffect">
                                  <p:stCondLst>
                                    <p:cond delay="0"/>
                                  </p:stCondLst>
                                  <p:childTnLst>
                                    <p:set>
                                      <p:cBhvr>
                                        <p:cTn id="72" dur="1" fill="hold">
                                          <p:stCondLst>
                                            <p:cond delay="0"/>
                                          </p:stCondLst>
                                        </p:cTn>
                                        <p:tgtEl>
                                          <p:spTgt spid="26"/>
                                        </p:tgtEl>
                                        <p:attrNameLst>
                                          <p:attrName>style.visibility</p:attrName>
                                        </p:attrNameLst>
                                      </p:cBhvr>
                                      <p:to>
                                        <p:strVal val="visible"/>
                                      </p:to>
                                    </p:set>
                                    <p:animEffect transition="in" filter="wipe(down)">
                                      <p:cBhvr>
                                        <p:cTn id="73" dur="500"/>
                                        <p:tgtEl>
                                          <p:spTgt spid="26"/>
                                        </p:tgtEl>
                                      </p:cBhvr>
                                    </p:animEffect>
                                  </p:childTnLst>
                                </p:cTn>
                              </p:par>
                            </p:childTnLst>
                          </p:cTn>
                        </p:par>
                        <p:par>
                          <p:cTn id="74" fill="hold">
                            <p:stCondLst>
                              <p:cond delay="500"/>
                            </p:stCondLst>
                            <p:childTnLst>
                              <p:par>
                                <p:cTn id="75" presetID="10" presetClass="entr" presetSubtype="0" fill="hold" grpId="0" nodeType="afterEffect">
                                  <p:stCondLst>
                                    <p:cond delay="0"/>
                                  </p:stCondLst>
                                  <p:childTnLst>
                                    <p:set>
                                      <p:cBhvr>
                                        <p:cTn id="76" dur="1" fill="hold">
                                          <p:stCondLst>
                                            <p:cond delay="0"/>
                                          </p:stCondLst>
                                        </p:cTn>
                                        <p:tgtEl>
                                          <p:spTgt spid="27"/>
                                        </p:tgtEl>
                                        <p:attrNameLst>
                                          <p:attrName>style.visibility</p:attrName>
                                        </p:attrNameLst>
                                      </p:cBhvr>
                                      <p:to>
                                        <p:strVal val="visible"/>
                                      </p:to>
                                    </p:set>
                                    <p:animEffect transition="in" filter="fade">
                                      <p:cBhvr>
                                        <p:cTn id="77" dur="500"/>
                                        <p:tgtEl>
                                          <p:spTgt spid="27"/>
                                        </p:tgtEl>
                                      </p:cBhvr>
                                    </p:animEffect>
                                  </p:childTnLst>
                                </p:cTn>
                              </p:par>
                            </p:childTnLst>
                          </p:cTn>
                        </p:par>
                      </p:childTnLst>
                    </p:cTn>
                  </p:par>
                  <p:par>
                    <p:cTn id="78" fill="hold">
                      <p:stCondLst>
                        <p:cond delay="indefinite"/>
                      </p:stCondLst>
                      <p:childTnLst>
                        <p:par>
                          <p:cTn id="79" fill="hold">
                            <p:stCondLst>
                              <p:cond delay="0"/>
                            </p:stCondLst>
                            <p:childTnLst>
                              <p:par>
                                <p:cTn id="80" presetID="22" presetClass="entr" presetSubtype="2" fill="hold" grpId="0" nodeType="clickEffect">
                                  <p:stCondLst>
                                    <p:cond delay="0"/>
                                  </p:stCondLst>
                                  <p:childTnLst>
                                    <p:set>
                                      <p:cBhvr>
                                        <p:cTn id="81" dur="1" fill="hold">
                                          <p:stCondLst>
                                            <p:cond delay="0"/>
                                          </p:stCondLst>
                                        </p:cTn>
                                        <p:tgtEl>
                                          <p:spTgt spid="15"/>
                                        </p:tgtEl>
                                        <p:attrNameLst>
                                          <p:attrName>style.visibility</p:attrName>
                                        </p:attrNameLst>
                                      </p:cBhvr>
                                      <p:to>
                                        <p:strVal val="visible"/>
                                      </p:to>
                                    </p:set>
                                    <p:animEffect transition="in" filter="wipe(right)">
                                      <p:cBhvr>
                                        <p:cTn id="82" dur="500"/>
                                        <p:tgtEl>
                                          <p:spTgt spid="15"/>
                                        </p:tgtEl>
                                      </p:cBhvr>
                                    </p:animEffect>
                                  </p:childTnLst>
                                </p:cTn>
                              </p:par>
                            </p:childTnLst>
                          </p:cTn>
                        </p:par>
                        <p:par>
                          <p:cTn id="83" fill="hold">
                            <p:stCondLst>
                              <p:cond delay="500"/>
                            </p:stCondLst>
                            <p:childTnLst>
                              <p:par>
                                <p:cTn id="84" presetID="22" presetClass="entr" presetSubtype="8" fill="hold" grpId="0" nodeType="afterEffect">
                                  <p:stCondLst>
                                    <p:cond delay="0"/>
                                  </p:stCondLst>
                                  <p:childTnLst>
                                    <p:set>
                                      <p:cBhvr>
                                        <p:cTn id="85" dur="1" fill="hold">
                                          <p:stCondLst>
                                            <p:cond delay="0"/>
                                          </p:stCondLst>
                                        </p:cTn>
                                        <p:tgtEl>
                                          <p:spTgt spid="28"/>
                                        </p:tgtEl>
                                        <p:attrNameLst>
                                          <p:attrName>style.visibility</p:attrName>
                                        </p:attrNameLst>
                                      </p:cBhvr>
                                      <p:to>
                                        <p:strVal val="visible"/>
                                      </p:to>
                                    </p:set>
                                    <p:animEffect transition="in" filter="wipe(left)">
                                      <p:cBhvr>
                                        <p:cTn id="86" dur="500"/>
                                        <p:tgtEl>
                                          <p:spTgt spid="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animBg="1"/>
      <p:bldP spid="18" grpId="0" animBg="1"/>
      <p:bldP spid="19" grpId="0" animBg="1"/>
      <p:bldP spid="20" grpId="0" animBg="1"/>
      <p:bldP spid="21" grpId="0" animBg="1"/>
      <p:bldP spid="22" grpId="0" animBg="1"/>
      <p:bldP spid="23" grpId="0" animBg="1"/>
      <p:bldP spid="24" grpId="0" animBg="1"/>
      <p:bldP spid="25" grpId="0" animBg="1"/>
      <p:bldP spid="26" grpId="0" animBg="1"/>
      <p:bldP spid="27" grpId="0" animBg="1"/>
      <p:bldP spid="28" grpId="0" animBg="1"/>
      <p:bldP spid="9" grpId="0" animBg="1"/>
      <p:bldP spid="11" grpId="0" animBg="1"/>
      <p:bldP spid="12" grpId="0" animBg="1"/>
      <p:bldP spid="13" grpId="0" animBg="1"/>
      <p:bldP spid="14" grpId="0" animBg="1"/>
      <p:bldP spid="15"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4B811D-2610-3F6E-438A-3DD2EAD1D72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52D83D2-3B34-6ACB-87D2-58BEC277ED0E}"/>
              </a:ext>
            </a:extLst>
          </p:cNvPr>
          <p:cNvSpPr>
            <a:spLocks noGrp="1"/>
          </p:cNvSpPr>
          <p:nvPr>
            <p:ph type="title"/>
          </p:nvPr>
        </p:nvSpPr>
        <p:spPr/>
        <p:txBody>
          <a:bodyPr>
            <a:normAutofit fontScale="90000"/>
          </a:bodyPr>
          <a:lstStyle/>
          <a:p>
            <a:r>
              <a:rPr lang="en-GB" dirty="0">
                <a:solidFill>
                  <a:srgbClr val="0070C0"/>
                </a:solidFill>
              </a:rPr>
              <a:t>Model Outline Using Gibbs Cycle</a:t>
            </a:r>
          </a:p>
        </p:txBody>
      </p:sp>
      <p:sp>
        <p:nvSpPr>
          <p:cNvPr id="3" name="Content Placeholder 2">
            <a:extLst>
              <a:ext uri="{FF2B5EF4-FFF2-40B4-BE49-F238E27FC236}">
                <a16:creationId xmlns:a16="http://schemas.microsoft.com/office/drawing/2014/main" id="{8E5AAC3C-E0B4-8565-B992-D89D1D293B75}"/>
              </a:ext>
            </a:extLst>
          </p:cNvPr>
          <p:cNvSpPr>
            <a:spLocks noGrp="1"/>
          </p:cNvSpPr>
          <p:nvPr>
            <p:ph idx="1"/>
          </p:nvPr>
        </p:nvSpPr>
        <p:spPr>
          <a:xfrm>
            <a:off x="457200" y="1417638"/>
            <a:ext cx="8229600" cy="4322024"/>
          </a:xfrm>
        </p:spPr>
        <p:txBody>
          <a:bodyPr>
            <a:normAutofit fontScale="92500" lnSpcReduction="20000"/>
          </a:bodyPr>
          <a:lstStyle/>
          <a:p>
            <a:r>
              <a:rPr lang="en-GB" b="1" dirty="0"/>
              <a:t>Word Count Recommendation: </a:t>
            </a:r>
            <a:endParaRPr lang="en-GB" dirty="0"/>
          </a:p>
          <a:p>
            <a:pPr lvl="0"/>
            <a:r>
              <a:rPr lang="en-GB" dirty="0"/>
              <a:t>Description: ~150</a:t>
            </a:r>
          </a:p>
          <a:p>
            <a:pPr lvl="0"/>
            <a:r>
              <a:rPr lang="en-GB" dirty="0"/>
              <a:t>Feelings: ~120</a:t>
            </a:r>
          </a:p>
          <a:p>
            <a:pPr lvl="0"/>
            <a:r>
              <a:rPr lang="en-GB" dirty="0"/>
              <a:t>Evaluation: ~150</a:t>
            </a:r>
          </a:p>
          <a:p>
            <a:pPr lvl="0"/>
            <a:r>
              <a:rPr lang="en-GB" dirty="0"/>
              <a:t>Analysis: ~250</a:t>
            </a:r>
          </a:p>
          <a:p>
            <a:pPr lvl="0"/>
            <a:r>
              <a:rPr lang="en-GB" dirty="0"/>
              <a:t>Conclusion: ~100</a:t>
            </a:r>
          </a:p>
          <a:p>
            <a:pPr lvl="0"/>
            <a:r>
              <a:rPr lang="en-GB" dirty="0"/>
              <a:t>Action Plan: ~130 </a:t>
            </a:r>
          </a:p>
          <a:p>
            <a:endParaRPr lang="en-GB" dirty="0"/>
          </a:p>
          <a:p>
            <a:pPr lvl="0"/>
            <a:r>
              <a:rPr lang="en-GB" b="1" dirty="0"/>
              <a:t>Total: ~900 words (+/-10%)</a:t>
            </a:r>
            <a:endParaRPr lang="en-GB" dirty="0"/>
          </a:p>
        </p:txBody>
      </p:sp>
    </p:spTree>
    <p:extLst>
      <p:ext uri="{BB962C8B-B14F-4D97-AF65-F5344CB8AC3E}">
        <p14:creationId xmlns:p14="http://schemas.microsoft.com/office/powerpoint/2010/main" val="26334251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4613DD-6827-EC82-C83B-EB98C6E377F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F5828B8-12EA-9741-A421-90498F28FC35}"/>
              </a:ext>
            </a:extLst>
          </p:cNvPr>
          <p:cNvSpPr>
            <a:spLocks noGrp="1"/>
          </p:cNvSpPr>
          <p:nvPr>
            <p:ph type="title"/>
          </p:nvPr>
        </p:nvSpPr>
        <p:spPr>
          <a:xfrm>
            <a:off x="457200" y="274638"/>
            <a:ext cx="8229600" cy="562074"/>
          </a:xfrm>
        </p:spPr>
        <p:txBody>
          <a:bodyPr>
            <a:normAutofit fontScale="90000"/>
          </a:bodyPr>
          <a:lstStyle/>
          <a:p>
            <a:r>
              <a:rPr lang="en-GB" dirty="0">
                <a:solidFill>
                  <a:srgbClr val="0070C0"/>
                </a:solidFill>
              </a:rPr>
              <a:t>Model Outline Using Gibbs Cycle</a:t>
            </a:r>
          </a:p>
        </p:txBody>
      </p:sp>
      <p:sp>
        <p:nvSpPr>
          <p:cNvPr id="3" name="Content Placeholder 2">
            <a:extLst>
              <a:ext uri="{FF2B5EF4-FFF2-40B4-BE49-F238E27FC236}">
                <a16:creationId xmlns:a16="http://schemas.microsoft.com/office/drawing/2014/main" id="{BD001D15-67BB-5EA9-8F55-9079E4B6F291}"/>
              </a:ext>
            </a:extLst>
          </p:cNvPr>
          <p:cNvSpPr>
            <a:spLocks noGrp="1"/>
          </p:cNvSpPr>
          <p:nvPr>
            <p:ph idx="1"/>
          </p:nvPr>
        </p:nvSpPr>
        <p:spPr>
          <a:xfrm>
            <a:off x="251520" y="908720"/>
            <a:ext cx="8640960" cy="5040560"/>
          </a:xfrm>
        </p:spPr>
        <p:txBody>
          <a:bodyPr>
            <a:normAutofit fontScale="92500"/>
          </a:bodyPr>
          <a:lstStyle/>
          <a:p>
            <a:pPr marL="0" indent="0">
              <a:buNone/>
            </a:pPr>
            <a:r>
              <a:rPr lang="en-GB" sz="2400" b="1" dirty="0"/>
              <a:t>1. Description (Approx. 150 words)</a:t>
            </a:r>
            <a:endParaRPr lang="en-GB" sz="2400" dirty="0"/>
          </a:p>
          <a:p>
            <a:pPr lvl="0"/>
            <a:r>
              <a:rPr lang="en-GB" sz="2400" b="1" dirty="0"/>
              <a:t>Example focus:</a:t>
            </a:r>
            <a:r>
              <a:rPr lang="en-GB" sz="2400" dirty="0"/>
              <a:t> Receiving feedback on a paraphrasing exercise.</a:t>
            </a:r>
          </a:p>
          <a:p>
            <a:pPr lvl="0"/>
            <a:r>
              <a:rPr lang="en-GB" sz="2400" b="1" dirty="0"/>
              <a:t>Describe what happened:</a:t>
            </a:r>
            <a:r>
              <a:rPr lang="en-GB" sz="2400" dirty="0"/>
              <a:t> you did the exercise in class (paraphrasing sentences), compared with a classmate and discussed it as a whole class. </a:t>
            </a:r>
          </a:p>
          <a:p>
            <a:pPr lvl="0"/>
            <a:r>
              <a:rPr lang="en-GB" sz="2400" b="1" dirty="0"/>
              <a:t>Mention the academic skill involved:</a:t>
            </a:r>
            <a:r>
              <a:rPr lang="en-GB" sz="2400" dirty="0"/>
              <a:t> paraphrasing. </a:t>
            </a:r>
          </a:p>
          <a:p>
            <a:pPr lvl="0"/>
            <a:r>
              <a:rPr lang="en-GB" sz="2400" b="1" dirty="0"/>
              <a:t>Context:</a:t>
            </a:r>
            <a:r>
              <a:rPr lang="en-GB" sz="2400" dirty="0"/>
              <a:t> this was part of building foundational academic writing skills.</a:t>
            </a:r>
          </a:p>
          <a:p>
            <a:r>
              <a:rPr lang="en-GB" sz="2400" i="1" dirty="0"/>
              <a:t>Sample sentence:</a:t>
            </a:r>
            <a:r>
              <a:rPr lang="en-GB" sz="2400" dirty="0"/>
              <a:t> “In a paraphrasing exercise I attempted to paraphrase a few sentences but struggled to change sentence structures. My lecturer highlighted that I had relied too heavily on synonyms rather than restructuring ideas, which led to my sentences being too similar to the original”</a:t>
            </a:r>
          </a:p>
        </p:txBody>
      </p:sp>
    </p:spTree>
    <p:extLst>
      <p:ext uri="{BB962C8B-B14F-4D97-AF65-F5344CB8AC3E}">
        <p14:creationId xmlns:p14="http://schemas.microsoft.com/office/powerpoint/2010/main" val="22636737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F435DB-9423-63E0-2CD0-672C17E676E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9CF6392-8A49-7DA2-B0D7-5640C546919B}"/>
              </a:ext>
            </a:extLst>
          </p:cNvPr>
          <p:cNvSpPr>
            <a:spLocks noGrp="1"/>
          </p:cNvSpPr>
          <p:nvPr>
            <p:ph type="title"/>
          </p:nvPr>
        </p:nvSpPr>
        <p:spPr>
          <a:xfrm>
            <a:off x="457200" y="274638"/>
            <a:ext cx="8229600" cy="562074"/>
          </a:xfrm>
        </p:spPr>
        <p:txBody>
          <a:bodyPr>
            <a:normAutofit fontScale="90000"/>
          </a:bodyPr>
          <a:lstStyle/>
          <a:p>
            <a:r>
              <a:rPr lang="en-GB" dirty="0">
                <a:solidFill>
                  <a:srgbClr val="0070C0"/>
                </a:solidFill>
              </a:rPr>
              <a:t>Model Outline Using Gibbs Cycle</a:t>
            </a:r>
          </a:p>
        </p:txBody>
      </p:sp>
      <p:sp>
        <p:nvSpPr>
          <p:cNvPr id="3" name="Content Placeholder 2">
            <a:extLst>
              <a:ext uri="{FF2B5EF4-FFF2-40B4-BE49-F238E27FC236}">
                <a16:creationId xmlns:a16="http://schemas.microsoft.com/office/drawing/2014/main" id="{E054D97A-63E9-FA1F-BAD5-DE78244F4201}"/>
              </a:ext>
            </a:extLst>
          </p:cNvPr>
          <p:cNvSpPr>
            <a:spLocks noGrp="1"/>
          </p:cNvSpPr>
          <p:nvPr>
            <p:ph idx="1"/>
          </p:nvPr>
        </p:nvSpPr>
        <p:spPr>
          <a:xfrm>
            <a:off x="251520" y="908720"/>
            <a:ext cx="8892480" cy="5040560"/>
          </a:xfrm>
        </p:spPr>
        <p:txBody>
          <a:bodyPr>
            <a:normAutofit/>
          </a:bodyPr>
          <a:lstStyle/>
          <a:p>
            <a:pPr marL="0" indent="0">
              <a:buNone/>
            </a:pPr>
            <a:r>
              <a:rPr lang="en-GB" sz="2400" b="1" dirty="0"/>
              <a:t>2. Feelings (Approx. 120 words)</a:t>
            </a:r>
            <a:endParaRPr lang="en-GB" sz="2400" dirty="0"/>
          </a:p>
          <a:p>
            <a:pPr lvl="0"/>
            <a:r>
              <a:rPr lang="en-GB" sz="2400" dirty="0"/>
              <a:t>Before: nervous about whether your paraphrasing was correct.</a:t>
            </a:r>
          </a:p>
          <a:p>
            <a:pPr lvl="0"/>
            <a:r>
              <a:rPr lang="en-GB" sz="2400" dirty="0"/>
              <a:t>During: frustrated when feedback showed errors.</a:t>
            </a:r>
          </a:p>
          <a:p>
            <a:pPr lvl="0"/>
            <a:r>
              <a:rPr lang="en-GB" sz="2400" dirty="0"/>
              <a:t>After: motivated to improve because you saw clear guidance.</a:t>
            </a:r>
          </a:p>
          <a:p>
            <a:pPr lvl="0"/>
            <a:r>
              <a:rPr lang="en-GB" sz="2400" dirty="0"/>
              <a:t>Reflect on how emotions shaped your learning.</a:t>
            </a:r>
          </a:p>
          <a:p>
            <a:r>
              <a:rPr lang="en-GB" sz="2400" i="1" dirty="0"/>
              <a:t>Sample sentence:</a:t>
            </a:r>
            <a:r>
              <a:rPr lang="en-GB" sz="2400" dirty="0"/>
              <a:t> “At first, I felt disappointed because I believed I had paraphrased effectively. However, the feedback from my classmates and lecturer made me realise that I only tried one technique instead of trying all the different ones discussed in class.”</a:t>
            </a:r>
          </a:p>
        </p:txBody>
      </p:sp>
    </p:spTree>
    <p:extLst>
      <p:ext uri="{BB962C8B-B14F-4D97-AF65-F5344CB8AC3E}">
        <p14:creationId xmlns:p14="http://schemas.microsoft.com/office/powerpoint/2010/main" val="19785072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8EA5A6-33A9-081D-50ED-A4C85883512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8E51351-3A9C-B395-99FD-35601FF03C0D}"/>
              </a:ext>
            </a:extLst>
          </p:cNvPr>
          <p:cNvSpPr>
            <a:spLocks noGrp="1"/>
          </p:cNvSpPr>
          <p:nvPr>
            <p:ph type="title"/>
          </p:nvPr>
        </p:nvSpPr>
        <p:spPr>
          <a:xfrm>
            <a:off x="457200" y="274638"/>
            <a:ext cx="8229600" cy="562074"/>
          </a:xfrm>
        </p:spPr>
        <p:txBody>
          <a:bodyPr>
            <a:normAutofit fontScale="90000"/>
          </a:bodyPr>
          <a:lstStyle/>
          <a:p>
            <a:r>
              <a:rPr lang="en-GB" dirty="0">
                <a:solidFill>
                  <a:srgbClr val="0070C0"/>
                </a:solidFill>
              </a:rPr>
              <a:t>Model Outline Using Gibbs Cycle</a:t>
            </a:r>
          </a:p>
        </p:txBody>
      </p:sp>
      <p:sp>
        <p:nvSpPr>
          <p:cNvPr id="3" name="Content Placeholder 2">
            <a:extLst>
              <a:ext uri="{FF2B5EF4-FFF2-40B4-BE49-F238E27FC236}">
                <a16:creationId xmlns:a16="http://schemas.microsoft.com/office/drawing/2014/main" id="{7846D0C1-00B4-8E81-66B0-356EC1E5EC26}"/>
              </a:ext>
            </a:extLst>
          </p:cNvPr>
          <p:cNvSpPr>
            <a:spLocks noGrp="1"/>
          </p:cNvSpPr>
          <p:nvPr>
            <p:ph idx="1"/>
          </p:nvPr>
        </p:nvSpPr>
        <p:spPr>
          <a:xfrm>
            <a:off x="251520" y="908720"/>
            <a:ext cx="8892480" cy="5040560"/>
          </a:xfrm>
        </p:spPr>
        <p:txBody>
          <a:bodyPr>
            <a:normAutofit fontScale="85000" lnSpcReduction="20000"/>
          </a:bodyPr>
          <a:lstStyle/>
          <a:p>
            <a:pPr marL="0" indent="0">
              <a:buNone/>
            </a:pPr>
            <a:r>
              <a:rPr lang="en-GB" b="1" dirty="0"/>
              <a:t>3. Evaluation (Approx. 150 words)</a:t>
            </a:r>
            <a:endParaRPr lang="en-GB" dirty="0"/>
          </a:p>
          <a:p>
            <a:pPr lvl="0"/>
            <a:r>
              <a:rPr lang="en-GB" dirty="0"/>
              <a:t>Positive aspects: constructive feedback, supportive class discussion, chance to practice again.</a:t>
            </a:r>
          </a:p>
          <a:p>
            <a:pPr lvl="0"/>
            <a:r>
              <a:rPr lang="en-GB" dirty="0"/>
              <a:t>Negative aspects: initial confusion, lack of confidence in applying the different paraphrasing techniques. </a:t>
            </a:r>
          </a:p>
          <a:p>
            <a:pPr lvl="0"/>
            <a:r>
              <a:rPr lang="en-GB" dirty="0"/>
              <a:t>Impact: feedback clarified expectations but also revealed gaps in my skills.</a:t>
            </a:r>
          </a:p>
          <a:p>
            <a:r>
              <a:rPr lang="en-GB" i="1" dirty="0"/>
              <a:t>Sample sentence:</a:t>
            </a:r>
            <a:r>
              <a:rPr lang="en-GB" dirty="0"/>
              <a:t> “The most valuable aspect were the lecturer’s comments, which showed me exactly where I had gone wrong. On the other hand, I realised I had not fully understood the different paraphrasing techniques, some of which were very new to me, so I was hesitant to use them”. </a:t>
            </a:r>
          </a:p>
        </p:txBody>
      </p:sp>
    </p:spTree>
    <p:extLst>
      <p:ext uri="{BB962C8B-B14F-4D97-AF65-F5344CB8AC3E}">
        <p14:creationId xmlns:p14="http://schemas.microsoft.com/office/powerpoint/2010/main" val="12698573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560EF1-79EC-A0D1-D749-77ADD5A701E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43389C6-0A95-6A4E-5CA8-D387E6786C17}"/>
              </a:ext>
            </a:extLst>
          </p:cNvPr>
          <p:cNvSpPr>
            <a:spLocks noGrp="1"/>
          </p:cNvSpPr>
          <p:nvPr>
            <p:ph type="title"/>
          </p:nvPr>
        </p:nvSpPr>
        <p:spPr>
          <a:xfrm>
            <a:off x="457200" y="274638"/>
            <a:ext cx="8229600" cy="562074"/>
          </a:xfrm>
        </p:spPr>
        <p:txBody>
          <a:bodyPr>
            <a:normAutofit fontScale="90000"/>
          </a:bodyPr>
          <a:lstStyle/>
          <a:p>
            <a:r>
              <a:rPr lang="en-GB" dirty="0">
                <a:solidFill>
                  <a:srgbClr val="0070C0"/>
                </a:solidFill>
              </a:rPr>
              <a:t>Model Outline Using Gibbs Cycle</a:t>
            </a:r>
          </a:p>
        </p:txBody>
      </p:sp>
      <p:sp>
        <p:nvSpPr>
          <p:cNvPr id="3" name="Content Placeholder 2">
            <a:extLst>
              <a:ext uri="{FF2B5EF4-FFF2-40B4-BE49-F238E27FC236}">
                <a16:creationId xmlns:a16="http://schemas.microsoft.com/office/drawing/2014/main" id="{D626C6AD-E377-92CA-4748-E4ABE30FF060}"/>
              </a:ext>
            </a:extLst>
          </p:cNvPr>
          <p:cNvSpPr>
            <a:spLocks noGrp="1"/>
          </p:cNvSpPr>
          <p:nvPr>
            <p:ph idx="1"/>
          </p:nvPr>
        </p:nvSpPr>
        <p:spPr>
          <a:xfrm>
            <a:off x="143000" y="908720"/>
            <a:ext cx="9001000" cy="5040560"/>
          </a:xfrm>
        </p:spPr>
        <p:txBody>
          <a:bodyPr>
            <a:noAutofit/>
          </a:bodyPr>
          <a:lstStyle/>
          <a:p>
            <a:pPr marL="0" indent="0">
              <a:buNone/>
            </a:pPr>
            <a:r>
              <a:rPr lang="en-GB" sz="2200" b="1" dirty="0"/>
              <a:t>4. Analysis (Approx. 250 words)</a:t>
            </a:r>
            <a:endParaRPr lang="en-GB" sz="2200" dirty="0"/>
          </a:p>
          <a:p>
            <a:pPr lvl="0"/>
            <a:r>
              <a:rPr lang="en-GB" sz="2200" dirty="0"/>
              <a:t>Why did this happen? You relied on surface-level strategies.</a:t>
            </a:r>
          </a:p>
          <a:p>
            <a:pPr lvl="0"/>
            <a:r>
              <a:rPr lang="en-GB" sz="2200" dirty="0"/>
              <a:t>Link to (example) module texts:</a:t>
            </a:r>
          </a:p>
          <a:p>
            <a:pPr lvl="1"/>
            <a:r>
              <a:rPr lang="en-GB" sz="2200" b="1" dirty="0"/>
              <a:t>Text 1 idea:</a:t>
            </a:r>
            <a:r>
              <a:rPr lang="en-GB" sz="2200" dirty="0"/>
              <a:t> Effective paraphrasing requires restructuring ideas, not just replacing words.</a:t>
            </a:r>
          </a:p>
          <a:p>
            <a:pPr lvl="1"/>
            <a:r>
              <a:rPr lang="en-GB" sz="2200" b="1" dirty="0"/>
              <a:t>Text 2 idea:</a:t>
            </a:r>
            <a:r>
              <a:rPr lang="en-GB" sz="2200" dirty="0"/>
              <a:t> Academic integrity depends on accurate referencing.</a:t>
            </a:r>
          </a:p>
          <a:p>
            <a:pPr lvl="1"/>
            <a:r>
              <a:rPr lang="en-GB" sz="2200" b="1" dirty="0"/>
              <a:t>Text 3 idea:</a:t>
            </a:r>
            <a:r>
              <a:rPr lang="en-GB" sz="2200" dirty="0"/>
              <a:t> Reflective practice helps learners identify gaps and improve.</a:t>
            </a:r>
          </a:p>
          <a:p>
            <a:pPr marL="0" indent="0">
              <a:buNone/>
            </a:pPr>
            <a:r>
              <a:rPr lang="en-GB" sz="2000" i="1" dirty="0">
                <a:solidFill>
                  <a:srgbClr val="0070C0"/>
                </a:solidFill>
              </a:rPr>
              <a:t>(please note: the above examples are </a:t>
            </a:r>
            <a:r>
              <a:rPr lang="en-GB" sz="2000" i="1" u="sng" dirty="0">
                <a:solidFill>
                  <a:srgbClr val="0070C0"/>
                </a:solidFill>
              </a:rPr>
              <a:t>not</a:t>
            </a:r>
            <a:r>
              <a:rPr lang="en-GB" sz="2000" i="1" dirty="0">
                <a:solidFill>
                  <a:srgbClr val="0070C0"/>
                </a:solidFill>
              </a:rPr>
              <a:t> from the actual ACS key texts) </a:t>
            </a:r>
            <a:endParaRPr lang="en-GB" sz="2000" dirty="0">
              <a:solidFill>
                <a:srgbClr val="0070C0"/>
              </a:solidFill>
            </a:endParaRPr>
          </a:p>
          <a:p>
            <a:pPr lvl="0"/>
            <a:r>
              <a:rPr lang="en-GB" sz="2200" dirty="0"/>
              <a:t>Connect theory to your experience: your struggle reflects common challenges in transitioning to university-level writing.</a:t>
            </a:r>
          </a:p>
          <a:p>
            <a:pPr lvl="0"/>
            <a:r>
              <a:rPr lang="en-GB" sz="2200" dirty="0"/>
              <a:t>Show how your understanding of academic expectations evolved.</a:t>
            </a:r>
          </a:p>
        </p:txBody>
      </p:sp>
    </p:spTree>
    <p:extLst>
      <p:ext uri="{BB962C8B-B14F-4D97-AF65-F5344CB8AC3E}">
        <p14:creationId xmlns:p14="http://schemas.microsoft.com/office/powerpoint/2010/main" val="127341783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827B5B-C5D3-B9F2-33BE-1FA06C402A7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90876F2-CBB2-DAF3-AB2C-686B54579522}"/>
              </a:ext>
            </a:extLst>
          </p:cNvPr>
          <p:cNvSpPr>
            <a:spLocks noGrp="1"/>
          </p:cNvSpPr>
          <p:nvPr>
            <p:ph type="title"/>
          </p:nvPr>
        </p:nvSpPr>
        <p:spPr>
          <a:xfrm>
            <a:off x="457200" y="274638"/>
            <a:ext cx="8229600" cy="562074"/>
          </a:xfrm>
        </p:spPr>
        <p:txBody>
          <a:bodyPr>
            <a:normAutofit fontScale="90000"/>
          </a:bodyPr>
          <a:lstStyle/>
          <a:p>
            <a:r>
              <a:rPr lang="en-GB" dirty="0">
                <a:solidFill>
                  <a:srgbClr val="0070C0"/>
                </a:solidFill>
              </a:rPr>
              <a:t>Model Outline Using Gibbs Cycle</a:t>
            </a:r>
          </a:p>
        </p:txBody>
      </p:sp>
      <p:sp>
        <p:nvSpPr>
          <p:cNvPr id="3" name="Content Placeholder 2">
            <a:extLst>
              <a:ext uri="{FF2B5EF4-FFF2-40B4-BE49-F238E27FC236}">
                <a16:creationId xmlns:a16="http://schemas.microsoft.com/office/drawing/2014/main" id="{2631D0C1-5F32-B125-DB51-BE0615A4C12E}"/>
              </a:ext>
            </a:extLst>
          </p:cNvPr>
          <p:cNvSpPr>
            <a:spLocks noGrp="1"/>
          </p:cNvSpPr>
          <p:nvPr>
            <p:ph idx="1"/>
          </p:nvPr>
        </p:nvSpPr>
        <p:spPr>
          <a:xfrm>
            <a:off x="251520" y="908720"/>
            <a:ext cx="8435280" cy="5040560"/>
          </a:xfrm>
        </p:spPr>
        <p:txBody>
          <a:bodyPr>
            <a:normAutofit/>
          </a:bodyPr>
          <a:lstStyle/>
          <a:p>
            <a:pPr marL="0" indent="0" algn="just">
              <a:buNone/>
            </a:pPr>
            <a:r>
              <a:rPr lang="en-GB" sz="2800" b="1" dirty="0"/>
              <a:t>4. Analysis (Approx. 250 words)</a:t>
            </a:r>
            <a:endParaRPr lang="en-GB" sz="2800" dirty="0"/>
          </a:p>
          <a:p>
            <a:pPr algn="just"/>
            <a:r>
              <a:rPr lang="en-GB" sz="2800" i="1" dirty="0"/>
              <a:t>Sample sentence:</a:t>
            </a:r>
            <a:r>
              <a:rPr lang="en-GB" sz="2800" dirty="0"/>
              <a:t> “This experience is similar to what  Smith (2020) says about paraphrasing; that it involves transforming the structure of ideas rather than substituting vocabulary. My reliance on synonyms demonstrated a surface approach, which can lead to unintentional plagiarism (Jones, 2019). Reflecting on this, I see how feedback helped me focus on deeper learning, supporting Brookfield’s (2017) view that critical reflection is essential for academic growth.”</a:t>
            </a:r>
          </a:p>
        </p:txBody>
      </p:sp>
    </p:spTree>
    <p:extLst>
      <p:ext uri="{BB962C8B-B14F-4D97-AF65-F5344CB8AC3E}">
        <p14:creationId xmlns:p14="http://schemas.microsoft.com/office/powerpoint/2010/main" val="333254750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CE82FD-22EC-D604-9F26-4A2CD39874E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FB910EE-B1E3-6260-FA44-819490A47B86}"/>
              </a:ext>
            </a:extLst>
          </p:cNvPr>
          <p:cNvSpPr>
            <a:spLocks noGrp="1"/>
          </p:cNvSpPr>
          <p:nvPr>
            <p:ph type="title"/>
          </p:nvPr>
        </p:nvSpPr>
        <p:spPr>
          <a:xfrm>
            <a:off x="457200" y="274638"/>
            <a:ext cx="8229600" cy="562074"/>
          </a:xfrm>
        </p:spPr>
        <p:txBody>
          <a:bodyPr>
            <a:normAutofit fontScale="90000"/>
          </a:bodyPr>
          <a:lstStyle/>
          <a:p>
            <a:r>
              <a:rPr lang="en-GB" dirty="0">
                <a:solidFill>
                  <a:srgbClr val="0070C0"/>
                </a:solidFill>
              </a:rPr>
              <a:t>Model Outline Using Gibbs Cycle</a:t>
            </a:r>
          </a:p>
        </p:txBody>
      </p:sp>
      <p:sp>
        <p:nvSpPr>
          <p:cNvPr id="3" name="Content Placeholder 2">
            <a:extLst>
              <a:ext uri="{FF2B5EF4-FFF2-40B4-BE49-F238E27FC236}">
                <a16:creationId xmlns:a16="http://schemas.microsoft.com/office/drawing/2014/main" id="{AA14CDDF-3ECE-1572-41B8-0D957F6704AC}"/>
              </a:ext>
            </a:extLst>
          </p:cNvPr>
          <p:cNvSpPr>
            <a:spLocks noGrp="1"/>
          </p:cNvSpPr>
          <p:nvPr>
            <p:ph idx="1"/>
          </p:nvPr>
        </p:nvSpPr>
        <p:spPr>
          <a:xfrm>
            <a:off x="251520" y="908720"/>
            <a:ext cx="8892480" cy="5040560"/>
          </a:xfrm>
        </p:spPr>
        <p:txBody>
          <a:bodyPr>
            <a:normAutofit/>
          </a:bodyPr>
          <a:lstStyle/>
          <a:p>
            <a:pPr marL="0" indent="0">
              <a:buNone/>
            </a:pPr>
            <a:r>
              <a:rPr lang="en-GB" sz="2200" b="1" dirty="0"/>
              <a:t>5. Conclusion (Approx. 100 words)</a:t>
            </a:r>
            <a:endParaRPr lang="en-GB" sz="2200" dirty="0"/>
          </a:p>
          <a:p>
            <a:pPr lvl="0"/>
            <a:r>
              <a:rPr lang="en-GB" sz="2200" dirty="0"/>
              <a:t>What else could you have done?</a:t>
            </a:r>
          </a:p>
          <a:p>
            <a:pPr lvl="0"/>
            <a:r>
              <a:rPr lang="en-GB" sz="2200" dirty="0"/>
              <a:t>You could have reviewed Moodle and looked at examples of paraphrasing before attempting the task.</a:t>
            </a:r>
          </a:p>
          <a:p>
            <a:pPr lvl="0"/>
            <a:r>
              <a:rPr lang="en-GB" sz="2200" dirty="0"/>
              <a:t>You could have asked classmates or lecturer for clarification earlier.</a:t>
            </a:r>
          </a:p>
          <a:p>
            <a:pPr lvl="0"/>
            <a:r>
              <a:rPr lang="en-GB" sz="2200" dirty="0"/>
              <a:t>Lesson learned: preparation and active engagement with resources are key.</a:t>
            </a:r>
          </a:p>
          <a:p>
            <a:r>
              <a:rPr lang="en-GB" sz="2200" i="1" dirty="0"/>
              <a:t>Sample sentence:</a:t>
            </a:r>
            <a:r>
              <a:rPr lang="en-GB" sz="2200" dirty="0"/>
              <a:t> “In hindsight, I should have read about paraphrasing at home and watched a few recommended videos to better understand how to do it. I could have also done the paraphrasing practice exercise from Moodle. This would have helped me identify weaknesses earlier, given me more practice, and enable me to approach the task with greater confidence.”</a:t>
            </a:r>
          </a:p>
        </p:txBody>
      </p:sp>
    </p:spTree>
    <p:extLst>
      <p:ext uri="{BB962C8B-B14F-4D97-AF65-F5344CB8AC3E}">
        <p14:creationId xmlns:p14="http://schemas.microsoft.com/office/powerpoint/2010/main" val="266618807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671160-EA18-81BF-BBB6-61068D8A3ED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724359B-D2AB-39FD-EDBE-15808FF53473}"/>
              </a:ext>
            </a:extLst>
          </p:cNvPr>
          <p:cNvSpPr>
            <a:spLocks noGrp="1"/>
          </p:cNvSpPr>
          <p:nvPr>
            <p:ph type="title"/>
          </p:nvPr>
        </p:nvSpPr>
        <p:spPr>
          <a:xfrm>
            <a:off x="457200" y="274638"/>
            <a:ext cx="8229600" cy="562074"/>
          </a:xfrm>
        </p:spPr>
        <p:txBody>
          <a:bodyPr>
            <a:normAutofit fontScale="90000"/>
          </a:bodyPr>
          <a:lstStyle/>
          <a:p>
            <a:r>
              <a:rPr lang="en-GB" dirty="0">
                <a:solidFill>
                  <a:srgbClr val="0070C0"/>
                </a:solidFill>
              </a:rPr>
              <a:t>Model Outline Using Gibbs Cycle</a:t>
            </a:r>
          </a:p>
        </p:txBody>
      </p:sp>
      <p:sp>
        <p:nvSpPr>
          <p:cNvPr id="3" name="Content Placeholder 2">
            <a:extLst>
              <a:ext uri="{FF2B5EF4-FFF2-40B4-BE49-F238E27FC236}">
                <a16:creationId xmlns:a16="http://schemas.microsoft.com/office/drawing/2014/main" id="{7BA6178B-275C-4666-19B7-56B6DA9B3969}"/>
              </a:ext>
            </a:extLst>
          </p:cNvPr>
          <p:cNvSpPr>
            <a:spLocks noGrp="1"/>
          </p:cNvSpPr>
          <p:nvPr>
            <p:ph idx="1"/>
          </p:nvPr>
        </p:nvSpPr>
        <p:spPr>
          <a:xfrm>
            <a:off x="251520" y="908720"/>
            <a:ext cx="8892480" cy="5040560"/>
          </a:xfrm>
        </p:spPr>
        <p:txBody>
          <a:bodyPr>
            <a:normAutofit fontScale="92500" lnSpcReduction="10000"/>
          </a:bodyPr>
          <a:lstStyle/>
          <a:p>
            <a:pPr marL="0" indent="0">
              <a:buNone/>
            </a:pPr>
            <a:r>
              <a:rPr lang="en-GB" b="1" dirty="0"/>
              <a:t>6. Action Plan (Approx. 130 words)</a:t>
            </a:r>
            <a:endParaRPr lang="en-GB" dirty="0"/>
          </a:p>
          <a:p>
            <a:pPr lvl="0"/>
            <a:r>
              <a:rPr lang="en-GB" dirty="0"/>
              <a:t>Next time:</a:t>
            </a:r>
          </a:p>
          <a:p>
            <a:pPr lvl="1"/>
            <a:r>
              <a:rPr lang="en-GB" dirty="0"/>
              <a:t>Use structured note-taking to capture main ideas before paraphrasing.</a:t>
            </a:r>
          </a:p>
          <a:p>
            <a:pPr lvl="1"/>
            <a:r>
              <a:rPr lang="en-GB" dirty="0"/>
              <a:t>Seek feedback proactively and engage more with my classmates to compare our work.</a:t>
            </a:r>
          </a:p>
          <a:p>
            <a:pPr lvl="0"/>
            <a:r>
              <a:rPr lang="en-GB" dirty="0"/>
              <a:t>Long-term:</a:t>
            </a:r>
          </a:p>
          <a:p>
            <a:pPr lvl="1"/>
            <a:r>
              <a:rPr lang="en-GB" dirty="0"/>
              <a:t>Continue practising paraphrasing online and from books. </a:t>
            </a:r>
          </a:p>
          <a:p>
            <a:pPr lvl="1"/>
            <a:r>
              <a:rPr lang="en-GB" dirty="0"/>
              <a:t>Build a personal checklist for academic writing.</a:t>
            </a:r>
          </a:p>
          <a:p>
            <a:pPr lvl="1"/>
            <a:r>
              <a:rPr lang="en-GB" dirty="0"/>
              <a:t>Integrate reflection into future assignments.</a:t>
            </a:r>
          </a:p>
        </p:txBody>
      </p:sp>
    </p:spTree>
    <p:extLst>
      <p:ext uri="{BB962C8B-B14F-4D97-AF65-F5344CB8AC3E}">
        <p14:creationId xmlns:p14="http://schemas.microsoft.com/office/powerpoint/2010/main" val="242570681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760CE4-BC10-62F5-31CE-7D788FF520B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5143A9E-D55A-194B-E306-6BA4A8D300C0}"/>
              </a:ext>
            </a:extLst>
          </p:cNvPr>
          <p:cNvSpPr>
            <a:spLocks noGrp="1"/>
          </p:cNvSpPr>
          <p:nvPr>
            <p:ph type="title"/>
          </p:nvPr>
        </p:nvSpPr>
        <p:spPr>
          <a:xfrm>
            <a:off x="457200" y="274638"/>
            <a:ext cx="8229600" cy="562074"/>
          </a:xfrm>
        </p:spPr>
        <p:txBody>
          <a:bodyPr>
            <a:normAutofit fontScale="90000"/>
          </a:bodyPr>
          <a:lstStyle/>
          <a:p>
            <a:r>
              <a:rPr lang="en-GB" dirty="0">
                <a:solidFill>
                  <a:srgbClr val="0070C0"/>
                </a:solidFill>
              </a:rPr>
              <a:t>Model Outline Using Gibbs Cycle</a:t>
            </a:r>
          </a:p>
        </p:txBody>
      </p:sp>
      <p:sp>
        <p:nvSpPr>
          <p:cNvPr id="3" name="Content Placeholder 2">
            <a:extLst>
              <a:ext uri="{FF2B5EF4-FFF2-40B4-BE49-F238E27FC236}">
                <a16:creationId xmlns:a16="http://schemas.microsoft.com/office/drawing/2014/main" id="{8F6E9903-3078-BF81-B3B3-C4F240B7BED8}"/>
              </a:ext>
            </a:extLst>
          </p:cNvPr>
          <p:cNvSpPr>
            <a:spLocks noGrp="1"/>
          </p:cNvSpPr>
          <p:nvPr>
            <p:ph idx="1"/>
          </p:nvPr>
        </p:nvSpPr>
        <p:spPr>
          <a:xfrm>
            <a:off x="251520" y="908720"/>
            <a:ext cx="8435280" cy="5040560"/>
          </a:xfrm>
        </p:spPr>
        <p:txBody>
          <a:bodyPr>
            <a:normAutofit/>
          </a:bodyPr>
          <a:lstStyle/>
          <a:p>
            <a:pPr marL="0" indent="0" algn="just">
              <a:buNone/>
            </a:pPr>
            <a:r>
              <a:rPr lang="en-GB" sz="2800" b="1" dirty="0"/>
              <a:t>6. Action Plan (Approx. 130 words)</a:t>
            </a:r>
            <a:endParaRPr lang="en-GB" sz="2800" dirty="0"/>
          </a:p>
          <a:p>
            <a:pPr algn="just"/>
            <a:r>
              <a:rPr lang="en-GB" sz="2800" i="1" dirty="0"/>
              <a:t>Sample sentence:</a:t>
            </a:r>
            <a:r>
              <a:rPr lang="en-GB" sz="2800" dirty="0"/>
              <a:t> “If I face a similar task again, I will first summarise the text in my own words before attempting to paraphrase. I will also check key vocabulary in a dictionary first to better understand the meaning of the words before trying to paraphrase them. Over time, I plan to apply these strategies to essays in other modules, strengthening my academic writing skills.”</a:t>
            </a:r>
          </a:p>
        </p:txBody>
      </p:sp>
    </p:spTree>
    <p:extLst>
      <p:ext uri="{BB962C8B-B14F-4D97-AF65-F5344CB8AC3E}">
        <p14:creationId xmlns:p14="http://schemas.microsoft.com/office/powerpoint/2010/main" val="118669890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BEE9A7-AB4C-4DBA-8C24-B2C732359F80}"/>
              </a:ext>
            </a:extLst>
          </p:cNvPr>
          <p:cNvSpPr>
            <a:spLocks noGrp="1"/>
          </p:cNvSpPr>
          <p:nvPr>
            <p:ph type="title"/>
          </p:nvPr>
        </p:nvSpPr>
        <p:spPr/>
        <p:txBody>
          <a:bodyPr>
            <a:normAutofit fontScale="90000"/>
          </a:bodyPr>
          <a:lstStyle/>
          <a:p>
            <a:r>
              <a:rPr lang="en-GB" dirty="0">
                <a:solidFill>
                  <a:srgbClr val="0070C0"/>
                </a:solidFill>
              </a:rPr>
              <a:t>Activity - Using the Gibbs Reflective Cycle</a:t>
            </a:r>
          </a:p>
        </p:txBody>
      </p:sp>
      <p:sp>
        <p:nvSpPr>
          <p:cNvPr id="4" name="Rectangle: Rounded Corners 3">
            <a:extLst>
              <a:ext uri="{FF2B5EF4-FFF2-40B4-BE49-F238E27FC236}">
                <a16:creationId xmlns:a16="http://schemas.microsoft.com/office/drawing/2014/main" id="{0F473E54-2FE2-4AA3-813E-A1BCC005E7BA}"/>
              </a:ext>
            </a:extLst>
          </p:cNvPr>
          <p:cNvSpPr/>
          <p:nvPr/>
        </p:nvSpPr>
        <p:spPr>
          <a:xfrm>
            <a:off x="366047" y="2841981"/>
            <a:ext cx="7175140" cy="878226"/>
          </a:xfrm>
          <a:prstGeom prst="roundRect">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indent="0">
              <a:buNone/>
            </a:pPr>
            <a:r>
              <a:rPr lang="en-GB" sz="2400" dirty="0">
                <a:latin typeface="Arial" panose="020B0604020202020204" pitchFamily="34" charset="0"/>
                <a:cs typeface="Arial" panose="020B0604020202020204" pitchFamily="34" charset="0"/>
              </a:rPr>
              <a:t>Answer the questions and complete the activity  </a:t>
            </a:r>
          </a:p>
        </p:txBody>
      </p:sp>
      <p:sp>
        <p:nvSpPr>
          <p:cNvPr id="5" name="Rectangle: Rounded Corners 4">
            <a:extLst>
              <a:ext uri="{FF2B5EF4-FFF2-40B4-BE49-F238E27FC236}">
                <a16:creationId xmlns:a16="http://schemas.microsoft.com/office/drawing/2014/main" id="{87E370B8-3E4E-4B7D-A618-163946A898C9}"/>
              </a:ext>
            </a:extLst>
          </p:cNvPr>
          <p:cNvSpPr/>
          <p:nvPr/>
        </p:nvSpPr>
        <p:spPr>
          <a:xfrm>
            <a:off x="336358" y="1614263"/>
            <a:ext cx="8471284" cy="878226"/>
          </a:xfrm>
          <a:prstGeom prst="roundRect">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latin typeface="Arial" panose="020B0604020202020204" pitchFamily="34" charset="0"/>
                <a:cs typeface="Arial" panose="020B0604020202020204" pitchFamily="34" charset="0"/>
              </a:rPr>
              <a:t>Download Gibb’s Reflective Activity from </a:t>
            </a:r>
          </a:p>
          <a:p>
            <a:pPr algn="ctr"/>
            <a:r>
              <a:rPr lang="en-GB" sz="2400" dirty="0">
                <a:latin typeface="Arial" panose="020B0604020202020204" pitchFamily="34" charset="0"/>
                <a:cs typeface="Arial" panose="020B0604020202020204" pitchFamily="34" charset="0"/>
              </a:rPr>
              <a:t>ACS Week 9 on Moodle</a:t>
            </a:r>
          </a:p>
        </p:txBody>
      </p:sp>
      <p:sp>
        <p:nvSpPr>
          <p:cNvPr id="6" name="Rectangle: Rounded Corners 5">
            <a:extLst>
              <a:ext uri="{FF2B5EF4-FFF2-40B4-BE49-F238E27FC236}">
                <a16:creationId xmlns:a16="http://schemas.microsoft.com/office/drawing/2014/main" id="{D37AA567-B421-4E72-8418-B6B7CEBB0FEB}"/>
              </a:ext>
            </a:extLst>
          </p:cNvPr>
          <p:cNvSpPr/>
          <p:nvPr/>
        </p:nvSpPr>
        <p:spPr>
          <a:xfrm>
            <a:off x="300427" y="4069699"/>
            <a:ext cx="8436137" cy="1291282"/>
          </a:xfrm>
          <a:prstGeom prst="roundRect">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indent="0">
              <a:buNone/>
            </a:pPr>
            <a:r>
              <a:rPr lang="en-GB" sz="2400" dirty="0">
                <a:latin typeface="Arial" panose="020B0604020202020204" pitchFamily="34" charset="0"/>
                <a:cs typeface="Arial" panose="020B0604020202020204" pitchFamily="34" charset="0"/>
              </a:rPr>
              <a:t>Begin building paragraphs to practise for your Task 3 Reflective Activity</a:t>
            </a:r>
          </a:p>
        </p:txBody>
      </p:sp>
    </p:spTree>
    <p:extLst>
      <p:ext uri="{BB962C8B-B14F-4D97-AF65-F5344CB8AC3E}">
        <p14:creationId xmlns:p14="http://schemas.microsoft.com/office/powerpoint/2010/main" val="41995040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814B7-F6C6-4252-976F-D8EBC8EF2D79}"/>
              </a:ext>
            </a:extLst>
          </p:cNvPr>
          <p:cNvSpPr>
            <a:spLocks noGrp="1"/>
          </p:cNvSpPr>
          <p:nvPr>
            <p:ph type="title"/>
          </p:nvPr>
        </p:nvSpPr>
        <p:spPr/>
        <p:txBody>
          <a:bodyPr/>
          <a:lstStyle/>
          <a:p>
            <a:r>
              <a:rPr lang="en-GB" dirty="0">
                <a:solidFill>
                  <a:srgbClr val="0070C0"/>
                </a:solidFill>
              </a:rPr>
              <a:t>Today we have:</a:t>
            </a:r>
          </a:p>
        </p:txBody>
      </p:sp>
      <p:sp>
        <p:nvSpPr>
          <p:cNvPr id="3" name="Content Placeholder 2"/>
          <p:cNvSpPr>
            <a:spLocks noGrp="1"/>
          </p:cNvSpPr>
          <p:nvPr>
            <p:ph idx="1"/>
          </p:nvPr>
        </p:nvSpPr>
        <p:spPr>
          <a:xfrm>
            <a:off x="457200" y="1600201"/>
            <a:ext cx="8363272" cy="3917032"/>
          </a:xfrm>
        </p:spPr>
        <p:txBody>
          <a:bodyPr>
            <a:normAutofit/>
          </a:bodyPr>
          <a:lstStyle/>
          <a:p>
            <a:r>
              <a:rPr lang="en-US" sz="2800" dirty="0"/>
              <a:t>Revisited </a:t>
            </a:r>
            <a:r>
              <a:rPr lang="en-US" sz="2800" b="1" dirty="0"/>
              <a:t>Task 3 </a:t>
            </a:r>
            <a:r>
              <a:rPr lang="en-US" sz="2800" dirty="0"/>
              <a:t>requirements</a:t>
            </a:r>
            <a:endParaRPr lang="en-US" sz="2800" b="1" dirty="0"/>
          </a:p>
          <a:p>
            <a:r>
              <a:rPr lang="en-GB" sz="2800" dirty="0"/>
              <a:t>Refreshed the concept of </a:t>
            </a:r>
            <a:r>
              <a:rPr lang="en-GB" sz="2800" b="1" dirty="0"/>
              <a:t>Reflective Writing </a:t>
            </a:r>
          </a:p>
          <a:p>
            <a:r>
              <a:rPr lang="en-GB" sz="2800" dirty="0"/>
              <a:t>Examined </a:t>
            </a:r>
            <a:r>
              <a:rPr lang="en-GB" sz="2800" b="1" dirty="0"/>
              <a:t>Gibb’s Reflective Cycle </a:t>
            </a:r>
            <a:r>
              <a:rPr lang="en-GB" sz="2800" dirty="0"/>
              <a:t>in more detail </a:t>
            </a:r>
          </a:p>
          <a:p>
            <a:r>
              <a:rPr lang="en-GB" sz="2800" dirty="0"/>
              <a:t>Began planning and writing our reflective task</a:t>
            </a:r>
          </a:p>
          <a:p>
            <a:pPr marL="0" indent="0">
              <a:buNone/>
            </a:pPr>
            <a:endParaRPr lang="en-GB" dirty="0"/>
          </a:p>
          <a:p>
            <a:endParaRPr lang="en-GB" dirty="0"/>
          </a:p>
          <a:p>
            <a:endParaRPr lang="en-GB" dirty="0"/>
          </a:p>
        </p:txBody>
      </p:sp>
    </p:spTree>
    <p:extLst>
      <p:ext uri="{BB962C8B-B14F-4D97-AF65-F5344CB8AC3E}">
        <p14:creationId xmlns:p14="http://schemas.microsoft.com/office/powerpoint/2010/main" val="20117876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dissolv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dissolv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dissolv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dissolv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3C3BC6-CFEA-B243-85AE-49875B9CBA1B}"/>
              </a:ext>
            </a:extLst>
          </p:cNvPr>
          <p:cNvSpPr>
            <a:spLocks noGrp="1"/>
          </p:cNvSpPr>
          <p:nvPr>
            <p:ph type="title"/>
          </p:nvPr>
        </p:nvSpPr>
        <p:spPr/>
        <p:txBody>
          <a:bodyPr/>
          <a:lstStyle/>
          <a:p>
            <a:r>
              <a:rPr lang="en-US" dirty="0"/>
              <a:t>Sources</a:t>
            </a:r>
          </a:p>
        </p:txBody>
      </p:sp>
      <p:sp>
        <p:nvSpPr>
          <p:cNvPr id="3" name="Content Placeholder 2">
            <a:extLst>
              <a:ext uri="{FF2B5EF4-FFF2-40B4-BE49-F238E27FC236}">
                <a16:creationId xmlns:a16="http://schemas.microsoft.com/office/drawing/2014/main" id="{5337519B-6793-AF40-942A-05A7CA246BC6}"/>
              </a:ext>
            </a:extLst>
          </p:cNvPr>
          <p:cNvSpPr>
            <a:spLocks noGrp="1"/>
          </p:cNvSpPr>
          <p:nvPr>
            <p:ph idx="1"/>
          </p:nvPr>
        </p:nvSpPr>
        <p:spPr/>
        <p:txBody>
          <a:bodyPr>
            <a:normAutofit fontScale="70000" lnSpcReduction="20000"/>
          </a:bodyPr>
          <a:lstStyle/>
          <a:p>
            <a:r>
              <a:rPr lang="en-GB" b="0" i="0" u="none" strike="noStrike" dirty="0">
                <a:solidFill>
                  <a:srgbClr val="333333"/>
                </a:solidFill>
                <a:effectLst/>
                <a:latin typeface="Source Sans Pro" panose="020B0503030403020204" pitchFamily="34" charset="0"/>
              </a:rPr>
              <a:t>Gibbs G (1988). </a:t>
            </a:r>
            <a:r>
              <a:rPr lang="en-GB" b="0" i="1" u="none" strike="noStrike" dirty="0">
                <a:solidFill>
                  <a:srgbClr val="333333"/>
                </a:solidFill>
                <a:effectLst/>
                <a:latin typeface="Source Sans Pro" panose="020B0503030403020204" pitchFamily="34" charset="0"/>
              </a:rPr>
              <a:t>Learning by Doing: A guide to teaching and learning methods. </a:t>
            </a:r>
            <a:r>
              <a:rPr lang="en-GB" b="0" i="0" u="none" strike="noStrike" dirty="0">
                <a:solidFill>
                  <a:srgbClr val="333333"/>
                </a:solidFill>
                <a:effectLst/>
                <a:latin typeface="Source Sans Pro" panose="020B0503030403020204" pitchFamily="34" charset="0"/>
              </a:rPr>
              <a:t>Further Education Unit. Oxford Polytechnic: Oxford.</a:t>
            </a:r>
          </a:p>
          <a:p>
            <a:endParaRPr lang="en-GB" dirty="0">
              <a:solidFill>
                <a:srgbClr val="333333"/>
              </a:solidFill>
              <a:latin typeface="Source Sans Pro" panose="020B0503030403020204" pitchFamily="34" charset="0"/>
            </a:endParaRPr>
          </a:p>
          <a:p>
            <a:r>
              <a:rPr lang="en-GB" b="0" i="0" u="none" strike="noStrike" dirty="0">
                <a:solidFill>
                  <a:srgbClr val="333333"/>
                </a:solidFill>
                <a:effectLst/>
                <a:latin typeface="Source Sans Pro" panose="020B0503030403020204" pitchFamily="34" charset="0"/>
              </a:rPr>
              <a:t>University of Birmingham (2014), </a:t>
            </a:r>
            <a:r>
              <a:rPr lang="en-GB" b="0" i="1" u="none" strike="noStrike" dirty="0">
                <a:solidFill>
                  <a:srgbClr val="333333"/>
                </a:solidFill>
                <a:effectLst/>
                <a:latin typeface="Source Sans Pro" panose="020B0503030403020204" pitchFamily="34" charset="0"/>
              </a:rPr>
              <a:t>A Short Guide to Reflective Writing</a:t>
            </a:r>
            <a:r>
              <a:rPr lang="en-GB" b="0" i="0" u="none" strike="noStrike" dirty="0">
                <a:solidFill>
                  <a:srgbClr val="333333"/>
                </a:solidFill>
                <a:effectLst/>
                <a:latin typeface="Source Sans Pro" panose="020B0503030403020204" pitchFamily="34" charset="0"/>
              </a:rPr>
              <a:t>, {online}, Available at: </a:t>
            </a:r>
            <a:r>
              <a:rPr lang="en-US" dirty="0">
                <a:hlinkClick r:id="rId2"/>
              </a:rPr>
              <a:t>https://intranet.birmingham.ac.uk/as/libraryservices/library/asc/documents/public/short-guide-reflective-writing.pdf</a:t>
            </a:r>
            <a:r>
              <a:rPr lang="en-US" dirty="0"/>
              <a:t>, {Accessed 25</a:t>
            </a:r>
            <a:r>
              <a:rPr lang="en-US" baseline="30000" dirty="0"/>
              <a:t>th</a:t>
            </a:r>
            <a:r>
              <a:rPr lang="en-US" dirty="0"/>
              <a:t> October 2022)</a:t>
            </a:r>
          </a:p>
          <a:p>
            <a:endParaRPr lang="en-US" dirty="0"/>
          </a:p>
          <a:p>
            <a:r>
              <a:rPr lang="en-US" dirty="0">
                <a:hlinkClick r:id="rId3">
                  <a:extLst>
                    <a:ext uri="{A12FA001-AC4F-418D-AE19-62706E023703}">
                      <ahyp:hlinkClr xmlns:ahyp="http://schemas.microsoft.com/office/drawing/2018/hyperlinkcolor" val="tx"/>
                    </a:ext>
                  </a:extLst>
                </a:hlinkClick>
              </a:rPr>
              <a:t>The University of Edinburgh, 2020, </a:t>
            </a:r>
            <a:r>
              <a:rPr lang="en-US" i="1" dirty="0">
                <a:hlinkClick r:id="rId3">
                  <a:extLst>
                    <a:ext uri="{A12FA001-AC4F-418D-AE19-62706E023703}">
                      <ahyp:hlinkClr xmlns:ahyp="http://schemas.microsoft.com/office/drawing/2018/hyperlinkcolor" val="tx"/>
                    </a:ext>
                  </a:extLst>
                </a:hlinkClick>
              </a:rPr>
              <a:t>Gibb’s Reflective Cycle, </a:t>
            </a:r>
            <a:r>
              <a:rPr lang="en-US" dirty="0">
                <a:hlinkClick r:id="rId3">
                  <a:extLst>
                    <a:ext uri="{A12FA001-AC4F-418D-AE19-62706E023703}">
                      <ahyp:hlinkClr xmlns:ahyp="http://schemas.microsoft.com/office/drawing/2018/hyperlinkcolor" val="tx"/>
                    </a:ext>
                  </a:extLst>
                </a:hlinkClick>
              </a:rPr>
              <a:t>Available at: </a:t>
            </a:r>
            <a:r>
              <a:rPr lang="en-US" dirty="0">
                <a:solidFill>
                  <a:srgbClr val="0000FF"/>
                </a:solidFill>
                <a:hlinkClick r:id="rId3">
                  <a:extLst>
                    <a:ext uri="{A12FA001-AC4F-418D-AE19-62706E023703}">
                      <ahyp:hlinkClr xmlns:ahyp="http://schemas.microsoft.com/office/drawing/2018/hyperlinkcolor" val="tx"/>
                    </a:ext>
                  </a:extLst>
                </a:hlinkClick>
              </a:rPr>
              <a:t>https://www.ed.ac.uk/reflection/reflectors-toolkit/reflecting-on-experience/gibbs-reflective-cycle</a:t>
            </a:r>
            <a:r>
              <a:rPr lang="en-US" dirty="0">
                <a:solidFill>
                  <a:srgbClr val="0000FF"/>
                </a:solidFill>
              </a:rPr>
              <a:t>, [</a:t>
            </a:r>
            <a:r>
              <a:rPr lang="en-US" dirty="0"/>
              <a:t>Accessed 10</a:t>
            </a:r>
            <a:r>
              <a:rPr lang="en-US" baseline="30000" dirty="0"/>
              <a:t>th</a:t>
            </a:r>
            <a:r>
              <a:rPr lang="en-US" dirty="0"/>
              <a:t> September 2022]</a:t>
            </a:r>
          </a:p>
          <a:p>
            <a:endParaRPr lang="en-US" dirty="0"/>
          </a:p>
          <a:p>
            <a:endParaRPr lang="en-US" dirty="0"/>
          </a:p>
        </p:txBody>
      </p:sp>
    </p:spTree>
    <p:extLst>
      <p:ext uri="{BB962C8B-B14F-4D97-AF65-F5344CB8AC3E}">
        <p14:creationId xmlns:p14="http://schemas.microsoft.com/office/powerpoint/2010/main" val="189353901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21913553D3EB4479A5F0D40DB0A3B87" ma:contentTypeVersion="7" ma:contentTypeDescription="Create a new document." ma:contentTypeScope="" ma:versionID="5c99d3f7400ecb08608f19776d26427f">
  <xsd:schema xmlns:xsd="http://www.w3.org/2001/XMLSchema" xmlns:xs="http://www.w3.org/2001/XMLSchema" xmlns:p="http://schemas.microsoft.com/office/2006/metadata/properties" xmlns:ns3="e2529e2e-246e-4beb-bcc0-0746cc8768ab" targetNamespace="http://schemas.microsoft.com/office/2006/metadata/properties" ma:root="true" ma:fieldsID="c65664f06f67c141f4e5f44021e00214" ns3:_="">
    <xsd:import namespace="e2529e2e-246e-4beb-bcc0-0746cc8768ab"/>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EventHashCode" minOccurs="0"/>
                <xsd:element ref="ns3:MediaServiceGenerationTime" minOccurs="0"/>
                <xsd:element ref="ns3:MediaServiceAutoTags"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2529e2e-246e-4beb-bcc0-0746cc8768a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EventHashCode" ma:index="11" nillable="true" ma:displayName="MediaServiceEventHashCode" ma:hidden="true" ma:internalName="MediaServiceEventHashCode"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AE99662-478F-44BE-BBDA-472DED10801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2529e2e-246e-4beb-bcc0-0746cc8768a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schemas.microsoft.com/office/infopath/2007/PartnerControls"/>
    <ds:schemaRef ds:uri="http://purl.org/dc/dcmitype/"/>
    <ds:schemaRef ds:uri="http://purl.org/dc/elements/1.1/"/>
    <ds:schemaRef ds:uri="http://www.w3.org/XML/1998/namespace"/>
    <ds:schemaRef ds:uri="http://schemas.openxmlformats.org/package/2006/metadata/core-properties"/>
    <ds:schemaRef ds:uri="http://purl.org/dc/terms/"/>
    <ds:schemaRef ds:uri="http://schemas.microsoft.com/office/2006/documentManagement/types"/>
    <ds:schemaRef ds:uri="e2529e2e-246e-4beb-bcc0-0746cc8768ab"/>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otalTime>0</TotalTime>
  <Words>1767</Words>
  <Application>Microsoft Office PowerPoint</Application>
  <PresentationFormat>On-screen Show (4:3)</PresentationFormat>
  <Paragraphs>179</Paragraphs>
  <Slides>22</Slides>
  <Notes>19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22</vt:i4>
      </vt:variant>
    </vt:vector>
  </HeadingPairs>
  <TitlesOfParts>
    <vt:vector size="28" baseType="lpstr">
      <vt:lpstr>AkzidenzGroteskBQ</vt:lpstr>
      <vt:lpstr>Myriad Pro</vt:lpstr>
      <vt:lpstr>Arial</vt:lpstr>
      <vt:lpstr>Calibri</vt:lpstr>
      <vt:lpstr>Source Sans Pro</vt:lpstr>
      <vt:lpstr>20140311PresentationUWTSDTemplate</vt:lpstr>
      <vt:lpstr>PowerPoint Presentation</vt:lpstr>
      <vt:lpstr>In this session we will:</vt:lpstr>
      <vt:lpstr>Task 3</vt:lpstr>
      <vt:lpstr>PowerPoint Presentation</vt:lpstr>
      <vt:lpstr>PowerPoint Presentation</vt:lpstr>
      <vt:lpstr>Features of Reflective Writing </vt:lpstr>
      <vt:lpstr>What is reflective writing?</vt:lpstr>
      <vt:lpstr>KEY TEXT 3 - Reflective Writing (Newcastle University)</vt:lpstr>
      <vt:lpstr>Gibbs Reflective Cycle</vt:lpstr>
      <vt:lpstr>The Gibb’s reflective cycle</vt:lpstr>
      <vt:lpstr>Model Outline Using Gibbs Cycle</vt:lpstr>
      <vt:lpstr>Model Outline Using Gibbs Cycle</vt:lpstr>
      <vt:lpstr>Model Outline Using Gibbs Cycle</vt:lpstr>
      <vt:lpstr>Model Outline Using Gibbs Cycle</vt:lpstr>
      <vt:lpstr>Model Outline Using Gibbs Cycle</vt:lpstr>
      <vt:lpstr>Model Outline Using Gibbs Cycle</vt:lpstr>
      <vt:lpstr>Model Outline Using Gibbs Cycle</vt:lpstr>
      <vt:lpstr>Model Outline Using Gibbs Cycle</vt:lpstr>
      <vt:lpstr>Model Outline Using Gibbs Cycle</vt:lpstr>
      <vt:lpstr>Activity - Using the Gibbs Reflective Cycle</vt:lpstr>
      <vt:lpstr>Today we have:</vt:lpstr>
      <vt:lpstr>Sources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Certificate of Higher Education in Skills for the Workplace   Academic Skills (LCLM4001) Reflective Writing</dc:title>
  <dc:creator>Matthew Brian</dc:creator>
  <cp:lastModifiedBy>Sylvia Hoffmann</cp:lastModifiedBy>
  <cp:revision>19</cp:revision>
  <dcterms:created xsi:type="dcterms:W3CDTF">2022-11-01T20:08:01Z</dcterms:created>
  <dcterms:modified xsi:type="dcterms:W3CDTF">2025-11-28T18:27:15Z</dcterms:modified>
</cp:coreProperties>
</file>