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4" autoAdjust="0"/>
    <p:restoredTop sz="94660"/>
  </p:normalViewPr>
  <p:slideViewPr>
    <p:cSldViewPr snapToGrid="0">
      <p:cViewPr varScale="1">
        <p:scale>
          <a:sx n="94" d="100"/>
          <a:sy n="94" d="100"/>
        </p:scale>
        <p:origin x="66" y="18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customXml" Target="../customXml/item3.xml"/><Relationship Id="rId7" Type="http://schemas.openxmlformats.org/officeDocument/2006/relationships/viewProps" Target="viewProps.xml"/><Relationship Id="rId2" Type="http://schemas.openxmlformats.org/officeDocument/2006/relationships/customXml" Target="../customXml/item2.xml"/><Relationship Id="rId1" Type="http://schemas.openxmlformats.org/officeDocument/2006/relationships/customXml" Target="../customXml/item1.xml"/><Relationship Id="rId6" Type="http://schemas.openxmlformats.org/officeDocument/2006/relationships/presProps" Target="presProps.xml"/><Relationship Id="rId5" Type="http://schemas.openxmlformats.org/officeDocument/2006/relationships/slide" Target="slides/slide1.xml"/><Relationship Id="rId4" Type="http://schemas.openxmlformats.org/officeDocument/2006/relationships/slideMaster" Target="slideMasters/slideMaster1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: Shape 6">
            <a:extLst>
              <a:ext uri="{FF2B5EF4-FFF2-40B4-BE49-F238E27FC236}">
                <a16:creationId xmlns:a16="http://schemas.microsoft.com/office/drawing/2014/main" id="{EA67E988-5919-57BB-C7DE-D3EAD38A30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70" y="6209925"/>
            <a:ext cx="11155680" cy="45719"/>
          </a:xfrm>
          <a:custGeom>
            <a:avLst/>
            <a:gdLst>
              <a:gd name="connsiteX0" fmla="*/ 0 w 8715708"/>
              <a:gd name="connsiteY0" fmla="*/ 0 h 45719"/>
              <a:gd name="connsiteX1" fmla="*/ 3694525 w 8715708"/>
              <a:gd name="connsiteY1" fmla="*/ 0 h 45719"/>
              <a:gd name="connsiteX2" fmla="*/ 5021183 w 8715708"/>
              <a:gd name="connsiteY2" fmla="*/ 0 h 45719"/>
              <a:gd name="connsiteX3" fmla="*/ 8715708 w 8715708"/>
              <a:gd name="connsiteY3" fmla="*/ 0 h 45719"/>
              <a:gd name="connsiteX4" fmla="*/ 8715708 w 8715708"/>
              <a:gd name="connsiteY4" fmla="*/ 45719 h 45719"/>
              <a:gd name="connsiteX5" fmla="*/ 5021183 w 8715708"/>
              <a:gd name="connsiteY5" fmla="*/ 45719 h 45719"/>
              <a:gd name="connsiteX6" fmla="*/ 3694525 w 8715708"/>
              <a:gd name="connsiteY6" fmla="*/ 45719 h 45719"/>
              <a:gd name="connsiteX7" fmla="*/ 0 w 8715708"/>
              <a:gd name="connsiteY7" fmla="*/ 45719 h 4571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715708" h="45719">
                <a:moveTo>
                  <a:pt x="0" y="0"/>
                </a:moveTo>
                <a:lnTo>
                  <a:pt x="3694525" y="0"/>
                </a:lnTo>
                <a:lnTo>
                  <a:pt x="5021183" y="0"/>
                </a:lnTo>
                <a:lnTo>
                  <a:pt x="8715708" y="0"/>
                </a:lnTo>
                <a:lnTo>
                  <a:pt x="8715708" y="45719"/>
                </a:lnTo>
                <a:lnTo>
                  <a:pt x="5021183" y="45719"/>
                </a:lnTo>
                <a:lnTo>
                  <a:pt x="3694525" y="45719"/>
                </a:lnTo>
                <a:lnTo>
                  <a:pt x="0" y="4571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B2327B2-BA4B-2C04-0751-5CB63D4AA42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21208" y="978408"/>
            <a:ext cx="11155680" cy="3429000"/>
          </a:xfrm>
        </p:spPr>
        <p:txBody>
          <a:bodyPr anchor="t">
            <a:normAutofit/>
          </a:bodyPr>
          <a:lstStyle>
            <a:lvl1pPr algn="l">
              <a:defRPr sz="7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7201176-DC7A-4C3D-3D8F-352526DA7B5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21208" y="4480560"/>
            <a:ext cx="7104888" cy="1399032"/>
          </a:xfrm>
        </p:spPr>
        <p:txBody>
          <a:bodyPr anchor="b">
            <a:normAutofit/>
          </a:bodyPr>
          <a:lstStyle>
            <a:lvl1pPr marL="0" indent="0" algn="l">
              <a:buNone/>
              <a:defRPr sz="2200" i="1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67DC221-9A2E-7459-102F-C3CFB27CC3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020671-6F7D-3A03-EEC1-661A87F96F4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453D3A-E0F9-8386-2A6C-96671FBB15A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39342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FA26D03-149A-DAB3-4B2A-E9B74F2E25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C1E73D-41A7-9934-0990-9208B95232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8BB2A3F-E719-673C-5D56-F663712D0E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AE594A-52F5-D85E-343C-ADFEE3C72E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07D5C9C-B2E2-FC26-E459-9E880EF975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004249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029D51F-B2D5-2804-4F7C-C99850FBD0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4288536"/>
          </a:xfrm>
        </p:spPr>
        <p:txBody>
          <a:bodyPr anchor="t"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FE5516-03B6-C488-EB4A-68AE681EDFB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5266944"/>
            <a:ext cx="5020056" cy="1088136"/>
          </a:xfrm>
        </p:spPr>
        <p:txBody>
          <a:bodyPr anchor="b">
            <a:normAutofit/>
          </a:bodyPr>
          <a:lstStyle>
            <a:lvl1pPr marL="0" indent="0">
              <a:buNone/>
              <a:defRPr sz="2200" i="1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0ECB4D7-49A7-D050-70B9-11A1E2D445D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A9A913F-AD00-C1EE-B01A-8590671C0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4FC386-B2AF-6FAD-D053-E22D48CD728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4E1E1B67-3BFF-F04B-52F4-7E724FB3B24D}"/>
              </a:ext>
            </a:extLst>
          </p:cNvPr>
          <p:cNvSpPr/>
          <p:nvPr/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290812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CE3B21-CF4D-1B01-0F4E-D32C1B218B6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39FF2-6858-B514-B695-58442557D0C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521208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FA30130-974D-B91D-5B93-EC52AABDB5B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519672" y="2578608"/>
            <a:ext cx="5166360" cy="376732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15BED99-6FD7-9C6B-1152-A6E42715BB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BA253AAC-5967-2565-A715-82D3505ABF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B51313-69FB-E016-3CC1-62CA476ED21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868513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B3DF9D-B849-CE37-97E4-AD37F88067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64824" cy="1216152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9D4C626-4008-960A-E601-6AA9F4BB8D8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06E8D6C-AC07-ED6B-2EA8-9C40A5AEA748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21208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3C52617E-C6D9-246B-E7B7-8159DF17C0A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519672" y="2340864"/>
            <a:ext cx="5166360" cy="658368"/>
          </a:xfrm>
        </p:spPr>
        <p:txBody>
          <a:bodyPr anchor="b">
            <a:normAutofit/>
          </a:bodyPr>
          <a:lstStyle>
            <a:lvl1pPr marL="0" indent="0">
              <a:buNone/>
              <a:defRPr sz="2200" b="0" i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BC2094-7EBC-02C5-5AB5-233E63080A9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519672" y="3035808"/>
            <a:ext cx="5166360" cy="331012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3010BD2-59B4-FD2E-3C5E-C83AE6003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10/25/2025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72B35C4-A654-7759-BDA0-94D9D1A216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55F4347-2EC0-CA6E-2637-8048456D7EC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578994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34716D-52F2-C7FB-83B1-2DA1AD375E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6F4A371-AC27-6A28-32E6-74A28371BF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10/25/2025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155941A-A24E-885D-E894-0326F4C400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9D5E5B4-971F-FF6A-1B07-A5C8537055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5759221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99F431F-E6DC-4137-3092-A30A0A3628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10/25/2025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6AC814B-67B4-C70F-FA51-6205D5E2CB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1EAA9C9-D895-DD20-1089-EA75EA4289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209402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BB50562-884C-9053-70C1-3B72A0B45E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18F509-68F0-39D5-1A8B-CE246715AE4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19672" y="987424"/>
            <a:ext cx="5166360" cy="535838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158E37C-27CE-3A84-FC74-BDCCD8A9A3E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2A95F79-E23E-11D2-40BF-66ED340195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457F7FC-06F3-3D89-5D1A-4EC4B1D735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554ACD5-6E0B-5713-DC9A-41E9D62AB12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49130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F5B2D45-7CDB-D38C-2AAE-273F797674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5020056" cy="2459736"/>
          </a:xfrm>
        </p:spPr>
        <p:txBody>
          <a:bodyPr anchor="t">
            <a:noAutofit/>
          </a:bodyPr>
          <a:lstStyle>
            <a:lvl1pPr>
              <a:defRPr sz="4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CBF0855-1744-56E4-B115-3A3C5EA7834B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6519672" y="987424"/>
            <a:ext cx="5166360" cy="535838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85E8A1D-28AE-4A19-BD96-401D4822A53D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21208" y="3575304"/>
            <a:ext cx="5020056" cy="2770632"/>
          </a:xfrm>
        </p:spPr>
        <p:txBody>
          <a:bodyPr>
            <a:normAutofit/>
          </a:bodyPr>
          <a:lstStyle>
            <a:lvl1pPr marL="0" indent="0">
              <a:buNone/>
              <a:defRPr sz="2200" i="1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7327DDB-CE95-4C89-DFC5-7DDBFC24E8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10/25/2025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22C835-F3B5-943C-FFC4-D5BA9666AF3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8709891-6E3C-ADED-01DD-15FCED37AF4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950298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6C36771-E72D-FAD8-771E-3E196DD2E1C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B5BB827-257D-60D9-792F-E6959004297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E5D2E7-C856-F78A-E88C-375474982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FDAB289-9591-51C9-9E3C-B6F2ACC6A6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7FE037C-790D-7442-8E43-D2740B3952B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4140779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C2635151-A38B-3766-6A32-FF1DF7687D9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659368" y="978408"/>
            <a:ext cx="2551176" cy="536752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D132D1-640C-FB9A-AD6F-D845738349F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521208" y="978408"/>
            <a:ext cx="8010144" cy="536752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955F80A-4BA7-8ED8-9A62-B921942726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80C50CD-E178-4744-9B35-B2F624D6C5E9}" type="datetimeFigureOut">
              <a:rPr lang="en-US" smtClean="0"/>
              <a:t>10/25/2025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5E38113-D55A-A1A0-D1FE-53C95860FB6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8919DDB-F89D-4B2D-21A2-82AF1D1023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48CC95F-0247-41B6-91CF-DC97C76A7088}" type="slidenum">
              <a:rPr lang="en-US" smtClean="0"/>
              <a:t>‹#›</a:t>
            </a:fld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262572D8-D485-1DB1-34B1-C35C61C89940}"/>
              </a:ext>
            </a:extLst>
          </p:cNvPr>
          <p:cNvSpPr/>
          <p:nvPr/>
        </p:nvSpPr>
        <p:spPr>
          <a:xfrm rot="5400000">
            <a:off x="8936623" y="3585018"/>
            <a:ext cx="5325734" cy="14927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714859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C31A28D7-6581-4956-AAE3-9104804DF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978408"/>
            <a:ext cx="11155680" cy="146304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3CFCCA4-57A4-08A1-FC45-D2BBA66FABF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21208" y="2578608"/>
            <a:ext cx="11155680" cy="37673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FAA0F4-2442-8D45-3C3D-1B8F55C8683A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521208" y="6419088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E80C50CD-E178-4744-9B35-B2F624D6C5E9}" type="datetimeFigureOut">
              <a:rPr lang="en-US" smtClean="0"/>
              <a:pPr/>
              <a:t>10/25/2025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E03785E-FB42-1D54-92AC-D0A61A8FAB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521208" y="100584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CC9CF34-1274-DB45-4809-90E5D244A9A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457432" y="6419088"/>
            <a:ext cx="64008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148CC95F-0247-41B6-91CF-DC97C76A7088}" type="slidenum">
              <a:rPr lang="en-US" smtClean="0"/>
              <a:pPr/>
              <a:t>‹#›</a:t>
            </a:fld>
            <a:endParaRPr lang="en-US"/>
          </a:p>
        </p:txBody>
      </p:sp>
      <p:sp>
        <p:nvSpPr>
          <p:cNvPr id="7" name="Freeform: Shape 6">
            <a:extLst>
              <a:ext uri="{FF2B5EF4-FFF2-40B4-BE49-F238E27FC236}">
                <a16:creationId xmlns:a16="http://schemas.microsoft.com/office/drawing/2014/main" id="{774A975B-A886-5202-0489-6965514A0D1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/>
          <p:nvPr/>
        </p:nvSpPr>
        <p:spPr>
          <a:xfrm>
            <a:off x="517869" y="508090"/>
            <a:ext cx="11153214" cy="149279"/>
          </a:xfrm>
          <a:custGeom>
            <a:avLst/>
            <a:gdLst>
              <a:gd name="connsiteX0" fmla="*/ 0 w 8085002"/>
              <a:gd name="connsiteY0" fmla="*/ 0 h 149279"/>
              <a:gd name="connsiteX1" fmla="*/ 8085002 w 8085002"/>
              <a:gd name="connsiteY1" fmla="*/ 0 h 149279"/>
              <a:gd name="connsiteX2" fmla="*/ 8085002 w 8085002"/>
              <a:gd name="connsiteY2" fmla="*/ 149279 h 149279"/>
              <a:gd name="connsiteX3" fmla="*/ 0 w 8085002"/>
              <a:gd name="connsiteY3" fmla="*/ 149279 h 14927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085002" h="149279">
                <a:moveTo>
                  <a:pt x="0" y="0"/>
                </a:moveTo>
                <a:lnTo>
                  <a:pt x="8085002" y="0"/>
                </a:lnTo>
                <a:lnTo>
                  <a:pt x="8085002" y="149279"/>
                </a:lnTo>
                <a:lnTo>
                  <a:pt x="0" y="149279"/>
                </a:lnTo>
                <a:close/>
              </a:path>
            </a:pathLst>
          </a:cu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49769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1" r:id="rId1"/>
    <p:sldLayoutId id="2147483670" r:id="rId2"/>
    <p:sldLayoutId id="2147483669" r:id="rId3"/>
    <p:sldLayoutId id="2147483668" r:id="rId4"/>
    <p:sldLayoutId id="2147483667" r:id="rId5"/>
    <p:sldLayoutId id="2147483666" r:id="rId6"/>
    <p:sldLayoutId id="2147483665" r:id="rId7"/>
    <p:sldLayoutId id="2147483664" r:id="rId8"/>
    <p:sldLayoutId id="2147483663" r:id="rId9"/>
    <p:sldLayoutId id="2147483662" r:id="rId10"/>
    <p:sldLayoutId id="2147483661" r:id="rId11"/>
  </p:sldLayoutIdLst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8BEC44CD-E290-4D60-A056-5BA05B182A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2"/>
            <a:ext cx="12192000" cy="6858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16" name="Picture 15" descr="A blue abstract watercolor pattern on a white background">
            <a:extLst>
              <a:ext uri="{FF2B5EF4-FFF2-40B4-BE49-F238E27FC236}">
                <a16:creationId xmlns:a16="http://schemas.microsoft.com/office/drawing/2014/main" id="{C2F51988-44F3-3D8D-DF45-218452371C4D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14644" b="1086"/>
          <a:stretch>
            <a:fillRect/>
          </a:stretch>
        </p:blipFill>
        <p:spPr>
          <a:xfrm>
            <a:off x="101600" y="-3"/>
            <a:ext cx="12192001" cy="6858001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91E2EB56-D475-7558-689F-9E6C505DC5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071361" y="-91627"/>
            <a:ext cx="5222240" cy="1981387"/>
          </a:xfrm>
        </p:spPr>
        <p:txBody>
          <a:bodyPr anchor="t">
            <a:normAutofit/>
          </a:bodyPr>
          <a:lstStyle/>
          <a:p>
            <a:r>
              <a:rPr lang="en-GB" sz="3600" dirty="0"/>
              <a:t>How to make a chart on excel</a:t>
            </a:r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2C335F7-F61C-4EB4-80F2-4B1438FE66B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17870" y="508090"/>
            <a:ext cx="5021183" cy="14927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F1189494-2B67-46D2-93D6-A122A09BF6B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662168" y="6209925"/>
            <a:ext cx="5021183" cy="45719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Arrow: Right 4">
            <a:extLst>
              <a:ext uri="{FF2B5EF4-FFF2-40B4-BE49-F238E27FC236}">
                <a16:creationId xmlns:a16="http://schemas.microsoft.com/office/drawing/2014/main" id="{3BF6971E-A8EA-F23F-08CC-6EAE59DFBABB}"/>
              </a:ext>
            </a:extLst>
          </p:cNvPr>
          <p:cNvSpPr/>
          <p:nvPr/>
        </p:nvSpPr>
        <p:spPr>
          <a:xfrm>
            <a:off x="335280" y="906379"/>
            <a:ext cx="1026160" cy="518160"/>
          </a:xfrm>
          <a:prstGeom prst="rightArrow">
            <a:avLst/>
          </a:prstGeom>
          <a:ln>
            <a:solidFill>
              <a:schemeClr val="accent6">
                <a:lumMod val="50000"/>
              </a:schemeClr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Step 1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B7BF91FD-1C96-41C7-F621-54680AE4A558}"/>
              </a:ext>
            </a:extLst>
          </p:cNvPr>
          <p:cNvSpPr txBox="1"/>
          <p:nvPr/>
        </p:nvSpPr>
        <p:spPr>
          <a:xfrm>
            <a:off x="1447799" y="934626"/>
            <a:ext cx="28244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Firstly your going to want to log in to your </a:t>
            </a:r>
            <a:r>
              <a:rPr lang="en-GB" sz="1200" dirty="0" err="1"/>
              <a:t>uwtsd</a:t>
            </a:r>
            <a:r>
              <a:rPr lang="en-GB" sz="1200" dirty="0"/>
              <a:t> on excel.</a:t>
            </a:r>
          </a:p>
        </p:txBody>
      </p:sp>
      <p:sp>
        <p:nvSpPr>
          <p:cNvPr id="7" name="Arrow: Right 6">
            <a:extLst>
              <a:ext uri="{FF2B5EF4-FFF2-40B4-BE49-F238E27FC236}">
                <a16:creationId xmlns:a16="http://schemas.microsoft.com/office/drawing/2014/main" id="{354E4981-39BA-A3D5-12B7-7BBB073F0C2E}"/>
              </a:ext>
            </a:extLst>
          </p:cNvPr>
          <p:cNvSpPr/>
          <p:nvPr/>
        </p:nvSpPr>
        <p:spPr>
          <a:xfrm>
            <a:off x="335280" y="1630680"/>
            <a:ext cx="1026160" cy="51816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Step 2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A99723B-A60E-3218-7250-135275B95C28}"/>
              </a:ext>
            </a:extLst>
          </p:cNvPr>
          <p:cNvSpPr txBox="1"/>
          <p:nvPr/>
        </p:nvSpPr>
        <p:spPr>
          <a:xfrm>
            <a:off x="1503679" y="1630680"/>
            <a:ext cx="31089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Enter your data into cells and each column should have a headline.</a:t>
            </a:r>
          </a:p>
        </p:txBody>
      </p:sp>
      <p:sp>
        <p:nvSpPr>
          <p:cNvPr id="10" name="Arrow: Right 9">
            <a:extLst>
              <a:ext uri="{FF2B5EF4-FFF2-40B4-BE49-F238E27FC236}">
                <a16:creationId xmlns:a16="http://schemas.microsoft.com/office/drawing/2014/main" id="{04BA0AEE-C828-117C-C2CE-B45DEC6241E8}"/>
              </a:ext>
            </a:extLst>
          </p:cNvPr>
          <p:cNvSpPr/>
          <p:nvPr/>
        </p:nvSpPr>
        <p:spPr>
          <a:xfrm>
            <a:off x="335280" y="2346960"/>
            <a:ext cx="1056640" cy="461665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Step 3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76DF7DC-E114-7E43-9991-760F622F2F32}"/>
              </a:ext>
            </a:extLst>
          </p:cNvPr>
          <p:cNvSpPr txBox="1"/>
          <p:nvPr/>
        </p:nvSpPr>
        <p:spPr>
          <a:xfrm>
            <a:off x="1503679" y="2286090"/>
            <a:ext cx="2712721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Insert a chart by going  into the chart group and choose  a type of chart and excel will create the chart for you</a:t>
            </a:r>
          </a:p>
        </p:txBody>
      </p:sp>
      <p:sp>
        <p:nvSpPr>
          <p:cNvPr id="14" name="Arrow: Right 13">
            <a:extLst>
              <a:ext uri="{FF2B5EF4-FFF2-40B4-BE49-F238E27FC236}">
                <a16:creationId xmlns:a16="http://schemas.microsoft.com/office/drawing/2014/main" id="{133E3B9E-0D78-7AEE-3854-7A7703969785}"/>
              </a:ext>
            </a:extLst>
          </p:cNvPr>
          <p:cNvSpPr/>
          <p:nvPr/>
        </p:nvSpPr>
        <p:spPr>
          <a:xfrm>
            <a:off x="335281" y="2932421"/>
            <a:ext cx="1066797" cy="496579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Step 4</a:t>
            </a:r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C4063206-BC12-CF60-2F3B-08DF025E35F3}"/>
              </a:ext>
            </a:extLst>
          </p:cNvPr>
          <p:cNvSpPr txBox="1"/>
          <p:nvPr/>
        </p:nvSpPr>
        <p:spPr>
          <a:xfrm>
            <a:off x="1471345" y="2998199"/>
            <a:ext cx="354584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100" dirty="0"/>
              <a:t>After you have created your chart your going to want to customize your chart by going on chart design then you can change the chart type , </a:t>
            </a:r>
            <a:r>
              <a:rPr lang="en-GB" sz="1100" dirty="0" err="1"/>
              <a:t>colors</a:t>
            </a:r>
            <a:r>
              <a:rPr lang="en-GB" sz="1100" dirty="0"/>
              <a:t>, layout, and also style.</a:t>
            </a:r>
          </a:p>
        </p:txBody>
      </p:sp>
      <p:sp>
        <p:nvSpPr>
          <p:cNvPr id="20" name="Arrow: Right 19">
            <a:extLst>
              <a:ext uri="{FF2B5EF4-FFF2-40B4-BE49-F238E27FC236}">
                <a16:creationId xmlns:a16="http://schemas.microsoft.com/office/drawing/2014/main" id="{92FCB5CD-4142-EB7D-C91E-2327391A90F9}"/>
              </a:ext>
            </a:extLst>
          </p:cNvPr>
          <p:cNvSpPr/>
          <p:nvPr/>
        </p:nvSpPr>
        <p:spPr>
          <a:xfrm>
            <a:off x="325123" y="3734077"/>
            <a:ext cx="1066797" cy="518160"/>
          </a:xfrm>
          <a:prstGeom prst="rightArrow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Step 5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02F2E613-C48B-D1C6-5220-4C17A07AFD35}"/>
              </a:ext>
            </a:extLst>
          </p:cNvPr>
          <p:cNvSpPr txBox="1"/>
          <p:nvPr/>
        </p:nvSpPr>
        <p:spPr>
          <a:xfrm>
            <a:off x="1471345" y="3765369"/>
            <a:ext cx="3513506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200" dirty="0"/>
              <a:t>After you have completed all these steps next will come how to save your work</a:t>
            </a:r>
            <a:r>
              <a:rPr lang="en-GB" dirty="0"/>
              <a:t>.</a:t>
            </a:r>
          </a:p>
        </p:txBody>
      </p:sp>
      <p:pic>
        <p:nvPicPr>
          <p:cNvPr id="23" name="Picture 22">
            <a:extLst>
              <a:ext uri="{FF2B5EF4-FFF2-40B4-BE49-F238E27FC236}">
                <a16:creationId xmlns:a16="http://schemas.microsoft.com/office/drawing/2014/main" id="{0CDBD416-950E-D797-0846-3E4E089BB3A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00212" y="410900"/>
            <a:ext cx="1426109" cy="1103947"/>
          </a:xfrm>
          <a:prstGeom prst="rect">
            <a:avLst/>
          </a:prstGeom>
        </p:spPr>
      </p:pic>
      <p:sp>
        <p:nvSpPr>
          <p:cNvPr id="24" name="Rectangle 1">
            <a:extLst>
              <a:ext uri="{FF2B5EF4-FFF2-40B4-BE49-F238E27FC236}">
                <a16:creationId xmlns:a16="http://schemas.microsoft.com/office/drawing/2014/main" id="{F19FEBAF-B788-DDEE-F594-35923A1640E4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 bwMode="auto">
          <a:xfrm>
            <a:off x="23500789" y="4747697"/>
            <a:ext cx="312906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Arial" panose="020B0604020202020204" pitchFamily="34" charset="0"/>
              </a:rPr>
              <a:t>.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89A88A6-9A1C-E340-2D57-DACD27C3A079}"/>
              </a:ext>
            </a:extLst>
          </p:cNvPr>
          <p:cNvSpPr txBox="1"/>
          <p:nvPr/>
        </p:nvSpPr>
        <p:spPr>
          <a:xfrm>
            <a:off x="6908800" y="3176059"/>
            <a:ext cx="4774551" cy="280076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kumimoji="0" lang="en-US" altLang="en-US" sz="16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highlight>
                  <a:srgbClr val="008000"/>
                </a:highlight>
                <a:latin typeface="Arial" panose="020B0604020202020204" pitchFamily="34" charset="0"/>
              </a:rPr>
              <a:t>Excel helps you in a number of ways, including better data analysis, increased efficiency through automation, and improved career opportunities due to its highly valued expertise. It enables you to create expert-looking charts and reports, automate tedious activities using VBA and macros, and arrange, analyze, and visualize data. From project management to financial analysis, these abilities can be used in a variety of positions and sectors, increasing your productivity and value as an employee.</a:t>
            </a:r>
            <a:endParaRPr lang="en-GB" sz="1600" dirty="0">
              <a:highlight>
                <a:srgbClr val="008000"/>
              </a:highlight>
            </a:endParaRP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97AB12C9-C347-0A10-8129-DF57E1F01D2E}"/>
              </a:ext>
            </a:extLst>
          </p:cNvPr>
          <p:cNvSpPr txBox="1"/>
          <p:nvPr/>
        </p:nvSpPr>
        <p:spPr>
          <a:xfrm>
            <a:off x="7802880" y="2649277"/>
            <a:ext cx="288544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highlight>
                  <a:srgbClr val="000000"/>
                </a:highlight>
              </a:rPr>
              <a:t>Benefits of using excel</a:t>
            </a:r>
          </a:p>
        </p:txBody>
      </p:sp>
    </p:spTree>
    <p:extLst>
      <p:ext uri="{BB962C8B-B14F-4D97-AF65-F5344CB8AC3E}">
        <p14:creationId xmlns:p14="http://schemas.microsoft.com/office/powerpoint/2010/main" val="382714505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GestaltVTI">
  <a:themeElements>
    <a:clrScheme name="Gestalt">
      <a:dk1>
        <a:srgbClr val="000000"/>
      </a:dk1>
      <a:lt1>
        <a:sysClr val="window" lastClr="FFFFFF"/>
      </a:lt1>
      <a:dk2>
        <a:srgbClr val="262626"/>
      </a:dk2>
      <a:lt2>
        <a:srgbClr val="F7F7F7"/>
      </a:lt2>
      <a:accent1>
        <a:srgbClr val="EBA000"/>
      </a:accent1>
      <a:accent2>
        <a:srgbClr val="00BAC8"/>
      </a:accent2>
      <a:accent3>
        <a:srgbClr val="E64823"/>
      </a:accent3>
      <a:accent4>
        <a:srgbClr val="4D5AFF"/>
      </a:accent4>
      <a:accent5>
        <a:srgbClr val="FE5D21"/>
      </a:accent5>
      <a:accent6>
        <a:srgbClr val="00C777"/>
      </a:accent6>
      <a:hlink>
        <a:srgbClr val="2998E3"/>
      </a:hlink>
      <a:folHlink>
        <a:srgbClr val="939393"/>
      </a:folHlink>
    </a:clrScheme>
    <a:fontScheme name="Gestalt">
      <a:majorFont>
        <a:latin typeface="Bierstadt"/>
        <a:ea typeface=""/>
        <a:cs typeface=""/>
      </a:majorFont>
      <a:minorFont>
        <a:latin typeface="Bierstad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GestaltVTI" id="{4F87C71D-53D1-4B71-BF97-FD0EA4B25665}" vid="{A110AFC4-8D8A-4C02-8885-7BA370B379B5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388A3138619E1D4F8EE743C5DD485012" ma:contentTypeVersion="5" ma:contentTypeDescription="Create a new document." ma:contentTypeScope="" ma:versionID="89925c8cd7a7b42a7af0bc03fb7a0160">
  <xsd:schema xmlns:xsd="http://www.w3.org/2001/XMLSchema" xmlns:xs="http://www.w3.org/2001/XMLSchema" xmlns:p="http://schemas.microsoft.com/office/2006/metadata/properties" xmlns:ns3="3ef5847a-e696-4fee-a2c0-6c3f87568321" targetNamespace="http://schemas.microsoft.com/office/2006/metadata/properties" ma:root="true" ma:fieldsID="5b840d9ca0ede5fa3cd6b12561937a6a" ns3:_="">
    <xsd:import namespace="3ef5847a-e696-4fee-a2c0-6c3f87568321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f5847a-e696-4fee-a2c0-6c3f87568321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_activity" ma:index="12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3ef5847a-e696-4fee-a2c0-6c3f87568321" xsi:nil="true"/>
  </documentManagement>
</p:properties>
</file>

<file path=customXml/itemProps1.xml><?xml version="1.0" encoding="utf-8"?>
<ds:datastoreItem xmlns:ds="http://schemas.openxmlformats.org/officeDocument/2006/customXml" ds:itemID="{D41A43A6-EF49-4AE8-8C84-A9ED109985D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f5847a-e696-4fee-a2c0-6c3f87568321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7AA648DB-ED45-4EBA-84C8-21FB3E34660B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6708CD7A-F2FF-4622-824D-C8B814911DE9}">
  <ds:schemaRefs>
    <ds:schemaRef ds:uri="http://purl.org/dc/elements/1.1/"/>
    <ds:schemaRef ds:uri="http://schemas.openxmlformats.org/package/2006/metadata/core-properties"/>
    <ds:schemaRef ds:uri="http://purl.org/dc/dcmitype/"/>
    <ds:schemaRef ds:uri="http://schemas.microsoft.com/office/2006/documentManagement/types"/>
    <ds:schemaRef ds:uri="http://purl.org/dc/terms/"/>
    <ds:schemaRef ds:uri="http://schemas.microsoft.com/office/infopath/2007/PartnerControls"/>
    <ds:schemaRef ds:uri="3ef5847a-e696-4fee-a2c0-6c3f87568321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31</TotalTime>
  <Words>209</Words>
  <Application>Microsoft Office PowerPoint</Application>
  <PresentationFormat>Widescreen</PresentationFormat>
  <Paragraphs>14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Arial</vt:lpstr>
      <vt:lpstr>Bierstadt</vt:lpstr>
      <vt:lpstr>GestaltVTI</vt:lpstr>
      <vt:lpstr>How to make a chart on excel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David Stoican (2506762)</dc:creator>
  <cp:lastModifiedBy>David Stoican (2506762)</cp:lastModifiedBy>
  <cp:revision>1</cp:revision>
  <dcterms:created xsi:type="dcterms:W3CDTF">2025-10-25T15:37:24Z</dcterms:created>
  <dcterms:modified xsi:type="dcterms:W3CDTF">2025-10-25T16:09:21Z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0x010100388A3138619E1D4F8EE743C5DD485012</vt:lpwstr>
  </property>
</Properties>
</file>