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2"/>
  </p:notesMasterIdLst>
  <p:handoutMasterIdLst>
    <p:handoutMasterId r:id="rId33"/>
  </p:handoutMasterIdLst>
  <p:sldIdLst>
    <p:sldId id="286" r:id="rId4"/>
    <p:sldId id="287" r:id="rId5"/>
    <p:sldId id="288" r:id="rId6"/>
    <p:sldId id="290" r:id="rId7"/>
    <p:sldId id="291" r:id="rId8"/>
    <p:sldId id="292" r:id="rId9"/>
    <p:sldId id="293" r:id="rId10"/>
    <p:sldId id="296" r:id="rId11"/>
    <p:sldId id="294" r:id="rId12"/>
    <p:sldId id="295"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 id="312" r:id="rId29"/>
    <p:sldId id="313" r:id="rId30"/>
    <p:sldId id="314" r:id="rId31"/>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sorterViewPr>
    <p:cViewPr>
      <p:scale>
        <a:sx n="100" d="100"/>
        <a:sy n="100" d="100"/>
      </p:scale>
      <p:origin x="0" y="-326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89374"/>
          </a:xfrm>
          <a:prstGeom prst="rect">
            <a:avLst/>
          </a:prstGeom>
        </p:spPr>
        <p:txBody>
          <a:bodyPr vert="horz" lIns="89785" tIns="44892" rIns="89785" bIns="44892" rtlCol="0"/>
          <a:lstStyle>
            <a:lvl1pPr algn="r">
              <a:defRPr sz="1200"/>
            </a:lvl1pPr>
          </a:lstStyle>
          <a:p>
            <a:fld id="{E9D759C4-D10B-4A4D-8C28-1882F6C28885}" type="datetimeFigureOut">
              <a:rPr lang="en-US" smtClean="0"/>
              <a:t>8/1/2018</a:t>
            </a:fld>
            <a:endParaRPr lang="en-US"/>
          </a:p>
        </p:txBody>
      </p:sp>
      <p:sp>
        <p:nvSpPr>
          <p:cNvPr id="4" name="Footer Placeholder 3"/>
          <p:cNvSpPr>
            <a:spLocks noGrp="1"/>
          </p:cNvSpPr>
          <p:nvPr>
            <p:ph type="ftr" sz="quarter" idx="2"/>
          </p:nvPr>
        </p:nvSpPr>
        <p:spPr>
          <a:xfrm>
            <a:off x="0" y="9264228"/>
            <a:ext cx="2889938" cy="489373"/>
          </a:xfrm>
          <a:prstGeom prst="rect">
            <a:avLst/>
          </a:prstGeom>
        </p:spPr>
        <p:txBody>
          <a:bodyPr vert="horz" lIns="89785" tIns="44892" rIns="89785" bIns="44892"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89785" tIns="44892" rIns="89785" bIns="44892" rtlCol="0" anchor="b"/>
          <a:lstStyle>
            <a:lvl1pPr algn="r">
              <a:defRPr sz="1200"/>
            </a:lvl1pPr>
          </a:lstStyle>
          <a:p>
            <a:fld id="{567820A2-720D-49B9-84D9-FD7FBF34FAA5}" type="slidenum">
              <a:rPr lang="en-US" smtClean="0"/>
              <a:t>‹#›</a:t>
            </a:fld>
            <a:endParaRPr lang="en-US"/>
          </a:p>
        </p:txBody>
      </p:sp>
    </p:spTree>
    <p:extLst>
      <p:ext uri="{BB962C8B-B14F-4D97-AF65-F5344CB8AC3E}">
        <p14:creationId xmlns:p14="http://schemas.microsoft.com/office/powerpoint/2010/main" val="29246036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37F49CA6-068D-46B6-9732-EE2099D00464}" type="datetimeFigureOut">
              <a:rPr lang="en-US" smtClean="0"/>
              <a:t>8/1/2018</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89785" tIns="44892" rIns="89785" bIns="44892"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9447D9E1-F539-4F89-AB48-86EE3519321F}" type="slidenum">
              <a:rPr lang="en-US" smtClean="0"/>
              <a:t>‹#›</a:t>
            </a:fld>
            <a:endParaRPr lang="en-US"/>
          </a:p>
        </p:txBody>
      </p:sp>
    </p:spTree>
    <p:extLst>
      <p:ext uri="{BB962C8B-B14F-4D97-AF65-F5344CB8AC3E}">
        <p14:creationId xmlns:p14="http://schemas.microsoft.com/office/powerpoint/2010/main" val="4149022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54737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4264045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4031077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14151640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857285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110707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1290370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078033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a:t>The </a:t>
            </a:r>
            <a:r>
              <a:rPr lang="en-GB" b="1" dirty="0"/>
              <a:t>Employment Rights Act </a:t>
            </a:r>
            <a:r>
              <a:rPr lang="en-GB" dirty="0"/>
              <a:t>(as amended by the Employment Relations Act 1999) covers many issues including an employee’s entitlement to maternity leave, paternity leave, adoption leave, parental leave and the right to request flexible working arrangements.  It also outlaws detriment in employment and affords employees a right not to be unfairly dismissed and to receive a redundancy payment (providing qualifying criteria are met).  </a:t>
            </a:r>
            <a:endParaRPr lang="en-US" dirty="0"/>
          </a:p>
          <a:p>
            <a:r>
              <a:rPr lang="en-US" dirty="0"/>
              <a:t> </a:t>
            </a:r>
          </a:p>
          <a:p>
            <a:r>
              <a:rPr lang="en-US" dirty="0"/>
              <a:t>The Employment Act 2008 covers aspects of UK employment law, including dealing with discipline and grievance issues, the enforcement of the national minimum wage, and the employment agency standards enforcement regime.</a:t>
            </a:r>
          </a:p>
          <a:p>
            <a:pPr>
              <a:lnSpc>
                <a:spcPct val="90000"/>
              </a:lnSpc>
            </a:pPr>
            <a:r>
              <a:rPr lang="en-GB" altLang="en-US" dirty="0"/>
              <a:t>The Enterprise and Regulatory Reform Act 2013 introduced a range of employment measures which aim:  </a:t>
            </a:r>
          </a:p>
          <a:p>
            <a:r>
              <a:rPr lang="en-US" altLang="en-US" b="1" dirty="0"/>
              <a:t> </a:t>
            </a:r>
            <a:r>
              <a:rPr lang="en-US" altLang="en-US" dirty="0"/>
              <a:t>to encourage the earliest possible resolution of disputes </a:t>
            </a:r>
          </a:p>
          <a:p>
            <a:r>
              <a:rPr lang="en-US" altLang="en-US" dirty="0"/>
              <a:t> to deliver a more efficient employment tribunal system for all users </a:t>
            </a:r>
          </a:p>
          <a:p>
            <a:r>
              <a:rPr lang="en-US" altLang="en-US" dirty="0"/>
              <a:t> to give employers more confidence to hire new staff</a:t>
            </a:r>
          </a:p>
          <a:p>
            <a:pPr>
              <a:lnSpc>
                <a:spcPct val="90000"/>
              </a:lnSpc>
            </a:pPr>
            <a:r>
              <a:rPr lang="en-GB" altLang="en-US" dirty="0"/>
              <a:t> </a:t>
            </a:r>
          </a:p>
          <a:p>
            <a:pPr>
              <a:lnSpc>
                <a:spcPct val="90000"/>
              </a:lnSpc>
            </a:pPr>
            <a:r>
              <a:rPr lang="en-GB" altLang="en-US" sz="1000" dirty="0"/>
              <a:t>http:services.parliament.uk/bills/201213/enterpriseandregulatoryreform.html</a:t>
            </a:r>
          </a:p>
          <a:p>
            <a:pPr eaLnBrk="1" hangingPunct="1">
              <a:spcBef>
                <a:spcPct val="0"/>
              </a:spcBef>
            </a:pPr>
            <a:endParaRPr lang="en-US" altLang="en-US" dirty="0"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29503" indent="-280578" eaLnBrk="0" hangingPunct="0">
              <a:defRPr>
                <a:solidFill>
                  <a:schemeClr val="tx1"/>
                </a:solidFill>
                <a:latin typeface="Arial" charset="0"/>
              </a:defRPr>
            </a:lvl2pPr>
            <a:lvl3pPr marL="1122312" indent="-224462" eaLnBrk="0" hangingPunct="0">
              <a:defRPr>
                <a:solidFill>
                  <a:schemeClr val="tx1"/>
                </a:solidFill>
                <a:latin typeface="Arial" charset="0"/>
              </a:defRPr>
            </a:lvl3pPr>
            <a:lvl4pPr marL="1571236" indent="-224462" eaLnBrk="0" hangingPunct="0">
              <a:defRPr>
                <a:solidFill>
                  <a:schemeClr val="tx1"/>
                </a:solidFill>
                <a:latin typeface="Arial" charset="0"/>
              </a:defRPr>
            </a:lvl4pPr>
            <a:lvl5pPr marL="2020161" indent="-224462" eaLnBrk="0" hangingPunct="0">
              <a:defRPr>
                <a:solidFill>
                  <a:schemeClr val="tx1"/>
                </a:solidFill>
                <a:latin typeface="Arial" charset="0"/>
              </a:defRPr>
            </a:lvl5pPr>
            <a:lvl6pPr marL="2469086" indent="-224462" defTabSz="448925" eaLnBrk="0" fontAlgn="base" hangingPunct="0">
              <a:spcBef>
                <a:spcPct val="0"/>
              </a:spcBef>
              <a:spcAft>
                <a:spcPct val="0"/>
              </a:spcAft>
              <a:defRPr>
                <a:solidFill>
                  <a:schemeClr val="tx1"/>
                </a:solidFill>
                <a:latin typeface="Arial" charset="0"/>
              </a:defRPr>
            </a:lvl6pPr>
            <a:lvl7pPr marL="2918010" indent="-224462" defTabSz="448925" eaLnBrk="0" fontAlgn="base" hangingPunct="0">
              <a:spcBef>
                <a:spcPct val="0"/>
              </a:spcBef>
              <a:spcAft>
                <a:spcPct val="0"/>
              </a:spcAft>
              <a:defRPr>
                <a:solidFill>
                  <a:schemeClr val="tx1"/>
                </a:solidFill>
                <a:latin typeface="Arial" charset="0"/>
              </a:defRPr>
            </a:lvl7pPr>
            <a:lvl8pPr marL="3366935" indent="-224462" defTabSz="448925" eaLnBrk="0" fontAlgn="base" hangingPunct="0">
              <a:spcBef>
                <a:spcPct val="0"/>
              </a:spcBef>
              <a:spcAft>
                <a:spcPct val="0"/>
              </a:spcAft>
              <a:defRPr>
                <a:solidFill>
                  <a:schemeClr val="tx1"/>
                </a:solidFill>
                <a:latin typeface="Arial" charset="0"/>
              </a:defRPr>
            </a:lvl8pPr>
            <a:lvl9pPr marL="3815860" indent="-224462" defTabSz="448925"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fld id="{546E9C3B-6E92-49AC-B8F1-3F6ACDCD5FC7}" type="slidenum">
              <a:rPr lang="en-US" altLang="en-US" smtClean="0">
                <a:solidFill>
                  <a:prstClr val="black"/>
                </a:solidFill>
                <a:latin typeface="Calibri" pitchFamily="34" charset="0"/>
              </a:rPr>
              <a:pPr eaLnBrk="1" fontAlgn="base" hangingPunct="1">
                <a:spcBef>
                  <a:spcPct val="0"/>
                </a:spcBef>
                <a:spcAft>
                  <a:spcPct val="0"/>
                </a:spcAft>
              </a:pPr>
              <a:t>13</a:t>
            </a:fld>
            <a:endParaRPr lang="en-US" altLang="en-US" smtClean="0">
              <a:solidFill>
                <a:prstClr val="black"/>
              </a:solidFill>
              <a:latin typeface="Calibri" pitchFamily="34" charset="0"/>
            </a:endParaRPr>
          </a:p>
        </p:txBody>
      </p:sp>
    </p:spTree>
    <p:extLst>
      <p:ext uri="{BB962C8B-B14F-4D97-AF65-F5344CB8AC3E}">
        <p14:creationId xmlns:p14="http://schemas.microsoft.com/office/powerpoint/2010/main" val="177068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866713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29503" indent="-280578" eaLnBrk="0" hangingPunct="0">
              <a:defRPr>
                <a:solidFill>
                  <a:schemeClr val="tx1"/>
                </a:solidFill>
                <a:latin typeface="Arial" charset="0"/>
              </a:defRPr>
            </a:lvl2pPr>
            <a:lvl3pPr marL="1122312" indent="-224462" eaLnBrk="0" hangingPunct="0">
              <a:defRPr>
                <a:solidFill>
                  <a:schemeClr val="tx1"/>
                </a:solidFill>
                <a:latin typeface="Arial" charset="0"/>
              </a:defRPr>
            </a:lvl3pPr>
            <a:lvl4pPr marL="1571236" indent="-224462" eaLnBrk="0" hangingPunct="0">
              <a:defRPr>
                <a:solidFill>
                  <a:schemeClr val="tx1"/>
                </a:solidFill>
                <a:latin typeface="Arial" charset="0"/>
              </a:defRPr>
            </a:lvl4pPr>
            <a:lvl5pPr marL="2020161" indent="-224462" eaLnBrk="0" hangingPunct="0">
              <a:defRPr>
                <a:solidFill>
                  <a:schemeClr val="tx1"/>
                </a:solidFill>
                <a:latin typeface="Arial" charset="0"/>
              </a:defRPr>
            </a:lvl5pPr>
            <a:lvl6pPr marL="2469086" indent="-224462" defTabSz="448925" eaLnBrk="0" fontAlgn="base" hangingPunct="0">
              <a:spcBef>
                <a:spcPct val="0"/>
              </a:spcBef>
              <a:spcAft>
                <a:spcPct val="0"/>
              </a:spcAft>
              <a:defRPr>
                <a:solidFill>
                  <a:schemeClr val="tx1"/>
                </a:solidFill>
                <a:latin typeface="Arial" charset="0"/>
              </a:defRPr>
            </a:lvl6pPr>
            <a:lvl7pPr marL="2918010" indent="-224462" defTabSz="448925" eaLnBrk="0" fontAlgn="base" hangingPunct="0">
              <a:spcBef>
                <a:spcPct val="0"/>
              </a:spcBef>
              <a:spcAft>
                <a:spcPct val="0"/>
              </a:spcAft>
              <a:defRPr>
                <a:solidFill>
                  <a:schemeClr val="tx1"/>
                </a:solidFill>
                <a:latin typeface="Arial" charset="0"/>
              </a:defRPr>
            </a:lvl7pPr>
            <a:lvl8pPr marL="3366935" indent="-224462" defTabSz="448925" eaLnBrk="0" fontAlgn="base" hangingPunct="0">
              <a:spcBef>
                <a:spcPct val="0"/>
              </a:spcBef>
              <a:spcAft>
                <a:spcPct val="0"/>
              </a:spcAft>
              <a:defRPr>
                <a:solidFill>
                  <a:schemeClr val="tx1"/>
                </a:solidFill>
                <a:latin typeface="Arial" charset="0"/>
              </a:defRPr>
            </a:lvl8pPr>
            <a:lvl9pPr marL="3815860" indent="-224462" defTabSz="448925"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fld id="{5CF611DD-8EE4-4FA2-9D18-ECABE0D5A516}" type="slidenum">
              <a:rPr lang="en-US" altLang="en-US" smtClean="0">
                <a:solidFill>
                  <a:prstClr val="black"/>
                </a:solidFill>
                <a:latin typeface="Calibri" pitchFamily="34" charset="0"/>
              </a:rPr>
              <a:pPr eaLnBrk="1" fontAlgn="base" hangingPunct="1">
                <a:spcBef>
                  <a:spcPct val="0"/>
                </a:spcBef>
                <a:spcAft>
                  <a:spcPct val="0"/>
                </a:spcAft>
              </a:pPr>
              <a:t>15</a:t>
            </a:fld>
            <a:endParaRPr lang="en-US" altLang="en-US" smtClean="0">
              <a:solidFill>
                <a:prstClr val="black"/>
              </a:solidFill>
              <a:latin typeface="Calibri" pitchFamily="34" charset="0"/>
            </a:endParaRPr>
          </a:p>
        </p:txBody>
      </p:sp>
    </p:spTree>
    <p:extLst>
      <p:ext uri="{BB962C8B-B14F-4D97-AF65-F5344CB8AC3E}">
        <p14:creationId xmlns:p14="http://schemas.microsoft.com/office/powerpoint/2010/main" val="3265858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5805597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832631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Dismissal with notice </a:t>
            </a:r>
            <a:endParaRPr lang="en-US" dirty="0"/>
          </a:p>
          <a:p>
            <a:r>
              <a:rPr lang="en-US" dirty="0"/>
              <a:t>Employees should only be dismissed if, despite warnings, conduct or performance does not improve to the required level within the specified time period. Dismissal must be reasonable in all the circumstances of the case. </a:t>
            </a:r>
          </a:p>
          <a:p>
            <a:r>
              <a:rPr lang="en-US" dirty="0"/>
              <a:t>Unless the employee is being dismissed for reasons of gross misconduct, he or she should receive the appropriate period of notice or payment in lieu of notice. </a:t>
            </a:r>
          </a:p>
          <a:p>
            <a:r>
              <a:rPr lang="en-US" b="1" dirty="0"/>
              <a:t>Dismissal without notice </a:t>
            </a:r>
            <a:endParaRPr lang="en-US" dirty="0"/>
          </a:p>
          <a:p>
            <a:r>
              <a:rPr lang="en-US" dirty="0"/>
              <a:t>Employers should give all employees a clear indication of the type of misconduct which, in the light of the requirements of the employer’s business, will warrant dismissal without the normal period of notice or pay in lieu of notice. So far as possible the types of offences which fall into this category of ‘gross misconduct’ should be clearly specified in the rules, although such a list cannot normally be exhaustive. </a:t>
            </a:r>
          </a:p>
          <a:p>
            <a:r>
              <a:rPr lang="en-US" b="1" dirty="0"/>
              <a:t>What is gross misconduct? </a:t>
            </a:r>
            <a:endParaRPr lang="en-US" dirty="0"/>
          </a:p>
          <a:p>
            <a:r>
              <a:rPr lang="en-US" dirty="0"/>
              <a:t>Gross misconduct is generally seen as misconduct serious enough to overturn the contract between the employer and the employee thus justifying summary dismissal. Acts which constitute gross misconduct must be very serious and are best determined by </a:t>
            </a:r>
            <a:r>
              <a:rPr lang="en-US" dirty="0" err="1"/>
              <a:t>organisations</a:t>
            </a:r>
            <a:r>
              <a:rPr lang="en-US" dirty="0"/>
              <a:t> in the </a:t>
            </a:r>
          </a:p>
          <a:p>
            <a:r>
              <a:rPr lang="en-US" dirty="0"/>
              <a:t>light of their own particular circumstances. However, examples of gross misconduct might include: </a:t>
            </a:r>
          </a:p>
          <a:p>
            <a:pPr lvl="0"/>
            <a:r>
              <a:rPr lang="en-US" dirty="0"/>
              <a:t>theft or fraud </a:t>
            </a:r>
          </a:p>
          <a:p>
            <a:pPr lvl="0"/>
            <a:r>
              <a:rPr lang="en-US" dirty="0"/>
              <a:t>physical violence or bullying </a:t>
            </a:r>
          </a:p>
          <a:p>
            <a:pPr lvl="0"/>
            <a:r>
              <a:rPr lang="en-US" dirty="0"/>
              <a:t>deliberate and serious damage to property </a:t>
            </a:r>
          </a:p>
          <a:p>
            <a:pPr lvl="0"/>
            <a:r>
              <a:rPr lang="en-US" dirty="0"/>
              <a:t>serious misuse of an </a:t>
            </a:r>
            <a:r>
              <a:rPr lang="en-US" dirty="0" err="1"/>
              <a:t>organisation’s</a:t>
            </a:r>
            <a:r>
              <a:rPr lang="en-US" dirty="0"/>
              <a:t> property or name </a:t>
            </a:r>
          </a:p>
          <a:p>
            <a:pPr lvl="0"/>
            <a:r>
              <a:rPr lang="en-US" dirty="0"/>
              <a:t>deliberately accessing internet sites containing pornographic, offensive or obscene material </a:t>
            </a:r>
          </a:p>
          <a:p>
            <a:pPr lvl="0"/>
            <a:r>
              <a:rPr lang="en-US" dirty="0"/>
              <a:t>serious insubordination </a:t>
            </a:r>
          </a:p>
          <a:p>
            <a:pPr lvl="0"/>
            <a:r>
              <a:rPr lang="en-US" dirty="0"/>
              <a:t>unlawful discrimination or harassment </a:t>
            </a:r>
          </a:p>
          <a:p>
            <a:pPr lvl="0"/>
            <a:r>
              <a:rPr lang="en-US" dirty="0"/>
              <a:t>bringing the </a:t>
            </a:r>
            <a:r>
              <a:rPr lang="en-US" dirty="0" err="1"/>
              <a:t>organisation</a:t>
            </a:r>
            <a:r>
              <a:rPr lang="en-US" dirty="0"/>
              <a:t> into serious disrepute </a:t>
            </a:r>
          </a:p>
          <a:p>
            <a:pPr lvl="0"/>
            <a:r>
              <a:rPr lang="en-US" dirty="0"/>
              <a:t>serious incapability at work brought on by alcohol or illegal drugs </a:t>
            </a:r>
          </a:p>
          <a:p>
            <a:pPr lvl="0"/>
            <a:r>
              <a:rPr lang="en-US" dirty="0"/>
              <a:t>causing loss, damage or injury through serious negligence </a:t>
            </a:r>
          </a:p>
          <a:p>
            <a:pPr lvl="0"/>
            <a:r>
              <a:rPr lang="en-US" dirty="0"/>
              <a:t>a serious breach of health and safety rules </a:t>
            </a:r>
          </a:p>
          <a:p>
            <a:pPr lvl="0"/>
            <a:r>
              <a:rPr lang="en-US" dirty="0"/>
              <a:t>a serious breach of confidence. </a:t>
            </a:r>
          </a:p>
          <a:p>
            <a:r>
              <a:rPr lang="en-US" dirty="0"/>
              <a:t> </a:t>
            </a:r>
          </a:p>
          <a:p>
            <a:r>
              <a:rPr lang="en-US" dirty="0"/>
              <a:t>If an employer considers an employee guilty of gross misconduct and thus liable for summary dismissal, it is still important to follow a fair procedure as for any other disciplinary offence. This will include establishing the facts of the case before taking any action, holding a meeting with the employee and allowing the employee the right of appeal. It should be made clear to the employee that dismissal is a possibility. A short period of suspension with full pay to help establish the facts or to allow tempers to cool may be helpful. However, such a period of suspension should only be imposed after careful consideration and should be kept under review. It should be made clear to the employee that the suspension is not a disciplinary action and does not involve any </a:t>
            </a:r>
            <a:r>
              <a:rPr lang="en-US" dirty="0" err="1"/>
              <a:t>prejudgement</a:t>
            </a:r>
            <a:r>
              <a:rPr lang="en-US" dirty="0"/>
              <a:t>. </a:t>
            </a:r>
          </a:p>
          <a:p>
            <a:r>
              <a:rPr lang="en-US" dirty="0"/>
              <a:t>If an employer considers an employee guilty of gross misconduct and thus liable for summary dismissal, it is still important to follow a fair procedure as for any other disciplinary offence. This will include establishing the facts of the case before taking any action, holding a meeting with the employee and allowing the employee the right of appeal. It should be made clear to the employee that dismissal is a possibility. A short period of suspension with full pay to help establish the facts or to allow tempers to cool may be helpful. However, such a period of suspension should only be imposed after careful consideration and should be kept under review. It should be made clear to the employee that the suspension is not a disciplinary action and does not involve any </a:t>
            </a:r>
            <a:r>
              <a:rPr lang="en-US" dirty="0" err="1"/>
              <a:t>prejudgement</a:t>
            </a:r>
            <a:r>
              <a:rPr lang="en-US" dirty="0"/>
              <a:t>. </a:t>
            </a:r>
          </a:p>
          <a:p>
            <a:endParaRPr lang="en-US" dirty="0"/>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393967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2358875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360870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20228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42596463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792057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435053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05486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2635146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554154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518264-2AF5-44D8-B017-31D8FF1FA124}"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487305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3"/>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3" y="6525344"/>
            <a:ext cx="1294837" cy="218522"/>
          </a:xfrm>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31"/>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0372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23029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6"/>
            <a:ext cx="103632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9"/>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6060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20047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7"/>
            <a:ext cx="5386917"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7"/>
            <a:ext cx="5389033"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357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57357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841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4766733" y="273053"/>
            <a:ext cx="6815667"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2" y="1435103"/>
            <a:ext cx="4011084"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39491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15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8"/>
            <a:ext cx="73152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07392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90959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4989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051" y="6524626"/>
            <a:ext cx="1295400" cy="219075"/>
          </a:xfrm>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468E550C-A8C9-42E3-A3A9-D1A0837F5104}" type="datetimeFigureOut">
              <a:rPr lang="en-GB"/>
              <a:pPr>
                <a:defRPr/>
              </a:pPr>
              <a:t>01/08/2018</a:t>
            </a:fld>
            <a:endParaRPr lang="en-GB"/>
          </a:p>
        </p:txBody>
      </p:sp>
      <p:sp>
        <p:nvSpPr>
          <p:cNvPr id="5" name="Footer Placeholder 4"/>
          <p:cNvSpPr>
            <a:spLocks noGrp="1"/>
          </p:cNvSpPr>
          <p:nvPr>
            <p:ph type="ftr" sz="quarter" idx="11"/>
          </p:nvPr>
        </p:nvSpPr>
        <p:spPr>
          <a:xfrm>
            <a:off x="5520267" y="6381751"/>
            <a:ext cx="3860800" cy="365125"/>
          </a:xfrm>
          <a:prstGeom prst="rect">
            <a:avLst/>
          </a:prstGeom>
        </p:spPr>
        <p:txBody>
          <a:bodyPr/>
          <a:lstStyle>
            <a:lvl1pPr defTabSz="914400" eaLnBrk="1" fontAlgn="auto" hangingPunct="1">
              <a:spcBef>
                <a:spcPts val="0"/>
              </a:spcBef>
              <a:spcAft>
                <a:spcPts val="0"/>
              </a:spcAft>
              <a:defRPr>
                <a:solidFill>
                  <a:prstClr val="black"/>
                </a:solidFill>
                <a:latin typeface="Myriad Pro"/>
              </a:defRPr>
            </a:lvl1pPr>
          </a:lstStyle>
          <a:p>
            <a:pPr>
              <a:defRPr/>
            </a:pPr>
            <a:endParaRPr lang="en-GB"/>
          </a:p>
        </p:txBody>
      </p:sp>
      <p:sp>
        <p:nvSpPr>
          <p:cNvPr id="6" name="Slide Number Placeholder 5"/>
          <p:cNvSpPr>
            <a:spLocks noGrp="1"/>
          </p:cNvSpPr>
          <p:nvPr>
            <p:ph type="sldNum" sz="quarter" idx="12"/>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09E03236-E5CE-438B-9DCB-10917A551ACF}" type="slidenum">
              <a:rPr lang="en-GB"/>
              <a:pPr>
                <a:defRPr/>
              </a:pPr>
              <a:t>‹#›</a:t>
            </a:fld>
            <a:endParaRPr lang="en-GB"/>
          </a:p>
        </p:txBody>
      </p:sp>
    </p:spTree>
    <p:extLst>
      <p:ext uri="{BB962C8B-B14F-4D97-AF65-F5344CB8AC3E}">
        <p14:creationId xmlns:p14="http://schemas.microsoft.com/office/powerpoint/2010/main" val="3431495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0F50E78D-3D89-47AF-9A6C-B1C1E2844EB1}" type="datetimeFigureOut">
              <a:rPr lang="en-GB"/>
              <a:pPr>
                <a:defRPr/>
              </a:pPr>
              <a:t>01/08/2018</a:t>
            </a:fld>
            <a:endParaRPr lang="en-GB"/>
          </a:p>
        </p:txBody>
      </p:sp>
      <p:sp>
        <p:nvSpPr>
          <p:cNvPr id="5" name="Footer Placeholder 4"/>
          <p:cNvSpPr>
            <a:spLocks noGrp="1"/>
          </p:cNvSpPr>
          <p:nvPr>
            <p:ph type="ftr" sz="quarter" idx="11"/>
          </p:nvPr>
        </p:nvSpPr>
        <p:spPr>
          <a:xfrm>
            <a:off x="4176184" y="6461126"/>
            <a:ext cx="3860800" cy="365125"/>
          </a:xfrm>
          <a:prstGeom prst="rect">
            <a:avLst/>
          </a:prstGeom>
        </p:spPr>
        <p:txBody>
          <a:bodyPr/>
          <a:lstStyle>
            <a:lvl1pPr defTabSz="914400" eaLnBrk="1" fontAlgn="auto" hangingPunct="1">
              <a:spcBef>
                <a:spcPts val="0"/>
              </a:spcBef>
              <a:spcAft>
                <a:spcPts val="0"/>
              </a:spcAft>
              <a:defRPr>
                <a:solidFill>
                  <a:prstClr val="black"/>
                </a:solidFill>
                <a:latin typeface="Myriad Pro"/>
              </a:defRPr>
            </a:lvl1pPr>
          </a:lstStyle>
          <a:p>
            <a:pPr>
              <a:defRPr/>
            </a:pPr>
            <a:endParaRPr lang="en-GB"/>
          </a:p>
        </p:txBody>
      </p:sp>
      <p:sp>
        <p:nvSpPr>
          <p:cNvPr id="6" name="Slide Number Placeholder 5"/>
          <p:cNvSpPr>
            <a:spLocks noGrp="1"/>
          </p:cNvSpPr>
          <p:nvPr>
            <p:ph type="sldNum" sz="quarter" idx="12"/>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12B144E6-90F2-4760-8770-64999ACAC495}" type="slidenum">
              <a:rPr lang="en-GB"/>
              <a:pPr>
                <a:defRPr/>
              </a:pPr>
              <a:t>‹#›</a:t>
            </a:fld>
            <a:endParaRPr lang="en-GB"/>
          </a:p>
        </p:txBody>
      </p:sp>
    </p:spTree>
    <p:extLst>
      <p:ext uri="{BB962C8B-B14F-4D97-AF65-F5344CB8AC3E}">
        <p14:creationId xmlns:p14="http://schemas.microsoft.com/office/powerpoint/2010/main" val="1648256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9450353A-FC0E-4F88-91F4-83F486A4683B}" type="datetimeFigureOut">
              <a:rPr lang="en-GB"/>
              <a:pPr>
                <a:defRPr/>
              </a:pPr>
              <a:t>01/08/2018</a:t>
            </a:fld>
            <a:endParaRPr lang="en-GB"/>
          </a:p>
        </p:txBody>
      </p:sp>
      <p:sp>
        <p:nvSpPr>
          <p:cNvPr id="5" name="Slide Number Placeholder 5"/>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FE765FE9-1FA4-4618-9FB2-EE92002F07B9}" type="slidenum">
              <a:rPr lang="en-GB"/>
              <a:pPr>
                <a:defRPr/>
              </a:pPr>
              <a:t>‹#›</a:t>
            </a:fld>
            <a:endParaRPr lang="en-GB"/>
          </a:p>
        </p:txBody>
      </p:sp>
    </p:spTree>
    <p:extLst>
      <p:ext uri="{BB962C8B-B14F-4D97-AF65-F5344CB8AC3E}">
        <p14:creationId xmlns:p14="http://schemas.microsoft.com/office/powerpoint/2010/main" val="1021915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901B7864-D573-48B2-88CA-12A0A5FDB837}" type="datetimeFigureOut">
              <a:rPr lang="en-GB"/>
              <a:pPr>
                <a:defRPr/>
              </a:pPr>
              <a:t>01/08/2018</a:t>
            </a:fld>
            <a:endParaRPr lang="en-GB"/>
          </a:p>
        </p:txBody>
      </p:sp>
      <p:sp>
        <p:nvSpPr>
          <p:cNvPr id="6" name="Slide Number Placeholder 6"/>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2FE095AF-077A-45AF-9A0E-947207C2FFCF}" type="slidenum">
              <a:rPr lang="en-GB"/>
              <a:pPr>
                <a:defRPr/>
              </a:pPr>
              <a:t>‹#›</a:t>
            </a:fld>
            <a:endParaRPr lang="en-GB"/>
          </a:p>
        </p:txBody>
      </p:sp>
    </p:spTree>
    <p:extLst>
      <p:ext uri="{BB962C8B-B14F-4D97-AF65-F5344CB8AC3E}">
        <p14:creationId xmlns:p14="http://schemas.microsoft.com/office/powerpoint/2010/main" val="17283838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0C0BE5D9-FD68-4321-9FE4-24DD75F5F10B}" type="datetimeFigureOut">
              <a:rPr lang="en-GB"/>
              <a:pPr>
                <a:defRPr/>
              </a:pPr>
              <a:t>01/08/2018</a:t>
            </a:fld>
            <a:endParaRPr lang="en-GB"/>
          </a:p>
        </p:txBody>
      </p:sp>
      <p:sp>
        <p:nvSpPr>
          <p:cNvPr id="8" name="Slide Number Placeholder 8"/>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D5CF653E-5713-4C74-8FD2-E95932A68921}" type="slidenum">
              <a:rPr lang="en-GB"/>
              <a:pPr>
                <a:defRPr/>
              </a:pPr>
              <a:t>‹#›</a:t>
            </a:fld>
            <a:endParaRPr lang="en-GB"/>
          </a:p>
        </p:txBody>
      </p:sp>
    </p:spTree>
    <p:extLst>
      <p:ext uri="{BB962C8B-B14F-4D97-AF65-F5344CB8AC3E}">
        <p14:creationId xmlns:p14="http://schemas.microsoft.com/office/powerpoint/2010/main" val="2558367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D28BD2E0-DCCF-44B7-8F4A-0786833B5A66}" type="datetimeFigureOut">
              <a:rPr lang="en-GB"/>
              <a:pPr>
                <a:defRPr/>
              </a:pPr>
              <a:t>01/08/2018</a:t>
            </a:fld>
            <a:endParaRPr lang="en-GB"/>
          </a:p>
        </p:txBody>
      </p:sp>
      <p:sp>
        <p:nvSpPr>
          <p:cNvPr id="4" name="Slide Number Placeholder 4"/>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24232D8B-9256-46D0-B9F9-86964A2701FB}" type="slidenum">
              <a:rPr lang="en-GB"/>
              <a:pPr>
                <a:defRPr/>
              </a:pPr>
              <a:t>‹#›</a:t>
            </a:fld>
            <a:endParaRPr lang="en-GB"/>
          </a:p>
        </p:txBody>
      </p:sp>
    </p:spTree>
    <p:extLst>
      <p:ext uri="{BB962C8B-B14F-4D97-AF65-F5344CB8AC3E}">
        <p14:creationId xmlns:p14="http://schemas.microsoft.com/office/powerpoint/2010/main" val="172846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A6B772F1-D2B1-4778-8FDE-D2EB062CAE8D}" type="datetimeFigureOut">
              <a:rPr lang="en-GB"/>
              <a:pPr>
                <a:defRPr/>
              </a:pPr>
              <a:t>01/08/2018</a:t>
            </a:fld>
            <a:endParaRPr lang="en-GB"/>
          </a:p>
        </p:txBody>
      </p:sp>
      <p:sp>
        <p:nvSpPr>
          <p:cNvPr id="3" name="Slide Number Placeholder 3"/>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3914B513-5DE4-4498-8232-CB8F3C62F6BC}" type="slidenum">
              <a:rPr lang="en-GB"/>
              <a:pPr>
                <a:defRPr/>
              </a:pPr>
              <a:t>‹#›</a:t>
            </a:fld>
            <a:endParaRPr lang="en-GB"/>
          </a:p>
        </p:txBody>
      </p:sp>
    </p:spTree>
    <p:extLst>
      <p:ext uri="{BB962C8B-B14F-4D97-AF65-F5344CB8AC3E}">
        <p14:creationId xmlns:p14="http://schemas.microsoft.com/office/powerpoint/2010/main" val="33738078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EF8E37BC-7627-4AFD-989E-9E0897158CBE}" type="datetimeFigureOut">
              <a:rPr lang="en-GB"/>
              <a:pPr>
                <a:defRPr/>
              </a:pPr>
              <a:t>01/08/2018</a:t>
            </a:fld>
            <a:endParaRPr lang="en-GB"/>
          </a:p>
        </p:txBody>
      </p:sp>
      <p:sp>
        <p:nvSpPr>
          <p:cNvPr id="6" name="Slide Number Placeholder 6"/>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97E27D7E-E0E1-4FD1-9D27-718B3044E653}" type="slidenum">
              <a:rPr lang="en-GB"/>
              <a:pPr>
                <a:defRPr/>
              </a:pPr>
              <a:t>‹#›</a:t>
            </a:fld>
            <a:endParaRPr lang="en-GB"/>
          </a:p>
        </p:txBody>
      </p:sp>
    </p:spTree>
    <p:extLst>
      <p:ext uri="{BB962C8B-B14F-4D97-AF65-F5344CB8AC3E}">
        <p14:creationId xmlns:p14="http://schemas.microsoft.com/office/powerpoint/2010/main" val="32832709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F7CEB9F5-3B5B-4483-8BD2-BBF063893030}" type="datetimeFigureOut">
              <a:rPr lang="en-GB"/>
              <a:pPr>
                <a:defRPr/>
              </a:pPr>
              <a:t>01/08/2018</a:t>
            </a:fld>
            <a:endParaRPr lang="en-GB"/>
          </a:p>
        </p:txBody>
      </p:sp>
      <p:sp>
        <p:nvSpPr>
          <p:cNvPr id="6" name="Slide Number Placeholder 6"/>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4F20C131-4BD1-4AFA-8C8A-ECDAD6365B69}" type="slidenum">
              <a:rPr lang="en-GB"/>
              <a:pPr>
                <a:defRPr/>
              </a:pPr>
              <a:t>‹#›</a:t>
            </a:fld>
            <a:endParaRPr lang="en-GB"/>
          </a:p>
        </p:txBody>
      </p:sp>
    </p:spTree>
    <p:extLst>
      <p:ext uri="{BB962C8B-B14F-4D97-AF65-F5344CB8AC3E}">
        <p14:creationId xmlns:p14="http://schemas.microsoft.com/office/powerpoint/2010/main" val="10001695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170E2710-DEC6-4876-8441-0425CA212295}" type="datetimeFigureOut">
              <a:rPr lang="en-GB"/>
              <a:pPr>
                <a:defRPr/>
              </a:pPr>
              <a:t>01/08/2018</a:t>
            </a:fld>
            <a:endParaRPr lang="en-GB"/>
          </a:p>
        </p:txBody>
      </p:sp>
      <p:sp>
        <p:nvSpPr>
          <p:cNvPr id="5" name="Slide Number Placeholder 5"/>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4E9C42ED-471A-4DD8-84D8-2DFC7723CBDF}" type="slidenum">
              <a:rPr lang="en-GB"/>
              <a:pPr>
                <a:defRPr/>
              </a:pPr>
              <a:t>‹#›</a:t>
            </a:fld>
            <a:endParaRPr lang="en-GB"/>
          </a:p>
        </p:txBody>
      </p:sp>
    </p:spTree>
    <p:extLst>
      <p:ext uri="{BB962C8B-B14F-4D97-AF65-F5344CB8AC3E}">
        <p14:creationId xmlns:p14="http://schemas.microsoft.com/office/powerpoint/2010/main" val="27770639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C7694E81-EDE7-44C0-A318-832A46BA9853}" type="datetimeFigureOut">
              <a:rPr lang="en-GB"/>
              <a:pPr>
                <a:defRPr/>
              </a:pPr>
              <a:t>01/08/2018</a:t>
            </a:fld>
            <a:endParaRPr lang="en-GB"/>
          </a:p>
        </p:txBody>
      </p:sp>
      <p:sp>
        <p:nvSpPr>
          <p:cNvPr id="5" name="Slide Number Placeholder 5"/>
          <p:cNvSpPr>
            <a:spLocks noGrp="1"/>
          </p:cNvSpPr>
          <p:nvPr>
            <p:ph type="sldNum" sz="quarter" idx="11"/>
          </p:nvPr>
        </p:nvSpPr>
        <p:spPr/>
        <p:txBody>
          <a:bodyPr/>
          <a:lstStyle>
            <a:lvl1pPr defTabSz="457200" eaLnBrk="0" fontAlgn="base" hangingPunct="0">
              <a:spcBef>
                <a:spcPct val="0"/>
              </a:spcBef>
              <a:spcAft>
                <a:spcPct val="0"/>
              </a:spcAft>
              <a:defRPr>
                <a:latin typeface="Arial" panose="020B0604020202020204" pitchFamily="34" charset="0"/>
              </a:defRPr>
            </a:lvl1pPr>
          </a:lstStyle>
          <a:p>
            <a:pPr>
              <a:defRPr/>
            </a:pPr>
            <a:fld id="{D7C597C5-626C-439A-9896-C6A26E2D0032}" type="slidenum">
              <a:rPr lang="en-GB"/>
              <a:pPr>
                <a:defRPr/>
              </a:pPr>
              <a:t>‹#›</a:t>
            </a:fld>
            <a:endParaRPr lang="en-GB"/>
          </a:p>
        </p:txBody>
      </p:sp>
    </p:spTree>
    <p:extLst>
      <p:ext uri="{BB962C8B-B14F-4D97-AF65-F5344CB8AC3E}">
        <p14:creationId xmlns:p14="http://schemas.microsoft.com/office/powerpoint/2010/main" val="167064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21929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10972800" cy="3917032"/>
          </a:xfrm>
        </p:spPr>
        <p:txBody>
          <a:bodyPr/>
          <a:lstStyle>
            <a:lvl1pPr>
              <a:defRPr sz="28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Title 7"/>
          <p:cNvSpPr>
            <a:spLocks noGrp="1"/>
          </p:cNvSpPr>
          <p:nvPr>
            <p:ph type="title"/>
          </p:nvPr>
        </p:nvSpPr>
        <p:spPr/>
        <p:txBody>
          <a:bodyPr>
            <a:normAutofit/>
          </a:bodyPr>
          <a:lstStyle>
            <a:lvl1pPr>
              <a:defRPr sz="4000"/>
            </a:lvl1pPr>
          </a:lstStyle>
          <a:p>
            <a:r>
              <a:rPr lang="en-US" dirty="0" smtClean="0"/>
              <a:t>Click to edit Master title style</a:t>
            </a:r>
            <a:endParaRPr lang="en-US" dirty="0"/>
          </a:p>
        </p:txBody>
      </p:sp>
    </p:spTree>
    <p:extLst>
      <p:ext uri="{BB962C8B-B14F-4D97-AF65-F5344CB8AC3E}">
        <p14:creationId xmlns:p14="http://schemas.microsoft.com/office/powerpoint/2010/main" val="31492996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16945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3151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787404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517592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54357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73121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035802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79586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01/08/2018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5590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solidFill>
                  <a:prstClr val="black">
                    <a:tint val="75000"/>
                  </a:prstClr>
                </a:solidFill>
              </a:rPr>
              <a:pPr/>
              <a:t>01/08/2018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5"/>
            <a:ext cx="973899"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972731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defTabSz="914400" eaLnBrk="1" fontAlgn="auto" hangingPunct="1">
              <a:spcBef>
                <a:spcPts val="0"/>
              </a:spcBef>
              <a:spcAft>
                <a:spcPts val="0"/>
              </a:spcAft>
              <a:defRPr sz="1050">
                <a:solidFill>
                  <a:prstClr val="black">
                    <a:tint val="75000"/>
                  </a:prstClr>
                </a:solidFill>
                <a:latin typeface="Myriad Pro"/>
              </a:defRPr>
            </a:lvl1pPr>
          </a:lstStyle>
          <a:p>
            <a:pPr>
              <a:defRPr/>
            </a:pPr>
            <a:fld id="{46D5FEDD-E3AA-4A5F-9A96-788D9FB4A940}" type="datetimeFigureOut">
              <a:rPr lang="en-GB"/>
              <a:pPr>
                <a:defRPr/>
              </a:pPr>
              <a:t>01/08/2018</a:t>
            </a:fld>
            <a:endParaRPr lang="en-GB" dirty="0"/>
          </a:p>
        </p:txBody>
      </p:sp>
      <p:sp>
        <p:nvSpPr>
          <p:cNvPr id="6" name="Slide Number Placeholder 5"/>
          <p:cNvSpPr>
            <a:spLocks noGrp="1"/>
          </p:cNvSpPr>
          <p:nvPr>
            <p:ph type="sldNum" sz="quarter" idx="4"/>
          </p:nvPr>
        </p:nvSpPr>
        <p:spPr>
          <a:xfrm>
            <a:off x="10608733" y="6381751"/>
            <a:ext cx="973667" cy="339725"/>
          </a:xfrm>
          <a:prstGeom prst="rect">
            <a:avLst/>
          </a:prstGeom>
        </p:spPr>
        <p:txBody>
          <a:bodyPr vert="horz" lIns="91440" tIns="45720" rIns="91440" bIns="45720" rtlCol="0" anchor="ctr"/>
          <a:lstStyle>
            <a:lvl1pPr algn="r" defTabSz="914400" eaLnBrk="1" fontAlgn="auto" hangingPunct="1">
              <a:spcBef>
                <a:spcPts val="0"/>
              </a:spcBef>
              <a:spcAft>
                <a:spcPts val="0"/>
              </a:spcAft>
              <a:defRPr sz="1200">
                <a:solidFill>
                  <a:prstClr val="black">
                    <a:tint val="75000"/>
                  </a:prstClr>
                </a:solidFill>
                <a:latin typeface="Myriad Pro"/>
              </a:defRPr>
            </a:lvl1pPr>
          </a:lstStyle>
          <a:p>
            <a:pPr>
              <a:defRPr/>
            </a:pPr>
            <a:fld id="{9BFE222C-BC90-4185-BFF3-410ECDA21259}" type="slidenum">
              <a:rPr lang="en-GB"/>
              <a:pPr>
                <a:defRPr/>
              </a:pPr>
              <a:t>‹#›</a:t>
            </a:fld>
            <a:endParaRPr lang="en-GB" dirty="0"/>
          </a:p>
        </p:txBody>
      </p:sp>
    </p:spTree>
    <p:extLst>
      <p:ext uri="{BB962C8B-B14F-4D97-AF65-F5344CB8AC3E}">
        <p14:creationId xmlns:p14="http://schemas.microsoft.com/office/powerpoint/2010/main" val="14583714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01/08/2018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2516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hyperlink" Target="http://www.acas.org.uk/index.aspx?articleid" TargetMode="Externa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000" dirty="0">
                <a:solidFill>
                  <a:schemeClr val="bg1"/>
                </a:solidFill>
                <a:latin typeface="Arial" panose="020B0604020202020204" pitchFamily="34" charset="0"/>
                <a:cs typeface="Arial" panose="020B0604020202020204" pitchFamily="34" charset="0"/>
              </a:rPr>
              <a:t>HR for Non-HR Professionals</a:t>
            </a:r>
          </a:p>
        </p:txBody>
      </p:sp>
      <p:sp>
        <p:nvSpPr>
          <p:cNvPr id="3" name="Subtitle 2"/>
          <p:cNvSpPr>
            <a:spLocks noGrp="1"/>
          </p:cNvSpPr>
          <p:nvPr>
            <p:ph type="subTitle" idx="1"/>
          </p:nvPr>
        </p:nvSpPr>
        <p:spPr/>
        <p:txBody>
          <a:bodyPr/>
          <a:lstStyle/>
          <a:p>
            <a:r>
              <a:rPr lang="en-GB" dirty="0" smtClean="0">
                <a:solidFill>
                  <a:schemeClr val="bg1"/>
                </a:solidFill>
              </a:rPr>
              <a:t>Day 4</a:t>
            </a:r>
            <a:endParaRPr lang="en-GB" dirty="0">
              <a:solidFill>
                <a:schemeClr val="bg1"/>
              </a:solidFill>
            </a:endParaRPr>
          </a:p>
        </p:txBody>
      </p:sp>
    </p:spTree>
    <p:extLst>
      <p:ext uri="{BB962C8B-B14F-4D97-AF65-F5344CB8AC3E}">
        <p14:creationId xmlns:p14="http://schemas.microsoft.com/office/powerpoint/2010/main" val="189359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en-US" altLang="en-US" sz="4000"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idx="1"/>
          </p:nvPr>
        </p:nvSpPr>
        <p:spPr/>
        <p:txBody>
          <a:bodyPr rtlCol="0">
            <a:normAutofit fontScale="92500" lnSpcReduction="20000"/>
          </a:bodyPr>
          <a:lstStyle/>
          <a:p>
            <a:pPr marL="0" indent="0" eaLnBrk="1" fontAlgn="auto" hangingPunct="1">
              <a:spcAft>
                <a:spcPts val="0"/>
              </a:spcAft>
              <a:buNone/>
              <a:defRPr/>
            </a:pPr>
            <a:r>
              <a:rPr lang="en-GB" sz="2800" i="1" dirty="0"/>
              <a:t>Upon the successful completion of this module, the learner should be able to demonstrate the ability to:</a:t>
            </a:r>
          </a:p>
          <a:p>
            <a:pPr marL="0" indent="0" eaLnBrk="1" fontAlgn="auto" hangingPunct="1">
              <a:spcAft>
                <a:spcPts val="0"/>
              </a:spcAft>
              <a:buNone/>
              <a:defRPr/>
            </a:pPr>
            <a:endParaRPr lang="en-US" sz="2800" i="1" dirty="0"/>
          </a:p>
          <a:p>
            <a:pPr eaLnBrk="1" fontAlgn="auto" hangingPunct="1">
              <a:spcAft>
                <a:spcPts val="0"/>
              </a:spcAft>
              <a:defRPr/>
            </a:pPr>
            <a:r>
              <a:rPr lang="en-US" sz="2800" dirty="0"/>
              <a:t>explain the role and responsibilities of non-HR professionals in relation to HR management and activities.  </a:t>
            </a:r>
          </a:p>
          <a:p>
            <a:pPr eaLnBrk="1" fontAlgn="auto" hangingPunct="1">
              <a:spcAft>
                <a:spcPts val="0"/>
              </a:spcAft>
              <a:defRPr/>
            </a:pPr>
            <a:endParaRPr lang="en-US" sz="2800" dirty="0"/>
          </a:p>
          <a:p>
            <a:pPr eaLnBrk="1" fontAlgn="auto" hangingPunct="1">
              <a:spcAft>
                <a:spcPts val="0"/>
              </a:spcAft>
              <a:defRPr/>
            </a:pPr>
            <a:r>
              <a:rPr lang="en-US" sz="2800" dirty="0"/>
              <a:t>review their </a:t>
            </a:r>
            <a:r>
              <a:rPr lang="en-US" sz="2800" dirty="0" err="1"/>
              <a:t>organisation’s</a:t>
            </a:r>
            <a:r>
              <a:rPr lang="en-US" sz="2800" dirty="0"/>
              <a:t> current HR policies and procedures against key employment legislation and best practice, and make appropriate recommendations for improvement/s to either recruitment, performance management or discipline and grievance practices</a:t>
            </a:r>
            <a:r>
              <a:rPr lang="en-US" sz="1950" dirty="0"/>
              <a:t>. </a:t>
            </a:r>
          </a:p>
        </p:txBody>
      </p:sp>
    </p:spTree>
    <p:extLst>
      <p:ext uri="{BB962C8B-B14F-4D97-AF65-F5344CB8AC3E}">
        <p14:creationId xmlns:p14="http://schemas.microsoft.com/office/powerpoint/2010/main" val="22330532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p:cNvSpPr>
            <a:spLocks noGrp="1"/>
          </p:cNvSpPr>
          <p:nvPr>
            <p:ph idx="1"/>
          </p:nvPr>
        </p:nvSpPr>
        <p:spPr/>
        <p:txBody>
          <a:bodyPr>
            <a:normAutofit/>
          </a:bodyPr>
          <a:lstStyle/>
          <a:p>
            <a:pPr eaLnBrk="1" hangingPunct="1"/>
            <a:r>
              <a:rPr lang="en-US" altLang="en-US" sz="3000" dirty="0">
                <a:latin typeface="Arial" panose="020B0604020202020204" pitchFamily="34" charset="0"/>
                <a:cs typeface="Arial" panose="020B0604020202020204" pitchFamily="34" charset="0"/>
              </a:rPr>
              <a:t>Performance management – addressing underperformance</a:t>
            </a:r>
          </a:p>
          <a:p>
            <a:pPr eaLnBrk="1" hangingPunct="1"/>
            <a:r>
              <a:rPr lang="en-GB" altLang="en-US" sz="3000" dirty="0">
                <a:latin typeface="Arial" panose="020B0604020202020204" pitchFamily="34" charset="0"/>
                <a:cs typeface="Arial" panose="020B0604020202020204" pitchFamily="34" charset="0"/>
              </a:rPr>
              <a:t>Discipline and grievance - definitions</a:t>
            </a:r>
          </a:p>
          <a:p>
            <a:pPr eaLnBrk="1" hangingPunct="1"/>
            <a:r>
              <a:rPr lang="en-GB" altLang="en-US" sz="3000" dirty="0">
                <a:latin typeface="Arial" panose="020B0604020202020204" pitchFamily="34" charset="0"/>
                <a:cs typeface="Arial" panose="020B0604020202020204" pitchFamily="34" charset="0"/>
              </a:rPr>
              <a:t>The legal position</a:t>
            </a:r>
          </a:p>
          <a:p>
            <a:pPr eaLnBrk="1" hangingPunct="1"/>
            <a:r>
              <a:rPr lang="en-GB" altLang="en-US" sz="3000" dirty="0">
                <a:latin typeface="Arial" panose="020B0604020202020204" pitchFamily="34" charset="0"/>
                <a:cs typeface="Arial" panose="020B0604020202020204" pitchFamily="34" charset="0"/>
              </a:rPr>
              <a:t>Discipline and grievance – policy, process and the </a:t>
            </a:r>
            <a:r>
              <a:rPr lang="en-GB" altLang="en-US" sz="3000" dirty="0" err="1">
                <a:latin typeface="Arial" panose="020B0604020202020204" pitchFamily="34" charset="0"/>
                <a:cs typeface="Arial" panose="020B0604020202020204" pitchFamily="34" charset="0"/>
              </a:rPr>
              <a:t>Acas</a:t>
            </a:r>
            <a:r>
              <a:rPr lang="en-GB" altLang="en-US" sz="3000" dirty="0">
                <a:latin typeface="Arial" panose="020B0604020202020204" pitchFamily="34" charset="0"/>
                <a:cs typeface="Arial" panose="020B0604020202020204" pitchFamily="34" charset="0"/>
              </a:rPr>
              <a:t> Code of Practice</a:t>
            </a:r>
          </a:p>
          <a:p>
            <a:pPr eaLnBrk="1" hangingPunct="1"/>
            <a:r>
              <a:rPr lang="en-GB" altLang="en-US" sz="3000" dirty="0">
                <a:latin typeface="Arial" panose="020B0604020202020204" pitchFamily="34" charset="0"/>
                <a:cs typeface="Arial" panose="020B0604020202020204" pitchFamily="34" charset="0"/>
              </a:rPr>
              <a:t>Other important factors</a:t>
            </a:r>
          </a:p>
          <a:p>
            <a:pPr eaLnBrk="1" hangingPunct="1"/>
            <a:r>
              <a:rPr lang="en-GB" altLang="en-US" sz="3000" dirty="0">
                <a:latin typeface="Arial" panose="020B0604020202020204" pitchFamily="34" charset="0"/>
                <a:cs typeface="Arial" panose="020B0604020202020204" pitchFamily="34" charset="0"/>
              </a:rPr>
              <a:t>Assessment and assignments</a:t>
            </a:r>
            <a:endParaRPr lang="en-US" altLang="en-US" sz="3000" dirty="0">
              <a:latin typeface="Arial" panose="020B0604020202020204" pitchFamily="34" charset="0"/>
              <a:cs typeface="Arial" panose="020B0604020202020204" pitchFamily="34" charset="0"/>
            </a:endParaRPr>
          </a:p>
          <a:p>
            <a:pPr eaLnBrk="1" hangingPunct="1"/>
            <a:endParaRPr lang="en-US" altLang="en-US" dirty="0" smtClean="0"/>
          </a:p>
        </p:txBody>
      </p:sp>
      <p:sp>
        <p:nvSpPr>
          <p:cNvPr id="2" name="Title 1"/>
          <p:cNvSpPr>
            <a:spLocks noGrp="1"/>
          </p:cNvSpPr>
          <p:nvPr>
            <p:ph type="title"/>
          </p:nvPr>
        </p:nvSpPr>
        <p:spPr/>
        <p:txBody>
          <a:bodyPr>
            <a:normAutofit/>
          </a:bodyPr>
          <a:lstStyle/>
          <a:p>
            <a:pPr>
              <a:defRPr/>
            </a:pPr>
            <a:r>
              <a:rPr lang="en-US" dirty="0">
                <a:latin typeface="Arial" panose="020B0604020202020204" pitchFamily="34" charset="0"/>
                <a:cs typeface="Arial" panose="020B0604020202020204" pitchFamily="34" charset="0"/>
              </a:rPr>
              <a:t>Today</a:t>
            </a:r>
          </a:p>
        </p:txBody>
      </p:sp>
    </p:spTree>
    <p:extLst>
      <p:ext uri="{BB962C8B-B14F-4D97-AF65-F5344CB8AC3E}">
        <p14:creationId xmlns:p14="http://schemas.microsoft.com/office/powerpoint/2010/main" val="34516668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1981200" y="274638"/>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r>
              <a:rPr lang="en-GB" altLang="en-US" dirty="0" smtClean="0">
                <a:effectLst/>
              </a:rPr>
              <a:t>What is performance?</a:t>
            </a:r>
            <a:endParaRPr lang="en-US" altLang="en-US" dirty="0" smtClean="0">
              <a:effectLst/>
            </a:endParaRPr>
          </a:p>
        </p:txBody>
      </p:sp>
      <p:sp>
        <p:nvSpPr>
          <p:cNvPr id="6147" name="Rectangle 3"/>
          <p:cNvSpPr>
            <a:spLocks noGrp="1"/>
          </p:cNvSpPr>
          <p:nvPr>
            <p:ph idx="1"/>
          </p:nvPr>
        </p:nvSpPr>
        <p:spPr/>
        <p:txBody>
          <a:bodyPr>
            <a:normAutofit/>
          </a:bodyPr>
          <a:lstStyle/>
          <a:p>
            <a:pPr eaLnBrk="1" hangingPunct="1">
              <a:buFont typeface="Arial" charset="0"/>
              <a:buNone/>
            </a:pPr>
            <a:r>
              <a:rPr lang="en-US" altLang="en-US" dirty="0"/>
              <a:t>		</a:t>
            </a:r>
            <a:r>
              <a:rPr lang="en-US" altLang="en-US" b="1" dirty="0"/>
              <a:t>Performance = Ability x Motivation</a:t>
            </a:r>
          </a:p>
          <a:p>
            <a:pPr eaLnBrk="1" hangingPunct="1">
              <a:buFont typeface="Arial" charset="0"/>
              <a:buNone/>
            </a:pPr>
            <a:endParaRPr lang="en-US" altLang="en-US" dirty="0"/>
          </a:p>
          <a:p>
            <a:pPr eaLnBrk="1" hangingPunct="1">
              <a:buFont typeface="Arial" charset="0"/>
              <a:buNone/>
            </a:pPr>
            <a:r>
              <a:rPr lang="en-US" altLang="en-US" dirty="0"/>
              <a:t> - where </a:t>
            </a:r>
            <a:r>
              <a:rPr lang="en-US" altLang="en-US" b="1" i="1" dirty="0"/>
              <a:t>ability</a:t>
            </a:r>
            <a:r>
              <a:rPr lang="en-US" altLang="en-US" dirty="0"/>
              <a:t> is the person's skill and aptitude, as well as the training and resources supplied by the organization, </a:t>
            </a:r>
          </a:p>
          <a:p>
            <a:pPr eaLnBrk="1" hangingPunct="1">
              <a:buFont typeface="Arial" charset="0"/>
              <a:buNone/>
            </a:pPr>
            <a:endParaRPr lang="en-US" altLang="en-US" dirty="0"/>
          </a:p>
          <a:p>
            <a:pPr eaLnBrk="1" hangingPunct="1">
              <a:buFont typeface="Arial" charset="0"/>
              <a:buNone/>
            </a:pPr>
            <a:r>
              <a:rPr lang="en-US" altLang="en-US" dirty="0"/>
              <a:t> - and </a:t>
            </a:r>
            <a:r>
              <a:rPr lang="en-US" altLang="en-US" b="1" i="1" dirty="0"/>
              <a:t>motivation</a:t>
            </a:r>
            <a:r>
              <a:rPr lang="en-US" altLang="en-US" dirty="0"/>
              <a:t> is the product of desire and </a:t>
            </a:r>
          </a:p>
          <a:p>
            <a:pPr eaLnBrk="1" hangingPunct="1">
              <a:buFont typeface="Arial" charset="0"/>
              <a:buNone/>
            </a:pPr>
            <a:r>
              <a:rPr lang="en-US" altLang="en-US" dirty="0"/>
              <a:t>   commitment </a:t>
            </a:r>
          </a:p>
        </p:txBody>
      </p:sp>
    </p:spTree>
    <p:extLst>
      <p:ext uri="{BB962C8B-B14F-4D97-AF65-F5344CB8AC3E}">
        <p14:creationId xmlns:p14="http://schemas.microsoft.com/office/powerpoint/2010/main" val="41335507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1981200" y="274638"/>
            <a:ext cx="8229600" cy="87042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a:bodyPr>
          <a:lstStyle/>
          <a:p>
            <a:pPr eaLnBrk="1" hangingPunct="1"/>
            <a:r>
              <a:rPr lang="en-GB" altLang="en-US" sz="3600" dirty="0" smtClean="0">
                <a:effectLst/>
              </a:rPr>
              <a:t>Underperformance</a:t>
            </a:r>
            <a:endParaRPr lang="en-US" altLang="en-US" sz="3600" dirty="0" smtClean="0">
              <a:effectLst/>
            </a:endParaRPr>
          </a:p>
        </p:txBody>
      </p:sp>
      <p:sp>
        <p:nvSpPr>
          <p:cNvPr id="7171" name="Rectangle 3"/>
          <p:cNvSpPr>
            <a:spLocks noGrp="1"/>
          </p:cNvSpPr>
          <p:nvPr>
            <p:ph idx="1"/>
          </p:nvPr>
        </p:nvSpPr>
        <p:spPr>
          <a:xfrm>
            <a:off x="609600" y="1252152"/>
            <a:ext cx="10972800" cy="4265082"/>
          </a:xfrm>
        </p:spPr>
        <p:txBody>
          <a:bodyPr>
            <a:normAutofit lnSpcReduction="10000"/>
          </a:bodyPr>
          <a:lstStyle/>
          <a:p>
            <a:pPr marL="0" indent="0" eaLnBrk="1" hangingPunct="1">
              <a:buNone/>
            </a:pPr>
            <a:r>
              <a:rPr lang="en-GB" altLang="en-US" dirty="0" smtClean="0"/>
              <a:t>Underperformance occurs when there is a gap between the desired/expected performance and the actual performance</a:t>
            </a:r>
          </a:p>
          <a:p>
            <a:pPr marL="0" indent="0" eaLnBrk="1" hangingPunct="1">
              <a:buNone/>
            </a:pPr>
            <a:r>
              <a:rPr lang="en-GB" altLang="en-US" i="1" dirty="0" smtClean="0"/>
              <a:t>Causes:</a:t>
            </a:r>
          </a:p>
          <a:p>
            <a:pPr eaLnBrk="1" hangingPunct="1"/>
            <a:r>
              <a:rPr lang="en-GB" altLang="en-US" dirty="0" smtClean="0"/>
              <a:t>Underperformance may be due to system failures</a:t>
            </a:r>
          </a:p>
          <a:p>
            <a:pPr eaLnBrk="1" hangingPunct="1"/>
            <a:r>
              <a:rPr lang="en-GB" altLang="en-US" dirty="0" smtClean="0"/>
              <a:t>Underperformance may be traced to lack of ability or lack of motivation (or both)</a:t>
            </a:r>
          </a:p>
          <a:p>
            <a:pPr marL="0" indent="0">
              <a:buNone/>
            </a:pPr>
            <a:endParaRPr lang="en-GB" altLang="en-US" dirty="0" smtClean="0">
              <a:latin typeface="Arial" panose="020B0604020202020204" pitchFamily="34" charset="0"/>
              <a:cs typeface="Arial" panose="020B0604020202020204" pitchFamily="34" charset="0"/>
            </a:endParaRPr>
          </a:p>
          <a:p>
            <a:pPr marL="0" indent="0">
              <a:buNone/>
            </a:pPr>
            <a:r>
              <a:rPr lang="en-GB" altLang="en-US" dirty="0" smtClean="0">
                <a:latin typeface="Arial" panose="020B0604020202020204" pitchFamily="34" charset="0"/>
                <a:cs typeface="Arial" panose="020B0604020202020204" pitchFamily="34" charset="0"/>
              </a:rPr>
              <a:t>“</a:t>
            </a:r>
            <a:r>
              <a:rPr lang="en-GB" altLang="en-US" dirty="0">
                <a:latin typeface="Arial" panose="020B0604020202020204" pitchFamily="34" charset="0"/>
                <a:cs typeface="Arial" panose="020B0604020202020204" pitchFamily="34" charset="0"/>
              </a:rPr>
              <a:t>When employees fail in their jobs, parts of </a:t>
            </a:r>
            <a:r>
              <a:rPr lang="en-GB" altLang="en-US">
                <a:latin typeface="Arial" panose="020B0604020202020204" pitchFamily="34" charset="0"/>
                <a:cs typeface="Arial" panose="020B0604020202020204" pitchFamily="34" charset="0"/>
              </a:rPr>
              <a:t>the </a:t>
            </a:r>
            <a:r>
              <a:rPr lang="en-GB" altLang="en-US" smtClean="0">
                <a:latin typeface="Arial" panose="020B0604020202020204" pitchFamily="34" charset="0"/>
                <a:cs typeface="Arial" panose="020B0604020202020204" pitchFamily="34" charset="0"/>
              </a:rPr>
              <a:t>organisation </a:t>
            </a:r>
            <a:r>
              <a:rPr lang="en-GB" altLang="en-US" dirty="0">
                <a:latin typeface="Arial" panose="020B0604020202020204" pitchFamily="34" charset="0"/>
                <a:cs typeface="Arial" panose="020B0604020202020204" pitchFamily="34" charset="0"/>
              </a:rPr>
              <a:t>also </a:t>
            </a:r>
            <a:r>
              <a:rPr lang="en-GB" altLang="en-US" dirty="0" smtClean="0">
                <a:latin typeface="Arial" panose="020B0604020202020204" pitchFamily="34" charset="0"/>
                <a:cs typeface="Arial" panose="020B0604020202020204" pitchFamily="34" charset="0"/>
              </a:rPr>
              <a:t>fail” 							</a:t>
            </a:r>
            <a:r>
              <a:rPr lang="en-GB" altLang="en-US" sz="2400" dirty="0" err="1" smtClean="0">
                <a:latin typeface="Arial" panose="020B0604020202020204" pitchFamily="34" charset="0"/>
                <a:cs typeface="Arial" panose="020B0604020202020204" pitchFamily="34" charset="0"/>
              </a:rPr>
              <a:t>Capelli</a:t>
            </a:r>
            <a:r>
              <a:rPr lang="en-GB" altLang="en-US" sz="2400" dirty="0" smtClean="0">
                <a:latin typeface="Arial" panose="020B0604020202020204" pitchFamily="34" charset="0"/>
                <a:cs typeface="Arial" panose="020B0604020202020204" pitchFamily="34" charset="0"/>
              </a:rPr>
              <a:t> </a:t>
            </a:r>
            <a:r>
              <a:rPr lang="en-GB" altLang="en-US" sz="2400" dirty="0">
                <a:latin typeface="Arial" panose="020B0604020202020204" pitchFamily="34" charset="0"/>
                <a:cs typeface="Arial" panose="020B0604020202020204" pitchFamily="34" charset="0"/>
              </a:rPr>
              <a:t>(2008)</a:t>
            </a:r>
            <a:endParaRPr lang="en-US" altLang="en-US" sz="2400" dirty="0">
              <a:latin typeface="Arial" panose="020B0604020202020204" pitchFamily="34" charset="0"/>
              <a:cs typeface="Arial" panose="020B0604020202020204" pitchFamily="34" charset="0"/>
            </a:endParaRPr>
          </a:p>
          <a:p>
            <a:pPr eaLnBrk="1" hangingPunct="1"/>
            <a:endParaRPr lang="en-GB" altLang="en-US" dirty="0" smtClean="0"/>
          </a:p>
          <a:p>
            <a:pPr eaLnBrk="1" hangingPunct="1"/>
            <a:endParaRPr lang="en-US" altLang="en-US" dirty="0" smtClean="0"/>
          </a:p>
        </p:txBody>
      </p:sp>
    </p:spTree>
    <p:extLst>
      <p:ext uri="{BB962C8B-B14F-4D97-AF65-F5344CB8AC3E}">
        <p14:creationId xmlns:p14="http://schemas.microsoft.com/office/powerpoint/2010/main" val="14859727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p:cNvSpPr>
          <p:nvPr>
            <p:ph idx="1"/>
          </p:nvPr>
        </p:nvSpPr>
        <p:spPr>
          <a:xfrm>
            <a:off x="609600" y="1260389"/>
            <a:ext cx="10972800" cy="4256844"/>
          </a:xfrm>
        </p:spPr>
        <p:txBody>
          <a:bodyPr>
            <a:noAutofit/>
          </a:bodyPr>
          <a:lstStyle/>
          <a:p>
            <a:pPr eaLnBrk="1" hangingPunct="1">
              <a:lnSpc>
                <a:spcPct val="80000"/>
              </a:lnSpc>
              <a:buFont typeface="Arial" charset="0"/>
              <a:buNone/>
            </a:pPr>
            <a:r>
              <a:rPr lang="en-US" altLang="en-US" sz="2400" i="1" dirty="0">
                <a:latin typeface="Arial" panose="020B0604020202020204" pitchFamily="34" charset="0"/>
                <a:cs typeface="Arial" panose="020B0604020202020204" pitchFamily="34" charset="0"/>
              </a:rPr>
              <a:t>Lack of ability may be seen in staff who</a:t>
            </a:r>
            <a:r>
              <a:rPr lang="en-US" altLang="en-US" sz="2400" i="1" dirty="0" smtClean="0">
                <a:latin typeface="Arial" panose="020B0604020202020204" pitchFamily="34" charset="0"/>
                <a:cs typeface="Arial" panose="020B0604020202020204" pitchFamily="34" charset="0"/>
              </a:rPr>
              <a:t>:</a:t>
            </a:r>
          </a:p>
          <a:p>
            <a:pPr eaLnBrk="1" hangingPunct="1">
              <a:lnSpc>
                <a:spcPct val="80000"/>
              </a:lnSpc>
              <a:buFont typeface="Arial" charset="0"/>
              <a:buNone/>
            </a:pPr>
            <a:endParaRPr lang="en-US" altLang="en-US" sz="2400" i="1" dirty="0">
              <a:latin typeface="Arial" panose="020B0604020202020204" pitchFamily="34" charset="0"/>
              <a:cs typeface="Arial" panose="020B0604020202020204" pitchFamily="34" charset="0"/>
            </a:endParaRPr>
          </a:p>
          <a:p>
            <a:pPr eaLnBrk="1" hangingPunct="1">
              <a:lnSpc>
                <a:spcPct val="80000"/>
              </a:lnSpc>
            </a:pPr>
            <a:r>
              <a:rPr lang="en-US" altLang="en-US" sz="2400" dirty="0">
                <a:latin typeface="Arial" panose="020B0604020202020204" pitchFamily="34" charset="0"/>
                <a:cs typeface="Arial" panose="020B0604020202020204" pitchFamily="34" charset="0"/>
              </a:rPr>
              <a:t>require constant supervision or constantly seek guidance</a:t>
            </a:r>
          </a:p>
          <a:p>
            <a:pPr eaLnBrk="1" hangingPunct="1">
              <a:lnSpc>
                <a:spcPct val="80000"/>
              </a:lnSpc>
            </a:pPr>
            <a:r>
              <a:rPr lang="en-US" altLang="en-US" sz="2400" dirty="0">
                <a:latin typeface="Arial" panose="020B0604020202020204" pitchFamily="34" charset="0"/>
                <a:cs typeface="Arial" panose="020B0604020202020204" pitchFamily="34" charset="0"/>
              </a:rPr>
              <a:t>produce work that is frequently incorrect or incomplete </a:t>
            </a:r>
          </a:p>
          <a:p>
            <a:pPr eaLnBrk="1" hangingPunct="1">
              <a:lnSpc>
                <a:spcPct val="80000"/>
              </a:lnSpc>
            </a:pPr>
            <a:r>
              <a:rPr lang="en-US" altLang="en-US" sz="2400" dirty="0">
                <a:latin typeface="Arial" panose="020B0604020202020204" pitchFamily="34" charset="0"/>
                <a:cs typeface="Arial" panose="020B0604020202020204" pitchFamily="34" charset="0"/>
              </a:rPr>
              <a:t>cannot be trusted to do work that, reasonably, should be within their ability</a:t>
            </a:r>
          </a:p>
          <a:p>
            <a:pPr eaLnBrk="1" hangingPunct="1">
              <a:lnSpc>
                <a:spcPct val="80000"/>
              </a:lnSpc>
            </a:pPr>
            <a:r>
              <a:rPr lang="en-US" altLang="en-US" sz="2400" dirty="0">
                <a:latin typeface="Arial" panose="020B0604020202020204" pitchFamily="34" charset="0"/>
                <a:cs typeface="Arial" panose="020B0604020202020204" pitchFamily="34" charset="0"/>
              </a:rPr>
              <a:t>have an unacceptable attendance, sickness or punctuality record </a:t>
            </a:r>
          </a:p>
          <a:p>
            <a:pPr eaLnBrk="1" hangingPunct="1">
              <a:lnSpc>
                <a:spcPct val="80000"/>
              </a:lnSpc>
            </a:pPr>
            <a:r>
              <a:rPr lang="en-US" altLang="en-US" sz="2400" dirty="0">
                <a:latin typeface="Arial" panose="020B0604020202020204" pitchFamily="34" charset="0"/>
                <a:cs typeface="Arial" panose="020B0604020202020204" pitchFamily="34" charset="0"/>
              </a:rPr>
              <a:t>have no interest or natural leaning towards the job</a:t>
            </a:r>
          </a:p>
          <a:p>
            <a:pPr eaLnBrk="1" hangingPunct="1">
              <a:lnSpc>
                <a:spcPct val="80000"/>
              </a:lnSpc>
            </a:pPr>
            <a:r>
              <a:rPr lang="en-US" altLang="en-US" sz="2400" dirty="0">
                <a:latin typeface="Arial" panose="020B0604020202020204" pitchFamily="34" charset="0"/>
                <a:cs typeface="Arial" panose="020B0604020202020204" pitchFamily="34" charset="0"/>
              </a:rPr>
              <a:t>seem confused about certain aspects of a job</a:t>
            </a:r>
          </a:p>
          <a:p>
            <a:pPr eaLnBrk="1" hangingPunct="1">
              <a:lnSpc>
                <a:spcPct val="80000"/>
              </a:lnSpc>
            </a:pPr>
            <a:r>
              <a:rPr lang="en-US" altLang="en-US" sz="2400" dirty="0">
                <a:latin typeface="Arial" panose="020B0604020202020204" pitchFamily="34" charset="0"/>
                <a:cs typeface="Arial" panose="020B0604020202020204" pitchFamily="34" charset="0"/>
              </a:rPr>
              <a:t>depend on other people</a:t>
            </a:r>
          </a:p>
          <a:p>
            <a:pPr eaLnBrk="1" hangingPunct="1">
              <a:lnSpc>
                <a:spcPct val="80000"/>
              </a:lnSpc>
            </a:pPr>
            <a:r>
              <a:rPr lang="en-US" altLang="en-US" sz="2400" dirty="0">
                <a:latin typeface="Arial" panose="020B0604020202020204" pitchFamily="34" charset="0"/>
                <a:cs typeface="Arial" panose="020B0604020202020204" pitchFamily="34" charset="0"/>
              </a:rPr>
              <a:t>find work too difficult </a:t>
            </a:r>
          </a:p>
          <a:p>
            <a:pPr eaLnBrk="1" hangingPunct="1">
              <a:lnSpc>
                <a:spcPct val="80000"/>
              </a:lnSpc>
            </a:pPr>
            <a:r>
              <a:rPr lang="en-US" altLang="en-US" sz="2400" dirty="0">
                <a:latin typeface="Arial" panose="020B0604020202020204" pitchFamily="34" charset="0"/>
                <a:cs typeface="Arial" panose="020B0604020202020204" pitchFamily="34" charset="0"/>
              </a:rPr>
              <a:t>do not improve over time, even with additional training and support</a:t>
            </a:r>
          </a:p>
        </p:txBody>
      </p:sp>
      <p:sp>
        <p:nvSpPr>
          <p:cNvPr id="819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a:bodyPr>
          <a:lstStyle/>
          <a:p>
            <a:pPr eaLnBrk="1" hangingPunct="1"/>
            <a:r>
              <a:rPr lang="en-GB" altLang="en-US" dirty="0" smtClean="0">
                <a:effectLst/>
              </a:rPr>
              <a:t>Lack of ability  </a:t>
            </a:r>
            <a:endParaRPr lang="en-US" altLang="en-US" dirty="0" smtClean="0">
              <a:effectLst/>
            </a:endParaRPr>
          </a:p>
        </p:txBody>
      </p:sp>
    </p:spTree>
    <p:extLst>
      <p:ext uri="{BB962C8B-B14F-4D97-AF65-F5344CB8AC3E}">
        <p14:creationId xmlns:p14="http://schemas.microsoft.com/office/powerpoint/2010/main" val="526105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p:cNvSpPr>
          <p:nvPr>
            <p:ph idx="1"/>
          </p:nvPr>
        </p:nvSpPr>
        <p:spPr>
          <a:xfrm>
            <a:off x="609600" y="1276865"/>
            <a:ext cx="10972800" cy="4240368"/>
          </a:xfrm>
        </p:spPr>
        <p:txBody>
          <a:bodyPr>
            <a:normAutofit lnSpcReduction="10000"/>
          </a:bodyPr>
          <a:lstStyle/>
          <a:p>
            <a:pPr eaLnBrk="1" hangingPunct="1">
              <a:lnSpc>
                <a:spcPct val="80000"/>
              </a:lnSpc>
              <a:buFont typeface="Arial" charset="0"/>
              <a:buNone/>
            </a:pPr>
            <a:r>
              <a:rPr lang="en-US" altLang="en-US" sz="2400" i="1" dirty="0"/>
              <a:t>Lack of motivation may be seen in staff who</a:t>
            </a:r>
            <a:r>
              <a:rPr lang="en-US" altLang="en-US" sz="2400" i="1" dirty="0" smtClean="0"/>
              <a:t>:</a:t>
            </a:r>
          </a:p>
          <a:p>
            <a:pPr eaLnBrk="1" hangingPunct="1">
              <a:lnSpc>
                <a:spcPct val="80000"/>
              </a:lnSpc>
              <a:buFont typeface="Arial" charset="0"/>
              <a:buNone/>
            </a:pPr>
            <a:endParaRPr lang="en-US" altLang="en-US" sz="2400" i="1" dirty="0"/>
          </a:p>
          <a:p>
            <a:pPr eaLnBrk="1" hangingPunct="1">
              <a:lnSpc>
                <a:spcPct val="80000"/>
              </a:lnSpc>
            </a:pPr>
            <a:r>
              <a:rPr lang="en-US" altLang="en-US" sz="2400" dirty="0"/>
              <a:t>avoid unpleasant tasks </a:t>
            </a:r>
          </a:p>
          <a:p>
            <a:pPr eaLnBrk="1" hangingPunct="1">
              <a:lnSpc>
                <a:spcPct val="80000"/>
              </a:lnSpc>
            </a:pPr>
            <a:r>
              <a:rPr lang="en-US" altLang="en-US" sz="2400" dirty="0"/>
              <a:t>cause bottlenecks due to a work rate lower than that which could reasonably be expected </a:t>
            </a:r>
          </a:p>
          <a:p>
            <a:pPr eaLnBrk="1" hangingPunct="1">
              <a:lnSpc>
                <a:spcPct val="80000"/>
              </a:lnSpc>
            </a:pPr>
            <a:r>
              <a:rPr lang="en-US" altLang="en-US" sz="2400" dirty="0"/>
              <a:t>cause conflict with other </a:t>
            </a:r>
            <a:r>
              <a:rPr lang="en-US" altLang="en-US" sz="2400" dirty="0">
                <a:latin typeface="Calibri" panose="020F0502020204030204" pitchFamily="34" charset="0"/>
              </a:rPr>
              <a:t>employees</a:t>
            </a:r>
            <a:r>
              <a:rPr lang="en-US" altLang="en-US" sz="2400" dirty="0"/>
              <a:t>, suppliers, customers</a:t>
            </a:r>
          </a:p>
          <a:p>
            <a:pPr eaLnBrk="1" hangingPunct="1">
              <a:lnSpc>
                <a:spcPct val="80000"/>
              </a:lnSpc>
            </a:pPr>
            <a:r>
              <a:rPr lang="en-US" altLang="en-US" sz="2400" dirty="0"/>
              <a:t>exercise judgment, initiative or willingness at a level below that which it is reasonable to expect </a:t>
            </a:r>
          </a:p>
          <a:p>
            <a:pPr eaLnBrk="1" hangingPunct="1">
              <a:lnSpc>
                <a:spcPct val="80000"/>
              </a:lnSpc>
            </a:pPr>
            <a:r>
              <a:rPr lang="en-US" altLang="en-US" sz="2400" dirty="0"/>
              <a:t>avoid their fair share of work </a:t>
            </a:r>
          </a:p>
          <a:p>
            <a:pPr eaLnBrk="1" hangingPunct="1">
              <a:lnSpc>
                <a:spcPct val="80000"/>
              </a:lnSpc>
            </a:pPr>
            <a:r>
              <a:rPr lang="en-US" altLang="en-US" sz="2400" dirty="0"/>
              <a:t>refuse to co-operate </a:t>
            </a:r>
          </a:p>
          <a:p>
            <a:pPr eaLnBrk="1" hangingPunct="1">
              <a:lnSpc>
                <a:spcPct val="80000"/>
              </a:lnSpc>
            </a:pPr>
            <a:r>
              <a:rPr lang="en-US" altLang="en-US" sz="2400" dirty="0"/>
              <a:t>have conflicting views about how work should be done</a:t>
            </a:r>
          </a:p>
          <a:p>
            <a:pPr eaLnBrk="1" hangingPunct="1">
              <a:lnSpc>
                <a:spcPct val="80000"/>
              </a:lnSpc>
            </a:pPr>
            <a:r>
              <a:rPr lang="en-US" altLang="en-US" sz="2400" dirty="0"/>
              <a:t>are distracted or distressed</a:t>
            </a:r>
          </a:p>
        </p:txBody>
      </p:sp>
      <p:sp>
        <p:nvSpPr>
          <p:cNvPr id="921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a:bodyPr>
          <a:lstStyle/>
          <a:p>
            <a:pPr eaLnBrk="1" hangingPunct="1"/>
            <a:r>
              <a:rPr lang="en-GB" altLang="en-US" dirty="0"/>
              <a:t>Lack of motivation</a:t>
            </a:r>
            <a:endParaRPr lang="en-US" altLang="en-US" dirty="0"/>
          </a:p>
        </p:txBody>
      </p:sp>
    </p:spTree>
    <p:extLst>
      <p:ext uri="{BB962C8B-B14F-4D97-AF65-F5344CB8AC3E}">
        <p14:creationId xmlns:p14="http://schemas.microsoft.com/office/powerpoint/2010/main" val="3642523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fontScale="77500" lnSpcReduction="20000"/>
          </a:bodyPr>
          <a:lstStyle/>
          <a:p>
            <a:pPr marL="0" indent="0">
              <a:buNone/>
              <a:defRPr/>
            </a:pPr>
            <a:endParaRPr lang="en-US" dirty="0" smtClean="0">
              <a:solidFill>
                <a:schemeClr val="tx1">
                  <a:lumMod val="50000"/>
                  <a:lumOff val="50000"/>
                </a:schemeClr>
              </a:solidFill>
              <a:latin typeface="Arial" charset="0"/>
              <a:cs typeface="Arial" charset="0"/>
            </a:endParaRPr>
          </a:p>
          <a:p>
            <a:pPr marL="0" indent="0">
              <a:buNone/>
              <a:defRPr/>
            </a:pPr>
            <a:endParaRPr lang="en-US" dirty="0">
              <a:solidFill>
                <a:schemeClr val="tx1">
                  <a:lumMod val="50000"/>
                  <a:lumOff val="50000"/>
                </a:schemeClr>
              </a:solidFill>
              <a:latin typeface="Arial" charset="0"/>
              <a:cs typeface="Arial" charset="0"/>
            </a:endParaRPr>
          </a:p>
          <a:p>
            <a:pPr marL="0" indent="0">
              <a:buNone/>
              <a:defRPr/>
            </a:pPr>
            <a:r>
              <a:rPr lang="en-US" dirty="0" smtClean="0">
                <a:solidFill>
                  <a:schemeClr val="tx1">
                    <a:lumMod val="50000"/>
                    <a:lumOff val="50000"/>
                  </a:schemeClr>
                </a:solidFill>
                <a:latin typeface="Arial" charset="0"/>
                <a:cs typeface="Arial" charset="0"/>
              </a:rPr>
              <a:t>________________________ </a:t>
            </a:r>
            <a:r>
              <a:rPr lang="en-US" sz="3000" b="1" dirty="0">
                <a:solidFill>
                  <a:schemeClr val="tx1">
                    <a:lumMod val="50000"/>
                    <a:lumOff val="50000"/>
                  </a:schemeClr>
                </a:solidFill>
                <a:latin typeface="Arial" charset="0"/>
                <a:cs typeface="Arial" charset="0"/>
              </a:rPr>
              <a:t>Employee’s </a:t>
            </a:r>
            <a:r>
              <a:rPr lang="en-US" sz="3000" dirty="0">
                <a:solidFill>
                  <a:schemeClr val="tx1">
                    <a:lumMod val="50000"/>
                    <a:lumOff val="50000"/>
                  </a:schemeClr>
                </a:solidFill>
                <a:latin typeface="Arial" charset="0"/>
                <a:cs typeface="Arial" charset="0"/>
              </a:rPr>
              <a:t>  </a:t>
            </a:r>
          </a:p>
          <a:p>
            <a:pPr marL="0" indent="0">
              <a:buNone/>
              <a:defRPr/>
            </a:pPr>
            <a:r>
              <a:rPr lang="en-US" sz="3000" dirty="0">
                <a:solidFill>
                  <a:schemeClr val="tx1">
                    <a:lumMod val="50000"/>
                    <a:lumOff val="50000"/>
                  </a:schemeClr>
                </a:solidFill>
                <a:latin typeface="Arial" charset="0"/>
                <a:cs typeface="Arial" charset="0"/>
              </a:rPr>
              <a:t>                                      </a:t>
            </a:r>
            <a:r>
              <a:rPr lang="en-US" sz="3000" dirty="0" smtClean="0">
                <a:solidFill>
                  <a:schemeClr val="tx1">
                    <a:lumMod val="50000"/>
                    <a:lumOff val="50000"/>
                  </a:schemeClr>
                </a:solidFill>
                <a:latin typeface="Arial" charset="0"/>
                <a:cs typeface="Arial" charset="0"/>
              </a:rPr>
              <a:t>         </a:t>
            </a:r>
            <a:r>
              <a:rPr lang="en-US" dirty="0" smtClean="0">
                <a:solidFill>
                  <a:schemeClr val="tx1">
                    <a:lumMod val="50000"/>
                    <a:lumOff val="50000"/>
                  </a:schemeClr>
                </a:solidFill>
                <a:latin typeface="Arial" charset="0"/>
                <a:cs typeface="Arial" charset="0"/>
              </a:rPr>
              <a:t>perception of their own performance</a:t>
            </a:r>
          </a:p>
          <a:p>
            <a:pPr marL="0" indent="0">
              <a:buNone/>
              <a:defRPr/>
            </a:pPr>
            <a:r>
              <a:rPr lang="en-US" dirty="0">
                <a:solidFill>
                  <a:schemeClr val="tx1">
                    <a:lumMod val="50000"/>
                    <a:lumOff val="50000"/>
                  </a:schemeClr>
                </a:solidFill>
                <a:latin typeface="Arial" charset="0"/>
                <a:cs typeface="Arial" charset="0"/>
              </a:rPr>
              <a:t>	</a:t>
            </a:r>
            <a:r>
              <a:rPr lang="en-US" dirty="0" smtClean="0">
                <a:solidFill>
                  <a:schemeClr val="tx1">
                    <a:lumMod val="50000"/>
                    <a:lumOff val="50000"/>
                  </a:schemeClr>
                </a:solidFill>
                <a:latin typeface="Arial" charset="0"/>
                <a:cs typeface="Arial" charset="0"/>
              </a:rPr>
              <a:t>										</a:t>
            </a:r>
            <a:endParaRPr lang="en-US" dirty="0">
              <a:solidFill>
                <a:schemeClr val="tx1">
                  <a:lumMod val="50000"/>
                  <a:lumOff val="50000"/>
                </a:schemeClr>
              </a:solidFill>
              <a:latin typeface="Arial" charset="0"/>
            </a:endParaRPr>
          </a:p>
          <a:p>
            <a:pPr marL="0" indent="0">
              <a:buNone/>
              <a:defRPr/>
            </a:pPr>
            <a:r>
              <a:rPr lang="en-US" dirty="0">
                <a:solidFill>
                  <a:schemeClr val="tx1">
                    <a:lumMod val="50000"/>
                    <a:lumOff val="50000"/>
                  </a:schemeClr>
                </a:solidFill>
                <a:latin typeface="Arial" charset="0"/>
                <a:cs typeface="Arial" charset="0"/>
              </a:rPr>
              <a:t>         </a:t>
            </a:r>
            <a:r>
              <a:rPr lang="en-US" dirty="0" smtClean="0">
                <a:solidFill>
                  <a:schemeClr val="tx1">
                    <a:lumMod val="50000"/>
                    <a:lumOff val="50000"/>
                  </a:schemeClr>
                </a:solidFill>
                <a:latin typeface="Arial" charset="0"/>
                <a:cs typeface="Arial" charset="0"/>
              </a:rPr>
              <a:t>                   </a:t>
            </a:r>
            <a:r>
              <a:rPr lang="en-US" sz="3800" b="1" dirty="0">
                <a:solidFill>
                  <a:schemeClr val="tx1">
                    <a:lumMod val="50000"/>
                    <a:lumOff val="50000"/>
                  </a:schemeClr>
                </a:solidFill>
                <a:latin typeface="Arial" charset="0"/>
                <a:cs typeface="Arial" charset="0"/>
              </a:rPr>
              <a:t>Perception Gap</a:t>
            </a:r>
            <a:r>
              <a:rPr lang="en-US" sz="3800" dirty="0">
                <a:solidFill>
                  <a:schemeClr val="tx1">
                    <a:lumMod val="50000"/>
                    <a:lumOff val="50000"/>
                  </a:schemeClr>
                </a:solidFill>
                <a:cs typeface="Arial" charset="0"/>
              </a:rPr>
              <a:t> </a:t>
            </a:r>
          </a:p>
          <a:p>
            <a:pPr marL="0" indent="0">
              <a:buNone/>
              <a:defRPr/>
            </a:pPr>
            <a:endParaRPr lang="en-US" dirty="0">
              <a:solidFill>
                <a:schemeClr val="tx1">
                  <a:lumMod val="50000"/>
                  <a:lumOff val="50000"/>
                </a:schemeClr>
              </a:solidFill>
              <a:latin typeface="Arial" charset="0"/>
            </a:endParaRPr>
          </a:p>
          <a:p>
            <a:pPr marL="0" indent="0">
              <a:buNone/>
              <a:defRPr/>
            </a:pPr>
            <a:r>
              <a:rPr lang="en-US" dirty="0" smtClean="0">
                <a:solidFill>
                  <a:schemeClr val="tx1">
                    <a:lumMod val="50000"/>
                    <a:lumOff val="50000"/>
                  </a:schemeClr>
                </a:solidFill>
                <a:latin typeface="Arial" charset="0"/>
                <a:cs typeface="Arial" charset="0"/>
              </a:rPr>
              <a:t>________________________ </a:t>
            </a:r>
            <a:r>
              <a:rPr lang="en-US" b="1" dirty="0" smtClean="0">
                <a:solidFill>
                  <a:schemeClr val="tx1">
                    <a:lumMod val="50000"/>
                    <a:lumOff val="50000"/>
                  </a:schemeClr>
                </a:solidFill>
                <a:latin typeface="Arial" charset="0"/>
                <a:cs typeface="Arial" charset="0"/>
              </a:rPr>
              <a:t>Manager’s   </a:t>
            </a:r>
          </a:p>
          <a:p>
            <a:pPr marL="0" indent="0">
              <a:buNone/>
              <a:defRPr/>
            </a:pPr>
            <a:r>
              <a:rPr lang="en-US" dirty="0" smtClean="0">
                <a:solidFill>
                  <a:schemeClr val="tx1">
                    <a:lumMod val="50000"/>
                    <a:lumOff val="50000"/>
                  </a:schemeClr>
                </a:solidFill>
                <a:latin typeface="Arial" charset="0"/>
                <a:cs typeface="Arial" charset="0"/>
              </a:rPr>
              <a:t>                                                 perception of the employee’s performance</a:t>
            </a:r>
          </a:p>
          <a:p>
            <a:pPr marL="0" indent="0">
              <a:buNone/>
              <a:defRPr/>
            </a:pPr>
            <a:r>
              <a:rPr lang="en-US" dirty="0" smtClean="0">
                <a:solidFill>
                  <a:schemeClr val="tx1">
                    <a:lumMod val="50000"/>
                    <a:lumOff val="50000"/>
                  </a:schemeClr>
                </a:solidFill>
                <a:latin typeface="Arial" charset="0"/>
                <a:cs typeface="Arial" charset="0"/>
              </a:rPr>
              <a:t>                                                       </a:t>
            </a:r>
            <a:endParaRPr lang="en-US" dirty="0" smtClean="0">
              <a:solidFill>
                <a:schemeClr val="tx1">
                  <a:lumMod val="50000"/>
                  <a:lumOff val="50000"/>
                </a:schemeClr>
              </a:solidFill>
              <a:latin typeface="Arial" charset="0"/>
            </a:endParaRPr>
          </a:p>
          <a:p>
            <a:pPr marL="0" indent="0">
              <a:buNone/>
              <a:defRPr/>
            </a:pPr>
            <a:r>
              <a:rPr lang="en-US" dirty="0">
                <a:solidFill>
                  <a:schemeClr val="tx1">
                    <a:lumMod val="50000"/>
                    <a:lumOff val="50000"/>
                  </a:schemeClr>
                </a:solidFill>
                <a:cs typeface="Arial" charset="0"/>
              </a:rPr>
              <a:t> </a:t>
            </a:r>
            <a:endParaRPr lang="en-US" dirty="0">
              <a:solidFill>
                <a:schemeClr val="tx1">
                  <a:lumMod val="50000"/>
                  <a:lumOff val="50000"/>
                </a:schemeClr>
              </a:solidFill>
              <a:latin typeface="Arial" charset="0"/>
            </a:endParaRPr>
          </a:p>
          <a:p>
            <a:pPr marL="0" indent="0">
              <a:buNone/>
              <a:defRPr/>
            </a:pPr>
            <a:endParaRPr lang="en-US" dirty="0">
              <a:solidFill>
                <a:schemeClr val="tx1">
                  <a:lumMod val="50000"/>
                  <a:lumOff val="50000"/>
                </a:schemeClr>
              </a:solidFill>
            </a:endParaRPr>
          </a:p>
        </p:txBody>
      </p:sp>
      <p:sp>
        <p:nvSpPr>
          <p:cNvPr id="2" name="Title 1"/>
          <p:cNvSpPr>
            <a:spLocks noGrp="1"/>
          </p:cNvSpPr>
          <p:nvPr>
            <p:ph type="title"/>
          </p:nvPr>
        </p:nvSpPr>
        <p:spPr>
          <a:prstGeom prst="upArrow">
            <a:avLst/>
          </a:prstGeom>
        </p:spPr>
        <p:txBody>
          <a:bodyPr rtlCol="0">
            <a:normAutofit/>
          </a:bodyPr>
          <a:lstStyle/>
          <a:p>
            <a:pPr>
              <a:defRPr/>
            </a:pPr>
            <a:r>
              <a:rPr lang="en-US" dirty="0" smtClean="0">
                <a:latin typeface="+mn-lt"/>
              </a:rPr>
              <a:t>The Perception Gap</a:t>
            </a:r>
            <a:endParaRPr lang="en-US" dirty="0">
              <a:latin typeface="+mn-lt"/>
            </a:endParaRPr>
          </a:p>
        </p:txBody>
      </p:sp>
      <p:sp>
        <p:nvSpPr>
          <p:cNvPr id="4" name="Up-Down Arrow 3"/>
          <p:cNvSpPr/>
          <p:nvPr/>
        </p:nvSpPr>
        <p:spPr>
          <a:xfrm>
            <a:off x="2340920" y="2526528"/>
            <a:ext cx="295275" cy="1884363"/>
          </a:xfrm>
          <a:prstGeom prst="up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Tree>
    <p:extLst>
      <p:ext uri="{BB962C8B-B14F-4D97-AF65-F5344CB8AC3E}">
        <p14:creationId xmlns:p14="http://schemas.microsoft.com/office/powerpoint/2010/main" val="10241608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to address underperformance</a:t>
            </a:r>
            <a:endParaRPr lang="en-US" dirty="0"/>
          </a:p>
        </p:txBody>
      </p:sp>
      <p:sp>
        <p:nvSpPr>
          <p:cNvPr id="3" name="Text Placeholder 2"/>
          <p:cNvSpPr>
            <a:spLocks noGrp="1"/>
          </p:cNvSpPr>
          <p:nvPr>
            <p:ph type="body" idx="1"/>
          </p:nvPr>
        </p:nvSpPr>
        <p:spPr>
          <a:xfrm>
            <a:off x="609600" y="1329167"/>
            <a:ext cx="5386917" cy="639762"/>
          </a:xfrm>
        </p:spPr>
        <p:txBody>
          <a:bodyPr/>
          <a:lstStyle/>
          <a:p>
            <a:r>
              <a:rPr lang="en-GB" dirty="0" smtClean="0"/>
              <a:t>Ability issues</a:t>
            </a:r>
            <a:endParaRPr lang="en-US" dirty="0"/>
          </a:p>
        </p:txBody>
      </p:sp>
      <p:sp>
        <p:nvSpPr>
          <p:cNvPr id="4" name="Content Placeholder 3"/>
          <p:cNvSpPr>
            <a:spLocks noGrp="1"/>
          </p:cNvSpPr>
          <p:nvPr>
            <p:ph sz="half" idx="2"/>
          </p:nvPr>
        </p:nvSpPr>
        <p:spPr/>
        <p:txBody>
          <a:bodyPr>
            <a:normAutofit/>
          </a:bodyPr>
          <a:lstStyle/>
          <a:p>
            <a:r>
              <a:rPr lang="en-GB" dirty="0" smtClean="0"/>
              <a:t>Provide support and resources</a:t>
            </a:r>
          </a:p>
          <a:p>
            <a:r>
              <a:rPr lang="en-GB" dirty="0" smtClean="0"/>
              <a:t>Train, develop, coach</a:t>
            </a:r>
          </a:p>
          <a:p>
            <a:r>
              <a:rPr lang="en-GB" dirty="0" smtClean="0"/>
              <a:t>Re-design the job</a:t>
            </a:r>
          </a:p>
          <a:p>
            <a:r>
              <a:rPr lang="en-GB" dirty="0" smtClean="0"/>
              <a:t>Re-deploy</a:t>
            </a:r>
          </a:p>
          <a:p>
            <a:r>
              <a:rPr lang="en-GB" dirty="0" smtClean="0"/>
              <a:t>Release</a:t>
            </a:r>
          </a:p>
          <a:p>
            <a:r>
              <a:rPr lang="en-GB" dirty="0" smtClean="0"/>
              <a:t>Discipline</a:t>
            </a:r>
          </a:p>
          <a:p>
            <a:r>
              <a:rPr lang="en-GB" dirty="0" smtClean="0"/>
              <a:t>Dismiss</a:t>
            </a:r>
          </a:p>
          <a:p>
            <a:endParaRPr lang="en-US" dirty="0"/>
          </a:p>
        </p:txBody>
      </p:sp>
      <p:sp>
        <p:nvSpPr>
          <p:cNvPr id="5" name="Text Placeholder 4"/>
          <p:cNvSpPr>
            <a:spLocks noGrp="1"/>
          </p:cNvSpPr>
          <p:nvPr>
            <p:ph type="body" sz="quarter" idx="3"/>
          </p:nvPr>
        </p:nvSpPr>
        <p:spPr>
          <a:xfrm>
            <a:off x="6193368" y="1329167"/>
            <a:ext cx="5389033" cy="639762"/>
          </a:xfrm>
        </p:spPr>
        <p:txBody>
          <a:bodyPr/>
          <a:lstStyle/>
          <a:p>
            <a:r>
              <a:rPr lang="en-GB" dirty="0" smtClean="0"/>
              <a:t>Motivation issues</a:t>
            </a:r>
            <a:endParaRPr lang="en-US" dirty="0"/>
          </a:p>
        </p:txBody>
      </p:sp>
      <p:sp>
        <p:nvSpPr>
          <p:cNvPr id="6" name="Content Placeholder 5"/>
          <p:cNvSpPr>
            <a:spLocks noGrp="1"/>
          </p:cNvSpPr>
          <p:nvPr>
            <p:ph sz="quarter" idx="4"/>
          </p:nvPr>
        </p:nvSpPr>
        <p:spPr/>
        <p:txBody>
          <a:bodyPr/>
          <a:lstStyle/>
          <a:p>
            <a:r>
              <a:rPr lang="en-GB" dirty="0" smtClean="0"/>
              <a:t>Counsel</a:t>
            </a:r>
          </a:p>
          <a:p>
            <a:r>
              <a:rPr lang="en-GB" dirty="0" smtClean="0"/>
              <a:t>Refer</a:t>
            </a:r>
          </a:p>
          <a:p>
            <a:r>
              <a:rPr lang="en-GB" dirty="0" smtClean="0"/>
              <a:t>Coach or mentor</a:t>
            </a:r>
          </a:p>
          <a:p>
            <a:r>
              <a:rPr lang="en-GB" dirty="0" smtClean="0"/>
              <a:t>Use motivational techniques</a:t>
            </a:r>
          </a:p>
          <a:p>
            <a:r>
              <a:rPr lang="en-GB" dirty="0" smtClean="0"/>
              <a:t>Discipline</a:t>
            </a:r>
          </a:p>
          <a:p>
            <a:r>
              <a:rPr lang="en-GB" dirty="0" smtClean="0"/>
              <a:t>Dismiss</a:t>
            </a:r>
          </a:p>
          <a:p>
            <a:endParaRPr lang="en-US" dirty="0"/>
          </a:p>
        </p:txBody>
      </p:sp>
    </p:spTree>
    <p:extLst>
      <p:ext uri="{BB962C8B-B14F-4D97-AF65-F5344CB8AC3E}">
        <p14:creationId xmlns:p14="http://schemas.microsoft.com/office/powerpoint/2010/main" val="18389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1981200" y="274638"/>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eaLnBrk="1" hangingPunct="1"/>
            <a:r>
              <a:rPr lang="en-GB" altLang="en-US" dirty="0"/>
              <a:t>Performance Improvement Plan (PIP)</a:t>
            </a:r>
            <a:endParaRPr lang="en-US" altLang="en-US" dirty="0"/>
          </a:p>
        </p:txBody>
      </p:sp>
      <p:sp>
        <p:nvSpPr>
          <p:cNvPr id="11267" name="Rectangle 3"/>
          <p:cNvSpPr>
            <a:spLocks noGrp="1"/>
          </p:cNvSpPr>
          <p:nvPr>
            <p:ph idx="1"/>
          </p:nvPr>
        </p:nvSpPr>
        <p:spPr/>
        <p:txBody>
          <a:bodyPr>
            <a:normAutofit/>
          </a:bodyPr>
          <a:lstStyle/>
          <a:p>
            <a:pPr eaLnBrk="1" hangingPunct="1"/>
            <a:r>
              <a:rPr lang="en-US" altLang="en-US" dirty="0" smtClean="0"/>
              <a:t>A list of the goals and activities the employee will begin to improve their performance </a:t>
            </a:r>
          </a:p>
          <a:p>
            <a:pPr eaLnBrk="1" hangingPunct="1"/>
            <a:r>
              <a:rPr lang="en-US" altLang="en-US" dirty="0" smtClean="0"/>
              <a:t>Includes skills that need to be developed or changed to meet job expectations</a:t>
            </a:r>
          </a:p>
          <a:p>
            <a:pPr eaLnBrk="1" hangingPunct="1"/>
            <a:r>
              <a:rPr lang="en-US" altLang="en-US" dirty="0" smtClean="0"/>
              <a:t>The target date for improvement </a:t>
            </a:r>
          </a:p>
          <a:p>
            <a:pPr eaLnBrk="1" hangingPunct="1"/>
            <a:r>
              <a:rPr lang="en-US" altLang="en-US" dirty="0" smtClean="0"/>
              <a:t>A list of results that are expected </a:t>
            </a:r>
          </a:p>
          <a:p>
            <a:pPr eaLnBrk="1" hangingPunct="1"/>
            <a:r>
              <a:rPr lang="en-US" altLang="en-US" dirty="0" smtClean="0"/>
              <a:t>Progress review dates by the supervisor and employee </a:t>
            </a:r>
          </a:p>
        </p:txBody>
      </p:sp>
    </p:spTree>
    <p:extLst>
      <p:ext uri="{BB962C8B-B14F-4D97-AF65-F5344CB8AC3E}">
        <p14:creationId xmlns:p14="http://schemas.microsoft.com/office/powerpoint/2010/main" val="1284124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Disciplinary Process</a:t>
            </a:r>
            <a:endParaRPr lang="en-US" dirty="0"/>
          </a:p>
        </p:txBody>
      </p:sp>
      <p:sp>
        <p:nvSpPr>
          <p:cNvPr id="3" name="Content Placeholder 2"/>
          <p:cNvSpPr>
            <a:spLocks noGrp="1"/>
          </p:cNvSpPr>
          <p:nvPr>
            <p:ph idx="1"/>
          </p:nvPr>
        </p:nvSpPr>
        <p:spPr/>
        <p:txBody>
          <a:bodyPr rtlCol="0">
            <a:normAutofit/>
          </a:bodyPr>
          <a:lstStyle/>
          <a:p>
            <a:pPr marL="0" indent="0" algn="ctr">
              <a:buNone/>
              <a:defRPr/>
            </a:pPr>
            <a:endParaRPr lang="en-GB" dirty="0">
              <a:solidFill>
                <a:schemeClr val="tx1">
                  <a:lumMod val="50000"/>
                  <a:lumOff val="50000"/>
                </a:schemeClr>
              </a:solidFill>
            </a:endParaRPr>
          </a:p>
          <a:p>
            <a:pPr marL="0" indent="0" algn="ctr">
              <a:buNone/>
              <a:defRPr/>
            </a:pPr>
            <a:r>
              <a:rPr lang="en-GB" sz="3600" dirty="0">
                <a:solidFill>
                  <a:schemeClr val="tx1">
                    <a:lumMod val="95000"/>
                    <a:lumOff val="5000"/>
                  </a:schemeClr>
                </a:solidFill>
              </a:rPr>
              <a:t>Can be invoked when the organisation has an issue with an individual</a:t>
            </a:r>
            <a:endParaRPr lang="en-US" sz="3600" dirty="0">
              <a:solidFill>
                <a:schemeClr val="tx1">
                  <a:lumMod val="95000"/>
                  <a:lumOff val="5000"/>
                </a:schemeClr>
              </a:solidFill>
            </a:endParaRPr>
          </a:p>
        </p:txBody>
      </p:sp>
    </p:spTree>
    <p:extLst>
      <p:ext uri="{BB962C8B-B14F-4D97-AF65-F5344CB8AC3E}">
        <p14:creationId xmlns:p14="http://schemas.microsoft.com/office/powerpoint/2010/main" val="5338609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Grievance Process</a:t>
            </a:r>
            <a:endParaRPr lang="en-US" dirty="0"/>
          </a:p>
        </p:txBody>
      </p:sp>
      <p:sp>
        <p:nvSpPr>
          <p:cNvPr id="13315" name="Content Placeholder 2"/>
          <p:cNvSpPr>
            <a:spLocks noGrp="1"/>
          </p:cNvSpPr>
          <p:nvPr>
            <p:ph idx="1"/>
          </p:nvPr>
        </p:nvSpPr>
        <p:spPr/>
        <p:txBody>
          <a:bodyPr/>
          <a:lstStyle/>
          <a:p>
            <a:pPr marL="0" indent="0" algn="ctr">
              <a:buNone/>
            </a:pPr>
            <a:endParaRPr lang="en-GB" altLang="en-US" dirty="0"/>
          </a:p>
          <a:p>
            <a:pPr marL="0" indent="0" algn="ctr">
              <a:buNone/>
            </a:pPr>
            <a:r>
              <a:rPr lang="en-GB" altLang="en-US" sz="3600" dirty="0"/>
              <a:t>Can be invoked when the individual has an issue with the organisation, or another individual or individuals within it</a:t>
            </a:r>
            <a:endParaRPr lang="en-US" altLang="en-US" sz="3600" dirty="0"/>
          </a:p>
        </p:txBody>
      </p:sp>
    </p:spTree>
    <p:extLst>
      <p:ext uri="{BB962C8B-B14F-4D97-AF65-F5344CB8AC3E}">
        <p14:creationId xmlns:p14="http://schemas.microsoft.com/office/powerpoint/2010/main" val="28944858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417638"/>
            <a:ext cx="10972800" cy="4099595"/>
          </a:xfrm>
        </p:spPr>
        <p:txBody>
          <a:bodyPr rtlCol="0">
            <a:normAutofit fontScale="92500" lnSpcReduction="10000"/>
          </a:bodyPr>
          <a:lstStyle/>
          <a:p>
            <a:pPr marL="0" indent="0">
              <a:buNone/>
            </a:pPr>
            <a:r>
              <a:rPr lang="en-GB" dirty="0"/>
              <a:t>The key legislation is :</a:t>
            </a:r>
          </a:p>
          <a:p>
            <a:r>
              <a:rPr lang="en-GB" dirty="0"/>
              <a:t>The Employment Rights Act 1996(as amended by the Employment Relations Act 1999)</a:t>
            </a:r>
          </a:p>
          <a:p>
            <a:r>
              <a:rPr lang="en-US" dirty="0"/>
              <a:t> The Employment Act 2008 </a:t>
            </a:r>
          </a:p>
          <a:p>
            <a:r>
              <a:rPr lang="en-US" dirty="0"/>
              <a:t>The Employment Tribunals (Constitution and Rules of Procedure) (Amendment) Regulations 2008.</a:t>
            </a:r>
          </a:p>
          <a:p>
            <a:pPr marL="0" indent="0">
              <a:buNone/>
            </a:pPr>
            <a:r>
              <a:rPr lang="en-GB" dirty="0"/>
              <a:t>Other relevant legislation: </a:t>
            </a:r>
            <a:endParaRPr lang="en-US" dirty="0"/>
          </a:p>
          <a:p>
            <a:pPr>
              <a:defRPr/>
            </a:pPr>
            <a:r>
              <a:rPr lang="en-GB" dirty="0">
                <a:solidFill>
                  <a:schemeClr val="tx1">
                    <a:lumMod val="95000"/>
                    <a:lumOff val="5000"/>
                  </a:schemeClr>
                </a:solidFill>
              </a:rPr>
              <a:t>The Equality Act 2010</a:t>
            </a:r>
          </a:p>
          <a:p>
            <a:pPr>
              <a:defRPr/>
            </a:pPr>
            <a:r>
              <a:rPr lang="en-GB" altLang="en-US" dirty="0"/>
              <a:t>The Enterprise and Regulatory Reform Act 2013</a:t>
            </a:r>
            <a:endParaRPr lang="en-US" dirty="0">
              <a:solidFill>
                <a:schemeClr val="tx1">
                  <a:lumMod val="95000"/>
                  <a:lumOff val="5000"/>
                </a:schemeClr>
              </a:solidFill>
            </a:endParaRPr>
          </a:p>
          <a:p>
            <a:pPr marL="0" indent="0">
              <a:buNone/>
              <a:defRPr/>
            </a:pPr>
            <a:endParaRPr lang="en-US" dirty="0">
              <a:solidFill>
                <a:schemeClr val="tx1">
                  <a:lumMod val="50000"/>
                  <a:lumOff val="50000"/>
                </a:schemeClr>
              </a:solidFill>
            </a:endParaRPr>
          </a:p>
        </p:txBody>
      </p:sp>
      <p:sp>
        <p:nvSpPr>
          <p:cNvPr id="2" name="Title 1"/>
          <p:cNvSpPr>
            <a:spLocks noGrp="1"/>
          </p:cNvSpPr>
          <p:nvPr>
            <p:ph type="title"/>
          </p:nvPr>
        </p:nvSpPr>
        <p:spPr/>
        <p:txBody>
          <a:bodyPr/>
          <a:lstStyle/>
          <a:p>
            <a:pPr>
              <a:defRPr/>
            </a:pPr>
            <a:r>
              <a:rPr lang="en-GB" dirty="0" smtClean="0"/>
              <a:t>The Legal Position</a:t>
            </a:r>
            <a:endParaRPr lang="en-US" dirty="0"/>
          </a:p>
        </p:txBody>
      </p:sp>
    </p:spTree>
    <p:extLst>
      <p:ext uri="{BB962C8B-B14F-4D97-AF65-F5344CB8AC3E}">
        <p14:creationId xmlns:p14="http://schemas.microsoft.com/office/powerpoint/2010/main" val="95630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ACAS Code of Practice </a:t>
            </a:r>
            <a:endParaRPr lang="en-US" dirty="0"/>
          </a:p>
        </p:txBody>
      </p:sp>
      <p:sp>
        <p:nvSpPr>
          <p:cNvPr id="3" name="Content Placeholder 2"/>
          <p:cNvSpPr>
            <a:spLocks noGrp="1"/>
          </p:cNvSpPr>
          <p:nvPr>
            <p:ph idx="1"/>
          </p:nvPr>
        </p:nvSpPr>
        <p:spPr/>
        <p:txBody>
          <a:bodyPr>
            <a:normAutofit/>
          </a:bodyPr>
          <a:lstStyle/>
          <a:p>
            <a:pPr marL="0" indent="0">
              <a:lnSpc>
                <a:spcPct val="90000"/>
              </a:lnSpc>
              <a:buNone/>
            </a:pPr>
            <a:r>
              <a:rPr lang="en-US" dirty="0" smtClean="0"/>
              <a:t>It </a:t>
            </a:r>
            <a:r>
              <a:rPr lang="en-US" dirty="0"/>
              <a:t>is crucially important for </a:t>
            </a:r>
            <a:r>
              <a:rPr lang="en-US" dirty="0" smtClean="0"/>
              <a:t>employers to follow the </a:t>
            </a:r>
            <a:r>
              <a:rPr lang="en-US" dirty="0" err="1"/>
              <a:t>Acas</a:t>
            </a:r>
            <a:r>
              <a:rPr lang="en-US" dirty="0"/>
              <a:t> Code of Practice </a:t>
            </a:r>
            <a:r>
              <a:rPr lang="en-US" i="1" dirty="0"/>
              <a:t>Disciplinary and Grievance </a:t>
            </a:r>
            <a:r>
              <a:rPr lang="en-US" i="1" dirty="0" smtClean="0"/>
              <a:t>Procedures.</a:t>
            </a:r>
            <a:endParaRPr lang="en-US" i="1" dirty="0"/>
          </a:p>
          <a:p>
            <a:pPr marL="0" indent="0">
              <a:lnSpc>
                <a:spcPct val="90000"/>
              </a:lnSpc>
              <a:buNone/>
            </a:pPr>
            <a:r>
              <a:rPr lang="en-US" dirty="0" smtClean="0"/>
              <a:t>An </a:t>
            </a:r>
            <a:r>
              <a:rPr lang="en-US" dirty="0"/>
              <a:t>employment tribunal will consider whether the employer has followed the Code and, if they have not, then the tribunal may adjust any awards made by up to 25% for unreasonable failure to comply.</a:t>
            </a:r>
            <a:r>
              <a:rPr lang="en-GB" dirty="0" smtClean="0"/>
              <a:t> </a:t>
            </a:r>
            <a:endParaRPr lang="en-US" dirty="0"/>
          </a:p>
          <a:p>
            <a:pPr marL="0" indent="0">
              <a:lnSpc>
                <a:spcPct val="90000"/>
              </a:lnSpc>
              <a:buNone/>
            </a:pPr>
            <a:endParaRPr lang="en-GB" altLang="en-US" sz="2200" dirty="0"/>
          </a:p>
          <a:p>
            <a:pPr marL="0" indent="0">
              <a:lnSpc>
                <a:spcPct val="90000"/>
              </a:lnSpc>
              <a:buNone/>
            </a:pPr>
            <a:endParaRPr lang="en-GB" altLang="en-US" sz="2200" dirty="0"/>
          </a:p>
        </p:txBody>
      </p:sp>
    </p:spTree>
    <p:extLst>
      <p:ext uri="{BB962C8B-B14F-4D97-AF65-F5344CB8AC3E}">
        <p14:creationId xmlns:p14="http://schemas.microsoft.com/office/powerpoint/2010/main" val="11631861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Policy and Process</a:t>
            </a:r>
            <a:endParaRPr lang="en-US" dirty="0"/>
          </a:p>
        </p:txBody>
      </p:sp>
      <p:sp>
        <p:nvSpPr>
          <p:cNvPr id="3" name="Content Placeholder 2"/>
          <p:cNvSpPr>
            <a:spLocks noGrp="1"/>
          </p:cNvSpPr>
          <p:nvPr>
            <p:ph idx="1"/>
          </p:nvPr>
        </p:nvSpPr>
        <p:spPr/>
        <p:txBody>
          <a:bodyPr rtlCol="0">
            <a:normAutofit/>
          </a:bodyPr>
          <a:lstStyle/>
          <a:p>
            <a:pPr>
              <a:defRPr/>
            </a:pPr>
            <a:r>
              <a:rPr lang="en-GB" dirty="0">
                <a:solidFill>
                  <a:schemeClr val="tx1">
                    <a:lumMod val="95000"/>
                    <a:lumOff val="5000"/>
                  </a:schemeClr>
                </a:solidFill>
              </a:rPr>
              <a:t>Your organisation should have a policy and process it will follow in the event of both disciplinary action being taken and in the event of a grievance being raised.</a:t>
            </a:r>
          </a:p>
          <a:p>
            <a:pPr>
              <a:defRPr/>
            </a:pPr>
            <a:endParaRPr lang="en-GB" dirty="0">
              <a:solidFill>
                <a:schemeClr val="tx1">
                  <a:lumMod val="95000"/>
                  <a:lumOff val="5000"/>
                </a:schemeClr>
              </a:solidFill>
            </a:endParaRPr>
          </a:p>
          <a:p>
            <a:pPr>
              <a:defRPr/>
            </a:pPr>
            <a:r>
              <a:rPr lang="en-GB" dirty="0">
                <a:solidFill>
                  <a:schemeClr val="tx1">
                    <a:lumMod val="95000"/>
                    <a:lumOff val="5000"/>
                  </a:schemeClr>
                </a:solidFill>
              </a:rPr>
              <a:t>These will need to comply with the </a:t>
            </a:r>
            <a:r>
              <a:rPr lang="en-GB" dirty="0" err="1">
                <a:solidFill>
                  <a:schemeClr val="tx1">
                    <a:lumMod val="95000"/>
                    <a:lumOff val="5000"/>
                  </a:schemeClr>
                </a:solidFill>
              </a:rPr>
              <a:t>Acas</a:t>
            </a:r>
            <a:r>
              <a:rPr lang="en-GB" dirty="0">
                <a:solidFill>
                  <a:schemeClr val="tx1">
                    <a:lumMod val="95000"/>
                    <a:lumOff val="5000"/>
                  </a:schemeClr>
                </a:solidFill>
              </a:rPr>
              <a:t> Code of Practice </a:t>
            </a:r>
            <a:endParaRPr lang="en-US" dirty="0">
              <a:solidFill>
                <a:schemeClr val="tx1">
                  <a:lumMod val="95000"/>
                  <a:lumOff val="5000"/>
                </a:schemeClr>
              </a:solidFill>
            </a:endParaRPr>
          </a:p>
        </p:txBody>
      </p:sp>
    </p:spTree>
    <p:extLst>
      <p:ext uri="{BB962C8B-B14F-4D97-AF65-F5344CB8AC3E}">
        <p14:creationId xmlns:p14="http://schemas.microsoft.com/office/powerpoint/2010/main" val="1543174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Taking Disciplinary Action</a:t>
            </a:r>
            <a:endParaRPr lang="en-US" dirty="0"/>
          </a:p>
        </p:txBody>
      </p:sp>
      <p:sp>
        <p:nvSpPr>
          <p:cNvPr id="3" name="Content Placeholder 2"/>
          <p:cNvSpPr>
            <a:spLocks noGrp="1"/>
          </p:cNvSpPr>
          <p:nvPr>
            <p:ph idx="1"/>
          </p:nvPr>
        </p:nvSpPr>
        <p:spPr/>
        <p:txBody>
          <a:bodyPr rtlCol="0">
            <a:normAutofit fontScale="62500" lnSpcReduction="20000"/>
          </a:bodyPr>
          <a:lstStyle/>
          <a:p>
            <a:pPr marL="0" indent="0">
              <a:buNone/>
              <a:defRPr/>
            </a:pPr>
            <a:r>
              <a:rPr lang="en-GB" sz="3400" dirty="0">
                <a:solidFill>
                  <a:schemeClr val="tx1">
                    <a:lumMod val="95000"/>
                    <a:lumOff val="5000"/>
                  </a:schemeClr>
                </a:solidFill>
              </a:rPr>
              <a:t>The two main reasons for taking disciplinary action are:</a:t>
            </a:r>
          </a:p>
          <a:p>
            <a:pPr marL="0" indent="0">
              <a:buNone/>
              <a:defRPr/>
            </a:pPr>
            <a:endParaRPr lang="en-GB" sz="3400" dirty="0">
              <a:solidFill>
                <a:schemeClr val="tx1">
                  <a:lumMod val="95000"/>
                  <a:lumOff val="5000"/>
                </a:schemeClr>
              </a:solidFill>
            </a:endParaRPr>
          </a:p>
          <a:p>
            <a:pPr marL="0" indent="0">
              <a:buNone/>
              <a:defRPr/>
            </a:pPr>
            <a:r>
              <a:rPr lang="en-GB" sz="3400" b="1" i="1" dirty="0">
                <a:solidFill>
                  <a:schemeClr val="tx1">
                    <a:lumMod val="95000"/>
                    <a:lumOff val="5000"/>
                  </a:schemeClr>
                </a:solidFill>
              </a:rPr>
              <a:t>1. Capability/performance</a:t>
            </a:r>
          </a:p>
          <a:p>
            <a:pPr marL="0" indent="0">
              <a:buNone/>
              <a:defRPr/>
            </a:pPr>
            <a:r>
              <a:rPr lang="en-US" sz="3400" dirty="0"/>
              <a:t>Where an employee does not have adequate training, or is unable to do the work to a satisfactory standard for another reason. This may include ill-health.  (The employer should offer appropriate support before initiating formal procedures)</a:t>
            </a:r>
          </a:p>
          <a:p>
            <a:pPr marL="0" indent="0">
              <a:buNone/>
              <a:defRPr/>
            </a:pPr>
            <a:r>
              <a:rPr lang="en-US" sz="3400" dirty="0"/>
              <a:t> </a:t>
            </a:r>
          </a:p>
          <a:p>
            <a:pPr marL="0" indent="0">
              <a:buNone/>
              <a:defRPr/>
            </a:pPr>
            <a:r>
              <a:rPr lang="en-GB" sz="3400" b="1" i="1" dirty="0">
                <a:solidFill>
                  <a:schemeClr val="tx1">
                    <a:lumMod val="95000"/>
                    <a:lumOff val="5000"/>
                  </a:schemeClr>
                </a:solidFill>
              </a:rPr>
              <a:t>2. Conduct</a:t>
            </a:r>
          </a:p>
          <a:p>
            <a:pPr marL="0" indent="0">
              <a:buNone/>
              <a:defRPr/>
            </a:pPr>
            <a:r>
              <a:rPr lang="en-GB" sz="3400" dirty="0">
                <a:solidFill>
                  <a:schemeClr val="tx1">
                    <a:lumMod val="95000"/>
                    <a:lumOff val="5000"/>
                  </a:schemeClr>
                </a:solidFill>
              </a:rPr>
              <a:t>Where an employee has not complied with the rules set out in your staff handbook, policy or procedures. These will be vary according to the organisational requirements but could include timekeeping; abuse of IT systems; theft; bullying and harassment.  (Some offences may constitute gross misconduct)</a:t>
            </a:r>
          </a:p>
          <a:p>
            <a:pPr>
              <a:defRPr/>
            </a:pPr>
            <a:endParaRPr lang="en-US" dirty="0">
              <a:solidFill>
                <a:schemeClr val="tx1">
                  <a:lumMod val="50000"/>
                  <a:lumOff val="50000"/>
                </a:schemeClr>
              </a:solidFill>
            </a:endParaRPr>
          </a:p>
        </p:txBody>
      </p:sp>
    </p:spTree>
    <p:extLst>
      <p:ext uri="{BB962C8B-B14F-4D97-AF65-F5344CB8AC3E}">
        <p14:creationId xmlns:p14="http://schemas.microsoft.com/office/powerpoint/2010/main" val="26998203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Stages of a Disciplinary Process</a:t>
            </a:r>
            <a:endParaRPr lang="en-US" dirty="0"/>
          </a:p>
        </p:txBody>
      </p:sp>
      <p:sp>
        <p:nvSpPr>
          <p:cNvPr id="3" name="Content Placeholder 2"/>
          <p:cNvSpPr>
            <a:spLocks noGrp="1"/>
          </p:cNvSpPr>
          <p:nvPr>
            <p:ph idx="1"/>
          </p:nvPr>
        </p:nvSpPr>
        <p:spPr/>
        <p:txBody>
          <a:bodyPr rtlCol="0">
            <a:normAutofit/>
          </a:bodyPr>
          <a:lstStyle/>
          <a:p>
            <a:pPr marL="0" indent="0">
              <a:buNone/>
              <a:defRPr/>
            </a:pPr>
            <a:r>
              <a:rPr lang="en-GB" dirty="0" smtClean="0">
                <a:solidFill>
                  <a:schemeClr val="tx1">
                    <a:lumMod val="95000"/>
                    <a:lumOff val="5000"/>
                  </a:schemeClr>
                </a:solidFill>
              </a:rPr>
              <a:t>The </a:t>
            </a:r>
            <a:r>
              <a:rPr lang="en-GB" dirty="0" err="1">
                <a:solidFill>
                  <a:schemeClr val="tx1">
                    <a:lumMod val="95000"/>
                    <a:lumOff val="5000"/>
                  </a:schemeClr>
                </a:solidFill>
              </a:rPr>
              <a:t>Acas</a:t>
            </a:r>
            <a:r>
              <a:rPr lang="en-GB" dirty="0">
                <a:solidFill>
                  <a:schemeClr val="tx1">
                    <a:lumMod val="95000"/>
                    <a:lumOff val="5000"/>
                  </a:schemeClr>
                </a:solidFill>
              </a:rPr>
              <a:t> Code of Practice encourages informal resolution where fair and </a:t>
            </a:r>
            <a:r>
              <a:rPr lang="en-GB" dirty="0" smtClean="0">
                <a:solidFill>
                  <a:schemeClr val="tx1">
                    <a:lumMod val="95000"/>
                    <a:lumOff val="5000"/>
                  </a:schemeClr>
                </a:solidFill>
              </a:rPr>
              <a:t>possible</a:t>
            </a:r>
            <a:r>
              <a:rPr lang="en-GB" smtClean="0">
                <a:solidFill>
                  <a:schemeClr val="tx1">
                    <a:lumMod val="95000"/>
                    <a:lumOff val="5000"/>
                  </a:schemeClr>
                </a:solidFill>
              </a:rPr>
              <a:t>. </a:t>
            </a:r>
          </a:p>
          <a:p>
            <a:pPr marL="0" indent="0">
              <a:buNone/>
              <a:defRPr/>
            </a:pPr>
            <a:r>
              <a:rPr lang="en-GB" smtClean="0">
                <a:solidFill>
                  <a:schemeClr val="tx1">
                    <a:lumMod val="95000"/>
                    <a:lumOff val="5000"/>
                  </a:schemeClr>
                </a:solidFill>
              </a:rPr>
              <a:t>Formal </a:t>
            </a:r>
            <a:r>
              <a:rPr lang="en-GB" dirty="0" smtClean="0">
                <a:solidFill>
                  <a:schemeClr val="tx1">
                    <a:lumMod val="95000"/>
                    <a:lumOff val="5000"/>
                  </a:schemeClr>
                </a:solidFill>
              </a:rPr>
              <a:t>processes should usually have three key stages:</a:t>
            </a:r>
            <a:endParaRPr lang="en-US" dirty="0">
              <a:solidFill>
                <a:schemeClr val="tx1">
                  <a:lumMod val="95000"/>
                  <a:lumOff val="5000"/>
                </a:schemeClr>
              </a:solidFill>
            </a:endParaRPr>
          </a:p>
          <a:p>
            <a:pPr>
              <a:defRPr/>
            </a:pPr>
            <a:r>
              <a:rPr lang="en-GB" sz="3200" dirty="0">
                <a:solidFill>
                  <a:schemeClr val="tx1">
                    <a:lumMod val="95000"/>
                    <a:lumOff val="5000"/>
                  </a:schemeClr>
                </a:solidFill>
              </a:rPr>
              <a:t>Letter</a:t>
            </a:r>
          </a:p>
          <a:p>
            <a:pPr>
              <a:defRPr/>
            </a:pPr>
            <a:r>
              <a:rPr lang="en-GB" dirty="0" smtClean="0">
                <a:solidFill>
                  <a:schemeClr val="tx1">
                    <a:lumMod val="95000"/>
                    <a:lumOff val="5000"/>
                  </a:schemeClr>
                </a:solidFill>
              </a:rPr>
              <a:t>Meeting </a:t>
            </a:r>
          </a:p>
          <a:p>
            <a:pPr>
              <a:defRPr/>
            </a:pPr>
            <a:r>
              <a:rPr lang="en-GB" sz="3200" dirty="0">
                <a:solidFill>
                  <a:schemeClr val="tx1">
                    <a:lumMod val="95000"/>
                    <a:lumOff val="5000"/>
                  </a:schemeClr>
                </a:solidFill>
              </a:rPr>
              <a:t>Appeal </a:t>
            </a:r>
          </a:p>
          <a:p>
            <a:pPr>
              <a:defRPr/>
            </a:pPr>
            <a:endParaRPr lang="en-GB" sz="3200" dirty="0">
              <a:solidFill>
                <a:schemeClr val="tx1">
                  <a:lumMod val="95000"/>
                  <a:lumOff val="5000"/>
                </a:schemeClr>
              </a:solidFill>
            </a:endParaRPr>
          </a:p>
        </p:txBody>
      </p:sp>
    </p:spTree>
    <p:extLst>
      <p:ext uri="{BB962C8B-B14F-4D97-AF65-F5344CB8AC3E}">
        <p14:creationId xmlns:p14="http://schemas.microsoft.com/office/powerpoint/2010/main" val="6434366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334530"/>
            <a:ext cx="10972800" cy="4182703"/>
          </a:xfrm>
        </p:spPr>
        <p:txBody>
          <a:bodyPr rtlCol="0">
            <a:normAutofit fontScale="85000" lnSpcReduction="20000"/>
          </a:bodyPr>
          <a:lstStyle/>
          <a:p>
            <a:pPr>
              <a:defRPr/>
            </a:pPr>
            <a:r>
              <a:rPr lang="en-GB" sz="3200" dirty="0">
                <a:solidFill>
                  <a:schemeClr val="tx1">
                    <a:lumMod val="95000"/>
                    <a:lumOff val="5000"/>
                  </a:schemeClr>
                </a:solidFill>
              </a:rPr>
              <a:t>No action</a:t>
            </a:r>
          </a:p>
          <a:p>
            <a:pPr>
              <a:defRPr/>
            </a:pPr>
            <a:r>
              <a:rPr lang="en-GB" sz="3200" dirty="0">
                <a:solidFill>
                  <a:schemeClr val="tx1">
                    <a:lumMod val="95000"/>
                    <a:lumOff val="5000"/>
                  </a:schemeClr>
                </a:solidFill>
              </a:rPr>
              <a:t>Warnings</a:t>
            </a:r>
          </a:p>
          <a:p>
            <a:pPr lvl="1">
              <a:buFont typeface="Arial" pitchFamily="34" charset="0"/>
              <a:buChar char="•"/>
              <a:defRPr/>
            </a:pPr>
            <a:r>
              <a:rPr lang="en-GB" sz="3200" dirty="0">
                <a:solidFill>
                  <a:schemeClr val="tx1">
                    <a:lumMod val="95000"/>
                    <a:lumOff val="5000"/>
                  </a:schemeClr>
                </a:solidFill>
              </a:rPr>
              <a:t>Verbal</a:t>
            </a:r>
          </a:p>
          <a:p>
            <a:pPr lvl="1">
              <a:buFont typeface="Arial" pitchFamily="34" charset="0"/>
              <a:buChar char="•"/>
              <a:defRPr/>
            </a:pPr>
            <a:r>
              <a:rPr lang="en-GB" sz="3200" dirty="0">
                <a:solidFill>
                  <a:schemeClr val="tx1">
                    <a:lumMod val="95000"/>
                    <a:lumOff val="5000"/>
                  </a:schemeClr>
                </a:solidFill>
              </a:rPr>
              <a:t>First written warning</a:t>
            </a:r>
          </a:p>
          <a:p>
            <a:pPr lvl="1">
              <a:buFont typeface="Arial" pitchFamily="34" charset="0"/>
              <a:buChar char="•"/>
              <a:defRPr/>
            </a:pPr>
            <a:r>
              <a:rPr lang="en-GB" sz="3200" dirty="0">
                <a:solidFill>
                  <a:schemeClr val="tx1">
                    <a:lumMod val="95000"/>
                    <a:lumOff val="5000"/>
                  </a:schemeClr>
                </a:solidFill>
              </a:rPr>
              <a:t>Final written warning</a:t>
            </a:r>
          </a:p>
          <a:p>
            <a:pPr>
              <a:defRPr/>
            </a:pPr>
            <a:r>
              <a:rPr lang="en-GB" sz="3200" dirty="0">
                <a:solidFill>
                  <a:schemeClr val="tx1">
                    <a:lumMod val="95000"/>
                    <a:lumOff val="5000"/>
                  </a:schemeClr>
                </a:solidFill>
              </a:rPr>
              <a:t>Dismissal with notice</a:t>
            </a:r>
          </a:p>
          <a:p>
            <a:pPr>
              <a:defRPr/>
            </a:pPr>
            <a:r>
              <a:rPr lang="en-GB" sz="3200" dirty="0">
                <a:solidFill>
                  <a:schemeClr val="tx1">
                    <a:lumMod val="95000"/>
                    <a:lumOff val="5000"/>
                  </a:schemeClr>
                </a:solidFill>
              </a:rPr>
              <a:t>Dismissal without notice</a:t>
            </a:r>
          </a:p>
          <a:p>
            <a:pPr marL="0" indent="0">
              <a:buNone/>
              <a:defRPr/>
            </a:pPr>
            <a:endParaRPr lang="en-GB" sz="3200" dirty="0">
              <a:solidFill>
                <a:schemeClr val="tx1">
                  <a:lumMod val="50000"/>
                  <a:lumOff val="50000"/>
                </a:schemeClr>
              </a:solidFill>
            </a:endParaRPr>
          </a:p>
          <a:p>
            <a:pPr marL="0" indent="0">
              <a:buNone/>
              <a:defRPr/>
            </a:pPr>
            <a:r>
              <a:rPr lang="en-GB" sz="2400" dirty="0">
                <a:solidFill>
                  <a:schemeClr val="tx1">
                    <a:lumMod val="95000"/>
                    <a:lumOff val="5000"/>
                  </a:schemeClr>
                </a:solidFill>
              </a:rPr>
              <a:t>Ensure that your procedures clearly set out and clarify the company’s rules on misconduct and gross misconduct, although lists can be stated as ‘not exhaustive’.</a:t>
            </a:r>
            <a:endParaRPr lang="en-US" sz="2400" dirty="0">
              <a:solidFill>
                <a:schemeClr val="tx1">
                  <a:lumMod val="95000"/>
                  <a:lumOff val="5000"/>
                </a:schemeClr>
              </a:solidFill>
            </a:endParaRPr>
          </a:p>
        </p:txBody>
      </p:sp>
      <p:sp>
        <p:nvSpPr>
          <p:cNvPr id="2" name="Title 1"/>
          <p:cNvSpPr>
            <a:spLocks noGrp="1"/>
          </p:cNvSpPr>
          <p:nvPr>
            <p:ph type="title"/>
          </p:nvPr>
        </p:nvSpPr>
        <p:spPr/>
        <p:txBody>
          <a:bodyPr>
            <a:normAutofit/>
          </a:bodyPr>
          <a:lstStyle/>
          <a:p>
            <a:pPr>
              <a:defRPr/>
            </a:pPr>
            <a:r>
              <a:rPr lang="en-GB" dirty="0" smtClean="0"/>
              <a:t>Possible outcomes</a:t>
            </a:r>
            <a:endParaRPr lang="en-US" dirty="0"/>
          </a:p>
        </p:txBody>
      </p:sp>
    </p:spTree>
    <p:extLst>
      <p:ext uri="{BB962C8B-B14F-4D97-AF65-F5344CB8AC3E}">
        <p14:creationId xmlns:p14="http://schemas.microsoft.com/office/powerpoint/2010/main" val="11874077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Fair Dismissals</a:t>
            </a:r>
            <a:endParaRPr lang="en-US" dirty="0"/>
          </a:p>
        </p:txBody>
      </p:sp>
      <p:sp>
        <p:nvSpPr>
          <p:cNvPr id="3" name="Content Placeholder 2"/>
          <p:cNvSpPr>
            <a:spLocks noGrp="1"/>
          </p:cNvSpPr>
          <p:nvPr>
            <p:ph idx="1"/>
          </p:nvPr>
        </p:nvSpPr>
        <p:spPr>
          <a:xfrm>
            <a:off x="609600" y="1301578"/>
            <a:ext cx="10972800" cy="4215655"/>
          </a:xfrm>
        </p:spPr>
        <p:txBody>
          <a:bodyPr rtlCol="0">
            <a:normAutofit/>
          </a:bodyPr>
          <a:lstStyle/>
          <a:p>
            <a:pPr marL="0" indent="0">
              <a:buNone/>
              <a:defRPr/>
            </a:pPr>
            <a:r>
              <a:rPr lang="en-GB" dirty="0" smtClean="0">
                <a:solidFill>
                  <a:schemeClr val="tx1">
                    <a:lumMod val="95000"/>
                    <a:lumOff val="5000"/>
                  </a:schemeClr>
                </a:solidFill>
              </a:rPr>
              <a:t>These can be related to :</a:t>
            </a:r>
          </a:p>
          <a:p>
            <a:pPr>
              <a:defRPr/>
            </a:pPr>
            <a:r>
              <a:rPr lang="en-GB" dirty="0" smtClean="0">
                <a:solidFill>
                  <a:schemeClr val="tx1">
                    <a:lumMod val="95000"/>
                    <a:lumOff val="5000"/>
                  </a:schemeClr>
                </a:solidFill>
              </a:rPr>
              <a:t>Conduct</a:t>
            </a:r>
          </a:p>
          <a:p>
            <a:pPr>
              <a:defRPr/>
            </a:pPr>
            <a:r>
              <a:rPr lang="en-GB" dirty="0" smtClean="0">
                <a:solidFill>
                  <a:schemeClr val="tx1">
                    <a:lumMod val="95000"/>
                    <a:lumOff val="5000"/>
                  </a:schemeClr>
                </a:solidFill>
              </a:rPr>
              <a:t>Capability or qualifications for the job</a:t>
            </a:r>
          </a:p>
          <a:p>
            <a:pPr>
              <a:defRPr/>
            </a:pPr>
            <a:r>
              <a:rPr lang="en-GB" dirty="0" smtClean="0">
                <a:solidFill>
                  <a:schemeClr val="tx1">
                    <a:lumMod val="95000"/>
                    <a:lumOff val="5000"/>
                  </a:schemeClr>
                </a:solidFill>
              </a:rPr>
              <a:t>Redundancy</a:t>
            </a:r>
          </a:p>
          <a:p>
            <a:pPr>
              <a:defRPr/>
            </a:pPr>
            <a:r>
              <a:rPr lang="en-GB" dirty="0" smtClean="0">
                <a:solidFill>
                  <a:schemeClr val="tx1">
                    <a:lumMod val="95000"/>
                    <a:lumOff val="5000"/>
                  </a:schemeClr>
                </a:solidFill>
              </a:rPr>
              <a:t>A statutory duty or restriction that prohibits the employment being continued</a:t>
            </a:r>
          </a:p>
          <a:p>
            <a:pPr>
              <a:defRPr/>
            </a:pPr>
            <a:r>
              <a:rPr lang="en-GB" dirty="0" smtClean="0">
                <a:solidFill>
                  <a:schemeClr val="tx1">
                    <a:lumMod val="95000"/>
                    <a:lumOff val="5000"/>
                  </a:schemeClr>
                </a:solidFill>
              </a:rPr>
              <a:t>Some other substantial reason</a:t>
            </a:r>
            <a:endParaRPr lang="en-US" dirty="0">
              <a:solidFill>
                <a:schemeClr val="tx1">
                  <a:lumMod val="95000"/>
                  <a:lumOff val="5000"/>
                </a:schemeClr>
              </a:solidFill>
            </a:endParaRPr>
          </a:p>
        </p:txBody>
      </p:sp>
    </p:spTree>
    <p:extLst>
      <p:ext uri="{BB962C8B-B14F-4D97-AF65-F5344CB8AC3E}">
        <p14:creationId xmlns:p14="http://schemas.microsoft.com/office/powerpoint/2010/main" val="42444891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318054"/>
            <a:ext cx="10972800" cy="4199179"/>
          </a:xfrm>
        </p:spPr>
        <p:txBody>
          <a:bodyPr>
            <a:noAutofit/>
          </a:bodyPr>
          <a:lstStyle/>
          <a:p>
            <a:pPr marL="0" indent="0" fontAlgn="t">
              <a:buNone/>
            </a:pPr>
            <a:r>
              <a:rPr lang="en-GB" sz="2200" dirty="0"/>
              <a:t>Dismissals are classed as 'automatically unfair', regardless of the reasonableness, if an employee is exercising specific rights to do with:</a:t>
            </a:r>
            <a:endParaRPr lang="en-US" sz="2200" dirty="0"/>
          </a:p>
          <a:p>
            <a:pPr lvl="0" fontAlgn="t"/>
            <a:r>
              <a:rPr lang="en-GB" sz="2200" dirty="0"/>
              <a:t>pregnancy: including all reasons relating to maternity</a:t>
            </a:r>
            <a:endParaRPr lang="en-US" sz="2200" dirty="0"/>
          </a:p>
          <a:p>
            <a:pPr lvl="0" fontAlgn="t"/>
            <a:r>
              <a:rPr lang="en-GB" sz="2200" dirty="0"/>
              <a:t>family reasons: including parental leave, paternity leave (birth and adoption), adoption leave or time off for dependants</a:t>
            </a:r>
            <a:endParaRPr lang="en-US" sz="2200" dirty="0"/>
          </a:p>
          <a:p>
            <a:pPr lvl="0" fontAlgn="t"/>
            <a:r>
              <a:rPr lang="en-GB" sz="2200" dirty="0"/>
              <a:t>representation: including acting as an employee representative</a:t>
            </a:r>
            <a:endParaRPr lang="en-US" sz="2200" dirty="0"/>
          </a:p>
          <a:p>
            <a:pPr lvl="0" fontAlgn="t"/>
            <a:r>
              <a:rPr lang="en-GB" sz="2200" dirty="0"/>
              <a:t>trade union membership grounds and union recognition</a:t>
            </a:r>
            <a:endParaRPr lang="en-US" sz="2200" dirty="0"/>
          </a:p>
          <a:p>
            <a:pPr lvl="0" fontAlgn="t"/>
            <a:r>
              <a:rPr lang="en-GB" sz="2200" dirty="0"/>
              <a:t>part-time and fixed-term employees</a:t>
            </a:r>
            <a:endParaRPr lang="en-US" sz="2200" dirty="0"/>
          </a:p>
          <a:p>
            <a:pPr lvl="0" fontAlgn="t"/>
            <a:r>
              <a:rPr lang="en-GB" sz="2200" dirty="0"/>
              <a:t>pay and working hours: including the Working Time Regulations, annual leave and the National Minimum Wage.</a:t>
            </a:r>
            <a:endParaRPr lang="en-US" sz="2200" dirty="0"/>
          </a:p>
          <a:p>
            <a:endParaRPr lang="en-US" dirty="0"/>
          </a:p>
        </p:txBody>
      </p:sp>
      <p:sp>
        <p:nvSpPr>
          <p:cNvPr id="2" name="Title 1"/>
          <p:cNvSpPr>
            <a:spLocks noGrp="1"/>
          </p:cNvSpPr>
          <p:nvPr>
            <p:ph type="title"/>
          </p:nvPr>
        </p:nvSpPr>
        <p:spPr/>
        <p:txBody>
          <a:bodyPr>
            <a:normAutofit/>
          </a:bodyPr>
          <a:lstStyle/>
          <a:p>
            <a:r>
              <a:rPr lang="en-GB" sz="3600" dirty="0"/>
              <a:t>Unfair dismissals</a:t>
            </a:r>
            <a:endParaRPr lang="en-US" sz="3600" dirty="0"/>
          </a:p>
        </p:txBody>
      </p:sp>
    </p:spTree>
    <p:extLst>
      <p:ext uri="{BB962C8B-B14F-4D97-AF65-F5344CB8AC3E}">
        <p14:creationId xmlns:p14="http://schemas.microsoft.com/office/powerpoint/2010/main" val="3013246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Grievance</a:t>
            </a:r>
            <a:endParaRPr lang="en-US" dirty="0"/>
          </a:p>
        </p:txBody>
      </p:sp>
      <p:sp>
        <p:nvSpPr>
          <p:cNvPr id="22531" name="Content Placeholder 2"/>
          <p:cNvSpPr>
            <a:spLocks noGrp="1"/>
          </p:cNvSpPr>
          <p:nvPr>
            <p:ph idx="1"/>
          </p:nvPr>
        </p:nvSpPr>
        <p:spPr/>
        <p:txBody>
          <a:bodyPr/>
          <a:lstStyle/>
          <a:p>
            <a:pPr marL="0" indent="0">
              <a:buNone/>
            </a:pPr>
            <a:r>
              <a:rPr lang="en-GB" altLang="en-US" sz="3200" dirty="0"/>
              <a:t>“Grievances are concerns, problems or complaints that employees raise with their employers.”</a:t>
            </a:r>
          </a:p>
          <a:p>
            <a:pPr marL="0" indent="0">
              <a:buNone/>
            </a:pPr>
            <a:endParaRPr lang="en-GB" altLang="en-US" dirty="0" smtClean="0"/>
          </a:p>
          <a:p>
            <a:pPr marL="0" indent="0">
              <a:buNone/>
            </a:pPr>
            <a:r>
              <a:rPr lang="en-GB" altLang="en-US" sz="1800" dirty="0" err="1"/>
              <a:t>Acas</a:t>
            </a:r>
            <a:r>
              <a:rPr lang="en-GB" altLang="en-US" sz="1800" dirty="0"/>
              <a:t> (2011) </a:t>
            </a:r>
            <a:r>
              <a:rPr lang="en-GB" altLang="en-US" sz="1800" i="1" dirty="0"/>
              <a:t>Discipline and Grievances at Work:  the </a:t>
            </a:r>
            <a:r>
              <a:rPr lang="en-GB" altLang="en-US" sz="1800" i="1" dirty="0" err="1"/>
              <a:t>Acas</a:t>
            </a:r>
            <a:r>
              <a:rPr lang="en-GB" altLang="en-US" sz="1800" i="1" dirty="0"/>
              <a:t> guide. </a:t>
            </a:r>
            <a:r>
              <a:rPr lang="en-US" altLang="en-US" sz="1800" dirty="0">
                <a:hlinkClick r:id="rId3"/>
              </a:rPr>
              <a:t>www.</a:t>
            </a:r>
            <a:r>
              <a:rPr lang="en-US" altLang="en-US" sz="1800" b="1" dirty="0">
                <a:hlinkClick r:id="rId3"/>
              </a:rPr>
              <a:t>acas</a:t>
            </a:r>
            <a:r>
              <a:rPr lang="en-US" altLang="en-US" sz="1800" dirty="0">
                <a:hlinkClick r:id="rId3"/>
              </a:rPr>
              <a:t>.org.uk/index.aspx?articleid</a:t>
            </a:r>
            <a:endParaRPr lang="en-US" altLang="en-US" sz="1800" dirty="0"/>
          </a:p>
        </p:txBody>
      </p:sp>
    </p:spTree>
    <p:extLst>
      <p:ext uri="{BB962C8B-B14F-4D97-AF65-F5344CB8AC3E}">
        <p14:creationId xmlns:p14="http://schemas.microsoft.com/office/powerpoint/2010/main" val="17921909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fontScale="92500" lnSpcReduction="20000"/>
          </a:bodyPr>
          <a:lstStyle/>
          <a:p>
            <a:pPr>
              <a:defRPr/>
            </a:pPr>
            <a:r>
              <a:rPr lang="en-GB" sz="3300" dirty="0">
                <a:solidFill>
                  <a:schemeClr val="tx1">
                    <a:lumMod val="95000"/>
                    <a:lumOff val="5000"/>
                  </a:schemeClr>
                </a:solidFill>
              </a:rPr>
              <a:t>Terms and conditions of employment</a:t>
            </a:r>
          </a:p>
          <a:p>
            <a:pPr>
              <a:defRPr/>
            </a:pPr>
            <a:r>
              <a:rPr lang="en-GB" sz="3300" dirty="0">
                <a:solidFill>
                  <a:schemeClr val="tx1">
                    <a:lumMod val="95000"/>
                    <a:lumOff val="5000"/>
                  </a:schemeClr>
                </a:solidFill>
              </a:rPr>
              <a:t>Work relations</a:t>
            </a:r>
          </a:p>
          <a:p>
            <a:pPr>
              <a:defRPr/>
            </a:pPr>
            <a:r>
              <a:rPr lang="en-GB" sz="3300" dirty="0">
                <a:solidFill>
                  <a:schemeClr val="tx1">
                    <a:lumMod val="95000"/>
                    <a:lumOff val="5000"/>
                  </a:schemeClr>
                </a:solidFill>
              </a:rPr>
              <a:t>Bullying and harassment</a:t>
            </a:r>
          </a:p>
          <a:p>
            <a:pPr>
              <a:defRPr/>
            </a:pPr>
            <a:r>
              <a:rPr lang="en-GB" sz="3300" dirty="0">
                <a:solidFill>
                  <a:schemeClr val="tx1">
                    <a:lumMod val="95000"/>
                    <a:lumOff val="5000"/>
                  </a:schemeClr>
                </a:solidFill>
              </a:rPr>
              <a:t>New working practices</a:t>
            </a:r>
          </a:p>
          <a:p>
            <a:pPr>
              <a:defRPr/>
            </a:pPr>
            <a:r>
              <a:rPr lang="en-GB" sz="3300" dirty="0">
                <a:solidFill>
                  <a:schemeClr val="tx1">
                    <a:lumMod val="95000"/>
                    <a:lumOff val="5000"/>
                  </a:schemeClr>
                </a:solidFill>
              </a:rPr>
              <a:t>Changes within an organisation</a:t>
            </a:r>
          </a:p>
          <a:p>
            <a:pPr>
              <a:defRPr/>
            </a:pPr>
            <a:r>
              <a:rPr lang="en-GB" sz="3300" dirty="0">
                <a:solidFill>
                  <a:schemeClr val="tx1">
                    <a:lumMod val="95000"/>
                    <a:lumOff val="5000"/>
                  </a:schemeClr>
                </a:solidFill>
              </a:rPr>
              <a:t>Discrimination </a:t>
            </a:r>
          </a:p>
          <a:p>
            <a:pPr>
              <a:defRPr/>
            </a:pPr>
            <a:endParaRPr lang="en-GB" dirty="0">
              <a:solidFill>
                <a:schemeClr val="tx1">
                  <a:lumMod val="95000"/>
                  <a:lumOff val="5000"/>
                </a:schemeClr>
              </a:solidFill>
            </a:endParaRPr>
          </a:p>
          <a:p>
            <a:pPr marL="0" indent="0">
              <a:buNone/>
              <a:defRPr/>
            </a:pPr>
            <a:r>
              <a:rPr lang="en-GB" sz="2600" dirty="0">
                <a:solidFill>
                  <a:schemeClr val="tx1">
                    <a:lumMod val="95000"/>
                    <a:lumOff val="5000"/>
                  </a:schemeClr>
                </a:solidFill>
              </a:rPr>
              <a:t>The </a:t>
            </a:r>
            <a:r>
              <a:rPr lang="en-GB" sz="2600" dirty="0" err="1">
                <a:solidFill>
                  <a:schemeClr val="tx1">
                    <a:lumMod val="95000"/>
                    <a:lumOff val="5000"/>
                  </a:schemeClr>
                </a:solidFill>
              </a:rPr>
              <a:t>Acas</a:t>
            </a:r>
            <a:r>
              <a:rPr lang="en-GB" sz="2600" dirty="0">
                <a:solidFill>
                  <a:schemeClr val="tx1">
                    <a:lumMod val="95000"/>
                    <a:lumOff val="5000"/>
                  </a:schemeClr>
                </a:solidFill>
              </a:rPr>
              <a:t> Code of Practice encourages informal resolution of grievances as appropriate</a:t>
            </a:r>
            <a:endParaRPr lang="en-US" sz="2600" dirty="0">
              <a:solidFill>
                <a:schemeClr val="tx1">
                  <a:lumMod val="95000"/>
                  <a:lumOff val="5000"/>
                </a:schemeClr>
              </a:solidFill>
            </a:endParaRPr>
          </a:p>
        </p:txBody>
      </p:sp>
      <p:sp>
        <p:nvSpPr>
          <p:cNvPr id="2" name="Title 1"/>
          <p:cNvSpPr>
            <a:spLocks noGrp="1"/>
          </p:cNvSpPr>
          <p:nvPr>
            <p:ph type="title"/>
          </p:nvPr>
        </p:nvSpPr>
        <p:spPr/>
        <p:txBody>
          <a:bodyPr wrap="square" numCol="1" anchorCtr="0" compatLnSpc="1">
            <a:prstTxWarp prst="textNoShape">
              <a:avLst/>
            </a:prstTxWarp>
            <a:noAutofit/>
          </a:bodyPr>
          <a:lstStyle/>
          <a:p>
            <a:pPr eaLnBrk="1" hangingPunct="1">
              <a:defRPr/>
            </a:pPr>
            <a:r>
              <a:rPr lang="en-GB" altLang="en-US" sz="3600" dirty="0"/>
              <a:t>Issues which may cause a grievance to be lodged</a:t>
            </a:r>
            <a:endParaRPr lang="en-US" altLang="en-US" sz="3600" dirty="0"/>
          </a:p>
        </p:txBody>
      </p:sp>
    </p:spTree>
    <p:extLst>
      <p:ext uri="{BB962C8B-B14F-4D97-AF65-F5344CB8AC3E}">
        <p14:creationId xmlns:p14="http://schemas.microsoft.com/office/powerpoint/2010/main" val="187385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Stages of a Grievance</a:t>
            </a:r>
            <a:endParaRPr lang="en-US" dirty="0"/>
          </a:p>
        </p:txBody>
      </p:sp>
      <p:sp>
        <p:nvSpPr>
          <p:cNvPr id="3" name="Content Placeholder 2"/>
          <p:cNvSpPr>
            <a:spLocks noGrp="1"/>
          </p:cNvSpPr>
          <p:nvPr>
            <p:ph idx="1"/>
          </p:nvPr>
        </p:nvSpPr>
        <p:spPr/>
        <p:txBody>
          <a:bodyPr/>
          <a:lstStyle/>
          <a:p>
            <a:pPr eaLnBrk="1" hangingPunct="1"/>
            <a:r>
              <a:rPr lang="en-GB" altLang="en-US" dirty="0"/>
              <a:t>Informally raised, investigated and resolved</a:t>
            </a:r>
          </a:p>
          <a:p>
            <a:pPr eaLnBrk="1" hangingPunct="1"/>
            <a:r>
              <a:rPr lang="en-GB" altLang="en-US" dirty="0"/>
              <a:t>Formal grievance raised in writing</a:t>
            </a:r>
          </a:p>
          <a:p>
            <a:pPr eaLnBrk="1" hangingPunct="1"/>
            <a:r>
              <a:rPr lang="en-GB" altLang="en-US" dirty="0"/>
              <a:t>Investigation meeting held as soon as possible</a:t>
            </a:r>
          </a:p>
          <a:p>
            <a:pPr eaLnBrk="1" hangingPunct="1"/>
            <a:r>
              <a:rPr lang="en-GB" altLang="en-US" dirty="0"/>
              <a:t>Further investigation as necessary</a:t>
            </a:r>
          </a:p>
          <a:p>
            <a:pPr eaLnBrk="1" hangingPunct="1"/>
            <a:r>
              <a:rPr lang="en-GB" altLang="en-US" dirty="0"/>
              <a:t>Decision made and communicated to employee as soon as possible</a:t>
            </a:r>
          </a:p>
          <a:p>
            <a:pPr eaLnBrk="1" hangingPunct="1"/>
            <a:r>
              <a:rPr lang="en-GB" altLang="en-US" dirty="0"/>
              <a:t>Right of appeal against decision  </a:t>
            </a:r>
            <a:endParaRPr lang="en-US" altLang="en-US" dirty="0"/>
          </a:p>
        </p:txBody>
      </p:sp>
    </p:spTree>
    <p:extLst>
      <p:ext uri="{BB962C8B-B14F-4D97-AF65-F5344CB8AC3E}">
        <p14:creationId xmlns:p14="http://schemas.microsoft.com/office/powerpoint/2010/main" val="35572350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pPr>
              <a:defRPr/>
            </a:pPr>
            <a:r>
              <a:rPr lang="en-GB" dirty="0" smtClean="0"/>
              <a:t>Right to be Accompanied</a:t>
            </a:r>
            <a:endParaRPr lang="en-US" dirty="0"/>
          </a:p>
        </p:txBody>
      </p:sp>
      <p:sp>
        <p:nvSpPr>
          <p:cNvPr id="3" name="Content Placeholder 2"/>
          <p:cNvSpPr>
            <a:spLocks noGrp="1"/>
          </p:cNvSpPr>
          <p:nvPr>
            <p:ph idx="1"/>
          </p:nvPr>
        </p:nvSpPr>
        <p:spPr/>
        <p:txBody>
          <a:bodyPr rtlCol="0">
            <a:normAutofit/>
          </a:bodyPr>
          <a:lstStyle/>
          <a:p>
            <a:pPr>
              <a:defRPr/>
            </a:pPr>
            <a:r>
              <a:rPr lang="en-GB" dirty="0">
                <a:solidFill>
                  <a:schemeClr val="tx1">
                    <a:lumMod val="95000"/>
                    <a:lumOff val="5000"/>
                  </a:schemeClr>
                </a:solidFill>
              </a:rPr>
              <a:t>Also known as RTBA</a:t>
            </a:r>
          </a:p>
          <a:p>
            <a:pPr>
              <a:defRPr/>
            </a:pPr>
            <a:endParaRPr lang="en-GB" dirty="0">
              <a:solidFill>
                <a:schemeClr val="tx1">
                  <a:lumMod val="95000"/>
                  <a:lumOff val="5000"/>
                </a:schemeClr>
              </a:solidFill>
            </a:endParaRPr>
          </a:p>
          <a:p>
            <a:pPr>
              <a:defRPr/>
            </a:pPr>
            <a:r>
              <a:rPr lang="en-GB" dirty="0">
                <a:solidFill>
                  <a:schemeClr val="tx1">
                    <a:lumMod val="95000"/>
                    <a:lumOff val="5000"/>
                  </a:schemeClr>
                </a:solidFill>
              </a:rPr>
              <a:t>Applies to any formal disciplinary or grievance meeting, or as stated in company policy</a:t>
            </a:r>
          </a:p>
          <a:p>
            <a:pPr marL="0" indent="0">
              <a:buNone/>
              <a:defRPr/>
            </a:pPr>
            <a:endParaRPr lang="en-GB" dirty="0">
              <a:solidFill>
                <a:schemeClr val="tx1">
                  <a:lumMod val="95000"/>
                  <a:lumOff val="5000"/>
                </a:schemeClr>
              </a:solidFill>
            </a:endParaRPr>
          </a:p>
          <a:p>
            <a:pPr marL="0" indent="0">
              <a:buNone/>
              <a:defRPr/>
            </a:pPr>
            <a:r>
              <a:rPr lang="en-GB" dirty="0">
                <a:solidFill>
                  <a:schemeClr val="tx1">
                    <a:lumMod val="95000"/>
                    <a:lumOff val="5000"/>
                  </a:schemeClr>
                </a:solidFill>
              </a:rPr>
              <a:t>Can you indicate on the flowcharts where the RTBA would be likely to occur?</a:t>
            </a:r>
            <a:endParaRPr lang="en-US" dirty="0">
              <a:solidFill>
                <a:schemeClr val="tx1">
                  <a:lumMod val="95000"/>
                  <a:lumOff val="5000"/>
                </a:schemeClr>
              </a:solidFill>
            </a:endParaRPr>
          </a:p>
        </p:txBody>
      </p:sp>
    </p:spTree>
    <p:extLst>
      <p:ext uri="{BB962C8B-B14F-4D97-AF65-F5344CB8AC3E}">
        <p14:creationId xmlns:p14="http://schemas.microsoft.com/office/powerpoint/2010/main" val="3909087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wrap="square" numCol="1" anchorCtr="0" compatLnSpc="1">
            <a:prstTxWarp prst="textNoShape">
              <a:avLst/>
            </a:prstTxWarp>
            <a:normAutofit/>
          </a:bodyPr>
          <a:lstStyle/>
          <a:p>
            <a:pPr eaLnBrk="1" hangingPunct="1">
              <a:defRPr/>
            </a:pPr>
            <a:r>
              <a:rPr lang="en-GB" altLang="en-US" dirty="0" smtClean="0"/>
              <a:t>Who can be the companion?</a:t>
            </a:r>
            <a:endParaRPr lang="en-US" altLang="en-US" dirty="0" smtClean="0"/>
          </a:p>
        </p:txBody>
      </p:sp>
      <p:sp>
        <p:nvSpPr>
          <p:cNvPr id="3" name="Content Placeholder 2"/>
          <p:cNvSpPr>
            <a:spLocks noGrp="1"/>
          </p:cNvSpPr>
          <p:nvPr>
            <p:ph idx="1"/>
          </p:nvPr>
        </p:nvSpPr>
        <p:spPr/>
        <p:txBody>
          <a:bodyPr/>
          <a:lstStyle/>
          <a:p>
            <a:pPr eaLnBrk="1" hangingPunct="1"/>
            <a:r>
              <a:rPr lang="en-GB" altLang="en-US" dirty="0" smtClean="0"/>
              <a:t>Trade Union official</a:t>
            </a:r>
          </a:p>
          <a:p>
            <a:pPr eaLnBrk="1" hangingPunct="1"/>
            <a:endParaRPr lang="en-GB" altLang="en-US" dirty="0" smtClean="0"/>
          </a:p>
          <a:p>
            <a:pPr eaLnBrk="1" hangingPunct="1"/>
            <a:r>
              <a:rPr lang="en-GB" altLang="en-US" dirty="0" smtClean="0"/>
              <a:t>Work colleague</a:t>
            </a:r>
          </a:p>
          <a:p>
            <a:pPr eaLnBrk="1" hangingPunct="1"/>
            <a:endParaRPr lang="en-GB" altLang="en-US" dirty="0" smtClean="0"/>
          </a:p>
          <a:p>
            <a:pPr eaLnBrk="1" hangingPunct="1"/>
            <a:r>
              <a:rPr lang="en-GB" altLang="en-US" dirty="0" smtClean="0"/>
              <a:t>Other (but only by mutual consent)</a:t>
            </a:r>
            <a:endParaRPr lang="en-US" altLang="en-US" dirty="0" smtClean="0"/>
          </a:p>
        </p:txBody>
      </p:sp>
    </p:spTree>
    <p:extLst>
      <p:ext uri="{BB962C8B-B14F-4D97-AF65-F5344CB8AC3E}">
        <p14:creationId xmlns:p14="http://schemas.microsoft.com/office/powerpoint/2010/main" val="3915530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wrap="square" numCol="1" anchorCtr="0" compatLnSpc="1">
            <a:prstTxWarp prst="textNoShape">
              <a:avLst/>
            </a:prstTxWarp>
          </a:bodyPr>
          <a:lstStyle/>
          <a:p>
            <a:pPr eaLnBrk="1" hangingPunct="1">
              <a:defRPr/>
            </a:pPr>
            <a:r>
              <a:rPr lang="en-GB" altLang="en-US" sz="4400" dirty="0"/>
              <a:t>What can the companion do?</a:t>
            </a:r>
            <a:endParaRPr lang="en-US" altLang="en-US" sz="4400" dirty="0"/>
          </a:p>
        </p:txBody>
      </p:sp>
      <p:sp>
        <p:nvSpPr>
          <p:cNvPr id="3" name="Content Placeholder 2"/>
          <p:cNvSpPr>
            <a:spLocks noGrp="1"/>
          </p:cNvSpPr>
          <p:nvPr>
            <p:ph idx="1"/>
          </p:nvPr>
        </p:nvSpPr>
        <p:spPr/>
        <p:txBody>
          <a:bodyPr/>
          <a:lstStyle/>
          <a:p>
            <a:pPr eaLnBrk="1" hangingPunct="1"/>
            <a:r>
              <a:rPr lang="en-GB" altLang="en-US" sz="3200" dirty="0"/>
              <a:t>They have a statutory right to address the hearing</a:t>
            </a:r>
          </a:p>
          <a:p>
            <a:pPr eaLnBrk="1" hangingPunct="1"/>
            <a:r>
              <a:rPr lang="en-GB" altLang="en-US" sz="3200" dirty="0"/>
              <a:t>They cannot answer questions for the member of staff  </a:t>
            </a:r>
          </a:p>
          <a:p>
            <a:pPr eaLnBrk="1" hangingPunct="1"/>
            <a:r>
              <a:rPr lang="en-GB" altLang="en-US" sz="3200" dirty="0"/>
              <a:t>They can ask questions</a:t>
            </a:r>
          </a:p>
          <a:p>
            <a:pPr eaLnBrk="1" hangingPunct="1"/>
            <a:r>
              <a:rPr lang="en-GB" altLang="en-US" sz="3200" dirty="0"/>
              <a:t>They must be allowed to confer privately with the member of staff</a:t>
            </a:r>
            <a:endParaRPr lang="en-US" altLang="en-US" sz="3200" dirty="0"/>
          </a:p>
        </p:txBody>
      </p:sp>
    </p:spTree>
    <p:extLst>
      <p:ext uri="{BB962C8B-B14F-4D97-AF65-F5344CB8AC3E}">
        <p14:creationId xmlns:p14="http://schemas.microsoft.com/office/powerpoint/2010/main" val="39950559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eaLnBrk="1" hangingPunct="1"/>
            <a:r>
              <a:rPr lang="en-GB" altLang="en-US" dirty="0" smtClean="0"/>
              <a:t>It is essential that you keep a log of all key discussion, incidents and events as you progress along this path.</a:t>
            </a:r>
          </a:p>
          <a:p>
            <a:pPr eaLnBrk="1" hangingPunct="1"/>
            <a:r>
              <a:rPr lang="en-GB" altLang="en-US" dirty="0" smtClean="0"/>
              <a:t>Ensure that a capable note-taker is available for each formal meeting you hold, and that minutes are sent to the employee to agree before finalising the case.</a:t>
            </a:r>
          </a:p>
          <a:p>
            <a:pPr eaLnBrk="1" hangingPunct="1"/>
            <a:r>
              <a:rPr lang="en-GB" altLang="en-US" dirty="0" smtClean="0"/>
              <a:t>Keep written records of everything, safely held in a locked place to comply with data protection requirements</a:t>
            </a:r>
          </a:p>
          <a:p>
            <a:pPr eaLnBrk="1" hangingPunct="1"/>
            <a:endParaRPr lang="en-US" altLang="en-US" dirty="0" smtClean="0"/>
          </a:p>
        </p:txBody>
      </p:sp>
      <p:sp>
        <p:nvSpPr>
          <p:cNvPr id="2" name="Title 1"/>
          <p:cNvSpPr>
            <a:spLocks noGrp="1"/>
          </p:cNvSpPr>
          <p:nvPr>
            <p:ph type="title"/>
          </p:nvPr>
        </p:nvSpPr>
        <p:spPr/>
        <p:txBody>
          <a:bodyPr/>
          <a:lstStyle/>
          <a:p>
            <a:pPr>
              <a:defRPr/>
            </a:pPr>
            <a:r>
              <a:rPr lang="en-GB" dirty="0" smtClean="0"/>
              <a:t>Record Keeping</a:t>
            </a:r>
            <a:endParaRPr lang="en-US" dirty="0"/>
          </a:p>
        </p:txBody>
      </p:sp>
    </p:spTree>
    <p:extLst>
      <p:ext uri="{BB962C8B-B14F-4D97-AF65-F5344CB8AC3E}">
        <p14:creationId xmlns:p14="http://schemas.microsoft.com/office/powerpoint/2010/main" val="21242698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309816"/>
            <a:ext cx="10972800" cy="4207417"/>
          </a:xfrm>
        </p:spPr>
        <p:txBody>
          <a:bodyPr>
            <a:normAutofit/>
          </a:bodyPr>
          <a:lstStyle/>
          <a:p>
            <a:pPr eaLnBrk="1" hangingPunct="1">
              <a:buFontTx/>
              <a:buChar char="•"/>
            </a:pPr>
            <a:r>
              <a:rPr lang="en-GB" altLang="en-US" dirty="0"/>
              <a:t>Act within the law (check that nothing has changed in terms of legislation since your policies were last updated)</a:t>
            </a:r>
          </a:p>
          <a:p>
            <a:pPr eaLnBrk="1" hangingPunct="1">
              <a:buFontTx/>
              <a:buChar char="•"/>
            </a:pPr>
            <a:r>
              <a:rPr lang="en-GB" altLang="en-US" dirty="0" smtClean="0"/>
              <a:t>Comply with Codes of Conduct</a:t>
            </a:r>
            <a:endParaRPr lang="en-GB" altLang="en-US" dirty="0"/>
          </a:p>
          <a:p>
            <a:pPr>
              <a:lnSpc>
                <a:spcPct val="110000"/>
              </a:lnSpc>
              <a:spcBef>
                <a:spcPts val="0"/>
              </a:spcBef>
              <a:buFontTx/>
              <a:buChar char="•"/>
            </a:pPr>
            <a:r>
              <a:rPr lang="en-GB" altLang="en-US" dirty="0"/>
              <a:t>Act in accordance with Company policy and procedures (always follow your policies</a:t>
            </a:r>
            <a:r>
              <a:rPr lang="en-GB" altLang="en-US" dirty="0" smtClean="0"/>
              <a:t>, </a:t>
            </a:r>
            <a:r>
              <a:rPr lang="en-GB" altLang="en-US" dirty="0"/>
              <a:t>ensuring members of staff have read them and signed accordingly)</a:t>
            </a:r>
          </a:p>
          <a:p>
            <a:pPr eaLnBrk="1" hangingPunct="1">
              <a:buFontTx/>
              <a:buChar char="•"/>
            </a:pPr>
            <a:r>
              <a:rPr lang="en-GB" altLang="en-US" dirty="0"/>
              <a:t>Act reasonably and fairly</a:t>
            </a:r>
          </a:p>
        </p:txBody>
      </p:sp>
      <p:sp>
        <p:nvSpPr>
          <p:cNvPr id="2" name="Title 1"/>
          <p:cNvSpPr>
            <a:spLocks noGrp="1"/>
          </p:cNvSpPr>
          <p:nvPr>
            <p:ph type="title"/>
          </p:nvPr>
        </p:nvSpPr>
        <p:spPr/>
        <p:txBody>
          <a:bodyPr/>
          <a:lstStyle/>
          <a:p>
            <a:pPr>
              <a:defRPr/>
            </a:pPr>
            <a:r>
              <a:rPr lang="en-GB" dirty="0" smtClean="0"/>
              <a:t>Remember</a:t>
            </a:r>
            <a:endParaRPr lang="en-US" dirty="0"/>
          </a:p>
        </p:txBody>
      </p:sp>
    </p:spTree>
    <p:extLst>
      <p:ext uri="{BB962C8B-B14F-4D97-AF65-F5344CB8AC3E}">
        <p14:creationId xmlns:p14="http://schemas.microsoft.com/office/powerpoint/2010/main" val="17790433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1668</Words>
  <Application>Microsoft Office PowerPoint</Application>
  <PresentationFormat>Widescreen</PresentationFormat>
  <Paragraphs>248</Paragraphs>
  <Slides>28</Slides>
  <Notes>24</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28</vt:i4>
      </vt:variant>
    </vt:vector>
  </HeadingPairs>
  <TitlesOfParts>
    <vt:vector size="34" baseType="lpstr">
      <vt:lpstr>Arial</vt:lpstr>
      <vt:lpstr>Calibri</vt:lpstr>
      <vt:lpstr>Myriad Pro</vt:lpstr>
      <vt:lpstr>1_20140311PresentationUWTSDTemplate</vt:lpstr>
      <vt:lpstr>2_20140311PresentationUWTSDTemplate</vt:lpstr>
      <vt:lpstr>20140311PresentationUWTSDTemplate</vt:lpstr>
      <vt:lpstr>HR for Non-HR Professionals</vt:lpstr>
      <vt:lpstr>Learning outcomes</vt:lpstr>
      <vt:lpstr>Today</vt:lpstr>
      <vt:lpstr>What is performance?</vt:lpstr>
      <vt:lpstr>Underperformance</vt:lpstr>
      <vt:lpstr>Lack of ability  </vt:lpstr>
      <vt:lpstr>Lack of motivation</vt:lpstr>
      <vt:lpstr>The Perception Gap</vt:lpstr>
      <vt:lpstr>How to address underperformance</vt:lpstr>
      <vt:lpstr>Performance Improvement Plan (PIP)</vt:lpstr>
      <vt:lpstr>Disciplinary Process</vt:lpstr>
      <vt:lpstr>Grievance Process</vt:lpstr>
      <vt:lpstr>The Legal Position</vt:lpstr>
      <vt:lpstr>ACAS Code of Practice </vt:lpstr>
      <vt:lpstr>Policy and Process</vt:lpstr>
      <vt:lpstr>Taking Disciplinary Action</vt:lpstr>
      <vt:lpstr>Stages of a Disciplinary Process</vt:lpstr>
      <vt:lpstr>Possible outcomes</vt:lpstr>
      <vt:lpstr>Fair Dismissals</vt:lpstr>
      <vt:lpstr>Unfair dismissals</vt:lpstr>
      <vt:lpstr>Grievance</vt:lpstr>
      <vt:lpstr>Issues which may cause a grievance to be lodged</vt:lpstr>
      <vt:lpstr>Stages of a Grievance</vt:lpstr>
      <vt:lpstr>Right to be Accompanied</vt:lpstr>
      <vt:lpstr>Who can be the companion?</vt:lpstr>
      <vt:lpstr>What can the companion do?</vt:lpstr>
      <vt:lpstr>Record Keeping</vt:lpstr>
      <vt:lpstr>Remember</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Mair O'connor</dc:creator>
  <cp:lastModifiedBy>Mair O'connor</cp:lastModifiedBy>
  <cp:revision>7</cp:revision>
  <dcterms:created xsi:type="dcterms:W3CDTF">2016-10-12T14:06:55Z</dcterms:created>
  <dcterms:modified xsi:type="dcterms:W3CDTF">2018-08-01T10:47:49Z</dcterms:modified>
</cp:coreProperties>
</file>