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27"/>
  </p:notesMasterIdLst>
  <p:handoutMasterIdLst>
    <p:handoutMasterId r:id="rId28"/>
  </p:handoutMasterIdLst>
  <p:sldIdLst>
    <p:sldId id="332" r:id="rId2"/>
    <p:sldId id="339" r:id="rId3"/>
    <p:sldId id="399" r:id="rId4"/>
    <p:sldId id="400" r:id="rId5"/>
    <p:sldId id="435" r:id="rId6"/>
    <p:sldId id="401" r:id="rId7"/>
    <p:sldId id="402" r:id="rId8"/>
    <p:sldId id="403" r:id="rId9"/>
    <p:sldId id="404" r:id="rId10"/>
    <p:sldId id="405" r:id="rId11"/>
    <p:sldId id="410" r:id="rId12"/>
    <p:sldId id="411" r:id="rId13"/>
    <p:sldId id="433" r:id="rId14"/>
    <p:sldId id="434" r:id="rId15"/>
    <p:sldId id="432" r:id="rId16"/>
    <p:sldId id="412" r:id="rId17"/>
    <p:sldId id="413" r:id="rId18"/>
    <p:sldId id="414" r:id="rId19"/>
    <p:sldId id="416" r:id="rId20"/>
    <p:sldId id="419" r:id="rId21"/>
    <p:sldId id="420" r:id="rId22"/>
    <p:sldId id="421" r:id="rId23"/>
    <p:sldId id="422" r:id="rId24"/>
    <p:sldId id="424" r:id="rId25"/>
    <p:sldId id="425" r:id="rId26"/>
  </p:sldIdLst>
  <p:sldSz cx="9144000" cy="6858000" type="screen4x3"/>
  <p:notesSz cx="6797675" cy="9926638"/>
  <p:custDataLst>
    <p:tags r:id="rId29"/>
  </p:custDataLst>
  <p:defaultTextStyle>
    <a:defPPr>
      <a:defRPr lang="en-GB"/>
    </a:defPPr>
    <a:lvl1pPr algn="l" rtl="0" eaLnBrk="0" fontAlgn="base" hangingPunct="0">
      <a:spcBef>
        <a:spcPct val="0"/>
      </a:spcBef>
      <a:spcAft>
        <a:spcPct val="0"/>
      </a:spcAft>
      <a:defRPr sz="20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0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0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0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000" kern="1200">
        <a:solidFill>
          <a:schemeClr val="tx1"/>
        </a:solidFill>
        <a:latin typeface="Times" pitchFamily="18" charset="0"/>
        <a:ea typeface="+mn-ea"/>
        <a:cs typeface="+mn-cs"/>
      </a:defRPr>
    </a:lvl5pPr>
    <a:lvl6pPr marL="2286000" algn="l" defTabSz="914400" rtl="0" eaLnBrk="1" latinLnBrk="0" hangingPunct="1">
      <a:defRPr sz="2000" kern="1200">
        <a:solidFill>
          <a:schemeClr val="tx1"/>
        </a:solidFill>
        <a:latin typeface="Times" pitchFamily="18" charset="0"/>
        <a:ea typeface="+mn-ea"/>
        <a:cs typeface="+mn-cs"/>
      </a:defRPr>
    </a:lvl6pPr>
    <a:lvl7pPr marL="2743200" algn="l" defTabSz="914400" rtl="0" eaLnBrk="1" latinLnBrk="0" hangingPunct="1">
      <a:defRPr sz="2000" kern="1200">
        <a:solidFill>
          <a:schemeClr val="tx1"/>
        </a:solidFill>
        <a:latin typeface="Times" pitchFamily="18" charset="0"/>
        <a:ea typeface="+mn-ea"/>
        <a:cs typeface="+mn-cs"/>
      </a:defRPr>
    </a:lvl7pPr>
    <a:lvl8pPr marL="3200400" algn="l" defTabSz="914400" rtl="0" eaLnBrk="1" latinLnBrk="0" hangingPunct="1">
      <a:defRPr sz="2000" kern="1200">
        <a:solidFill>
          <a:schemeClr val="tx1"/>
        </a:solidFill>
        <a:latin typeface="Times" pitchFamily="18" charset="0"/>
        <a:ea typeface="+mn-ea"/>
        <a:cs typeface="+mn-cs"/>
      </a:defRPr>
    </a:lvl8pPr>
    <a:lvl9pPr marL="3657600" algn="l" defTabSz="914400" rtl="0" eaLnBrk="1" latinLnBrk="0" hangingPunct="1">
      <a:defRPr sz="20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40">
          <p15:clr>
            <a:srgbClr val="A4A3A4"/>
          </p15:clr>
        </p15:guide>
        <p15:guide id="2" orient="horz" pos="4080">
          <p15:clr>
            <a:srgbClr val="A4A3A4"/>
          </p15:clr>
        </p15:guide>
        <p15:guide id="3" orient="horz" pos="2160">
          <p15:clr>
            <a:srgbClr val="A4A3A4"/>
          </p15:clr>
        </p15:guide>
        <p15:guide id="4" orient="horz" pos="720">
          <p15:clr>
            <a:srgbClr val="A4A3A4"/>
          </p15:clr>
        </p15:guide>
        <p15:guide id="5" orient="horz" pos="3888">
          <p15:clr>
            <a:srgbClr val="A4A3A4"/>
          </p15:clr>
        </p15:guide>
        <p15:guide id="6" orient="horz" pos="1200">
          <p15:clr>
            <a:srgbClr val="A4A3A4"/>
          </p15:clr>
        </p15:guide>
        <p15:guide id="7" orient="horz" pos="2400">
          <p15:clr>
            <a:srgbClr val="A4A3A4"/>
          </p15:clr>
        </p15:guide>
        <p15:guide id="8" pos="5520">
          <p15:clr>
            <a:srgbClr val="A4A3A4"/>
          </p15:clr>
        </p15:guide>
        <p15:guide id="9" pos="2880">
          <p15:clr>
            <a:srgbClr val="A4A3A4"/>
          </p15:clr>
        </p15:guide>
        <p15:guide id="10" pos="528">
          <p15:clr>
            <a:srgbClr val="A4A3A4"/>
          </p15:clr>
        </p15:guide>
        <p15:guide id="11" pos="816">
          <p15:clr>
            <a:srgbClr val="A4A3A4"/>
          </p15:clr>
        </p15:guide>
        <p15:guide id="12" pos="24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7AFF"/>
    <a:srgbClr val="0000FF"/>
    <a:srgbClr val="D9EB6B"/>
    <a:srgbClr val="FF6666"/>
    <a:srgbClr val="E37900"/>
    <a:srgbClr val="E30000"/>
    <a:srgbClr val="DEF0B5"/>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50" y="67"/>
      </p:cViewPr>
      <p:guideLst>
        <p:guide orient="horz" pos="240"/>
        <p:guide orient="horz" pos="4080"/>
        <p:guide orient="horz" pos="2160"/>
        <p:guide orient="horz" pos="720"/>
        <p:guide orient="horz" pos="3888"/>
        <p:guide orient="horz" pos="1200"/>
        <p:guide orient="horz" pos="2400"/>
        <p:guide pos="5520"/>
        <p:guide pos="2880"/>
        <p:guide pos="528"/>
        <p:guide pos="816"/>
        <p:guide pos="2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866"/>
    </p:cViewPr>
  </p:sorterViewPr>
  <p:notesViewPr>
    <p:cSldViewPr>
      <p:cViewPr varScale="1">
        <p:scale>
          <a:sx n="55" d="100"/>
          <a:sy n="55" d="100"/>
        </p:scale>
        <p:origin x="-1752"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35"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US"/>
          </a:p>
        </p:txBody>
      </p:sp>
      <p:sp>
        <p:nvSpPr>
          <p:cNvPr id="138243" name="Rectangle 3"/>
          <p:cNvSpPr>
            <a:spLocks noGrp="1" noChangeArrowheads="1"/>
          </p:cNvSpPr>
          <p:nvPr>
            <p:ph type="dt" sz="quarter"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US"/>
          </a:p>
        </p:txBody>
      </p:sp>
      <p:sp>
        <p:nvSpPr>
          <p:cNvPr id="138244" name="Rectangle 4"/>
          <p:cNvSpPr>
            <a:spLocks noGrp="1" noChangeArrowheads="1"/>
          </p:cNvSpPr>
          <p:nvPr>
            <p:ph type="ftr" sz="quarter" idx="2"/>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US"/>
          </a:p>
        </p:txBody>
      </p:sp>
      <p:sp>
        <p:nvSpPr>
          <p:cNvPr id="138245" name="Rectangle 5"/>
          <p:cNvSpPr>
            <a:spLocks noGrp="1" noChangeArrowheads="1"/>
          </p:cNvSpPr>
          <p:nvPr>
            <p:ph type="sldNum" sz="quarter" idx="3"/>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8FFDA364-C2D6-4B49-920A-73ED343E2944}" type="slidenum">
              <a:rPr lang="en-US"/>
              <a:pPr>
                <a:defRPr/>
              </a:pPr>
              <a:t>‹#›</a:t>
            </a:fld>
            <a:endParaRPr lang="en-US"/>
          </a:p>
        </p:txBody>
      </p:sp>
    </p:spTree>
    <p:extLst>
      <p:ext uri="{BB962C8B-B14F-4D97-AF65-F5344CB8AC3E}">
        <p14:creationId xmlns:p14="http://schemas.microsoft.com/office/powerpoint/2010/main" val="15640480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GB"/>
          </a:p>
        </p:txBody>
      </p:sp>
      <p:sp>
        <p:nvSpPr>
          <p:cNvPr id="36867" name="Rectangle 3"/>
          <p:cNvSpPr>
            <a:spLocks noGrp="1" noChangeArrowheads="1"/>
          </p:cNvSpPr>
          <p:nvPr>
            <p:ph type="dt"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05767" y="4710558"/>
            <a:ext cx="4986142" cy="4470926"/>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6870" name="Rectangle 6"/>
          <p:cNvSpPr>
            <a:spLocks noGrp="1" noChangeArrowheads="1"/>
          </p:cNvSpPr>
          <p:nvPr>
            <p:ph type="ftr" sz="quarter" idx="4"/>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GB"/>
          </a:p>
        </p:txBody>
      </p:sp>
      <p:sp>
        <p:nvSpPr>
          <p:cNvPr id="36871" name="Rectangle 7"/>
          <p:cNvSpPr>
            <a:spLocks noGrp="1" noChangeArrowheads="1"/>
          </p:cNvSpPr>
          <p:nvPr>
            <p:ph type="sldNum" sz="quarter" idx="5"/>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455F1EBE-EF3C-45A7-BC4D-95AAB26C11AE}" type="slidenum">
              <a:rPr lang="en-GB"/>
              <a:pPr>
                <a:defRPr/>
              </a:pPr>
              <a:t>‹#›</a:t>
            </a:fld>
            <a:endParaRPr lang="en-GB"/>
          </a:p>
        </p:txBody>
      </p:sp>
    </p:spTree>
    <p:extLst>
      <p:ext uri="{BB962C8B-B14F-4D97-AF65-F5344CB8AC3E}">
        <p14:creationId xmlns:p14="http://schemas.microsoft.com/office/powerpoint/2010/main" val="2490614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71B0CFE-47CC-43DE-9A54-A1C1B7AC5E2C}" type="slidenum">
              <a:rPr lang="en-GB"/>
              <a:pPr eaLnBrk="1" hangingPunct="1"/>
              <a:t>11</a:t>
            </a:fld>
            <a:endParaRPr lang="en-GB"/>
          </a:p>
        </p:txBody>
      </p:sp>
      <p:sp>
        <p:nvSpPr>
          <p:cNvPr id="75779"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5780"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588970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39364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DD3DD6F-47C2-45B3-96E8-C66154B3689F}" type="slidenum">
              <a:rPr lang="en-GB"/>
              <a:pPr eaLnBrk="1" hangingPunct="1"/>
              <a:t>14</a:t>
            </a:fld>
            <a:endParaRPr lang="en-GB"/>
          </a:p>
        </p:txBody>
      </p:sp>
      <p:sp>
        <p:nvSpPr>
          <p:cNvPr id="90115"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90116"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r>
              <a:rPr lang="en-GB">
                <a:latin typeface="Times New Roman" panose="02020603050405020304" pitchFamily="18" charset="0"/>
                <a:ea typeface="ＭＳ Ｐゴシック" panose="020B0600070205080204" pitchFamily="34" charset="-128"/>
              </a:rPr>
              <a:t>Inserted new slide</a:t>
            </a:r>
          </a:p>
        </p:txBody>
      </p:sp>
    </p:spTree>
    <p:extLst>
      <p:ext uri="{BB962C8B-B14F-4D97-AF65-F5344CB8AC3E}">
        <p14:creationId xmlns:p14="http://schemas.microsoft.com/office/powerpoint/2010/main" val="556284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5ACB502-9AD0-4E7B-A206-68E1DC9228F1}" type="slidenum">
              <a:rPr lang="en-GB"/>
              <a:pPr eaLnBrk="1" hangingPunct="1"/>
              <a:t>16</a:t>
            </a:fld>
            <a:endParaRPr lang="en-GB"/>
          </a:p>
        </p:txBody>
      </p:sp>
      <p:sp>
        <p:nvSpPr>
          <p:cNvPr id="7782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7828"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r>
              <a:rPr lang="en-US">
                <a:latin typeface="Times New Roman" panose="02020603050405020304" pitchFamily="18" charset="0"/>
                <a:ea typeface="ＭＳ Ｐゴシック" panose="020B0600070205080204" pitchFamily="34" charset="-128"/>
              </a:rPr>
              <a:t>Note: Changed points 2 and 3</a:t>
            </a:r>
          </a:p>
        </p:txBody>
      </p:sp>
    </p:spTree>
    <p:extLst>
      <p:ext uri="{BB962C8B-B14F-4D97-AF65-F5344CB8AC3E}">
        <p14:creationId xmlns:p14="http://schemas.microsoft.com/office/powerpoint/2010/main" val="19696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29221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1B4C961-C5F2-4775-9892-BF527B3716C8}" type="slidenum">
              <a:rPr lang="en-GB"/>
              <a:pPr eaLnBrk="1" hangingPunct="1"/>
              <a:t>18</a:t>
            </a:fld>
            <a:endParaRPr lang="en-GB"/>
          </a:p>
        </p:txBody>
      </p:sp>
      <p:sp>
        <p:nvSpPr>
          <p:cNvPr id="79875"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9876"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r>
              <a:rPr lang="en-US">
                <a:latin typeface="Times New Roman" panose="02020603050405020304" pitchFamily="18" charset="0"/>
                <a:ea typeface="ＭＳ Ｐゴシック" panose="020B0600070205080204" pitchFamily="34" charset="-128"/>
              </a:rPr>
              <a:t>Note: Moved slide and included point 4</a:t>
            </a:r>
          </a:p>
        </p:txBody>
      </p:sp>
    </p:spTree>
    <p:extLst>
      <p:ext uri="{BB962C8B-B14F-4D97-AF65-F5344CB8AC3E}">
        <p14:creationId xmlns:p14="http://schemas.microsoft.com/office/powerpoint/2010/main" val="47927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0100952-0F1C-40A8-93D3-F058787717DE}" type="slidenum">
              <a:rPr lang="en-GB"/>
              <a:pPr eaLnBrk="1" hangingPunct="1"/>
              <a:t>19</a:t>
            </a:fld>
            <a:endParaRPr lang="en-GB"/>
          </a:p>
        </p:txBody>
      </p:sp>
      <p:sp>
        <p:nvSpPr>
          <p:cNvPr id="81923"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1924"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r>
              <a:rPr lang="en-US">
                <a:latin typeface="Times New Roman" panose="02020603050405020304" pitchFamily="18" charset="0"/>
                <a:ea typeface="ＭＳ Ｐゴシック" panose="020B0600070205080204" pitchFamily="34" charset="-128"/>
              </a:rPr>
              <a:t>Note: Moved slide and included point 4</a:t>
            </a:r>
          </a:p>
        </p:txBody>
      </p:sp>
    </p:spTree>
    <p:extLst>
      <p:ext uri="{BB962C8B-B14F-4D97-AF65-F5344CB8AC3E}">
        <p14:creationId xmlns:p14="http://schemas.microsoft.com/office/powerpoint/2010/main" val="708024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DDA7814-2198-413C-B1BE-EC9488097501}" type="slidenum">
              <a:rPr lang="en-GB"/>
              <a:pPr eaLnBrk="1" hangingPunct="1"/>
              <a:t>20</a:t>
            </a:fld>
            <a:endParaRPr lang="en-GB"/>
          </a:p>
        </p:txBody>
      </p:sp>
      <p:sp>
        <p:nvSpPr>
          <p:cNvPr id="84995"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4996"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372982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793AA33-DC72-44EC-8C4F-E473F2CD46E5}" type="slidenum">
              <a:rPr lang="en-GB"/>
              <a:pPr eaLnBrk="1" hangingPunct="1"/>
              <a:t>22</a:t>
            </a:fld>
            <a:endParaRPr lang="en-GB"/>
          </a:p>
        </p:txBody>
      </p:sp>
      <p:sp>
        <p:nvSpPr>
          <p:cNvPr id="86019"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6020"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805075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08A1535-456D-49A7-A7B3-707BAD4BC5EA}" type="slidenum">
              <a:rPr lang="en-GB"/>
              <a:pPr eaLnBrk="1" hangingPunct="1"/>
              <a:t>23</a:t>
            </a:fld>
            <a:endParaRPr lang="en-GB"/>
          </a:p>
        </p:txBody>
      </p:sp>
      <p:sp>
        <p:nvSpPr>
          <p:cNvPr id="87043"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7044" name="Rectangle 3"/>
          <p:cNvSpPr>
            <a:spLocks noGrp="1" noChangeArrowheads="1"/>
          </p:cNvSpPr>
          <p:nvPr>
            <p:ph type="body" idx="1"/>
          </p:nvPr>
        </p:nvSpPr>
        <p:spPr bwMode="auto">
          <a:solidFill>
            <a:srgbClr val="FFFFFF"/>
          </a:solidFill>
          <a:ln>
            <a:solidFill>
              <a:srgbClr val="000000"/>
            </a:solidFill>
            <a:miter lim="800000"/>
            <a:headEnd/>
            <a:tailEnd/>
          </a:ln>
        </p:spPr>
        <p:txBody>
          <a:bodyPr/>
          <a:lstStyle/>
          <a:p>
            <a:pPr eaLnBrk="1" hangingPunct="1"/>
            <a:endParaRPr 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679564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78CCC8C-2715-4CBA-A17B-DEFCB97B710D}" type="slidenum">
              <a:rPr lang="en-GB"/>
              <a:pPr eaLnBrk="1" hangingPunct="1"/>
              <a:t>24</a:t>
            </a:fld>
            <a:endParaRPr lang="en-GB"/>
          </a:p>
        </p:txBody>
      </p:sp>
      <p:sp>
        <p:nvSpPr>
          <p:cNvPr id="89091" name="Rectangle 2"/>
          <p:cNvSpPr>
            <a:spLocks noGrp="1" noChangeArrowheads="1"/>
          </p:cNvSpPr>
          <p:nvPr>
            <p:ph type="body" idx="1"/>
          </p:nvPr>
        </p:nvSpPr>
        <p:spPr bwMode="auto">
          <a:xfrm>
            <a:off x="871838" y="4896026"/>
            <a:ext cx="4570138" cy="45743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pPr eaLnBrk="1" hangingPunct="1"/>
            <a:endParaRPr lang="en-US">
              <a:latin typeface="Times New Roman" panose="02020603050405020304" pitchFamily="18" charset="0"/>
              <a:ea typeface="ＭＳ Ｐゴシック" panose="020B0600070205080204" pitchFamily="34" charset="-128"/>
            </a:endParaRPr>
          </a:p>
        </p:txBody>
      </p:sp>
      <p:sp>
        <p:nvSpPr>
          <p:cNvPr id="89092" name="Rectangle 3"/>
          <p:cNvSpPr>
            <a:spLocks noGrp="1" noRot="1" noChangeAspect="1" noChangeArrowheads="1" noTextEdit="1"/>
          </p:cNvSpPr>
          <p:nvPr>
            <p:ph type="sldImg"/>
          </p:nvPr>
        </p:nvSpPr>
        <p:spPr bwMode="auto">
          <a:xfrm>
            <a:off x="601663" y="776288"/>
            <a:ext cx="5113337" cy="38354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030042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ACB7DE5-08DA-4A9B-B377-6B5C6A0C1EC9}" type="datetimeFigureOut">
              <a:rPr lang="en-US"/>
              <a:pPr>
                <a:defRPr/>
              </a:pPr>
              <a:t>9/25/2020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CAF27A0-DD49-47A5-8362-645C548B475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38A1775-B4F5-4FDB-B697-C407FA3A1AA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41F69115-4DED-42B4-BFE4-BBE01029FEDD}" type="datetimeFigureOut">
              <a:rPr lang="en-US"/>
              <a:pPr>
                <a:defRPr/>
              </a:pPr>
              <a:t>9/25/2020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D58F205-B494-4192-BA9D-62A32401699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C97D95B-71E5-4648-ABD6-0613F7A119DB}" type="datetimeFigureOut">
              <a:rPr lang="en-US"/>
              <a:pPr>
                <a:defRPr/>
              </a:pPr>
              <a:t>9/25/2020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1EFABFD-FA11-4163-BB7B-630437F7870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66CBBE46-D367-47AA-BD49-5BE1787557E6}" type="datetimeFigureOut">
              <a:rPr lang="en-US"/>
              <a:pPr>
                <a:defRPr/>
              </a:pPr>
              <a:t>9/25/2020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70FAC54-9C2A-4223-88A0-8353932A74E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9AD4D6A-4DFD-4C92-8F0C-50D1B10BAB3D}" type="datetimeFigureOut">
              <a:rPr lang="en-US"/>
              <a:pPr>
                <a:defRPr/>
              </a:pPr>
              <a:t>9/25/2020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CE6BCFBC-2304-4568-8BBE-91EFC198884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E46874EA-5FB1-40E7-A239-8E7D2C004FE5}" type="datetimeFigureOut">
              <a:rPr lang="en-US"/>
              <a:pPr>
                <a:defRPr/>
              </a:pPr>
              <a:t>9/25/2020</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DBCD843A-FF91-4BA2-860A-62AA4F87D3F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AD4D5616-FDF4-446D-931E-A8DF451BBCF8}" type="datetimeFigureOut">
              <a:rPr lang="en-US"/>
              <a:pPr>
                <a:defRPr/>
              </a:pPr>
              <a:t>9/25/2020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1B907B6-5436-4912-A92B-7EE44AD3510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20F867C5-A20C-48F3-B46C-C37F54CBF5EF}" type="datetimeFigureOut">
              <a:rPr lang="en-US"/>
              <a:pPr>
                <a:defRPr/>
              </a:pPr>
              <a:t>9/25/2020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1769D41-FA52-4B3A-A0EF-48210324D7F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8BA8FED-4C83-4C28-AFAF-1C20625E819A}" type="datetimeFigureOut">
              <a:rPr lang="en-US"/>
              <a:pPr>
                <a:defRPr/>
              </a:pPr>
              <a:t>9/25/2020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07777A9-2076-47B1-9B30-53BD3E25E9A4}"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DD927D1-2C4C-40FA-9088-8080A64EB8E5}" type="datetimeFigureOut">
              <a:rPr lang="en-US"/>
              <a:pPr>
                <a:defRPr/>
              </a:pPr>
              <a:t>9/25/2020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F46F84D-C9C0-4368-86A1-3D205E72F151}"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42938" y="1600200"/>
            <a:ext cx="8043862" cy="4043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cs typeface="+mn-cs"/>
              </a:defRPr>
            </a:lvl1pPr>
          </a:lstStyle>
          <a:p>
            <a:pPr>
              <a:defRPr/>
            </a:pPr>
            <a:fld id="{26743927-CD5B-4884-92A4-66E18ABABA95}" type="slidenum">
              <a:rPr lang="en-GB"/>
              <a:pPr>
                <a:defRPr/>
              </a:pPr>
              <a:t>‹#›</a:t>
            </a:fld>
            <a:endParaRPr lang="en-GB"/>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559" y="5805264"/>
            <a:ext cx="2232247" cy="872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05" r:id="rId1"/>
    <p:sldLayoutId id="214748381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wmf"/></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dirty="0">
                <a:cs typeface="Arial" charset="0"/>
              </a:rPr>
              <a:t> </a:t>
            </a:r>
            <a:r>
              <a:rPr lang="en-GB" dirty="0" smtClean="0">
                <a:cs typeface="Arial" charset="0"/>
              </a:rPr>
              <a:t>                     </a:t>
            </a:r>
            <a:r>
              <a:rPr lang="en-GB" b="1" dirty="0" smtClean="0">
                <a:solidFill>
                  <a:srgbClr val="FF0000"/>
                </a:solidFill>
                <a:cs typeface="Arial" charset="0"/>
              </a:rPr>
              <a:t>Niche Marketing</a:t>
            </a:r>
            <a:endParaRPr lang="en-GB" b="1" dirty="0">
              <a:solidFill>
                <a:srgbClr val="FF0000"/>
              </a:solidFill>
              <a:cs typeface="Arial" charset="0"/>
            </a:endParaRPr>
          </a:p>
        </p:txBody>
      </p:sp>
      <p:sp>
        <p:nvSpPr>
          <p:cNvPr id="2051" name="Rectangle 3"/>
          <p:cNvSpPr>
            <a:spLocks noGrp="1" noChangeArrowheads="1"/>
          </p:cNvSpPr>
          <p:nvPr>
            <p:ph type="subTitle" idx="1"/>
          </p:nvPr>
        </p:nvSpPr>
        <p:spPr>
          <a:xfrm>
            <a:off x="1475656" y="2928938"/>
            <a:ext cx="6624736" cy="2000250"/>
          </a:xfrm>
        </p:spPr>
        <p:txBody>
          <a:bodyPr rtlCol="0">
            <a:normAutofit/>
          </a:bodyPr>
          <a:lstStyle/>
          <a:p>
            <a:pPr eaLnBrk="1" fontAlgn="auto" hangingPunct="1">
              <a:spcAft>
                <a:spcPts val="0"/>
              </a:spcAft>
              <a:defRPr/>
            </a:pPr>
            <a:r>
              <a:rPr lang="en-GB" sz="2800" b="1" dirty="0" smtClean="0"/>
              <a:t>Marketing </a:t>
            </a:r>
            <a:r>
              <a:rPr lang="en-GB" sz="2800" b="1" dirty="0"/>
              <a:t>and the Marketing Environment</a:t>
            </a:r>
            <a:endParaRPr lang="en-GB" sz="2400" b="1" dirty="0">
              <a:solidFill>
                <a:schemeClr val="bg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714375" y="285750"/>
            <a:ext cx="8429625" cy="928688"/>
          </a:xfrm>
        </p:spPr>
        <p:txBody>
          <a:bodyPr/>
          <a:lstStyle/>
          <a:p>
            <a:r>
              <a:rPr lang="en-GB" dirty="0"/>
              <a:t>Learning Outcomes for today</a:t>
            </a:r>
            <a:endParaRPr lang="en-GB" dirty="0">
              <a:cs typeface="Arial" charset="0"/>
            </a:endParaRPr>
          </a:p>
        </p:txBody>
      </p:sp>
      <p:sp>
        <p:nvSpPr>
          <p:cNvPr id="4099" name="Content Placeholder 2"/>
          <p:cNvSpPr>
            <a:spLocks noGrp="1"/>
          </p:cNvSpPr>
          <p:nvPr>
            <p:ph idx="1"/>
          </p:nvPr>
        </p:nvSpPr>
        <p:spPr>
          <a:xfrm>
            <a:off x="714375" y="1600200"/>
            <a:ext cx="8072438" cy="4114800"/>
          </a:xfrm>
        </p:spPr>
        <p:txBody>
          <a:bodyPr/>
          <a:lstStyle/>
          <a:p>
            <a:r>
              <a:rPr lang="en-GB" dirty="0"/>
              <a:t>Consider the role of the marketing environment</a:t>
            </a:r>
          </a:p>
          <a:p>
            <a:r>
              <a:rPr lang="en-GB" dirty="0"/>
              <a:t>Identify key environmental elements and their impact on companies</a:t>
            </a:r>
          </a:p>
          <a:p>
            <a:r>
              <a:rPr lang="en-GB" dirty="0"/>
              <a:t>Explore environmental analysis tools</a:t>
            </a:r>
          </a:p>
          <a:p>
            <a:r>
              <a:rPr lang="en-GB" dirty="0"/>
              <a:t>Consider strategic </a:t>
            </a:r>
            <a:r>
              <a:rPr lang="en-GB" dirty="0" smtClean="0"/>
              <a:t>responses</a:t>
            </a:r>
          </a:p>
          <a:p>
            <a:r>
              <a:rPr lang="en-GB" dirty="0" smtClean="0">
                <a:cs typeface="Arial" charset="0"/>
              </a:rPr>
              <a:t>Appreciate the impacts of the Pandemic</a:t>
            </a:r>
            <a:endParaRPr lang="en-US" dirty="0">
              <a:cs typeface="Arial"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Changing Marketing Landscape</a:t>
            </a:r>
          </a:p>
        </p:txBody>
      </p:sp>
      <p:pic>
        <p:nvPicPr>
          <p:cNvPr id="6146" name="Picture 2"/>
          <p:cNvPicPr>
            <a:picLocks noGrp="1" noChangeAspect="1" noChangeArrowheads="1"/>
          </p:cNvPicPr>
          <p:nvPr>
            <p:ph idx="1"/>
          </p:nvPr>
        </p:nvPicPr>
        <p:blipFill>
          <a:blip r:embed="rId2" cstate="print"/>
          <a:srcRect/>
          <a:stretch>
            <a:fillRect/>
          </a:stretch>
        </p:blipFill>
        <p:spPr bwMode="auto">
          <a:xfrm>
            <a:off x="683567" y="1340768"/>
            <a:ext cx="8322609" cy="4392488"/>
          </a:xfrm>
          <a:prstGeom prst="rect">
            <a:avLst/>
          </a:prstGeom>
          <a:noFill/>
          <a:ln w="9525">
            <a:noFill/>
            <a:miter lim="800000"/>
            <a:headEnd/>
            <a:tailEnd/>
          </a:ln>
        </p:spPr>
      </p:pic>
    </p:spTree>
    <p:extLst>
      <p:ext uri="{BB962C8B-B14F-4D97-AF65-F5344CB8AC3E}">
        <p14:creationId xmlns:p14="http://schemas.microsoft.com/office/powerpoint/2010/main" val="2619533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environment</a:t>
            </a:r>
          </a:p>
        </p:txBody>
      </p:sp>
      <p:sp>
        <p:nvSpPr>
          <p:cNvPr id="3" name="Content Placeholder 2"/>
          <p:cNvSpPr>
            <a:spLocks noGrp="1"/>
          </p:cNvSpPr>
          <p:nvPr>
            <p:ph idx="1"/>
          </p:nvPr>
        </p:nvSpPr>
        <p:spPr/>
        <p:txBody>
          <a:bodyPr/>
          <a:lstStyle/>
          <a:p>
            <a:r>
              <a:rPr lang="en-GB" dirty="0"/>
              <a:t>Recent recession in developed world</a:t>
            </a:r>
          </a:p>
          <a:p>
            <a:r>
              <a:rPr lang="en-GB" dirty="0"/>
              <a:t>Rise of emerging economies such as India, Russia, China and Brazil</a:t>
            </a:r>
          </a:p>
          <a:p>
            <a:r>
              <a:rPr lang="en-GB" dirty="0"/>
              <a:t>Changes from manufacturing to service based economies</a:t>
            </a:r>
          </a:p>
          <a:p>
            <a:r>
              <a:rPr lang="en-GB" dirty="0"/>
              <a:t>Increased globalisation</a:t>
            </a:r>
          </a:p>
          <a:p>
            <a:endParaRPr lang="en-GB" dirty="0"/>
          </a:p>
          <a:p>
            <a:endParaRPr lang="en-GB" dirty="0"/>
          </a:p>
          <a:p>
            <a:endParaRPr lang="en-GB" dirty="0"/>
          </a:p>
        </p:txBody>
      </p:sp>
      <p:pic>
        <p:nvPicPr>
          <p:cNvPr id="9221" name="Picture 5" descr="C:\Users\bus-ac2\AppData\Local\Microsoft\Windows\Temporary Internet Files\Content.IE5\T04OGYQZ\MP90038774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4909004"/>
            <a:ext cx="2289448" cy="1633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103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736" y="285728"/>
            <a:ext cx="6948264" cy="928694"/>
          </a:xfrm>
        </p:spPr>
        <p:txBody>
          <a:bodyPr/>
          <a:lstStyle/>
          <a:p>
            <a:r>
              <a:rPr lang="en-GB" dirty="0" smtClean="0"/>
              <a:t>   </a:t>
            </a:r>
            <a:r>
              <a:rPr lang="en-GB" dirty="0" err="1" smtClean="0"/>
              <a:t>Covid</a:t>
            </a:r>
            <a:r>
              <a:rPr lang="en-GB" dirty="0" smtClean="0"/>
              <a:t> -19 Pandemic</a:t>
            </a:r>
            <a:endParaRPr lang="en-GB" dirty="0"/>
          </a:p>
        </p:txBody>
      </p:sp>
      <p:sp>
        <p:nvSpPr>
          <p:cNvPr id="3" name="Content Placeholder 2"/>
          <p:cNvSpPr>
            <a:spLocks noGrp="1"/>
          </p:cNvSpPr>
          <p:nvPr>
            <p:ph idx="1"/>
          </p:nvPr>
        </p:nvSpPr>
        <p:spPr>
          <a:xfrm>
            <a:off x="714348" y="1214422"/>
            <a:ext cx="8072494" cy="4500595"/>
          </a:xfrm>
        </p:spPr>
        <p:txBody>
          <a:bodyPr/>
          <a:lstStyle/>
          <a:p>
            <a:r>
              <a:rPr lang="en-GB" dirty="0" smtClean="0"/>
              <a:t>What is the impact of the Pandemic?</a:t>
            </a:r>
          </a:p>
          <a:p>
            <a:r>
              <a:rPr lang="en-GB" dirty="0" smtClean="0"/>
              <a:t>How has this changed the market?</a:t>
            </a:r>
          </a:p>
          <a:p>
            <a:r>
              <a:rPr lang="en-GB" dirty="0" smtClean="0"/>
              <a:t>How has this impacted niche markets?</a:t>
            </a:r>
          </a:p>
          <a:p>
            <a:r>
              <a:rPr lang="en-GB" dirty="0" smtClean="0"/>
              <a:t>How has this effected traditional markets?</a:t>
            </a:r>
          </a:p>
          <a:p>
            <a:r>
              <a:rPr lang="en-GB" dirty="0" smtClean="0"/>
              <a:t>Impacts upon Tourism?</a:t>
            </a:r>
          </a:p>
          <a:p>
            <a:r>
              <a:rPr lang="en-GB" dirty="0" smtClean="0"/>
              <a:t>Impacts on Events?</a:t>
            </a:r>
          </a:p>
          <a:p>
            <a:r>
              <a:rPr lang="en-GB" dirty="0" smtClean="0"/>
              <a:t>Impacts on Leisure and Retail?</a:t>
            </a:r>
          </a:p>
          <a:p>
            <a:r>
              <a:rPr lang="en-GB" dirty="0" smtClean="0"/>
              <a:t>Impacts on Marketing?</a:t>
            </a:r>
          </a:p>
          <a:p>
            <a:endParaRPr lang="en-GB" dirty="0"/>
          </a:p>
        </p:txBody>
      </p:sp>
    </p:spTree>
    <p:extLst>
      <p:ext uri="{BB962C8B-B14F-4D97-AF65-F5344CB8AC3E}">
        <p14:creationId xmlns:p14="http://schemas.microsoft.com/office/powerpoint/2010/main" val="2569580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Digital age</a:t>
            </a:r>
          </a:p>
        </p:txBody>
      </p:sp>
      <p:pic>
        <p:nvPicPr>
          <p:cNvPr id="8194" name="Picture 2"/>
          <p:cNvPicPr>
            <a:picLocks noGrp="1" noChangeAspect="1" noChangeArrowheads="1"/>
          </p:cNvPicPr>
          <p:nvPr>
            <p:ph idx="1"/>
          </p:nvPr>
        </p:nvPicPr>
        <p:blipFill>
          <a:blip r:embed="rId2" cstate="print"/>
          <a:srcRect/>
          <a:stretch>
            <a:fillRect/>
          </a:stretch>
        </p:blipFill>
        <p:spPr bwMode="auto">
          <a:xfrm>
            <a:off x="1331640" y="1340768"/>
            <a:ext cx="6264696" cy="4494849"/>
          </a:xfrm>
          <a:prstGeom prst="rect">
            <a:avLst/>
          </a:prstGeom>
          <a:noFill/>
          <a:ln w="9525">
            <a:noFill/>
            <a:miter lim="800000"/>
            <a:headEnd/>
            <a:tailEnd/>
          </a:ln>
        </p:spPr>
      </p:pic>
    </p:spTree>
    <p:extLst>
      <p:ext uri="{BB962C8B-B14F-4D97-AF65-F5344CB8AC3E}">
        <p14:creationId xmlns:p14="http://schemas.microsoft.com/office/powerpoint/2010/main" val="3396287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media landscape</a:t>
            </a:r>
          </a:p>
        </p:txBody>
      </p:sp>
      <p:pic>
        <p:nvPicPr>
          <p:cNvPr id="10242" name="Picture 2" descr="The Changing Media Landscap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844824"/>
            <a:ext cx="5134578"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5505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Information technology and marketing</a:t>
            </a:r>
          </a:p>
        </p:txBody>
      </p:sp>
      <p:sp>
        <p:nvSpPr>
          <p:cNvPr id="7" name="Content Placeholder 6"/>
          <p:cNvSpPr>
            <a:spLocks noGrp="1"/>
          </p:cNvSpPr>
          <p:nvPr>
            <p:ph sz="half" idx="1"/>
          </p:nvPr>
        </p:nvSpPr>
        <p:spPr/>
        <p:txBody>
          <a:bodyPr/>
          <a:lstStyle/>
          <a:p>
            <a:r>
              <a:rPr lang="en-GB" sz="2400" dirty="0"/>
              <a:t>Marketers have greater access to information about customers, markets and competitors than ever before</a:t>
            </a:r>
          </a:p>
          <a:p>
            <a:r>
              <a:rPr lang="en-GB" sz="2400" dirty="0"/>
              <a:t>Database technologies have enabled organisations to capture valuable information, store, sort, analyse and use it to improve their marketing</a:t>
            </a:r>
          </a:p>
          <a:p>
            <a:endParaRPr lang="en-GB" dirty="0"/>
          </a:p>
        </p:txBody>
      </p:sp>
      <p:pic>
        <p:nvPicPr>
          <p:cNvPr id="10245" name="Picture 5"/>
          <p:cNvPicPr>
            <a:picLocks noGrp="1" noChangeAspect="1" noChangeArrowheads="1"/>
          </p:cNvPicPr>
          <p:nvPr>
            <p:ph sz="half" idx="2"/>
          </p:nvPr>
        </p:nvPicPr>
        <p:blipFill>
          <a:blip r:embed="rId2" cstate="print"/>
          <a:srcRect/>
          <a:stretch>
            <a:fillRect/>
          </a:stretch>
        </p:blipFill>
        <p:spPr bwMode="auto">
          <a:xfrm>
            <a:off x="5560870" y="4149080"/>
            <a:ext cx="3187594" cy="2120255"/>
          </a:xfrm>
          <a:prstGeom prst="rect">
            <a:avLst/>
          </a:prstGeom>
          <a:noFill/>
          <a:ln w="9525">
            <a:noFill/>
            <a:miter lim="800000"/>
            <a:headEnd/>
            <a:tailEnd/>
          </a:ln>
        </p:spPr>
      </p:pic>
      <p:sp>
        <p:nvSpPr>
          <p:cNvPr id="15" name="TextBox 14"/>
          <p:cNvSpPr txBox="1"/>
          <p:nvPr/>
        </p:nvSpPr>
        <p:spPr>
          <a:xfrm>
            <a:off x="4932040" y="1772816"/>
            <a:ext cx="381642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Customers also benefit from increased information about products, services and organisations</a:t>
            </a:r>
          </a:p>
        </p:txBody>
      </p:sp>
    </p:spTree>
    <p:extLst>
      <p:ext uri="{BB962C8B-B14F-4D97-AF65-F5344CB8AC3E}">
        <p14:creationId xmlns:p14="http://schemas.microsoft.com/office/powerpoint/2010/main" val="4094329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Old v New Customer Communications</a:t>
            </a:r>
          </a:p>
        </p:txBody>
      </p:sp>
      <p:pic>
        <p:nvPicPr>
          <p:cNvPr id="11266" name="Picture 2"/>
          <p:cNvPicPr>
            <a:picLocks noGrp="1" noChangeAspect="1" noChangeArrowheads="1"/>
          </p:cNvPicPr>
          <p:nvPr>
            <p:ph idx="1"/>
          </p:nvPr>
        </p:nvPicPr>
        <p:blipFill>
          <a:blip r:embed="rId2" cstate="print"/>
          <a:srcRect/>
          <a:stretch>
            <a:fillRect/>
          </a:stretch>
        </p:blipFill>
        <p:spPr bwMode="auto">
          <a:xfrm>
            <a:off x="683567" y="1412776"/>
            <a:ext cx="8434655" cy="4392488"/>
          </a:xfrm>
          <a:prstGeom prst="rect">
            <a:avLst/>
          </a:prstGeom>
          <a:noFill/>
          <a:ln w="9525">
            <a:noFill/>
            <a:miter lim="800000"/>
            <a:headEnd/>
            <a:tailEnd/>
          </a:ln>
        </p:spPr>
      </p:pic>
    </p:spTree>
    <p:extLst>
      <p:ext uri="{BB962C8B-B14F-4D97-AF65-F5344CB8AC3E}">
        <p14:creationId xmlns:p14="http://schemas.microsoft.com/office/powerpoint/2010/main" val="2057609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Non-profit, social and ethical marketing</a:t>
            </a:r>
          </a:p>
        </p:txBody>
      </p:sp>
      <p:sp>
        <p:nvSpPr>
          <p:cNvPr id="3" name="Content Placeholder 2"/>
          <p:cNvSpPr>
            <a:spLocks noGrp="1"/>
          </p:cNvSpPr>
          <p:nvPr>
            <p:ph sz="half" idx="1"/>
          </p:nvPr>
        </p:nvSpPr>
        <p:spPr/>
        <p:txBody>
          <a:bodyPr/>
          <a:lstStyle/>
          <a:p>
            <a:r>
              <a:rPr lang="en-GB" sz="2400" dirty="0"/>
              <a:t>The idea that marketing can be used for non-profit organisations has grown</a:t>
            </a:r>
          </a:p>
          <a:p>
            <a:r>
              <a:rPr lang="en-GB" sz="2400" dirty="0"/>
              <a:t>As society becomes more concerned with ethics and sustainability, organisations are adapting</a:t>
            </a:r>
          </a:p>
        </p:txBody>
      </p:sp>
      <p:pic>
        <p:nvPicPr>
          <p:cNvPr id="12290" name="Picture 2"/>
          <p:cNvPicPr>
            <a:picLocks noGrp="1" noChangeAspect="1" noChangeArrowheads="1"/>
          </p:cNvPicPr>
          <p:nvPr>
            <p:ph sz="half" idx="2"/>
          </p:nvPr>
        </p:nvPicPr>
        <p:blipFill>
          <a:blip r:embed="rId2" cstate="print"/>
          <a:srcRect/>
          <a:stretch>
            <a:fillRect/>
          </a:stretch>
        </p:blipFill>
        <p:spPr bwMode="auto">
          <a:xfrm>
            <a:off x="4644008" y="2348880"/>
            <a:ext cx="4074136" cy="2520279"/>
          </a:xfrm>
          <a:prstGeom prst="rect">
            <a:avLst/>
          </a:prstGeom>
          <a:noFill/>
          <a:ln w="9525">
            <a:noFill/>
            <a:miter lim="800000"/>
            <a:headEnd/>
            <a:tailEnd/>
          </a:ln>
        </p:spPr>
      </p:pic>
    </p:spTree>
    <p:extLst>
      <p:ext uri="{BB962C8B-B14F-4D97-AF65-F5344CB8AC3E}">
        <p14:creationId xmlns:p14="http://schemas.microsoft.com/office/powerpoint/2010/main" val="2280539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1331640" y="332656"/>
            <a:ext cx="6911975" cy="869950"/>
          </a:xfrm>
        </p:spPr>
        <p:txBody>
          <a:bodyPr/>
          <a:lstStyle/>
          <a:p>
            <a:pPr fontAlgn="auto">
              <a:spcAft>
                <a:spcPts val="0"/>
              </a:spcAft>
              <a:defRPr/>
            </a:pPr>
            <a:r>
              <a:rPr lang="en-GB" dirty="0">
                <a:solidFill>
                  <a:srgbClr val="000000"/>
                </a:solidFill>
              </a:rPr>
              <a:t>The Marketing Environment</a:t>
            </a:r>
          </a:p>
        </p:txBody>
      </p:sp>
      <p:sp>
        <p:nvSpPr>
          <p:cNvPr id="3076" name="Rectangle 3"/>
          <p:cNvSpPr>
            <a:spLocks noGrp="1" noChangeArrowheads="1"/>
          </p:cNvSpPr>
          <p:nvPr>
            <p:ph idx="1"/>
          </p:nvPr>
        </p:nvSpPr>
        <p:spPr>
          <a:xfrm>
            <a:off x="755650" y="1341438"/>
            <a:ext cx="7772400" cy="4419600"/>
          </a:xfrm>
        </p:spPr>
        <p:txBody>
          <a:bodyPr/>
          <a:lstStyle/>
          <a:p>
            <a:pPr marL="0" indent="0">
              <a:buFont typeface="Monotype Sorts"/>
              <a:buNone/>
            </a:pPr>
            <a:r>
              <a:rPr lang="en-GB" sz="2800">
                <a:solidFill>
                  <a:schemeClr val="tx1"/>
                </a:solidFill>
              </a:rPr>
              <a:t>The marketing environment consists of the actors and forces which affect a company’s capability to operate effectively in providing products and services to is chosen markets.</a:t>
            </a:r>
          </a:p>
          <a:p>
            <a:pPr marL="0" indent="0">
              <a:buFont typeface="Monotype Sorts"/>
              <a:buNone/>
            </a:pPr>
            <a:r>
              <a:rPr lang="en-GB" sz="2800">
                <a:solidFill>
                  <a:schemeClr val="tx1"/>
                </a:solidFill>
              </a:rPr>
              <a:t>It can be classified into:</a:t>
            </a:r>
          </a:p>
          <a:p>
            <a:pPr marL="0" indent="0">
              <a:buFont typeface="Monotype Sorts"/>
              <a:buNone/>
            </a:pPr>
            <a:endParaRPr lang="en-GB" sz="2400">
              <a:solidFill>
                <a:schemeClr val="tx1"/>
              </a:solidFill>
            </a:endParaRPr>
          </a:p>
          <a:p>
            <a:pPr marL="0" indent="0">
              <a:buClr>
                <a:schemeClr val="tx1"/>
              </a:buClr>
              <a:buFont typeface="Monotype Sorts"/>
              <a:buBlip>
                <a:blip r:embed="rId3"/>
              </a:buBlip>
            </a:pPr>
            <a:r>
              <a:rPr lang="en-GB" sz="2800">
                <a:solidFill>
                  <a:schemeClr val="tx1"/>
                </a:solidFill>
              </a:rPr>
              <a:t>	The microenvironment</a:t>
            </a:r>
          </a:p>
          <a:p>
            <a:pPr marL="0" indent="0">
              <a:buClr>
                <a:schemeClr val="tx1"/>
              </a:buClr>
              <a:buFont typeface="Monotype Sorts"/>
              <a:buBlip>
                <a:blip r:embed="rId3"/>
              </a:buBlip>
            </a:pPr>
            <a:r>
              <a:rPr lang="en-GB" sz="2800">
                <a:solidFill>
                  <a:schemeClr val="tx1"/>
                </a:solidFill>
              </a:rPr>
              <a:t>	The macroenvironment</a:t>
            </a:r>
          </a:p>
        </p:txBody>
      </p:sp>
      <p:sp>
        <p:nvSpPr>
          <p:cNvPr id="19458"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FF1AC2D0-CC36-4CA2-B570-9758A4B06A3B}" type="slidenum">
              <a:rPr lang="en-GB">
                <a:solidFill>
                  <a:srgbClr val="D38E27"/>
                </a:solidFill>
              </a:rPr>
              <a:pPr algn="ctr" eaLnBrk="1" hangingPunct="1"/>
              <a:t>11</a:t>
            </a:fld>
            <a:endParaRPr lang="en-GB">
              <a:solidFill>
                <a:srgbClr val="D38E27"/>
              </a:solidFill>
            </a:endParaRPr>
          </a:p>
        </p:txBody>
      </p:sp>
    </p:spTree>
    <p:extLst>
      <p:ext uri="{BB962C8B-B14F-4D97-AF65-F5344CB8AC3E}">
        <p14:creationId xmlns:p14="http://schemas.microsoft.com/office/powerpoint/2010/main" val="22563591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6">
                                            <p:txEl>
                                              <p:pRg st="3" end="3"/>
                                            </p:txEl>
                                          </p:spTgt>
                                        </p:tgtEl>
                                        <p:attrNameLst>
                                          <p:attrName>style.visibility</p:attrName>
                                        </p:attrNameLst>
                                      </p:cBhvr>
                                      <p:to>
                                        <p:strVal val="visible"/>
                                      </p:to>
                                    </p:set>
                                    <p:animEffect transition="in" filter="fade">
                                      <p:cBhvr>
                                        <p:cTn id="7" dur="2000"/>
                                        <p:tgtEl>
                                          <p:spTgt spid="3076">
                                            <p:txEl>
                                              <p:pRg st="3" end="3"/>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076">
                                            <p:txEl>
                                              <p:pRg st="4" end="4"/>
                                            </p:txEl>
                                          </p:spTgt>
                                        </p:tgtEl>
                                        <p:attrNameLst>
                                          <p:attrName>style.visibility</p:attrName>
                                        </p:attrNameLst>
                                      </p:cBhvr>
                                      <p:to>
                                        <p:strVal val="visible"/>
                                      </p:to>
                                    </p:set>
                                    <p:animEffect transition="in" filter="fade">
                                      <p:cBhvr>
                                        <p:cTn id="12" dur="2000"/>
                                        <p:tgtEl>
                                          <p:spTgt spid="307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1907704" y="1052735"/>
            <a:ext cx="5832648" cy="5462321"/>
          </a:xfrm>
          <a:prstGeom prst="ellipse">
            <a:avLst/>
          </a:prstGeom>
          <a:gradFill>
            <a:gsLst>
              <a:gs pos="0">
                <a:srgbClr val="DDB1E9">
                  <a:alpha val="79000"/>
                </a:srgbClr>
              </a:gs>
              <a:gs pos="50000">
                <a:srgbClr val="9232AC"/>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cs typeface="Arial" charset="0"/>
            </a:endParaRPr>
          </a:p>
        </p:txBody>
      </p:sp>
      <p:sp>
        <p:nvSpPr>
          <p:cNvPr id="6" name="Oval 5"/>
          <p:cNvSpPr/>
          <p:nvPr/>
        </p:nvSpPr>
        <p:spPr>
          <a:xfrm>
            <a:off x="3132138" y="2133600"/>
            <a:ext cx="3384550" cy="3167063"/>
          </a:xfrm>
          <a:prstGeom prst="ellipse">
            <a:avLst/>
          </a:prstGeom>
          <a:solidFill>
            <a:srgbClr val="C174D6"/>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cs typeface="Arial" charset="0"/>
            </a:endParaRPr>
          </a:p>
        </p:txBody>
      </p:sp>
      <p:sp>
        <p:nvSpPr>
          <p:cNvPr id="23556" name="Rectangle 6"/>
          <p:cNvSpPr>
            <a:spLocks noGrp="1" noChangeArrowheads="1"/>
          </p:cNvSpPr>
          <p:nvPr>
            <p:ph type="title"/>
          </p:nvPr>
        </p:nvSpPr>
        <p:spPr>
          <a:xfrm>
            <a:off x="1763713" y="333375"/>
            <a:ext cx="6911975" cy="869950"/>
          </a:xfrm>
        </p:spPr>
        <p:txBody>
          <a:bodyPr/>
          <a:lstStyle/>
          <a:p>
            <a:pPr fontAlgn="auto">
              <a:spcAft>
                <a:spcPts val="0"/>
              </a:spcAft>
              <a:defRPr/>
            </a:pPr>
            <a:r>
              <a:rPr lang="en-US" dirty="0">
                <a:solidFill>
                  <a:schemeClr val="tx1">
                    <a:lumMod val="95000"/>
                    <a:lumOff val="5000"/>
                  </a:schemeClr>
                </a:solidFill>
              </a:rPr>
              <a:t>The Marketing Environment</a:t>
            </a:r>
          </a:p>
        </p:txBody>
      </p:sp>
      <p:sp>
        <p:nvSpPr>
          <p:cNvPr id="21510"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449CBD15-31B6-4797-B221-0741465D64CF}" type="slidenum">
              <a:rPr lang="en-GB">
                <a:solidFill>
                  <a:srgbClr val="D38E27"/>
                </a:solidFill>
              </a:rPr>
              <a:pPr algn="ctr" eaLnBrk="1" hangingPunct="1"/>
              <a:t>12</a:t>
            </a:fld>
            <a:endParaRPr lang="en-GB">
              <a:solidFill>
                <a:srgbClr val="D38E27"/>
              </a:solidFill>
            </a:endParaRPr>
          </a:p>
        </p:txBody>
      </p:sp>
      <p:sp>
        <p:nvSpPr>
          <p:cNvPr id="5" name="Oval 4"/>
          <p:cNvSpPr/>
          <p:nvPr/>
        </p:nvSpPr>
        <p:spPr>
          <a:xfrm>
            <a:off x="4211638" y="3114675"/>
            <a:ext cx="1179512" cy="1177925"/>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cs typeface="Arial" charset="0"/>
            </a:endParaRPr>
          </a:p>
        </p:txBody>
      </p:sp>
      <p:sp>
        <p:nvSpPr>
          <p:cNvPr id="43017" name="TextBox 7"/>
          <p:cNvSpPr txBox="1">
            <a:spLocks noChangeArrowheads="1"/>
          </p:cNvSpPr>
          <p:nvPr/>
        </p:nvSpPr>
        <p:spPr bwMode="auto">
          <a:xfrm>
            <a:off x="4284663" y="3573463"/>
            <a:ext cx="10080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Company</a:t>
            </a:r>
          </a:p>
        </p:txBody>
      </p:sp>
      <p:sp>
        <p:nvSpPr>
          <p:cNvPr id="43018" name="TextBox 8"/>
          <p:cNvSpPr txBox="1">
            <a:spLocks noChangeArrowheads="1"/>
          </p:cNvSpPr>
          <p:nvPr/>
        </p:nvSpPr>
        <p:spPr bwMode="auto">
          <a:xfrm>
            <a:off x="3995738" y="2492375"/>
            <a:ext cx="18716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Microenvironment</a:t>
            </a:r>
          </a:p>
        </p:txBody>
      </p:sp>
      <p:sp>
        <p:nvSpPr>
          <p:cNvPr id="43019" name="TextBox 9"/>
          <p:cNvSpPr txBox="1">
            <a:spLocks noChangeArrowheads="1"/>
          </p:cNvSpPr>
          <p:nvPr/>
        </p:nvSpPr>
        <p:spPr bwMode="auto">
          <a:xfrm>
            <a:off x="5364163" y="3357563"/>
            <a:ext cx="12239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Customers</a:t>
            </a:r>
          </a:p>
        </p:txBody>
      </p:sp>
      <p:sp>
        <p:nvSpPr>
          <p:cNvPr id="43020" name="TextBox 10"/>
          <p:cNvSpPr txBox="1">
            <a:spLocks noChangeArrowheads="1"/>
          </p:cNvSpPr>
          <p:nvPr/>
        </p:nvSpPr>
        <p:spPr bwMode="auto">
          <a:xfrm>
            <a:off x="5076825" y="4365625"/>
            <a:ext cx="14398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Competitors</a:t>
            </a:r>
          </a:p>
        </p:txBody>
      </p:sp>
      <p:sp>
        <p:nvSpPr>
          <p:cNvPr id="43021" name="TextBox 11"/>
          <p:cNvSpPr txBox="1">
            <a:spLocks noChangeArrowheads="1"/>
          </p:cNvSpPr>
          <p:nvPr/>
        </p:nvSpPr>
        <p:spPr bwMode="auto">
          <a:xfrm>
            <a:off x="3419475" y="4365625"/>
            <a:ext cx="14398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Distributors</a:t>
            </a:r>
          </a:p>
        </p:txBody>
      </p:sp>
      <p:sp>
        <p:nvSpPr>
          <p:cNvPr id="43022" name="TextBox 12"/>
          <p:cNvSpPr txBox="1">
            <a:spLocks noChangeArrowheads="1"/>
          </p:cNvSpPr>
          <p:nvPr/>
        </p:nvSpPr>
        <p:spPr bwMode="auto">
          <a:xfrm>
            <a:off x="3132138" y="3409950"/>
            <a:ext cx="1439862"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Suppliers</a:t>
            </a:r>
          </a:p>
        </p:txBody>
      </p:sp>
      <p:sp>
        <p:nvSpPr>
          <p:cNvPr id="43023" name="TextBox 13"/>
          <p:cNvSpPr txBox="1">
            <a:spLocks noChangeArrowheads="1"/>
          </p:cNvSpPr>
          <p:nvPr/>
        </p:nvSpPr>
        <p:spPr bwMode="auto">
          <a:xfrm>
            <a:off x="3924300" y="1628775"/>
            <a:ext cx="18716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9232AC"/>
                </a:solidFill>
              </a:rPr>
              <a:t>Macroenvironment</a:t>
            </a:r>
          </a:p>
        </p:txBody>
      </p:sp>
      <p:sp>
        <p:nvSpPr>
          <p:cNvPr id="43024" name="TextBox 14"/>
          <p:cNvSpPr txBox="1">
            <a:spLocks noChangeArrowheads="1"/>
          </p:cNvSpPr>
          <p:nvPr/>
        </p:nvSpPr>
        <p:spPr bwMode="auto">
          <a:xfrm>
            <a:off x="6227763" y="2636838"/>
            <a:ext cx="18732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DDB1E9"/>
                </a:solidFill>
              </a:rPr>
              <a:t>Political/Legal</a:t>
            </a:r>
          </a:p>
        </p:txBody>
      </p:sp>
      <p:sp>
        <p:nvSpPr>
          <p:cNvPr id="43025" name="TextBox 15"/>
          <p:cNvSpPr txBox="1">
            <a:spLocks noChangeArrowheads="1"/>
          </p:cNvSpPr>
          <p:nvPr/>
        </p:nvSpPr>
        <p:spPr bwMode="auto">
          <a:xfrm>
            <a:off x="6372225" y="4581525"/>
            <a:ext cx="18716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DDB1E9"/>
                </a:solidFill>
              </a:rPr>
              <a:t>Physical</a:t>
            </a:r>
          </a:p>
        </p:txBody>
      </p:sp>
      <p:sp>
        <p:nvSpPr>
          <p:cNvPr id="43026" name="TextBox 16"/>
          <p:cNvSpPr txBox="1">
            <a:spLocks noChangeArrowheads="1"/>
          </p:cNvSpPr>
          <p:nvPr/>
        </p:nvSpPr>
        <p:spPr bwMode="auto">
          <a:xfrm>
            <a:off x="4211638" y="5661025"/>
            <a:ext cx="18732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DDB1E9"/>
                </a:solidFill>
              </a:rPr>
              <a:t>Technological</a:t>
            </a:r>
          </a:p>
        </p:txBody>
      </p:sp>
      <p:sp>
        <p:nvSpPr>
          <p:cNvPr id="43027" name="TextBox 17"/>
          <p:cNvSpPr txBox="1">
            <a:spLocks noChangeArrowheads="1"/>
          </p:cNvSpPr>
          <p:nvPr/>
        </p:nvSpPr>
        <p:spPr bwMode="auto">
          <a:xfrm>
            <a:off x="2124075" y="4508500"/>
            <a:ext cx="18716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DDB1E9"/>
                </a:solidFill>
              </a:rPr>
              <a:t>Social</a:t>
            </a:r>
          </a:p>
        </p:txBody>
      </p:sp>
      <p:sp>
        <p:nvSpPr>
          <p:cNvPr id="43028" name="TextBox 18"/>
          <p:cNvSpPr txBox="1">
            <a:spLocks noChangeArrowheads="1"/>
          </p:cNvSpPr>
          <p:nvPr/>
        </p:nvSpPr>
        <p:spPr bwMode="auto">
          <a:xfrm>
            <a:off x="2124075" y="2636838"/>
            <a:ext cx="18716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sz="1400" b="1">
                <a:solidFill>
                  <a:srgbClr val="DDB1E9"/>
                </a:solidFill>
              </a:rPr>
              <a:t>Economic</a:t>
            </a:r>
          </a:p>
        </p:txBody>
      </p:sp>
    </p:spTree>
    <p:extLst>
      <p:ext uri="{BB962C8B-B14F-4D97-AF65-F5344CB8AC3E}">
        <p14:creationId xmlns:p14="http://schemas.microsoft.com/office/powerpoint/2010/main" val="3966002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or TOWS </a:t>
            </a:r>
            <a:r>
              <a:rPr lang="en-GB" dirty="0" smtClean="0"/>
              <a:t>analysis</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1298448"/>
            <a:ext cx="2857500" cy="28575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9050" y="3573016"/>
            <a:ext cx="5097789" cy="2973710"/>
          </a:xfrm>
          <a:prstGeom prst="rect">
            <a:avLst/>
          </a:prstGeom>
        </p:spPr>
      </p:pic>
    </p:spTree>
    <p:extLst>
      <p:ext uri="{BB962C8B-B14F-4D97-AF65-F5344CB8AC3E}">
        <p14:creationId xmlns:p14="http://schemas.microsoft.com/office/powerpoint/2010/main" val="591070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The Microenvironment</a:t>
            </a:r>
          </a:p>
        </p:txBody>
      </p:sp>
      <p:sp>
        <p:nvSpPr>
          <p:cNvPr id="16389" name="Rectangle 3"/>
          <p:cNvSpPr>
            <a:spLocks noGrp="1" noChangeArrowheads="1"/>
          </p:cNvSpPr>
          <p:nvPr>
            <p:ph idx="1"/>
          </p:nvPr>
        </p:nvSpPr>
        <p:spPr>
          <a:xfrm>
            <a:off x="1908175" y="1484313"/>
            <a:ext cx="4319588" cy="3960812"/>
          </a:xfrm>
        </p:spPr>
        <p:txBody>
          <a:bodyPr/>
          <a:lstStyle/>
          <a:p>
            <a:pPr>
              <a:buClr>
                <a:schemeClr val="tx1"/>
              </a:buClr>
              <a:buFont typeface="Monotype Sorts"/>
              <a:buBlip>
                <a:blip r:embed="rId3"/>
              </a:buBlip>
            </a:pPr>
            <a:r>
              <a:rPr lang="en-GB" sz="2800">
                <a:solidFill>
                  <a:schemeClr val="tx1"/>
                </a:solidFill>
              </a:rPr>
              <a:t>Customers</a:t>
            </a:r>
          </a:p>
          <a:p>
            <a:pPr>
              <a:buClr>
                <a:srgbClr val="FFFFCC"/>
              </a:buClr>
              <a:buFont typeface="Monotype Sorts"/>
              <a:buBlip>
                <a:blip r:embed="rId3"/>
              </a:buBlip>
            </a:pPr>
            <a:endParaRPr lang="en-GB" sz="2800">
              <a:solidFill>
                <a:schemeClr val="tx1"/>
              </a:solidFill>
            </a:endParaRPr>
          </a:p>
          <a:p>
            <a:pPr>
              <a:buClr>
                <a:schemeClr val="tx1"/>
              </a:buClr>
              <a:buFont typeface="Monotype Sorts"/>
              <a:buBlip>
                <a:blip r:embed="rId3"/>
              </a:buBlip>
            </a:pPr>
            <a:r>
              <a:rPr lang="en-GB" sz="2800">
                <a:solidFill>
                  <a:schemeClr val="tx1"/>
                </a:solidFill>
              </a:rPr>
              <a:t>Distributors</a:t>
            </a:r>
          </a:p>
          <a:p>
            <a:pPr>
              <a:buClr>
                <a:srgbClr val="FFFFCC"/>
              </a:buClr>
              <a:buFont typeface="Monotype Sorts"/>
              <a:buBlip>
                <a:blip r:embed="rId3"/>
              </a:buBlip>
            </a:pPr>
            <a:endParaRPr lang="en-GB" sz="2800">
              <a:solidFill>
                <a:schemeClr val="tx1"/>
              </a:solidFill>
            </a:endParaRPr>
          </a:p>
          <a:p>
            <a:pPr>
              <a:buClr>
                <a:schemeClr val="tx1"/>
              </a:buClr>
              <a:buFont typeface="Monotype Sorts"/>
              <a:buBlip>
                <a:blip r:embed="rId3"/>
              </a:buBlip>
            </a:pPr>
            <a:r>
              <a:rPr lang="en-GB" sz="2800">
                <a:solidFill>
                  <a:schemeClr val="tx1"/>
                </a:solidFill>
              </a:rPr>
              <a:t>Suppliers</a:t>
            </a:r>
          </a:p>
          <a:p>
            <a:pPr>
              <a:buClr>
                <a:srgbClr val="FFFFCC"/>
              </a:buClr>
              <a:buFont typeface="Monotype Sorts"/>
              <a:buBlip>
                <a:blip r:embed="rId3"/>
              </a:buBlip>
            </a:pPr>
            <a:endParaRPr lang="en-GB" sz="2800">
              <a:solidFill>
                <a:schemeClr val="tx1"/>
              </a:solidFill>
            </a:endParaRPr>
          </a:p>
          <a:p>
            <a:pPr>
              <a:buClr>
                <a:schemeClr val="tx1"/>
              </a:buClr>
              <a:buFont typeface="Monotype Sorts"/>
              <a:buBlip>
                <a:blip r:embed="rId3"/>
              </a:buBlip>
            </a:pPr>
            <a:r>
              <a:rPr lang="en-GB" sz="2800">
                <a:solidFill>
                  <a:schemeClr val="tx1"/>
                </a:solidFill>
              </a:rPr>
              <a:t>Competitors</a:t>
            </a:r>
          </a:p>
        </p:txBody>
      </p:sp>
      <p:sp>
        <p:nvSpPr>
          <p:cNvPr id="44034" name="Rectangle 4"/>
          <p:cNvSpPr>
            <a:spLocks noGrp="1" noChangeArrowheads="1"/>
          </p:cNvSpPr>
          <p:nvPr>
            <p:ph type="sldNum" sz="quarter" idx="12"/>
          </p:nvPr>
        </p:nvSpPr>
        <p:spPr bwMode="auto">
          <a:xfrm>
            <a:off x="1403350" y="63817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CBD9E00A-54CD-417D-9159-7AFD3A790D02}" type="slidenum">
              <a:rPr lang="en-GB">
                <a:solidFill>
                  <a:srgbClr val="D38E27"/>
                </a:solidFill>
              </a:rPr>
              <a:pPr algn="ctr" eaLnBrk="1" hangingPunct="1"/>
              <a:t>14</a:t>
            </a:fld>
            <a:endParaRPr lang="en-GB">
              <a:solidFill>
                <a:srgbClr val="D38E27"/>
              </a:solidFill>
            </a:endParaRPr>
          </a:p>
        </p:txBody>
      </p:sp>
      <p:sp>
        <p:nvSpPr>
          <p:cNvPr id="2" name="Cloud Callout 1"/>
          <p:cNvSpPr/>
          <p:nvPr/>
        </p:nvSpPr>
        <p:spPr>
          <a:xfrm>
            <a:off x="6227763" y="1412875"/>
            <a:ext cx="2592387" cy="2447925"/>
          </a:xfrm>
          <a:prstGeom prst="cloudCallout">
            <a:avLst>
              <a:gd name="adj1" fmla="val -91381"/>
              <a:gd name="adj2" fmla="val -35259"/>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endParaRPr lang="en-GB"/>
          </a:p>
        </p:txBody>
      </p:sp>
      <p:sp>
        <p:nvSpPr>
          <p:cNvPr id="58374" name="TextBox 2"/>
          <p:cNvSpPr txBox="1">
            <a:spLocks noChangeArrowheads="1"/>
          </p:cNvSpPr>
          <p:nvPr/>
        </p:nvSpPr>
        <p:spPr bwMode="auto">
          <a:xfrm>
            <a:off x="6804025" y="1916113"/>
            <a:ext cx="1800225"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t>Who, exactly, are they? What do they need? What do they want?</a:t>
            </a:r>
          </a:p>
        </p:txBody>
      </p:sp>
      <p:sp>
        <p:nvSpPr>
          <p:cNvPr id="4" name="Cloud Callout 3"/>
          <p:cNvSpPr/>
          <p:nvPr/>
        </p:nvSpPr>
        <p:spPr>
          <a:xfrm>
            <a:off x="5003800" y="4581525"/>
            <a:ext cx="2520950" cy="1800225"/>
          </a:xfrm>
          <a:prstGeom prst="cloudCallout">
            <a:avLst>
              <a:gd name="adj1" fmla="val -86486"/>
              <a:gd name="adj2" fmla="val -118102"/>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endParaRPr lang="en-GB"/>
          </a:p>
        </p:txBody>
      </p:sp>
      <p:sp>
        <p:nvSpPr>
          <p:cNvPr id="58376" name="TextBox 4"/>
          <p:cNvSpPr txBox="1">
            <a:spLocks noChangeArrowheads="1"/>
          </p:cNvSpPr>
          <p:nvPr/>
        </p:nvSpPr>
        <p:spPr bwMode="auto">
          <a:xfrm>
            <a:off x="5483225" y="4881563"/>
            <a:ext cx="187166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t>Do they add value to your products or service?</a:t>
            </a:r>
          </a:p>
        </p:txBody>
      </p:sp>
    </p:spTree>
    <p:extLst>
      <p:ext uri="{BB962C8B-B14F-4D97-AF65-F5344CB8AC3E}">
        <p14:creationId xmlns:p14="http://schemas.microsoft.com/office/powerpoint/2010/main" val="1871500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389">
                                            <p:txEl>
                                              <p:pRg st="0" end="0"/>
                                            </p:txEl>
                                          </p:spTgt>
                                        </p:tgtEl>
                                        <p:attrNameLst>
                                          <p:attrName>style.visibility</p:attrName>
                                        </p:attrNameLst>
                                      </p:cBhvr>
                                      <p:to>
                                        <p:strVal val="visible"/>
                                      </p:to>
                                    </p:set>
                                    <p:animEffect transition="in" filter="fade">
                                      <p:cBhvr>
                                        <p:cTn id="7" dur="2000"/>
                                        <p:tgtEl>
                                          <p:spTgt spid="1638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89">
                                            <p:txEl>
                                              <p:pRg st="2" end="2"/>
                                            </p:txEl>
                                          </p:spTgt>
                                        </p:tgtEl>
                                        <p:attrNameLst>
                                          <p:attrName>style.visibility</p:attrName>
                                        </p:attrNameLst>
                                      </p:cBhvr>
                                      <p:to>
                                        <p:strVal val="visible"/>
                                      </p:to>
                                    </p:set>
                                    <p:animEffect transition="in" filter="fade">
                                      <p:cBhvr>
                                        <p:cTn id="12" dur="2000"/>
                                        <p:tgtEl>
                                          <p:spTgt spid="1638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89">
                                            <p:txEl>
                                              <p:pRg st="4" end="4"/>
                                            </p:txEl>
                                          </p:spTgt>
                                        </p:tgtEl>
                                        <p:attrNameLst>
                                          <p:attrName>style.visibility</p:attrName>
                                        </p:attrNameLst>
                                      </p:cBhvr>
                                      <p:to>
                                        <p:strVal val="visible"/>
                                      </p:to>
                                    </p:set>
                                    <p:animEffect transition="in" filter="fade">
                                      <p:cBhvr>
                                        <p:cTn id="17" dur="2000"/>
                                        <p:tgtEl>
                                          <p:spTgt spid="16389">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89">
                                            <p:txEl>
                                              <p:pRg st="6" end="6"/>
                                            </p:txEl>
                                          </p:spTgt>
                                        </p:tgtEl>
                                        <p:attrNameLst>
                                          <p:attrName>style.visibility</p:attrName>
                                        </p:attrNameLst>
                                      </p:cBhvr>
                                      <p:to>
                                        <p:strVal val="visible"/>
                                      </p:to>
                                    </p:set>
                                    <p:animEffect transition="in" filter="fade">
                                      <p:cBhvr>
                                        <p:cTn id="22" dur="2000"/>
                                        <p:tgtEl>
                                          <p:spTgt spid="1638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1700808"/>
            <a:ext cx="6365502" cy="4499969"/>
          </a:xfrm>
          <a:prstGeom prst="rect">
            <a:avLst/>
          </a:prstGeom>
        </p:spPr>
      </p:pic>
      <p:sp>
        <p:nvSpPr>
          <p:cNvPr id="3" name="TextBox 2"/>
          <p:cNvSpPr txBox="1"/>
          <p:nvPr/>
        </p:nvSpPr>
        <p:spPr>
          <a:xfrm>
            <a:off x="2195736" y="404664"/>
            <a:ext cx="4248472"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rPr>
              <a:t>PESTEL ANALYSIS</a:t>
            </a:r>
          </a:p>
        </p:txBody>
      </p:sp>
    </p:spTree>
    <p:extLst>
      <p:ext uri="{BB962C8B-B14F-4D97-AF65-F5344CB8AC3E}">
        <p14:creationId xmlns:p14="http://schemas.microsoft.com/office/powerpoint/2010/main" val="3303601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Economic Forces</a:t>
            </a:r>
          </a:p>
        </p:txBody>
      </p:sp>
      <p:sp>
        <p:nvSpPr>
          <p:cNvPr id="6149" name="Rectangle 3"/>
          <p:cNvSpPr>
            <a:spLocks noGrp="1" noChangeArrowheads="1"/>
          </p:cNvSpPr>
          <p:nvPr>
            <p:ph idx="1"/>
          </p:nvPr>
        </p:nvSpPr>
        <p:spPr>
          <a:xfrm>
            <a:off x="704850" y="1484313"/>
            <a:ext cx="5380038" cy="3179762"/>
          </a:xfrm>
        </p:spPr>
        <p:txBody>
          <a:bodyPr>
            <a:normAutofit fontScale="77500" lnSpcReduction="20000"/>
          </a:bodyPr>
          <a:lstStyle/>
          <a:p>
            <a:pPr fontAlgn="auto">
              <a:spcAft>
                <a:spcPts val="0"/>
              </a:spcAft>
              <a:buClr>
                <a:schemeClr val="tx1"/>
              </a:buClr>
              <a:buFont typeface="Monotype Sorts" pitchFamily="-1" charset="2"/>
              <a:buBlip>
                <a:blip r:embed="rId3"/>
              </a:buBlip>
              <a:defRPr/>
            </a:pPr>
            <a:r>
              <a:rPr lang="en-GB" dirty="0">
                <a:solidFill>
                  <a:schemeClr val="tx1"/>
                </a:solidFill>
              </a:rPr>
              <a:t>Economic growth and unemployment</a:t>
            </a:r>
          </a:p>
          <a:p>
            <a:pPr marL="0" indent="0" fontAlgn="auto">
              <a:spcAft>
                <a:spcPts val="0"/>
              </a:spcAft>
              <a:buClr>
                <a:srgbClr val="FFFFCC"/>
              </a:buClr>
              <a:buFont typeface="Wingdings 2"/>
              <a:buNone/>
              <a:defRPr/>
            </a:pPr>
            <a:endParaRPr lang="en-GB" dirty="0">
              <a:solidFill>
                <a:schemeClr val="tx1"/>
              </a:solidFill>
            </a:endParaRPr>
          </a:p>
          <a:p>
            <a:pPr fontAlgn="auto">
              <a:spcAft>
                <a:spcPts val="0"/>
              </a:spcAft>
              <a:buClr>
                <a:schemeClr val="tx1"/>
              </a:buClr>
              <a:buFont typeface="Monotype Sorts" pitchFamily="-1" charset="2"/>
              <a:buBlip>
                <a:blip r:embed="rId3"/>
              </a:buBlip>
              <a:defRPr/>
            </a:pPr>
            <a:r>
              <a:rPr lang="en-GB" dirty="0">
                <a:solidFill>
                  <a:schemeClr val="tx1"/>
                </a:solidFill>
              </a:rPr>
              <a:t>Interest and exchange rates</a:t>
            </a:r>
          </a:p>
          <a:p>
            <a:pPr fontAlgn="auto">
              <a:spcAft>
                <a:spcPts val="0"/>
              </a:spcAft>
              <a:buClr>
                <a:srgbClr val="FFFFCC"/>
              </a:buClr>
              <a:buFont typeface="Monotype Sorts" pitchFamily="-1" charset="2"/>
              <a:buBlip>
                <a:blip r:embed="rId3"/>
              </a:buBlip>
              <a:defRPr/>
            </a:pPr>
            <a:endParaRPr lang="en-GB" dirty="0">
              <a:solidFill>
                <a:schemeClr val="tx1"/>
              </a:solidFill>
            </a:endParaRPr>
          </a:p>
          <a:p>
            <a:pPr fontAlgn="auto">
              <a:spcAft>
                <a:spcPts val="0"/>
              </a:spcAft>
              <a:buClr>
                <a:schemeClr val="tx1"/>
              </a:buClr>
              <a:buFont typeface="Monotype Sorts" pitchFamily="-1" charset="2"/>
              <a:buBlip>
                <a:blip r:embed="rId3"/>
              </a:buBlip>
              <a:defRPr/>
            </a:pPr>
            <a:r>
              <a:rPr lang="en-GB" dirty="0">
                <a:solidFill>
                  <a:schemeClr val="tx1"/>
                </a:solidFill>
              </a:rPr>
              <a:t>Taxation and inflation</a:t>
            </a:r>
          </a:p>
          <a:p>
            <a:pPr lvl="1" fontAlgn="auto">
              <a:spcAft>
                <a:spcPts val="0"/>
              </a:spcAft>
              <a:buClr>
                <a:schemeClr val="tx1"/>
              </a:buClr>
              <a:buFont typeface="Monotype Sorts" pitchFamily="-1" charset="2"/>
              <a:buBlip>
                <a:blip r:embed="rId3"/>
              </a:buBlip>
              <a:defRPr/>
            </a:pPr>
            <a:r>
              <a:rPr lang="en-GB" dirty="0">
                <a:solidFill>
                  <a:schemeClr val="tx1"/>
                </a:solidFill>
              </a:rPr>
              <a:t>‘Stealth Inflation’</a:t>
            </a:r>
          </a:p>
          <a:p>
            <a:pPr lvl="1" fontAlgn="auto">
              <a:spcAft>
                <a:spcPts val="0"/>
              </a:spcAft>
              <a:buClr>
                <a:schemeClr val="tx1"/>
              </a:buClr>
              <a:buFont typeface="Monotype Sorts" pitchFamily="-1" charset="2"/>
              <a:buBlip>
                <a:blip r:embed="rId3"/>
              </a:buBlip>
              <a:defRPr/>
            </a:pPr>
            <a:r>
              <a:rPr lang="en-GB" dirty="0"/>
              <a:t>Impact of VAT and other taxes on the tourism &amp; leisure environment</a:t>
            </a:r>
            <a:endParaRPr lang="en-GB" dirty="0">
              <a:solidFill>
                <a:schemeClr val="tx1"/>
              </a:solidFill>
            </a:endParaRPr>
          </a:p>
          <a:p>
            <a:pPr fontAlgn="auto">
              <a:spcAft>
                <a:spcPts val="0"/>
              </a:spcAft>
              <a:buFont typeface="Monotype Sorts" pitchFamily="-1" charset="2"/>
              <a:buNone/>
              <a:defRPr/>
            </a:pPr>
            <a:endParaRPr lang="en-GB" dirty="0">
              <a:solidFill>
                <a:schemeClr val="tx1"/>
              </a:solidFill>
            </a:endParaRPr>
          </a:p>
        </p:txBody>
      </p:sp>
      <p:sp>
        <p:nvSpPr>
          <p:cNvPr id="23554"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3C89E4E1-DA04-437E-B25D-2C9702001F5C}" type="slidenum">
              <a:rPr lang="en-GB">
                <a:solidFill>
                  <a:srgbClr val="D38E27"/>
                </a:solidFill>
              </a:rPr>
              <a:pPr algn="ctr" eaLnBrk="1" hangingPunct="1"/>
              <a:t>16</a:t>
            </a:fld>
            <a:endParaRPr lang="en-GB">
              <a:solidFill>
                <a:srgbClr val="D38E27"/>
              </a:solidFill>
            </a:endParaRPr>
          </a:p>
        </p:txBody>
      </p:sp>
      <p:pic>
        <p:nvPicPr>
          <p:cNvPr id="44037" name="Picture 2" descr="C:\Users\bus-ac2\AppData\Local\Microsoft\Windows\Temporary Internet Files\Content.IE5\4JQPAJ82\MC900436284[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1500" y="692150"/>
            <a:ext cx="3073400" cy="307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Picture 3" descr="C:\Users\bus-ac2\AppData\Local\Microsoft\Windows\Temporary Internet Files\Content.IE5\T04OGYQZ\MP900316868[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67300" y="4005263"/>
            <a:ext cx="36576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43180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149">
                                            <p:txEl>
                                              <p:pRg st="0" end="0"/>
                                            </p:txEl>
                                          </p:spTgt>
                                        </p:tgtEl>
                                        <p:attrNameLst>
                                          <p:attrName>style.visibility</p:attrName>
                                        </p:attrNameLst>
                                      </p:cBhvr>
                                      <p:to>
                                        <p:strVal val="visible"/>
                                      </p:to>
                                    </p:set>
                                    <p:animEffect transition="in" filter="fade">
                                      <p:cBhvr>
                                        <p:cTn id="7" dur="2000"/>
                                        <p:tgtEl>
                                          <p:spTgt spid="614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6149">
                                            <p:txEl>
                                              <p:pRg st="2" end="2"/>
                                            </p:txEl>
                                          </p:spTgt>
                                        </p:tgtEl>
                                        <p:attrNameLst>
                                          <p:attrName>style.visibility</p:attrName>
                                        </p:attrNameLst>
                                      </p:cBhvr>
                                      <p:to>
                                        <p:strVal val="visible"/>
                                      </p:to>
                                    </p:set>
                                    <p:animEffect transition="in" filter="fade">
                                      <p:cBhvr>
                                        <p:cTn id="12" dur="2000"/>
                                        <p:tgtEl>
                                          <p:spTgt spid="614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6149">
                                            <p:txEl>
                                              <p:pRg st="4" end="4"/>
                                            </p:txEl>
                                          </p:spTgt>
                                        </p:tgtEl>
                                        <p:attrNameLst>
                                          <p:attrName>style.visibility</p:attrName>
                                        </p:attrNameLst>
                                      </p:cBhvr>
                                      <p:to>
                                        <p:strVal val="visible"/>
                                      </p:to>
                                    </p:set>
                                    <p:animEffect transition="in" filter="fade">
                                      <p:cBhvr>
                                        <p:cTn id="17" dur="2000"/>
                                        <p:tgtEl>
                                          <p:spTgt spid="6149">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6149">
                                            <p:txEl>
                                              <p:pRg st="5" end="5"/>
                                            </p:txEl>
                                          </p:spTgt>
                                        </p:tgtEl>
                                        <p:attrNameLst>
                                          <p:attrName>style.visibility</p:attrName>
                                        </p:attrNameLst>
                                      </p:cBhvr>
                                      <p:to>
                                        <p:strVal val="visible"/>
                                      </p:to>
                                    </p:set>
                                    <p:animEffect transition="in" filter="fade">
                                      <p:cBhvr>
                                        <p:cTn id="22" dur="2000"/>
                                        <p:tgtEl>
                                          <p:spTgt spid="614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49">
                                            <p:txEl>
                                              <p:pRg st="6" end="6"/>
                                            </p:txEl>
                                          </p:spTgt>
                                        </p:tgtEl>
                                        <p:attrNameLst>
                                          <p:attrName>style.visibility</p:attrName>
                                        </p:attrNameLst>
                                      </p:cBhvr>
                                      <p:to>
                                        <p:strVal val="visible"/>
                                      </p:to>
                                    </p:set>
                                    <p:animEffect transition="in" filter="fade">
                                      <p:cBhvr>
                                        <p:cTn id="27" dur="2000"/>
                                        <p:tgtEl>
                                          <p:spTgt spid="614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82991F98-CDD1-490A-8B6D-0134898F879F}" type="slidenum">
              <a:rPr lang="en-GB">
                <a:solidFill>
                  <a:srgbClr val="D38E27"/>
                </a:solidFill>
              </a:rPr>
              <a:pPr algn="ctr" eaLnBrk="1" hangingPunct="1"/>
              <a:t>17</a:t>
            </a:fld>
            <a:endParaRPr lang="en-GB">
              <a:solidFill>
                <a:srgbClr val="D38E27"/>
              </a:solidFill>
            </a:endParaRPr>
          </a:p>
        </p:txBody>
      </p:sp>
      <p:sp>
        <p:nvSpPr>
          <p:cNvPr id="45059" name="Rectangle 2"/>
          <p:cNvSpPr txBox="1">
            <a:spLocks noChangeArrowheads="1"/>
          </p:cNvSpPr>
          <p:nvPr/>
        </p:nvSpPr>
        <p:spPr bwMode="auto">
          <a:xfrm>
            <a:off x="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762000" eaLnBrk="0" hangingPunct="0">
              <a:defRPr>
                <a:solidFill>
                  <a:schemeClr val="tx1"/>
                </a:solidFill>
                <a:latin typeface="Arial" panose="020B0604020202020204" pitchFamily="34" charset="0"/>
                <a:cs typeface="Arial" panose="020B0604020202020204" pitchFamily="34" charset="0"/>
              </a:defRPr>
            </a:lvl1pPr>
            <a:lvl2pPr marL="742950" indent="-285750" defTabSz="762000" eaLnBrk="0" hangingPunct="0">
              <a:defRPr>
                <a:solidFill>
                  <a:schemeClr val="tx1"/>
                </a:solidFill>
                <a:latin typeface="Arial" panose="020B0604020202020204" pitchFamily="34" charset="0"/>
                <a:cs typeface="Arial" panose="020B0604020202020204" pitchFamily="34" charset="0"/>
              </a:defRPr>
            </a:lvl2pPr>
            <a:lvl3pPr marL="1143000" indent="-228600" defTabSz="762000" eaLnBrk="0" hangingPunct="0">
              <a:defRPr>
                <a:solidFill>
                  <a:schemeClr val="tx1"/>
                </a:solidFill>
                <a:latin typeface="Arial" panose="020B0604020202020204" pitchFamily="34" charset="0"/>
                <a:cs typeface="Arial" panose="020B0604020202020204" pitchFamily="34" charset="0"/>
              </a:defRPr>
            </a:lvl3pPr>
            <a:lvl4pPr marL="1600200" indent="-228600" defTabSz="762000" eaLnBrk="0" hangingPunct="0">
              <a:defRPr>
                <a:solidFill>
                  <a:schemeClr val="tx1"/>
                </a:solidFill>
                <a:latin typeface="Arial" panose="020B0604020202020204" pitchFamily="34" charset="0"/>
                <a:cs typeface="Arial" panose="020B0604020202020204" pitchFamily="34" charset="0"/>
              </a:defRPr>
            </a:lvl4pPr>
            <a:lvl5pPr marL="2057400" indent="-228600" defTabSz="762000" eaLnBrk="0" hangingPunct="0">
              <a:defRPr>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sz="4400" b="1">
                <a:solidFill>
                  <a:srgbClr val="0D0D0D"/>
                </a:solidFill>
                <a:latin typeface="Calibri" panose="020F0502020204030204" pitchFamily="34" charset="0"/>
              </a:rPr>
              <a:t>Emirates</a:t>
            </a:r>
          </a:p>
        </p:txBody>
      </p:sp>
      <p:sp>
        <p:nvSpPr>
          <p:cNvPr id="45060" name="AutoShape 4"/>
          <p:cNvSpPr>
            <a:spLocks noChangeArrowheads="1"/>
          </p:cNvSpPr>
          <p:nvPr/>
        </p:nvSpPr>
        <p:spPr bwMode="auto">
          <a:xfrm rot="5400000" flipV="1">
            <a:off x="3997325" y="2924175"/>
            <a:ext cx="4103688" cy="64928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726 w 21600"/>
              <a:gd name="T13" fmla="*/ 4726 h 21600"/>
              <a:gd name="T14" fmla="*/ 16874 w 21600"/>
              <a:gd name="T15" fmla="*/ 16874 h 21600"/>
            </a:gdLst>
            <a:ahLst/>
            <a:cxnLst>
              <a:cxn ang="T8">
                <a:pos x="T0" y="T1"/>
              </a:cxn>
              <a:cxn ang="T9">
                <a:pos x="T2" y="T3"/>
              </a:cxn>
              <a:cxn ang="T10">
                <a:pos x="T4" y="T5"/>
              </a:cxn>
              <a:cxn ang="T11">
                <a:pos x="T6" y="T7"/>
              </a:cxn>
            </a:cxnLst>
            <a:rect l="T12" t="T13" r="T14" b="T15"/>
            <a:pathLst>
              <a:path w="21600" h="21600">
                <a:moveTo>
                  <a:pt x="0" y="0"/>
                </a:moveTo>
                <a:lnTo>
                  <a:pt x="5852" y="21600"/>
                </a:lnTo>
                <a:lnTo>
                  <a:pt x="15748" y="21600"/>
                </a:lnTo>
                <a:lnTo>
                  <a:pt x="21600" y="0"/>
                </a:lnTo>
                <a:lnTo>
                  <a:pt x="0" y="0"/>
                </a:lnTo>
                <a:close/>
              </a:path>
            </a:pathLst>
          </a:custGeom>
          <a:solidFill>
            <a:srgbClr val="DDDDDD"/>
          </a:solidFill>
          <a:ln w="25400">
            <a:solidFill>
              <a:srgbClr val="9232AC"/>
            </a:solidFill>
            <a:miter lim="800000"/>
            <a:headEnd/>
            <a:tailEnd/>
          </a:ln>
        </p:spPr>
        <p:txBody>
          <a:bodyPr vert="eaVert" wrap="none" anchor="ctr"/>
          <a:lstStyle/>
          <a:p>
            <a:endParaRPr lang="en-GB"/>
          </a:p>
        </p:txBody>
      </p:sp>
      <p:sp>
        <p:nvSpPr>
          <p:cNvPr id="45061" name="Rectangle 5"/>
          <p:cNvSpPr>
            <a:spLocks noChangeArrowheads="1"/>
          </p:cNvSpPr>
          <p:nvPr/>
        </p:nvSpPr>
        <p:spPr bwMode="auto">
          <a:xfrm>
            <a:off x="6400800" y="2349500"/>
            <a:ext cx="2590800" cy="1871663"/>
          </a:xfrm>
          <a:prstGeom prst="rect">
            <a:avLst/>
          </a:prstGeom>
          <a:noFill/>
          <a:ln w="28575">
            <a:solidFill>
              <a:srgbClr val="9232AC"/>
            </a:solidFill>
            <a:miter lim="800000"/>
            <a:headEnd/>
            <a:tailEnd/>
          </a:ln>
          <a:extLst>
            <a:ext uri="{909E8E84-426E-40DD-AFC4-6F175D3DCCD1}">
              <a14:hiddenFill xmlns:a14="http://schemas.microsoft.com/office/drawing/2010/main">
                <a:solidFill>
                  <a:srgbClr val="FFFFFF"/>
                </a:solidFill>
              </a14:hiddenFill>
            </a:ext>
          </a:extLst>
        </p:spPr>
        <p:txBody>
          <a:bodyPr lIns="92075" tIns="46038" rIns="92075" bIns="46038"/>
          <a:lstStyle>
            <a:lvl1pPr defTabSz="762000" eaLnBrk="0" hangingPunct="0">
              <a:defRPr>
                <a:solidFill>
                  <a:schemeClr val="tx1"/>
                </a:solidFill>
                <a:latin typeface="Arial" panose="020B0604020202020204" pitchFamily="34" charset="0"/>
                <a:cs typeface="Arial" panose="020B0604020202020204" pitchFamily="34" charset="0"/>
              </a:defRPr>
            </a:lvl1pPr>
            <a:lvl2pPr marL="742950" indent="-285750" defTabSz="762000" eaLnBrk="0" hangingPunct="0">
              <a:defRPr>
                <a:solidFill>
                  <a:schemeClr val="tx1"/>
                </a:solidFill>
                <a:latin typeface="Arial" panose="020B0604020202020204" pitchFamily="34" charset="0"/>
                <a:cs typeface="Arial" panose="020B0604020202020204" pitchFamily="34" charset="0"/>
              </a:defRPr>
            </a:lvl2pPr>
            <a:lvl3pPr marL="1143000" indent="-228600" defTabSz="762000" eaLnBrk="0" hangingPunct="0">
              <a:defRPr>
                <a:solidFill>
                  <a:schemeClr val="tx1"/>
                </a:solidFill>
                <a:latin typeface="Arial" panose="020B0604020202020204" pitchFamily="34" charset="0"/>
                <a:cs typeface="Arial" panose="020B0604020202020204" pitchFamily="34" charset="0"/>
              </a:defRPr>
            </a:lvl3pPr>
            <a:lvl4pPr marL="1600200" indent="-228600" defTabSz="762000" eaLnBrk="0" hangingPunct="0">
              <a:defRPr>
                <a:solidFill>
                  <a:schemeClr val="tx1"/>
                </a:solidFill>
                <a:latin typeface="Arial" panose="020B0604020202020204" pitchFamily="34" charset="0"/>
                <a:cs typeface="Arial" panose="020B0604020202020204" pitchFamily="34" charset="0"/>
              </a:defRPr>
            </a:lvl4pPr>
            <a:lvl5pPr marL="2057400" indent="-228600" defTabSz="762000" eaLnBrk="0" hangingPunct="0">
              <a:defRPr>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10000"/>
              </a:spcBef>
              <a:buClr>
                <a:schemeClr val="accent2"/>
              </a:buClr>
              <a:buSzPct val="60000"/>
            </a:pPr>
            <a:r>
              <a:rPr lang="en-US"/>
              <a:t>This advert for Emirates Airlines reflects the economic growth of countries like China and the UAE </a:t>
            </a:r>
          </a:p>
          <a:p>
            <a:pPr algn="ctr" eaLnBrk="1" hangingPunct="1">
              <a:spcBef>
                <a:spcPct val="10000"/>
              </a:spcBef>
              <a:buClr>
                <a:schemeClr val="accent2"/>
              </a:buClr>
              <a:buSzPct val="60000"/>
              <a:buFont typeface="Monotype Sorts"/>
              <a:buNone/>
            </a:pPr>
            <a:endParaRPr lang="en-GB" sz="2400">
              <a:solidFill>
                <a:srgbClr val="1966CD"/>
              </a:solidFill>
            </a:endParaRPr>
          </a:p>
        </p:txBody>
      </p:sp>
      <p:pic>
        <p:nvPicPr>
          <p:cNvPr id="45062"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1143000"/>
            <a:ext cx="3128963"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8222780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Social Forces	</a:t>
            </a:r>
          </a:p>
        </p:txBody>
      </p:sp>
      <p:sp>
        <p:nvSpPr>
          <p:cNvPr id="8197" name="Rectangle 3"/>
          <p:cNvSpPr>
            <a:spLocks noGrp="1" noChangeArrowheads="1"/>
          </p:cNvSpPr>
          <p:nvPr>
            <p:ph idx="1"/>
          </p:nvPr>
        </p:nvSpPr>
        <p:spPr>
          <a:xfrm>
            <a:off x="611188" y="1700213"/>
            <a:ext cx="3578225" cy="3744912"/>
          </a:xfrm>
        </p:spPr>
        <p:txBody>
          <a:bodyPr>
            <a:normAutofit fontScale="92500" lnSpcReduction="10000"/>
          </a:bodyPr>
          <a:lstStyle/>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Demographic forces</a:t>
            </a:r>
          </a:p>
          <a:p>
            <a:pPr fontAlgn="auto">
              <a:lnSpc>
                <a:spcPct val="90000"/>
              </a:lnSpc>
              <a:spcAft>
                <a:spcPts val="0"/>
              </a:spcAft>
              <a:buClr>
                <a:srgbClr val="FFFFCC"/>
              </a:buClr>
              <a:buFont typeface="Monotype Sorts" pitchFamily="-1" charset="2"/>
              <a:buBlip>
                <a:blip r:embed="rId3"/>
              </a:buBlip>
              <a:defRPr/>
            </a:pPr>
            <a:endParaRPr lang="en-GB" sz="2800" dirty="0">
              <a:solidFill>
                <a:schemeClr val="tx1"/>
              </a:solidFill>
            </a:endParaRPr>
          </a:p>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Cultural forces</a:t>
            </a:r>
          </a:p>
          <a:p>
            <a:pPr fontAlgn="auto">
              <a:lnSpc>
                <a:spcPct val="90000"/>
              </a:lnSpc>
              <a:spcAft>
                <a:spcPts val="0"/>
              </a:spcAft>
              <a:buClr>
                <a:srgbClr val="FFFFCC"/>
              </a:buClr>
              <a:buFont typeface="Monotype Sorts" pitchFamily="-1" charset="2"/>
              <a:buBlip>
                <a:blip r:embed="rId3"/>
              </a:buBlip>
              <a:defRPr/>
            </a:pPr>
            <a:endParaRPr lang="en-GB" sz="2800" dirty="0">
              <a:solidFill>
                <a:schemeClr val="tx1"/>
              </a:solidFill>
            </a:endParaRPr>
          </a:p>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Corporate social responsibility and marketing ethics</a:t>
            </a:r>
          </a:p>
          <a:p>
            <a:pPr fontAlgn="auto">
              <a:lnSpc>
                <a:spcPct val="90000"/>
              </a:lnSpc>
              <a:spcAft>
                <a:spcPts val="0"/>
              </a:spcAft>
              <a:buClr>
                <a:srgbClr val="FFFFCC"/>
              </a:buClr>
              <a:buFont typeface="Monotype Sorts" pitchFamily="-1" charset="2"/>
              <a:buBlip>
                <a:blip r:embed="rId3"/>
              </a:buBlip>
              <a:defRPr/>
            </a:pPr>
            <a:endParaRPr lang="en-GB" sz="2800" dirty="0">
              <a:solidFill>
                <a:schemeClr val="tx1"/>
              </a:solidFill>
            </a:endParaRPr>
          </a:p>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The consumer movement </a:t>
            </a:r>
          </a:p>
          <a:p>
            <a:pPr fontAlgn="auto">
              <a:lnSpc>
                <a:spcPct val="90000"/>
              </a:lnSpc>
              <a:spcAft>
                <a:spcPts val="0"/>
              </a:spcAft>
              <a:buClr>
                <a:srgbClr val="FFFFCC"/>
              </a:buClr>
              <a:buFont typeface="Wingdings" pitchFamily="-1" charset="2"/>
              <a:buChar char="Ø"/>
              <a:defRPr/>
            </a:pPr>
            <a:endParaRPr lang="en-GB" sz="2800" dirty="0">
              <a:solidFill>
                <a:schemeClr val="tx1"/>
              </a:solidFill>
            </a:endParaRPr>
          </a:p>
          <a:p>
            <a:pPr fontAlgn="auto">
              <a:lnSpc>
                <a:spcPct val="90000"/>
              </a:lnSpc>
              <a:spcAft>
                <a:spcPts val="0"/>
              </a:spcAft>
              <a:buFont typeface="Wingdings" pitchFamily="-1" charset="2"/>
              <a:buChar char="Ø"/>
              <a:defRPr/>
            </a:pPr>
            <a:endParaRPr lang="en-GB" sz="2800" dirty="0"/>
          </a:p>
        </p:txBody>
      </p:sp>
      <p:sp>
        <p:nvSpPr>
          <p:cNvPr id="27650"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ECA40BF1-FA7D-4137-B95D-7EFF1F47901C}" type="slidenum">
              <a:rPr lang="en-GB">
                <a:solidFill>
                  <a:srgbClr val="D38E27"/>
                </a:solidFill>
              </a:rPr>
              <a:pPr algn="ctr" eaLnBrk="1" hangingPunct="1"/>
              <a:t>18</a:t>
            </a:fld>
            <a:endParaRPr lang="en-GB">
              <a:solidFill>
                <a:srgbClr val="D38E27"/>
              </a:solidFill>
            </a:endParaRPr>
          </a:p>
        </p:txBody>
      </p:sp>
      <p:pic>
        <p:nvPicPr>
          <p:cNvPr id="46085" name="Picture 3" descr="C:\Users\bus-ac2\AppData\Local\Microsoft\Windows\Temporary Internet Files\Content.IE5\KBHF68X6\MP900411828[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0563" y="1625600"/>
            <a:ext cx="4313237"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88919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animEffect transition="in" filter="fade">
                                      <p:cBhvr>
                                        <p:cTn id="7" dur="2000"/>
                                        <p:tgtEl>
                                          <p:spTgt spid="81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197">
                                            <p:txEl>
                                              <p:pRg st="2" end="2"/>
                                            </p:txEl>
                                          </p:spTgt>
                                        </p:tgtEl>
                                        <p:attrNameLst>
                                          <p:attrName>style.visibility</p:attrName>
                                        </p:attrNameLst>
                                      </p:cBhvr>
                                      <p:to>
                                        <p:strVal val="visible"/>
                                      </p:to>
                                    </p:set>
                                    <p:animEffect transition="in" filter="fade">
                                      <p:cBhvr>
                                        <p:cTn id="12" dur="2000"/>
                                        <p:tgtEl>
                                          <p:spTgt spid="819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197">
                                            <p:txEl>
                                              <p:pRg st="4" end="4"/>
                                            </p:txEl>
                                          </p:spTgt>
                                        </p:tgtEl>
                                        <p:attrNameLst>
                                          <p:attrName>style.visibility</p:attrName>
                                        </p:attrNameLst>
                                      </p:cBhvr>
                                      <p:to>
                                        <p:strVal val="visible"/>
                                      </p:to>
                                    </p:set>
                                    <p:animEffect transition="in" filter="fade">
                                      <p:cBhvr>
                                        <p:cTn id="17" dur="2000"/>
                                        <p:tgtEl>
                                          <p:spTgt spid="819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197">
                                            <p:txEl>
                                              <p:pRg st="6" end="6"/>
                                            </p:txEl>
                                          </p:spTgt>
                                        </p:tgtEl>
                                        <p:attrNameLst>
                                          <p:attrName>style.visibility</p:attrName>
                                        </p:attrNameLst>
                                      </p:cBhvr>
                                      <p:to>
                                        <p:strVal val="visible"/>
                                      </p:to>
                                    </p:set>
                                    <p:animEffect transition="in" filter="fade">
                                      <p:cBhvr>
                                        <p:cTn id="22" dur="2000"/>
                                        <p:tgtEl>
                                          <p:spTgt spid="81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Changes in Consumer Expectations	</a:t>
            </a:r>
          </a:p>
        </p:txBody>
      </p:sp>
      <p:sp>
        <p:nvSpPr>
          <p:cNvPr id="8197" name="Rectangle 3"/>
          <p:cNvSpPr>
            <a:spLocks noGrp="1" noChangeArrowheads="1"/>
          </p:cNvSpPr>
          <p:nvPr>
            <p:ph idx="1"/>
          </p:nvPr>
        </p:nvSpPr>
        <p:spPr>
          <a:xfrm>
            <a:off x="395288" y="1412875"/>
            <a:ext cx="7156450" cy="4419600"/>
          </a:xfrm>
        </p:spPr>
        <p:txBody>
          <a:bodyPr>
            <a:normAutofit/>
          </a:bodyPr>
          <a:lstStyle/>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High quality for low prices</a:t>
            </a:r>
          </a:p>
          <a:p>
            <a:pPr fontAlgn="auto">
              <a:lnSpc>
                <a:spcPct val="90000"/>
              </a:lnSpc>
              <a:spcAft>
                <a:spcPts val="0"/>
              </a:spcAft>
              <a:buClr>
                <a:srgbClr val="FFFFCC"/>
              </a:buClr>
              <a:buFont typeface="Monotype Sorts" pitchFamily="-1" charset="2"/>
              <a:buBlip>
                <a:blip r:embed="rId3"/>
              </a:buBlip>
              <a:defRPr/>
            </a:pPr>
            <a:endParaRPr lang="en-GB" sz="2800" dirty="0">
              <a:solidFill>
                <a:schemeClr val="tx1"/>
              </a:solidFill>
            </a:endParaRPr>
          </a:p>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Speed and Convenience</a:t>
            </a:r>
          </a:p>
          <a:p>
            <a:pPr fontAlgn="auto">
              <a:lnSpc>
                <a:spcPct val="90000"/>
              </a:lnSpc>
              <a:spcAft>
                <a:spcPts val="0"/>
              </a:spcAft>
              <a:buClr>
                <a:srgbClr val="FFFFCC"/>
              </a:buClr>
              <a:buFont typeface="Monotype Sorts" pitchFamily="-1" charset="2"/>
              <a:buBlip>
                <a:blip r:embed="rId3"/>
              </a:buBlip>
              <a:defRPr/>
            </a:pPr>
            <a:endParaRPr lang="en-GB" sz="2800" dirty="0">
              <a:solidFill>
                <a:schemeClr val="tx1"/>
              </a:solidFill>
            </a:endParaRPr>
          </a:p>
          <a:p>
            <a:pPr fontAlgn="auto">
              <a:lnSpc>
                <a:spcPct val="90000"/>
              </a:lnSpc>
              <a:spcAft>
                <a:spcPts val="0"/>
              </a:spcAft>
              <a:buClr>
                <a:srgbClr val="FFFFCC"/>
              </a:buClr>
              <a:buFont typeface="Monotype Sorts" pitchFamily="-1" charset="2"/>
              <a:buBlip>
                <a:blip r:embed="rId3"/>
              </a:buBlip>
              <a:defRPr/>
            </a:pPr>
            <a:r>
              <a:rPr lang="en-GB" sz="2800" dirty="0">
                <a:solidFill>
                  <a:schemeClr val="tx1"/>
                </a:solidFill>
              </a:rPr>
              <a:t>Customisation</a:t>
            </a:r>
          </a:p>
          <a:p>
            <a:pPr marL="0" indent="0" fontAlgn="auto">
              <a:lnSpc>
                <a:spcPct val="90000"/>
              </a:lnSpc>
              <a:spcAft>
                <a:spcPts val="0"/>
              </a:spcAft>
              <a:buClr>
                <a:srgbClr val="FFFFCC"/>
              </a:buClr>
              <a:buFont typeface="Wingdings 2"/>
              <a:buNone/>
              <a:defRPr/>
            </a:pPr>
            <a:endParaRPr lang="en-GB" sz="2800" dirty="0">
              <a:solidFill>
                <a:schemeClr val="tx1"/>
              </a:solidFill>
            </a:endParaRPr>
          </a:p>
          <a:p>
            <a:pPr fontAlgn="auto">
              <a:lnSpc>
                <a:spcPct val="90000"/>
              </a:lnSpc>
              <a:spcAft>
                <a:spcPts val="0"/>
              </a:spcAft>
              <a:buClr>
                <a:schemeClr val="tx1"/>
              </a:buClr>
              <a:buFont typeface="Monotype Sorts" pitchFamily="-1" charset="2"/>
              <a:buBlip>
                <a:blip r:embed="rId3"/>
              </a:buBlip>
              <a:defRPr/>
            </a:pPr>
            <a:r>
              <a:rPr lang="en-GB" sz="2800" dirty="0">
                <a:solidFill>
                  <a:schemeClr val="tx1"/>
                </a:solidFill>
              </a:rPr>
              <a:t>Expectation that companies act responsibly towards the environment, their community and their employees </a:t>
            </a:r>
          </a:p>
          <a:p>
            <a:pPr fontAlgn="auto">
              <a:lnSpc>
                <a:spcPct val="90000"/>
              </a:lnSpc>
              <a:spcAft>
                <a:spcPts val="0"/>
              </a:spcAft>
              <a:buClr>
                <a:srgbClr val="FFFFCC"/>
              </a:buClr>
              <a:buFont typeface="Wingdings" pitchFamily="-1" charset="2"/>
              <a:buChar char="Ø"/>
              <a:defRPr/>
            </a:pPr>
            <a:endParaRPr lang="en-GB" sz="2800" dirty="0">
              <a:solidFill>
                <a:srgbClr val="FC205F"/>
              </a:solidFill>
            </a:endParaRPr>
          </a:p>
          <a:p>
            <a:pPr fontAlgn="auto">
              <a:lnSpc>
                <a:spcPct val="90000"/>
              </a:lnSpc>
              <a:spcAft>
                <a:spcPts val="0"/>
              </a:spcAft>
              <a:buFont typeface="Wingdings" pitchFamily="-1" charset="2"/>
              <a:buChar char="Ø"/>
              <a:defRPr/>
            </a:pPr>
            <a:endParaRPr lang="en-GB" sz="2800" dirty="0"/>
          </a:p>
        </p:txBody>
      </p:sp>
      <p:sp>
        <p:nvSpPr>
          <p:cNvPr id="27650"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0F934F51-9ACA-47C7-B078-8A3E977198C3}" type="slidenum">
              <a:rPr lang="en-GB">
                <a:solidFill>
                  <a:srgbClr val="D38E27"/>
                </a:solidFill>
              </a:rPr>
              <a:pPr algn="ctr" eaLnBrk="1" hangingPunct="1"/>
              <a:t>19</a:t>
            </a:fld>
            <a:endParaRPr lang="en-GB">
              <a:solidFill>
                <a:srgbClr val="D38E27"/>
              </a:solidFill>
            </a:endParaRPr>
          </a:p>
        </p:txBody>
      </p:sp>
    </p:spTree>
    <p:extLst>
      <p:ext uri="{BB962C8B-B14F-4D97-AF65-F5344CB8AC3E}">
        <p14:creationId xmlns:p14="http://schemas.microsoft.com/office/powerpoint/2010/main" val="32395943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animEffect transition="in" filter="fade">
                                      <p:cBhvr>
                                        <p:cTn id="7" dur="2000"/>
                                        <p:tgtEl>
                                          <p:spTgt spid="81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197">
                                            <p:txEl>
                                              <p:pRg st="2" end="2"/>
                                            </p:txEl>
                                          </p:spTgt>
                                        </p:tgtEl>
                                        <p:attrNameLst>
                                          <p:attrName>style.visibility</p:attrName>
                                        </p:attrNameLst>
                                      </p:cBhvr>
                                      <p:to>
                                        <p:strVal val="visible"/>
                                      </p:to>
                                    </p:set>
                                    <p:animEffect transition="in" filter="fade">
                                      <p:cBhvr>
                                        <p:cTn id="12" dur="2000"/>
                                        <p:tgtEl>
                                          <p:spTgt spid="819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197">
                                            <p:txEl>
                                              <p:pRg st="4" end="4"/>
                                            </p:txEl>
                                          </p:spTgt>
                                        </p:tgtEl>
                                        <p:attrNameLst>
                                          <p:attrName>style.visibility</p:attrName>
                                        </p:attrNameLst>
                                      </p:cBhvr>
                                      <p:to>
                                        <p:strVal val="visible"/>
                                      </p:to>
                                    </p:set>
                                    <p:animEffect transition="in" filter="fade">
                                      <p:cBhvr>
                                        <p:cTn id="17" dur="2000"/>
                                        <p:tgtEl>
                                          <p:spTgt spid="819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197">
                                            <p:txEl>
                                              <p:pRg st="6" end="6"/>
                                            </p:txEl>
                                          </p:spTgt>
                                        </p:tgtEl>
                                        <p:attrNameLst>
                                          <p:attrName>style.visibility</p:attrName>
                                        </p:attrNameLst>
                                      </p:cBhvr>
                                      <p:to>
                                        <p:strVal val="visible"/>
                                      </p:to>
                                    </p:set>
                                    <p:animEffect transition="in" filter="fade">
                                      <p:cBhvr>
                                        <p:cTn id="22" dur="2000"/>
                                        <p:tgtEl>
                                          <p:spTgt spid="819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Global and Local Cultures</a:t>
            </a:r>
          </a:p>
        </p:txBody>
      </p:sp>
      <p:sp>
        <p:nvSpPr>
          <p:cNvPr id="12293" name="Rectangle 3"/>
          <p:cNvSpPr>
            <a:spLocks noGrp="1" noChangeArrowheads="1"/>
          </p:cNvSpPr>
          <p:nvPr>
            <p:ph idx="1"/>
          </p:nvPr>
        </p:nvSpPr>
        <p:spPr>
          <a:xfrm>
            <a:off x="395288" y="1484313"/>
            <a:ext cx="6335712" cy="4681537"/>
          </a:xfrm>
        </p:spPr>
        <p:txBody>
          <a:bodyPr/>
          <a:lstStyle/>
          <a:p>
            <a:pPr>
              <a:buFont typeface="Wingdings" panose="05000000000000000000" pitchFamily="2" charset="2"/>
              <a:buChar char="Ø"/>
            </a:pPr>
            <a:endParaRPr lang="en-GB"/>
          </a:p>
          <a:p>
            <a:pPr>
              <a:buClr>
                <a:schemeClr val="tx1"/>
              </a:buClr>
              <a:buFont typeface="Monotype Sorts"/>
              <a:buBlip>
                <a:blip r:embed="rId3"/>
              </a:buBlip>
            </a:pPr>
            <a:r>
              <a:rPr lang="en-GB">
                <a:solidFill>
                  <a:schemeClr val="tx1"/>
                </a:solidFill>
              </a:rPr>
              <a:t>Convergence of consumer segments into global segments</a:t>
            </a:r>
          </a:p>
          <a:p>
            <a:pPr>
              <a:buClr>
                <a:srgbClr val="FFFFCC"/>
              </a:buClr>
              <a:buFont typeface="Monotype Sorts"/>
              <a:buBlip>
                <a:blip r:embed="rId3"/>
              </a:buBlip>
            </a:pPr>
            <a:r>
              <a:rPr lang="en-GB">
                <a:solidFill>
                  <a:schemeClr val="tx1"/>
                </a:solidFill>
              </a:rPr>
              <a:t>Local cultures still strong  and diverse</a:t>
            </a:r>
          </a:p>
          <a:p>
            <a:pPr>
              <a:buClr>
                <a:schemeClr val="tx1"/>
              </a:buClr>
              <a:buFont typeface="Monotype Sorts"/>
              <a:buBlip>
                <a:blip r:embed="rId3"/>
              </a:buBlip>
            </a:pPr>
            <a:r>
              <a:rPr lang="en-GB">
                <a:solidFill>
                  <a:schemeClr val="tx1"/>
                </a:solidFill>
              </a:rPr>
              <a:t>Backlash against ‘one size fits all’ capitalism</a:t>
            </a:r>
          </a:p>
          <a:p>
            <a:pPr>
              <a:buClr>
                <a:schemeClr val="tx1"/>
              </a:buClr>
              <a:buFont typeface="Monotype Sorts"/>
              <a:buBlip>
                <a:blip r:embed="rId3"/>
              </a:buBlip>
            </a:pPr>
            <a:r>
              <a:rPr lang="en-GB">
                <a:solidFill>
                  <a:schemeClr val="tx1"/>
                </a:solidFill>
              </a:rPr>
              <a:t>‘Glocalisation’</a:t>
            </a:r>
          </a:p>
        </p:txBody>
      </p:sp>
      <p:sp>
        <p:nvSpPr>
          <p:cNvPr id="35842"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73089EDD-66A4-4AAE-B54D-78D8D1543862}" type="slidenum">
              <a:rPr lang="en-GB">
                <a:solidFill>
                  <a:srgbClr val="D38E27"/>
                </a:solidFill>
              </a:rPr>
              <a:pPr algn="ctr" eaLnBrk="1" hangingPunct="1"/>
              <a:t>20</a:t>
            </a:fld>
            <a:endParaRPr lang="en-GB">
              <a:solidFill>
                <a:srgbClr val="D38E27"/>
              </a:solidFill>
            </a:endParaRPr>
          </a:p>
        </p:txBody>
      </p:sp>
      <p:pic>
        <p:nvPicPr>
          <p:cNvPr id="51205" name="Picture 2" descr="C:\Users\a.cockrill\AppData\Local\Microsoft\Windows\Temporary Internet Files\Content.IE5\JC49RABS\MP900442503[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9925" y="1628775"/>
            <a:ext cx="1704975"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8309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2293">
                                            <p:txEl>
                                              <p:pRg st="1" end="1"/>
                                            </p:txEl>
                                          </p:spTgt>
                                        </p:tgtEl>
                                        <p:attrNameLst>
                                          <p:attrName>style.visibility</p:attrName>
                                        </p:attrNameLst>
                                      </p:cBhvr>
                                      <p:to>
                                        <p:strVal val="visible"/>
                                      </p:to>
                                    </p:set>
                                    <p:animEffect transition="in" filter="fade">
                                      <p:cBhvr>
                                        <p:cTn id="7" dur="2000"/>
                                        <p:tgtEl>
                                          <p:spTgt spid="1229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293">
                                            <p:txEl>
                                              <p:pRg st="2" end="2"/>
                                            </p:txEl>
                                          </p:spTgt>
                                        </p:tgtEl>
                                        <p:attrNameLst>
                                          <p:attrName>style.visibility</p:attrName>
                                        </p:attrNameLst>
                                      </p:cBhvr>
                                      <p:to>
                                        <p:strVal val="visible"/>
                                      </p:to>
                                    </p:set>
                                    <p:animEffect transition="in" filter="fade">
                                      <p:cBhvr>
                                        <p:cTn id="12" dur="2000"/>
                                        <p:tgtEl>
                                          <p:spTgt spid="1229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2293">
                                            <p:txEl>
                                              <p:pRg st="3" end="3"/>
                                            </p:txEl>
                                          </p:spTgt>
                                        </p:tgtEl>
                                        <p:attrNameLst>
                                          <p:attrName>style.visibility</p:attrName>
                                        </p:attrNameLst>
                                      </p:cBhvr>
                                      <p:to>
                                        <p:strVal val="visible"/>
                                      </p:to>
                                    </p:set>
                                    <p:animEffect transition="in" filter="fade">
                                      <p:cBhvr>
                                        <p:cTn id="17" dur="2000"/>
                                        <p:tgtEl>
                                          <p:spTgt spid="1229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2293">
                                            <p:txEl>
                                              <p:pRg st="4" end="4"/>
                                            </p:txEl>
                                          </p:spTgt>
                                        </p:tgtEl>
                                        <p:attrNameLst>
                                          <p:attrName>style.visibility</p:attrName>
                                        </p:attrNameLst>
                                      </p:cBhvr>
                                      <p:to>
                                        <p:strVal val="visible"/>
                                      </p:to>
                                    </p:set>
                                    <p:animEffect transition="in" filter="fade">
                                      <p:cBhvr>
                                        <p:cTn id="22" dur="2000"/>
                                        <p:tgtEl>
                                          <p:spTgt spid="1229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260350"/>
            <a:ext cx="4176713" cy="331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7"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68838" y="3716338"/>
            <a:ext cx="4176712" cy="294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78375" y="242888"/>
            <a:ext cx="4100513" cy="3151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222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3733800"/>
            <a:ext cx="4176713"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776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Political and Legal Forces</a:t>
            </a:r>
          </a:p>
        </p:txBody>
      </p:sp>
      <p:sp>
        <p:nvSpPr>
          <p:cNvPr id="12293" name="Rectangle 3"/>
          <p:cNvSpPr>
            <a:spLocks noGrp="1" noChangeArrowheads="1"/>
          </p:cNvSpPr>
          <p:nvPr>
            <p:ph idx="1"/>
          </p:nvPr>
        </p:nvSpPr>
        <p:spPr>
          <a:xfrm>
            <a:off x="588963" y="1341438"/>
            <a:ext cx="6335712" cy="4419600"/>
          </a:xfrm>
        </p:spPr>
        <p:txBody>
          <a:bodyPr/>
          <a:lstStyle/>
          <a:p>
            <a:pPr>
              <a:buFont typeface="Wingdings" panose="05000000000000000000" pitchFamily="2" charset="2"/>
              <a:buChar char="Ø"/>
            </a:pPr>
            <a:endParaRPr lang="en-GB" dirty="0"/>
          </a:p>
          <a:p>
            <a:pPr>
              <a:buClr>
                <a:schemeClr val="tx1"/>
              </a:buClr>
              <a:buFont typeface="Monotype Sorts"/>
              <a:buBlip>
                <a:blip r:embed="rId3"/>
              </a:buBlip>
            </a:pPr>
            <a:r>
              <a:rPr lang="en-GB" dirty="0">
                <a:solidFill>
                  <a:schemeClr val="tx1"/>
                </a:solidFill>
              </a:rPr>
              <a:t>The European Union &amp; BREXIT!</a:t>
            </a:r>
          </a:p>
          <a:p>
            <a:pPr>
              <a:buClr>
                <a:srgbClr val="FFFFCC"/>
              </a:buClr>
              <a:buFont typeface="Monotype Sorts"/>
              <a:buBlip>
                <a:blip r:embed="rId3"/>
              </a:buBlip>
            </a:pPr>
            <a:r>
              <a:rPr lang="en-GB" dirty="0">
                <a:solidFill>
                  <a:schemeClr val="tx1"/>
                </a:solidFill>
              </a:rPr>
              <a:t>Pro-competitive legislation</a:t>
            </a:r>
          </a:p>
          <a:p>
            <a:pPr>
              <a:buClr>
                <a:schemeClr val="tx1"/>
              </a:buClr>
              <a:buFont typeface="Monotype Sorts"/>
              <a:buBlip>
                <a:blip r:embed="rId3"/>
              </a:buBlip>
            </a:pPr>
            <a:r>
              <a:rPr lang="en-GB" dirty="0">
                <a:solidFill>
                  <a:schemeClr val="tx1"/>
                </a:solidFill>
              </a:rPr>
              <a:t>Consumer legislation </a:t>
            </a:r>
          </a:p>
          <a:p>
            <a:pPr>
              <a:buClr>
                <a:srgbClr val="FFFFCC"/>
              </a:buClr>
              <a:buFont typeface="Monotype Sorts"/>
              <a:buBlip>
                <a:blip r:embed="rId3"/>
              </a:buBlip>
            </a:pPr>
            <a:r>
              <a:rPr lang="en-GB" dirty="0">
                <a:solidFill>
                  <a:schemeClr val="tx1"/>
                </a:solidFill>
              </a:rPr>
              <a:t>Codes of practice</a:t>
            </a:r>
          </a:p>
        </p:txBody>
      </p:sp>
      <p:sp>
        <p:nvSpPr>
          <p:cNvPr id="35842"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0503CFF5-0DB0-41CA-84F5-E3E29F3C2B89}" type="slidenum">
              <a:rPr lang="en-GB">
                <a:solidFill>
                  <a:srgbClr val="D38E27"/>
                </a:solidFill>
              </a:rPr>
              <a:pPr algn="ctr" eaLnBrk="1" hangingPunct="1"/>
              <a:t>22</a:t>
            </a:fld>
            <a:endParaRPr lang="en-GB">
              <a:solidFill>
                <a:srgbClr val="D38E27"/>
              </a:solidFill>
            </a:endParaRPr>
          </a:p>
        </p:txBody>
      </p:sp>
      <p:pic>
        <p:nvPicPr>
          <p:cNvPr id="53253" name="Picture 2" descr="C:\Users\bus-ac2\AppData\Local\Microsoft\Windows\Temporary Internet Files\Content.IE5\0R967FWX\MC90035170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4525" y="3398838"/>
            <a:ext cx="2455863" cy="278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9324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2293">
                                            <p:txEl>
                                              <p:pRg st="1" end="1"/>
                                            </p:txEl>
                                          </p:spTgt>
                                        </p:tgtEl>
                                        <p:attrNameLst>
                                          <p:attrName>style.visibility</p:attrName>
                                        </p:attrNameLst>
                                      </p:cBhvr>
                                      <p:to>
                                        <p:strVal val="visible"/>
                                      </p:to>
                                    </p:set>
                                    <p:animEffect transition="in" filter="fade">
                                      <p:cBhvr>
                                        <p:cTn id="7" dur="2000"/>
                                        <p:tgtEl>
                                          <p:spTgt spid="1229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293">
                                            <p:txEl>
                                              <p:pRg st="2" end="2"/>
                                            </p:txEl>
                                          </p:spTgt>
                                        </p:tgtEl>
                                        <p:attrNameLst>
                                          <p:attrName>style.visibility</p:attrName>
                                        </p:attrNameLst>
                                      </p:cBhvr>
                                      <p:to>
                                        <p:strVal val="visible"/>
                                      </p:to>
                                    </p:set>
                                    <p:animEffect transition="in" filter="fade">
                                      <p:cBhvr>
                                        <p:cTn id="12" dur="2000"/>
                                        <p:tgtEl>
                                          <p:spTgt spid="1229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2293">
                                            <p:txEl>
                                              <p:pRg st="3" end="3"/>
                                            </p:txEl>
                                          </p:spTgt>
                                        </p:tgtEl>
                                        <p:attrNameLst>
                                          <p:attrName>style.visibility</p:attrName>
                                        </p:attrNameLst>
                                      </p:cBhvr>
                                      <p:to>
                                        <p:strVal val="visible"/>
                                      </p:to>
                                    </p:set>
                                    <p:animEffect transition="in" filter="fade">
                                      <p:cBhvr>
                                        <p:cTn id="17" dur="2000"/>
                                        <p:tgtEl>
                                          <p:spTgt spid="1229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2293">
                                            <p:txEl>
                                              <p:pRg st="4" end="4"/>
                                            </p:txEl>
                                          </p:spTgt>
                                        </p:tgtEl>
                                        <p:attrNameLst>
                                          <p:attrName>style.visibility</p:attrName>
                                        </p:attrNameLst>
                                      </p:cBhvr>
                                      <p:to>
                                        <p:strVal val="visible"/>
                                      </p:to>
                                    </p:set>
                                    <p:animEffect transition="in" filter="fade">
                                      <p:cBhvr>
                                        <p:cTn id="22" dur="2000"/>
                                        <p:tgtEl>
                                          <p:spTgt spid="1229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pPr fontAlgn="auto">
              <a:spcAft>
                <a:spcPts val="0"/>
              </a:spcAft>
              <a:defRPr/>
            </a:pPr>
            <a:r>
              <a:rPr lang="en-GB" dirty="0">
                <a:solidFill>
                  <a:schemeClr val="tx1">
                    <a:lumMod val="95000"/>
                    <a:lumOff val="5000"/>
                  </a:schemeClr>
                </a:solidFill>
              </a:rPr>
              <a:t>Physical Forces</a:t>
            </a:r>
          </a:p>
        </p:txBody>
      </p:sp>
      <p:sp>
        <p:nvSpPr>
          <p:cNvPr id="13317" name="Rectangle 3"/>
          <p:cNvSpPr>
            <a:spLocks noGrp="1" noChangeArrowheads="1"/>
          </p:cNvSpPr>
          <p:nvPr>
            <p:ph idx="1"/>
          </p:nvPr>
        </p:nvSpPr>
        <p:spPr>
          <a:xfrm>
            <a:off x="468313" y="1557338"/>
            <a:ext cx="4895850" cy="3384550"/>
          </a:xfrm>
        </p:spPr>
        <p:txBody>
          <a:bodyPr>
            <a:normAutofit fontScale="85000" lnSpcReduction="20000"/>
          </a:bodyPr>
          <a:lstStyle/>
          <a:p>
            <a:pPr fontAlgn="auto">
              <a:spcAft>
                <a:spcPts val="0"/>
              </a:spcAft>
              <a:buClr>
                <a:schemeClr val="tx1"/>
              </a:buClr>
              <a:buFont typeface="Monotype Sorts" pitchFamily="-1" charset="2"/>
              <a:buBlip>
                <a:blip r:embed="rId3"/>
              </a:buBlip>
              <a:defRPr/>
            </a:pPr>
            <a:r>
              <a:rPr lang="en-GB" sz="2800" dirty="0">
                <a:solidFill>
                  <a:schemeClr val="tx1"/>
                </a:solidFill>
              </a:rPr>
              <a:t>Climate change</a:t>
            </a:r>
          </a:p>
          <a:p>
            <a:pPr fontAlgn="auto">
              <a:spcAft>
                <a:spcPts val="0"/>
              </a:spcAft>
              <a:buClr>
                <a:schemeClr val="tx1"/>
              </a:buClr>
              <a:buFont typeface="Monotype Sorts" pitchFamily="-1" charset="2"/>
              <a:buBlip>
                <a:blip r:embed="rId3"/>
              </a:buBlip>
              <a:defRPr/>
            </a:pPr>
            <a:r>
              <a:rPr lang="en-GB" sz="2800" dirty="0">
                <a:solidFill>
                  <a:schemeClr val="tx1"/>
                </a:solidFill>
              </a:rPr>
              <a:t>Pollution</a:t>
            </a:r>
          </a:p>
          <a:p>
            <a:pPr fontAlgn="auto">
              <a:spcAft>
                <a:spcPts val="0"/>
              </a:spcAft>
              <a:buClr>
                <a:schemeClr val="tx1"/>
              </a:buClr>
              <a:buFont typeface="Monotype Sorts" pitchFamily="-1" charset="2"/>
              <a:buBlip>
                <a:blip r:embed="rId3"/>
              </a:buBlip>
              <a:defRPr/>
            </a:pPr>
            <a:r>
              <a:rPr lang="en-GB" sz="2800" dirty="0">
                <a:solidFill>
                  <a:schemeClr val="tx1"/>
                </a:solidFill>
              </a:rPr>
              <a:t>Recyclable and non-wasteful packaging</a:t>
            </a:r>
          </a:p>
          <a:p>
            <a:pPr fontAlgn="auto">
              <a:spcAft>
                <a:spcPts val="0"/>
              </a:spcAft>
              <a:buClr>
                <a:schemeClr val="tx1"/>
              </a:buClr>
              <a:buFont typeface="Monotype Sorts" pitchFamily="-1" charset="2"/>
              <a:buBlip>
                <a:blip r:embed="rId3"/>
              </a:buBlip>
              <a:defRPr/>
            </a:pPr>
            <a:r>
              <a:rPr lang="en-GB" sz="2800" dirty="0">
                <a:solidFill>
                  <a:schemeClr val="tx1"/>
                </a:solidFill>
              </a:rPr>
              <a:t>Use of environmentally friendly ingredients</a:t>
            </a:r>
          </a:p>
          <a:p>
            <a:pPr fontAlgn="auto">
              <a:spcAft>
                <a:spcPts val="0"/>
              </a:spcAft>
              <a:buClr>
                <a:schemeClr val="tx1"/>
              </a:buClr>
              <a:buFont typeface="Monotype Sorts" pitchFamily="-1" charset="2"/>
              <a:buBlip>
                <a:blip r:embed="rId3"/>
              </a:buBlip>
              <a:defRPr/>
            </a:pPr>
            <a:r>
              <a:rPr lang="en-GB" sz="2800" dirty="0">
                <a:solidFill>
                  <a:schemeClr val="tx1"/>
                </a:solidFill>
              </a:rPr>
              <a:t>Animal testing of new products</a:t>
            </a:r>
          </a:p>
          <a:p>
            <a:pPr fontAlgn="auto">
              <a:spcAft>
                <a:spcPts val="0"/>
              </a:spcAft>
              <a:buClr>
                <a:schemeClr val="tx1"/>
              </a:buClr>
              <a:buFont typeface="Monotype Sorts" pitchFamily="-1" charset="2"/>
              <a:buBlip>
                <a:blip r:embed="rId3"/>
              </a:buBlip>
              <a:defRPr/>
            </a:pPr>
            <a:r>
              <a:rPr lang="en-GB" sz="2800" dirty="0">
                <a:solidFill>
                  <a:schemeClr val="tx1"/>
                </a:solidFill>
              </a:rPr>
              <a:t>Use of environmentally friendly ingredients</a:t>
            </a:r>
          </a:p>
          <a:p>
            <a:pPr fontAlgn="auto">
              <a:spcAft>
                <a:spcPts val="0"/>
              </a:spcAft>
              <a:buClr>
                <a:srgbClr val="FFFFCC"/>
              </a:buClr>
              <a:buFont typeface="Monotype Sorts" pitchFamily="-1" charset="2"/>
              <a:buNone/>
              <a:defRPr/>
            </a:pPr>
            <a:endParaRPr lang="en-GB" sz="2800" dirty="0">
              <a:solidFill>
                <a:srgbClr val="FFFF99"/>
              </a:solidFill>
            </a:endParaRPr>
          </a:p>
        </p:txBody>
      </p:sp>
      <p:sp>
        <p:nvSpPr>
          <p:cNvPr id="37890" name="Rectangle 4"/>
          <p:cNvSpPr>
            <a:spLocks noGrp="1" noChangeArrowheads="1"/>
          </p:cNvSpPr>
          <p:nvPr>
            <p:ph type="sldNum" sz="quarter" idx="12"/>
          </p:nvPr>
        </p:nvSpPr>
        <p:spPr bwMode="auto">
          <a:xfrm>
            <a:off x="3124200" y="6356350"/>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331BADA7-D163-4640-88B4-F085FD1B6476}" type="slidenum">
              <a:rPr lang="en-GB">
                <a:solidFill>
                  <a:srgbClr val="D38E27"/>
                </a:solidFill>
              </a:rPr>
              <a:pPr algn="ctr" eaLnBrk="1" hangingPunct="1"/>
              <a:t>23</a:t>
            </a:fld>
            <a:endParaRPr lang="en-GB">
              <a:solidFill>
                <a:srgbClr val="D38E27"/>
              </a:solidFill>
            </a:endParaRPr>
          </a:p>
        </p:txBody>
      </p:sp>
      <p:pic>
        <p:nvPicPr>
          <p:cNvPr id="54277" name="Picture 2" descr="C:\Users\bus-ac2\AppData\Local\Microsoft\Windows\Temporary Internet Files\Content.IE5\4JQPAJ82\MC900433860[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225" y="4868863"/>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8" name="Picture 3" descr="C:\Users\bus-ac2\AppData\Local\Microsoft\Windows\Temporary Internet Files\Content.IE5\KBHF68X6\MP900448339[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2600" y="1557338"/>
            <a:ext cx="3430588" cy="496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9725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Effect transition="in" filter="fade">
                                      <p:cBhvr>
                                        <p:cTn id="7" dur="2000"/>
                                        <p:tgtEl>
                                          <p:spTgt spid="1331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3317">
                                            <p:txEl>
                                              <p:pRg st="1" end="1"/>
                                            </p:txEl>
                                          </p:spTgt>
                                        </p:tgtEl>
                                        <p:attrNameLst>
                                          <p:attrName>style.visibility</p:attrName>
                                        </p:attrNameLst>
                                      </p:cBhvr>
                                      <p:to>
                                        <p:strVal val="visible"/>
                                      </p:to>
                                    </p:set>
                                    <p:animEffect transition="in" filter="fade">
                                      <p:cBhvr>
                                        <p:cTn id="12" dur="2000"/>
                                        <p:tgtEl>
                                          <p:spTgt spid="1331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3317">
                                            <p:txEl>
                                              <p:pRg st="2" end="2"/>
                                            </p:txEl>
                                          </p:spTgt>
                                        </p:tgtEl>
                                        <p:attrNameLst>
                                          <p:attrName>style.visibility</p:attrName>
                                        </p:attrNameLst>
                                      </p:cBhvr>
                                      <p:to>
                                        <p:strVal val="visible"/>
                                      </p:to>
                                    </p:set>
                                    <p:animEffect transition="in" filter="fade">
                                      <p:cBhvr>
                                        <p:cTn id="17" dur="2000"/>
                                        <p:tgtEl>
                                          <p:spTgt spid="1331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3317">
                                            <p:txEl>
                                              <p:pRg st="3" end="3"/>
                                            </p:txEl>
                                          </p:spTgt>
                                        </p:tgtEl>
                                        <p:attrNameLst>
                                          <p:attrName>style.visibility</p:attrName>
                                        </p:attrNameLst>
                                      </p:cBhvr>
                                      <p:to>
                                        <p:strVal val="visible"/>
                                      </p:to>
                                    </p:set>
                                    <p:animEffect transition="in" filter="fade">
                                      <p:cBhvr>
                                        <p:cTn id="22" dur="2000"/>
                                        <p:tgtEl>
                                          <p:spTgt spid="1331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3317">
                                            <p:txEl>
                                              <p:pRg st="4" end="4"/>
                                            </p:txEl>
                                          </p:spTgt>
                                        </p:tgtEl>
                                        <p:attrNameLst>
                                          <p:attrName>style.visibility</p:attrName>
                                        </p:attrNameLst>
                                      </p:cBhvr>
                                      <p:to>
                                        <p:strVal val="visible"/>
                                      </p:to>
                                    </p:set>
                                    <p:animEffect transition="in" filter="fade">
                                      <p:cBhvr>
                                        <p:cTn id="27" dur="2000"/>
                                        <p:tgtEl>
                                          <p:spTgt spid="1331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3317">
                                            <p:txEl>
                                              <p:pRg st="5" end="5"/>
                                            </p:txEl>
                                          </p:spTgt>
                                        </p:tgtEl>
                                        <p:attrNameLst>
                                          <p:attrName>style.visibility</p:attrName>
                                        </p:attrNameLst>
                                      </p:cBhvr>
                                      <p:to>
                                        <p:strVal val="visible"/>
                                      </p:to>
                                    </p:set>
                                    <p:animEffect transition="in" filter="fade">
                                      <p:cBhvr>
                                        <p:cTn id="32" dur="2000"/>
                                        <p:tgtEl>
                                          <p:spTgt spid="1331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7" name="Rectangle 11"/>
          <p:cNvSpPr>
            <a:spLocks noGrp="1" noChangeArrowheads="1"/>
          </p:cNvSpPr>
          <p:nvPr>
            <p:ph type="title"/>
          </p:nvPr>
        </p:nvSpPr>
        <p:spPr>
          <a:xfrm>
            <a:off x="1547813" y="0"/>
            <a:ext cx="7772400" cy="831850"/>
          </a:xfrm>
        </p:spPr>
        <p:txBody>
          <a:bodyPr lIns="90488" tIns="44450" rIns="90488" bIns="44450"/>
          <a:lstStyle/>
          <a:p>
            <a:pPr fontAlgn="auto">
              <a:spcAft>
                <a:spcPts val="0"/>
              </a:spcAft>
              <a:defRPr/>
            </a:pPr>
            <a:r>
              <a:rPr lang="en-US" dirty="0">
                <a:solidFill>
                  <a:schemeClr val="tx1">
                    <a:lumMod val="95000"/>
                    <a:lumOff val="5000"/>
                  </a:schemeClr>
                </a:solidFill>
              </a:rPr>
              <a:t>Technological Forces</a:t>
            </a:r>
          </a:p>
        </p:txBody>
      </p:sp>
      <p:sp>
        <p:nvSpPr>
          <p:cNvPr id="41986" name="Rectangle 4"/>
          <p:cNvSpPr>
            <a:spLocks noGrp="1" noChangeArrowheads="1"/>
          </p:cNvSpPr>
          <p:nvPr>
            <p:ph type="sldNum" sz="quarter" idx="12"/>
          </p:nvPr>
        </p:nvSpPr>
        <p:spPr bwMode="auto">
          <a:xfrm>
            <a:off x="2800350" y="6581775"/>
            <a:ext cx="5551488" cy="365125"/>
          </a:xfrm>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fld id="{2ECD00AA-0B14-4AB6-B80D-7FAD4E695B72}" type="slidenum">
              <a:rPr lang="en-GB">
                <a:solidFill>
                  <a:srgbClr val="D38E27"/>
                </a:solidFill>
              </a:rPr>
              <a:pPr algn="ctr" eaLnBrk="1" hangingPunct="1"/>
              <a:t>24</a:t>
            </a:fld>
            <a:endParaRPr lang="en-GB">
              <a:solidFill>
                <a:srgbClr val="D38E27"/>
              </a:solidFill>
            </a:endParaRPr>
          </a:p>
        </p:txBody>
      </p:sp>
      <p:sp>
        <p:nvSpPr>
          <p:cNvPr id="56324" name="Rectangle 3"/>
          <p:cNvSpPr>
            <a:spLocks noChangeArrowheads="1"/>
          </p:cNvSpPr>
          <p:nvPr/>
        </p:nvSpPr>
        <p:spPr bwMode="auto">
          <a:xfrm>
            <a:off x="-131763" y="6926263"/>
            <a:ext cx="4213226" cy="22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sz="1000"/>
          </a:p>
        </p:txBody>
      </p:sp>
      <p:sp>
        <p:nvSpPr>
          <p:cNvPr id="56325" name="Line 7"/>
          <p:cNvSpPr>
            <a:spLocks noChangeShapeType="1"/>
          </p:cNvSpPr>
          <p:nvPr/>
        </p:nvSpPr>
        <p:spPr bwMode="auto">
          <a:xfrm>
            <a:off x="4319588" y="2359025"/>
            <a:ext cx="23812" cy="798513"/>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26" name="Rectangle 24"/>
          <p:cNvSpPr>
            <a:spLocks noChangeArrowheads="1"/>
          </p:cNvSpPr>
          <p:nvPr/>
        </p:nvSpPr>
        <p:spPr bwMode="auto">
          <a:xfrm>
            <a:off x="2951163" y="3222625"/>
            <a:ext cx="2752725" cy="822325"/>
          </a:xfrm>
          <a:prstGeom prst="rect">
            <a:avLst/>
          </a:prstGeom>
          <a:gradFill rotWithShape="0">
            <a:gsLst>
              <a:gs pos="0">
                <a:srgbClr val="9232AC"/>
              </a:gs>
              <a:gs pos="50000">
                <a:srgbClr val="DDB1E9"/>
              </a:gs>
              <a:gs pos="100000">
                <a:srgbClr val="DDB1E9"/>
              </a:gs>
            </a:gsLst>
            <a:lin ang="5400000"/>
          </a:gradFill>
          <a:ln>
            <a:noFill/>
          </a:ln>
          <a:effectLst>
            <a:outerShdw dist="88900" dir="3120006" sx="106000" sy="106000" algn="tl" rotWithShape="0">
              <a:srgbClr val="0D0D0D">
                <a:alpha val="39998"/>
              </a:srgbClr>
            </a:outerShdw>
          </a:effectLst>
          <a:extLs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p>
        </p:txBody>
      </p:sp>
      <p:sp>
        <p:nvSpPr>
          <p:cNvPr id="56327" name="Text Box 43"/>
          <p:cNvSpPr txBox="1">
            <a:spLocks noChangeArrowheads="1"/>
          </p:cNvSpPr>
          <p:nvPr/>
        </p:nvSpPr>
        <p:spPr bwMode="auto">
          <a:xfrm>
            <a:off x="3167063" y="3440113"/>
            <a:ext cx="2470150" cy="366712"/>
          </a:xfrm>
          <a:prstGeom prst="rect">
            <a:avLst/>
          </a:prstGeom>
          <a:noFill/>
          <a:ln>
            <a:noFill/>
          </a:ln>
          <a:effectLst>
            <a:prstShdw prst="shdw17" dist="17961" dir="2700000">
              <a:srgbClr val="2F4D71">
                <a:alpha val="74997"/>
              </a:srgbClr>
            </a:prst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b="1">
                <a:solidFill>
                  <a:srgbClr val="732888"/>
                </a:solidFill>
              </a:rPr>
              <a:t>Technologies Forces</a:t>
            </a:r>
            <a:endParaRPr lang="en-US" b="1">
              <a:solidFill>
                <a:srgbClr val="732888"/>
              </a:solidFill>
            </a:endParaRPr>
          </a:p>
        </p:txBody>
      </p:sp>
      <p:sp>
        <p:nvSpPr>
          <p:cNvPr id="56328" name="Line 7"/>
          <p:cNvSpPr>
            <a:spLocks noChangeShapeType="1"/>
          </p:cNvSpPr>
          <p:nvPr/>
        </p:nvSpPr>
        <p:spPr bwMode="auto">
          <a:xfrm flipH="1">
            <a:off x="5711825" y="2790825"/>
            <a:ext cx="839788" cy="366713"/>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29" name="Line 7"/>
          <p:cNvSpPr>
            <a:spLocks noChangeShapeType="1"/>
          </p:cNvSpPr>
          <p:nvPr/>
        </p:nvSpPr>
        <p:spPr bwMode="auto">
          <a:xfrm flipH="1" flipV="1">
            <a:off x="5711825" y="4094163"/>
            <a:ext cx="552450" cy="569912"/>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0" name="Line 7"/>
          <p:cNvSpPr>
            <a:spLocks noChangeShapeType="1"/>
          </p:cNvSpPr>
          <p:nvPr/>
        </p:nvSpPr>
        <p:spPr bwMode="auto">
          <a:xfrm flipH="1" flipV="1">
            <a:off x="4630738" y="4165600"/>
            <a:ext cx="576262" cy="1008063"/>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1" name="Line 7"/>
          <p:cNvSpPr>
            <a:spLocks noChangeShapeType="1"/>
          </p:cNvSpPr>
          <p:nvPr/>
        </p:nvSpPr>
        <p:spPr bwMode="auto">
          <a:xfrm flipV="1">
            <a:off x="3263900" y="4165600"/>
            <a:ext cx="358775" cy="1081088"/>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2" name="Line 7"/>
          <p:cNvSpPr>
            <a:spLocks noChangeShapeType="1"/>
          </p:cNvSpPr>
          <p:nvPr/>
        </p:nvSpPr>
        <p:spPr bwMode="auto">
          <a:xfrm>
            <a:off x="2159000" y="2935288"/>
            <a:ext cx="815975" cy="295275"/>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3" name="Line 7"/>
          <p:cNvSpPr>
            <a:spLocks noChangeShapeType="1"/>
          </p:cNvSpPr>
          <p:nvPr/>
        </p:nvSpPr>
        <p:spPr bwMode="auto">
          <a:xfrm flipV="1">
            <a:off x="2255838" y="4094163"/>
            <a:ext cx="719137" cy="431800"/>
          </a:xfrm>
          <a:prstGeom prst="line">
            <a:avLst/>
          </a:prstGeom>
          <a:noFill/>
          <a:ln w="38100">
            <a:solidFill>
              <a:srgbClr val="9232AC"/>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4" name="Oval 29"/>
          <p:cNvSpPr>
            <a:spLocks noChangeArrowheads="1"/>
          </p:cNvSpPr>
          <p:nvPr/>
        </p:nvSpPr>
        <p:spPr bwMode="auto">
          <a:xfrm>
            <a:off x="3479800" y="1357313"/>
            <a:ext cx="1655763"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Internet</a:t>
            </a:r>
            <a:endParaRPr lang="en-US" b="1">
              <a:solidFill>
                <a:schemeClr val="bg1"/>
              </a:solidFill>
            </a:endParaRPr>
          </a:p>
        </p:txBody>
      </p:sp>
      <p:sp>
        <p:nvSpPr>
          <p:cNvPr id="56335" name="Oval 29"/>
          <p:cNvSpPr>
            <a:spLocks noChangeArrowheads="1"/>
          </p:cNvSpPr>
          <p:nvPr/>
        </p:nvSpPr>
        <p:spPr bwMode="auto">
          <a:xfrm>
            <a:off x="6215063" y="2078038"/>
            <a:ext cx="1655762"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Computers</a:t>
            </a:r>
            <a:endParaRPr lang="en-US" b="1">
              <a:solidFill>
                <a:schemeClr val="bg1"/>
              </a:solidFill>
            </a:endParaRPr>
          </a:p>
        </p:txBody>
      </p:sp>
      <p:sp>
        <p:nvSpPr>
          <p:cNvPr id="56336" name="Oval 29"/>
          <p:cNvSpPr>
            <a:spLocks noChangeArrowheads="1"/>
          </p:cNvSpPr>
          <p:nvPr/>
        </p:nvSpPr>
        <p:spPr bwMode="auto">
          <a:xfrm>
            <a:off x="742950" y="2078038"/>
            <a:ext cx="1655763"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Mobile </a:t>
            </a:r>
            <a:br>
              <a:rPr lang="en-GB" b="1">
                <a:solidFill>
                  <a:schemeClr val="bg1"/>
                </a:solidFill>
              </a:rPr>
            </a:br>
            <a:r>
              <a:rPr lang="en-GB" b="1">
                <a:solidFill>
                  <a:schemeClr val="bg1"/>
                </a:solidFill>
              </a:rPr>
              <a:t>Phones</a:t>
            </a:r>
            <a:endParaRPr lang="en-US" b="1">
              <a:solidFill>
                <a:schemeClr val="bg1"/>
              </a:solidFill>
            </a:endParaRPr>
          </a:p>
        </p:txBody>
      </p:sp>
      <p:sp>
        <p:nvSpPr>
          <p:cNvPr id="56337" name="Oval 29"/>
          <p:cNvSpPr>
            <a:spLocks noChangeArrowheads="1"/>
          </p:cNvSpPr>
          <p:nvPr/>
        </p:nvSpPr>
        <p:spPr bwMode="auto">
          <a:xfrm>
            <a:off x="742950" y="4310063"/>
            <a:ext cx="1655763"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Apps</a:t>
            </a:r>
            <a:endParaRPr lang="en-US" b="1">
              <a:solidFill>
                <a:schemeClr val="bg1"/>
              </a:solidFill>
            </a:endParaRPr>
          </a:p>
        </p:txBody>
      </p:sp>
      <p:sp>
        <p:nvSpPr>
          <p:cNvPr id="56338" name="Oval 29"/>
          <p:cNvSpPr>
            <a:spLocks noChangeArrowheads="1"/>
          </p:cNvSpPr>
          <p:nvPr/>
        </p:nvSpPr>
        <p:spPr bwMode="auto">
          <a:xfrm>
            <a:off x="2398713" y="5246688"/>
            <a:ext cx="1655762"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Camcorders</a:t>
            </a:r>
            <a:endParaRPr lang="en-US" b="1">
              <a:solidFill>
                <a:schemeClr val="bg1"/>
              </a:solidFill>
            </a:endParaRPr>
          </a:p>
        </p:txBody>
      </p:sp>
      <p:sp>
        <p:nvSpPr>
          <p:cNvPr id="56339" name="Oval 29"/>
          <p:cNvSpPr>
            <a:spLocks noChangeArrowheads="1"/>
          </p:cNvSpPr>
          <p:nvPr/>
        </p:nvSpPr>
        <p:spPr bwMode="auto">
          <a:xfrm>
            <a:off x="4559300" y="5173663"/>
            <a:ext cx="1655763" cy="1008062"/>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Body </a:t>
            </a:r>
            <a:br>
              <a:rPr lang="en-GB" b="1">
                <a:solidFill>
                  <a:schemeClr val="bg1"/>
                </a:solidFill>
              </a:rPr>
            </a:br>
            <a:r>
              <a:rPr lang="en-GB" b="1">
                <a:solidFill>
                  <a:schemeClr val="bg1"/>
                </a:solidFill>
              </a:rPr>
              <a:t>Scanners</a:t>
            </a:r>
            <a:endParaRPr lang="en-US" b="1">
              <a:solidFill>
                <a:schemeClr val="bg1"/>
              </a:solidFill>
            </a:endParaRPr>
          </a:p>
        </p:txBody>
      </p:sp>
      <p:sp>
        <p:nvSpPr>
          <p:cNvPr id="56340" name="Oval 29"/>
          <p:cNvSpPr>
            <a:spLocks noChangeArrowheads="1"/>
          </p:cNvSpPr>
          <p:nvPr/>
        </p:nvSpPr>
        <p:spPr bwMode="auto">
          <a:xfrm>
            <a:off x="6143625" y="4454525"/>
            <a:ext cx="1655763" cy="1008063"/>
          </a:xfrm>
          <a:prstGeom prst="ellipse">
            <a:avLst/>
          </a:prstGeom>
          <a:solidFill>
            <a:srgbClr val="D298E1"/>
          </a:solidFill>
          <a:ln w="12700">
            <a:solidFill>
              <a:srgbClr val="A438C2"/>
            </a:solidFill>
            <a:round/>
            <a:headEnd type="none" w="sm" len="sm"/>
            <a:tailEnd type="none" w="sm" len="sm"/>
          </a:ln>
          <a:effectLst>
            <a:prstShdw prst="shdw17" dist="17961" dir="2700000">
              <a:srgbClr val="991339">
                <a:alpha val="74997"/>
              </a:srgbClr>
            </a:prstShdw>
          </a:effec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b="1">
                <a:solidFill>
                  <a:schemeClr val="bg1"/>
                </a:solidFill>
              </a:rPr>
              <a:t>Robotics</a:t>
            </a:r>
            <a:endParaRPr lang="en-US" b="1">
              <a:solidFill>
                <a:schemeClr val="bg1"/>
              </a:solidFill>
            </a:endParaRPr>
          </a:p>
        </p:txBody>
      </p:sp>
    </p:spTree>
    <p:extLst>
      <p:ext uri="{BB962C8B-B14F-4D97-AF65-F5344CB8AC3E}">
        <p14:creationId xmlns:p14="http://schemas.microsoft.com/office/powerpoint/2010/main" val="2847252509"/>
      </p:ext>
    </p:extLst>
  </p:cSld>
  <p:clrMapOvr>
    <a:masterClrMapping/>
  </p:clrMapOvr>
  <p:transition>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PQuestion"/>
          <p:cNvSpPr>
            <a:spLocks noGrp="1"/>
          </p:cNvSpPr>
          <p:nvPr>
            <p:ph type="title"/>
          </p:nvPr>
        </p:nvSpPr>
        <p:spPr>
          <a:xfrm>
            <a:off x="591128" y="1717964"/>
            <a:ext cx="6213120" cy="2143084"/>
          </a:xfrm>
        </p:spPr>
        <p:txBody>
          <a:bodyPr>
            <a:normAutofit fontScale="90000"/>
          </a:bodyPr>
          <a:lstStyle/>
          <a:p>
            <a:pPr fontAlgn="auto">
              <a:spcAft>
                <a:spcPts val="0"/>
              </a:spcAft>
              <a:defRPr/>
            </a:pPr>
            <a:r>
              <a:rPr lang="en-GB" sz="3200" dirty="0" smtClean="0"/>
              <a:t/>
            </a:r>
            <a:br>
              <a:rPr lang="en-GB" sz="3200" dirty="0" smtClean="0"/>
            </a:br>
            <a:r>
              <a:rPr lang="en-GB" sz="3200" dirty="0"/>
              <a:t/>
            </a:r>
            <a:br>
              <a:rPr lang="en-GB" sz="3200" dirty="0"/>
            </a:br>
            <a:r>
              <a:rPr lang="en-GB" sz="3200" dirty="0" smtClean="0"/>
              <a:t>    </a:t>
            </a:r>
            <a:r>
              <a:rPr lang="en-GB" sz="3200" b="1" dirty="0" smtClean="0">
                <a:solidFill>
                  <a:srgbClr val="FF0000"/>
                </a:solidFill>
              </a:rPr>
              <a:t>Key current issues for consideration!</a:t>
            </a:r>
            <a:br>
              <a:rPr lang="en-GB" sz="3200" b="1" dirty="0" smtClean="0">
                <a:solidFill>
                  <a:srgbClr val="FF0000"/>
                </a:solidFill>
              </a:rPr>
            </a:br>
            <a:r>
              <a:rPr lang="en-GB" sz="3200" b="1" dirty="0">
                <a:solidFill>
                  <a:srgbClr val="FF0000"/>
                </a:solidFill>
              </a:rPr>
              <a:t/>
            </a:r>
            <a:br>
              <a:rPr lang="en-GB" sz="3200" b="1" dirty="0">
                <a:solidFill>
                  <a:srgbClr val="FF0000"/>
                </a:solidFill>
              </a:rPr>
            </a:br>
            <a:r>
              <a:rPr lang="en-GB" sz="2200" dirty="0" smtClean="0"/>
              <a:t>Critically consider what products you have purchased for the first time during lock down?</a:t>
            </a:r>
            <a:br>
              <a:rPr lang="en-GB" sz="2200" dirty="0" smtClean="0"/>
            </a:br>
            <a:r>
              <a:rPr lang="en-GB" sz="2200" dirty="0" smtClean="0"/>
              <a:t/>
            </a:r>
            <a:br>
              <a:rPr lang="en-GB" sz="2200" dirty="0" smtClean="0"/>
            </a:br>
            <a:r>
              <a:rPr lang="en-GB" sz="2200" dirty="0" smtClean="0"/>
              <a:t>What new products have you been attracted to?</a:t>
            </a:r>
            <a:br>
              <a:rPr lang="en-GB" sz="2200" dirty="0" smtClean="0"/>
            </a:br>
            <a:r>
              <a:rPr lang="en-GB" sz="2200" dirty="0" smtClean="0"/>
              <a:t/>
            </a:r>
            <a:br>
              <a:rPr lang="en-GB" sz="2200" dirty="0" smtClean="0"/>
            </a:br>
            <a:r>
              <a:rPr lang="en-GB" sz="2200" dirty="0" smtClean="0"/>
              <a:t>Has your spending increased or decreased?</a:t>
            </a:r>
            <a:br>
              <a:rPr lang="en-GB" sz="2200" dirty="0" smtClean="0"/>
            </a:br>
            <a:r>
              <a:rPr lang="en-GB" sz="2200" dirty="0" smtClean="0"/>
              <a:t/>
            </a:r>
            <a:br>
              <a:rPr lang="en-GB" sz="2200" dirty="0" smtClean="0"/>
            </a:br>
            <a:r>
              <a:rPr lang="en-GB" sz="2200" dirty="0" smtClean="0"/>
              <a:t>Has the money you earn increased or decreased? </a:t>
            </a:r>
            <a:br>
              <a:rPr lang="en-GB" sz="2200" dirty="0" smtClean="0"/>
            </a:br>
            <a:r>
              <a:rPr lang="en-GB" sz="2200" dirty="0" smtClean="0"/>
              <a:t/>
            </a:r>
            <a:br>
              <a:rPr lang="en-GB" sz="2200" dirty="0" smtClean="0"/>
            </a:br>
            <a:r>
              <a:rPr lang="en-GB" sz="2200" dirty="0" smtClean="0"/>
              <a:t>What products have become more popular?</a:t>
            </a:r>
            <a:br>
              <a:rPr lang="en-GB" sz="2200" dirty="0" smtClean="0"/>
            </a:br>
            <a:r>
              <a:rPr lang="en-GB" sz="2200" dirty="0" smtClean="0"/>
              <a:t/>
            </a:r>
            <a:br>
              <a:rPr lang="en-GB" sz="2200" dirty="0" smtClean="0"/>
            </a:br>
            <a:r>
              <a:rPr lang="en-GB" sz="2200" dirty="0" smtClean="0"/>
              <a:t>What products have there been shortages of?</a:t>
            </a:r>
            <a:br>
              <a:rPr lang="en-GB" sz="2200" dirty="0" smtClean="0"/>
            </a:br>
            <a:r>
              <a:rPr lang="en-GB" sz="2200" dirty="0" smtClean="0"/>
              <a:t/>
            </a:r>
            <a:br>
              <a:rPr lang="en-GB" sz="2200" dirty="0" smtClean="0"/>
            </a:br>
            <a:r>
              <a:rPr lang="en-GB" sz="2200" dirty="0" smtClean="0"/>
              <a:t>What products have seen price increases?</a:t>
            </a:r>
            <a:br>
              <a:rPr lang="en-GB" sz="2200" dirty="0" smtClean="0"/>
            </a:br>
            <a:endParaRPr lang="en-GB" sz="2200" dirty="0"/>
          </a:p>
        </p:txBody>
      </p:sp>
    </p:spTree>
    <p:custDataLst>
      <p:tags r:id="rId1"/>
    </p:custDataLst>
    <p:extLst>
      <p:ext uri="{BB962C8B-B14F-4D97-AF65-F5344CB8AC3E}">
        <p14:creationId xmlns:p14="http://schemas.microsoft.com/office/powerpoint/2010/main" val="39260953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quot;/&gt;&lt;property id=&quot;20307&quot; value=&quot;324&quot;/&gt;&lt;/object&gt;&lt;object type=&quot;3&quot; unique_id=&quot;10013&quot;&gt;&lt;property id=&quot;20148&quot; value=&quot;5&quot;/&gt;&lt;property id=&quot;20300&quot; value=&quot;Slide 10&quot;/&gt;&lt;property id=&quot;20307&quot; value=&quot;334&quot;/&gt;&lt;/object&gt;&lt;object type=&quot;3&quot; unique_id=&quot;10014&quot;&gt;&lt;property id=&quot;20148&quot; value=&quot;5&quot;/&gt;&lt;property id=&quot;20300&quot; value=&quot;Slide 2&quot;/&gt;&lt;property id=&quot;20307&quot; value=&quot;335&quot;/&gt;&lt;/object&gt;&lt;object type=&quot;3&quot; unique_id=&quot;10015&quot;&gt;&lt;property id=&quot;20148&quot; value=&quot;5&quot;/&gt;&lt;property id=&quot;20300&quot; value=&quot;Slide 3&quot;/&gt;&lt;property id=&quot;20307&quot; value=&quot;336&quot;/&gt;&lt;/object&gt;&lt;object type=&quot;3&quot; unique_id=&quot;10016&quot;&gt;&lt;property id=&quot;20148&quot; value=&quot;5&quot;/&gt;&lt;property id=&quot;20300&quot; value=&quot;Slide 4&quot;/&gt;&lt;property id=&quot;20307&quot; value=&quot;337&quot;/&gt;&lt;/object&gt;&lt;object type=&quot;3&quot; unique_id=&quot;10017&quot;&gt;&lt;property id=&quot;20148&quot; value=&quot;5&quot;/&gt;&lt;property id=&quot;20300&quot; value=&quot;Slide 5&quot;/&gt;&lt;property id=&quot;20307&quot; value=&quot;338&quot;/&gt;&lt;/object&gt;&lt;object type=&quot;3&quot; unique_id=&quot;10018&quot;&gt;&lt;property id=&quot;20148&quot; value=&quot;5&quot;/&gt;&lt;property id=&quot;20300&quot; value=&quot;Slide 6&quot;/&gt;&lt;property id=&quot;20307&quot; value=&quot;339&quot;/&gt;&lt;/object&gt;&lt;object type=&quot;3&quot; unique_id=&quot;10019&quot;&gt;&lt;property id=&quot;20148&quot; value=&quot;5&quot;/&gt;&lt;property id=&quot;20300&quot; value=&quot;Slide 7&quot;/&gt;&lt;property id=&quot;20307&quot; value=&quot;340&quot;/&gt;&lt;/object&gt;&lt;object type=&quot;3&quot; unique_id=&quot;10020&quot;&gt;&lt;property id=&quot;20148&quot; value=&quot;5&quot;/&gt;&lt;property id=&quot;20300&quot; value=&quot;Slide 8&quot;/&gt;&lt;property id=&quot;20307&quot; value=&quot;341&quot;/&gt;&lt;/object&gt;&lt;object type=&quot;3&quot; unique_id=&quot;10021&quot;&gt;&lt;property id=&quot;20148&quot; value=&quot;5&quot;/&gt;&lt;property id=&quot;20300&quot; value=&quot;Slide 9&quot;/&gt;&lt;property id=&quot;20307&quot; value=&quot;342&quot;/&gt;&lt;/object&gt;&lt;object type=&quot;3&quot; unique_id=&quot;10022&quot;&gt;&lt;property id=&quot;20148&quot; value=&quot;5&quot;/&gt;&lt;property id=&quot;20300&quot; value=&quot;Slide 11&quot;/&gt;&lt;property id=&quot;20307&quot; value=&quot;344&quot;/&gt;&lt;/object&gt;&lt;object type=&quot;3&quot; unique_id=&quot;10023&quot;&gt;&lt;property id=&quot;20148&quot; value=&quot;5&quot;/&gt;&lt;property id=&quot;20300&quot; value=&quot;Slide 12&quot;/&gt;&lt;property id=&quot;20307&quot; value=&quot;345&quot;/&gt;&lt;/object&gt;&lt;object type=&quot;3&quot; unique_id=&quot;10024&quot;&gt;&lt;property id=&quot;20148&quot; value=&quot;5&quot;/&gt;&lt;property id=&quot;20300&quot; value=&quot;Slide 13&quot;/&gt;&lt;property id=&quot;20307&quot; value=&quot;346&quot;/&gt;&lt;/object&gt;&lt;object type=&quot;3&quot; unique_id=&quot;10025&quot;&gt;&lt;property id=&quot;20148&quot; value=&quot;5&quot;/&gt;&lt;property id=&quot;20300&quot; value=&quot;Slide 14&quot;/&gt;&lt;property id=&quot;20307&quot; value=&quot;343&quot;/&gt;&lt;/object&gt;&lt;/object&gt;&lt;/object&gt;&lt;/database&gt;"/>
</p:tagLst>
</file>

<file path=ppt/tags/tag2.xml><?xml version="1.0" encoding="utf-8"?>
<p:tagLst xmlns:a="http://schemas.openxmlformats.org/drawingml/2006/main" xmlns:r="http://schemas.openxmlformats.org/officeDocument/2006/relationships" xmlns:p="http://schemas.openxmlformats.org/presentationml/2006/main">
  <p:tag name="RESULTS" val="How many Internet enabled devices do you own? (Tablet computer PC, laptop, MP3 player, phone, game consoles)&#10;30[;]30[;]30[;]False[;]0[;]&#10;4.46666666666667[;]4.5[;]2.88367050051762[;]8.31555555555556&#10;3[;]0[;]0[;]0[;]&#10;3[;]0[;]1[;]1[;]&#10;3[;]0[;]2[;]2[;]&#10;4[;]0[;]3[;]3[;]&#10;2[;]0[;]4[;]4[;]&#10;3[;]0[;]5[;]5[;]&#10;3[;]0[;]6[;]6[;]&#10;3[;]0[;]7[;]7[;]&#10;3[;]0[;]8[;]8[;]&#10;3[;]0[;]9[;]9[;]&#10;"/>
  <p:tag name="AUTOOPENPOLL" val="True"/>
  <p:tag name="HASRESULTS" val="False"/>
  <p:tag name="TYPE" val="NumericSlide"/>
  <p:tag name="TPQUESTIONXML" val="﻿&lt;?xml version=&quot;1.0&quot; encoding=&quot;utf-8&quot;?&gt;&#10;&lt;questionlist&gt;&#10;    &lt;properties&gt;&#10;        &lt;guid&gt;6557AB639A3C4E9E98299D272E911F95&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numeric&gt;&#10;            &lt;guid&gt;43FBA3EE40EF4CA6941F82685E5F61A3&lt;/guid&gt;&#10;            &lt;repollguid&gt;3B5CC24064444892A45AE300A36785B1&lt;/repollguid&gt;&#10;            &lt;sourceid&gt;BAC5DFF018CB4351B605A56BD280B7D8&lt;/sourceid&gt;&#10;            &lt;questiontext&gt;How many Internet enabled devices do you own? (Tablet computer PC, laptop, MP3 player, phone, game consoles)&lt;/questiontext&gt;&#10;            &lt;showresults&gt;True&lt;/showresults&gt;&#10;            &lt;responsegrid&gt;0&lt;/responsegrid&gt;&#10;            &lt;countdowntimer&gt;False&lt;/countdowntimer&gt;&#10;            &lt;countdowntime&gt;30&lt;/countdowntime&gt;&#10;            &lt;correctvalue&gt;1&lt;/correctvalue&gt;&#10;            &lt;incorrectvalue&gt;0&lt;/incorrectvalue&gt;&#10;            &lt;correctanswerindicator&gt;True&lt;/correctanswerindicator&gt;&#10;            &lt;numericvaluetype&gt;0&lt;/numericvaluetype&gt;&#10;        &lt;/numeric&gt;&#10;    &lt;/questions&gt;&#10;&lt;/questionlist&gt;"/>
</p:tagLst>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4853</TotalTime>
  <Words>526</Words>
  <Application>Microsoft Office PowerPoint</Application>
  <PresentationFormat>On-screen Show (4:3)</PresentationFormat>
  <Paragraphs>144</Paragraphs>
  <Slides>25</Slides>
  <Notes>11</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ＭＳ Ｐゴシック</vt:lpstr>
      <vt:lpstr>Arial</vt:lpstr>
      <vt:lpstr>Calibri</vt:lpstr>
      <vt:lpstr>Monotype Sorts</vt:lpstr>
      <vt:lpstr>Times</vt:lpstr>
      <vt:lpstr>Times New Roman</vt:lpstr>
      <vt:lpstr>Wingdings</vt:lpstr>
      <vt:lpstr>Wingdings 2</vt:lpstr>
      <vt:lpstr>1_Office Theme</vt:lpstr>
      <vt:lpstr>                      Niche Marketing</vt:lpstr>
      <vt:lpstr>Learning Outcomes for today</vt:lpstr>
      <vt:lpstr>The Changing Marketing Landscape</vt:lpstr>
      <vt:lpstr>Economic environment</vt:lpstr>
      <vt:lpstr>   Covid -19 Pandemic</vt:lpstr>
      <vt:lpstr>The Digital age</vt:lpstr>
      <vt:lpstr>Changing media landscape</vt:lpstr>
      <vt:lpstr>Information technology and marketing</vt:lpstr>
      <vt:lpstr>Old v New Customer Communications</vt:lpstr>
      <vt:lpstr>Non-profit, social and ethical marketing</vt:lpstr>
      <vt:lpstr>The Marketing Environment</vt:lpstr>
      <vt:lpstr>The Marketing Environment</vt:lpstr>
      <vt:lpstr>SWOT or TOWS analysis</vt:lpstr>
      <vt:lpstr>The Microenvironment</vt:lpstr>
      <vt:lpstr>PowerPoint Presentation</vt:lpstr>
      <vt:lpstr>Economic Forces</vt:lpstr>
      <vt:lpstr>PowerPoint Presentation</vt:lpstr>
      <vt:lpstr>Social Forces </vt:lpstr>
      <vt:lpstr>Changes in Consumer Expectations </vt:lpstr>
      <vt:lpstr>Global and Local Cultures</vt:lpstr>
      <vt:lpstr>PowerPoint Presentation</vt:lpstr>
      <vt:lpstr>Political and Legal Forces</vt:lpstr>
      <vt:lpstr>Physical Forces</vt:lpstr>
      <vt:lpstr>Technological Forces</vt:lpstr>
      <vt:lpstr>      Key current issues for consideration!  Critically consider what products you have purchased for the first time during lock down?  What new products have you been attracted to?  Has your spending increased or decreased?  Has the money you earn increased or decreased?   What products have become more popular?  What products have there been shortages of?  What products have seen price increases? </vt:lpstr>
    </vt:vector>
  </TitlesOfParts>
  <Company>FP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Jacqui Jones</cp:lastModifiedBy>
  <cp:revision>594</cp:revision>
  <cp:lastPrinted>2016-09-29T11:05:34Z</cp:lastPrinted>
  <dcterms:created xsi:type="dcterms:W3CDTF">2002-01-09T07:28:14Z</dcterms:created>
  <dcterms:modified xsi:type="dcterms:W3CDTF">2020-09-25T21:56:50Z</dcterms:modified>
</cp:coreProperties>
</file>