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31"/>
  </p:notesMasterIdLst>
  <p:handoutMasterIdLst>
    <p:handoutMasterId r:id="rId32"/>
  </p:handoutMasterIdLst>
  <p:sldIdLst>
    <p:sldId id="256" r:id="rId4"/>
    <p:sldId id="316" r:id="rId5"/>
    <p:sldId id="317" r:id="rId6"/>
    <p:sldId id="318" r:id="rId7"/>
    <p:sldId id="319" r:id="rId8"/>
    <p:sldId id="321" r:id="rId9"/>
    <p:sldId id="322" r:id="rId10"/>
    <p:sldId id="323" r:id="rId11"/>
    <p:sldId id="324" r:id="rId12"/>
    <p:sldId id="340" r:id="rId13"/>
    <p:sldId id="341" r:id="rId14"/>
    <p:sldId id="326" r:id="rId15"/>
    <p:sldId id="327" r:id="rId16"/>
    <p:sldId id="342" r:id="rId17"/>
    <p:sldId id="328" r:id="rId18"/>
    <p:sldId id="330" r:id="rId19"/>
    <p:sldId id="331" r:id="rId20"/>
    <p:sldId id="332" r:id="rId21"/>
    <p:sldId id="333" r:id="rId22"/>
    <p:sldId id="334" r:id="rId23"/>
    <p:sldId id="335" r:id="rId24"/>
    <p:sldId id="336" r:id="rId25"/>
    <p:sldId id="343" r:id="rId26"/>
    <p:sldId id="337" r:id="rId27"/>
    <p:sldId id="338" r:id="rId28"/>
    <p:sldId id="339" r:id="rId29"/>
    <p:sldId id="315" r:id="rId30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8656" autoAdjust="0"/>
  </p:normalViewPr>
  <p:slideViewPr>
    <p:cSldViewPr>
      <p:cViewPr varScale="1">
        <p:scale>
          <a:sx n="103" d="100"/>
          <a:sy n="103" d="100"/>
        </p:scale>
        <p:origin x="185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34" Type="http://schemas.openxmlformats.org/officeDocument/2006/relationships/viewProps" Target="viewProp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handoutMaster" Target="handoutMasters/handoutMaster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tableStyles" Target="tableStyle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theme" Target="theme/theme1.xml"/><Relationship Id="rId8" Type="http://schemas.openxmlformats.org/officeDocument/2006/relationships/slide" Target="slides/slide5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31/10/2018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10/31/2018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See: </a:t>
            </a:r>
            <a:r>
              <a:rPr lang="en-GB" dirty="0" smtClean="0"/>
              <a:t>https://docs.microsoft.com/en-us/sql/t-sql/queries/select-transact-sql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66540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16732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https://docs.microsoft.com/en-us/sql/t-sql/queries/select-group-by-transact-sql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21251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You counting the number of staff at each branch (THE GROUP) as well as the total salaries paid by each branch (THE GROUP)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895373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You are counting members of staff in THE GROUP (each job position at each branch)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656079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The column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staffNo</a:t>
            </a:r>
            <a:r>
              <a:rPr lang="en-GB" baseline="0" dirty="0" smtClean="0"/>
              <a:t> used in the HAVING clause is used with the aggregate function COUNT in the select column list.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946731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562225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https://docs.microsoft.com/en-us/sql/relational-databases/performance/subqueries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696231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https://docs.microsoft.com/en-us/sql/t-sql/language-elements/in-transact-sql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804171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https://docs.microsoft.com/en-us/sql/t-sql/language-elements/some-any-transact-sql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https://docs.microsoft.com/en-us/sql/t-sql/language-elements/all-transact-sql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849310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https://docs.microsoft.com/en-us/sql/t-sql/language-elements/some-any-transact-sql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356090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https://docs.microsoft.com/en-us/sql/t-sql/language-elements/all-transact-sql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74733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10/31/2018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10/31/2018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10/31/2018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10/31/2018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10/31/2018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10/31/2018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10/31/2018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10/31/2018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10/31/2018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10/31/2018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10/31/2018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10/31/2018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sql/t-sql/queries/select-group-by-transact-sql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sql/relational-databases/performance/subqueries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sql/t-sql/language-elements/in-transact-sql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sql/t-sql/language-elements/all-transact-sql" TargetMode="External"/><Relationship Id="rId2" Type="http://schemas.openxmlformats.org/officeDocument/2006/relationships/hyperlink" Target="https://docs.microsoft.com/en-us/sql/t-sql/language-elements/some-any-transact-sql" TargetMode="External"/><Relationship Id="rId1" Type="http://schemas.openxmlformats.org/officeDocument/2006/relationships/slideLayout" Target="../slideLayouts/slideLayout3.xml"/><Relationship Id="rId4" Type="http://schemas.openxmlformats.org/officeDocument/2006/relationships/hyperlink" Target="https://docs.microsoft.com/en-us/sql/t-sql/language-elements/exists-transact-sql" TargetMode="Externa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SQL DATA Manipulation Language (DML)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6</a:t>
            </a:r>
            <a:r>
              <a:rPr lang="en-GB" dirty="0" smtClean="0"/>
              <a:t>: </a:t>
            </a:r>
            <a:r>
              <a:rPr lang="en-GB" dirty="0"/>
              <a:t>Database Management Systems (DBMS)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 smtClean="0"/>
              <a:t>29-Oct-2018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SQL’s Data Manipulation Language</a:t>
            </a:r>
          </a:p>
          <a:p>
            <a:pPr lvl="1"/>
            <a:r>
              <a:rPr lang="en-GB" dirty="0"/>
              <a:t>The SELECT </a:t>
            </a:r>
            <a:r>
              <a:rPr lang="en-GB" dirty="0" smtClean="0"/>
              <a:t>Statement II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295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SELECT Statement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/>
          </a:bodyPr>
          <a:lstStyle/>
          <a:p>
            <a:pPr marL="320040" lvl="1" indent="0">
              <a:buNone/>
            </a:pPr>
            <a:r>
              <a:rPr lang="en-GB" sz="2800" b="1" dirty="0"/>
              <a:t>SELECT</a:t>
            </a:r>
            <a:r>
              <a:rPr lang="en-GB" sz="2800" dirty="0"/>
              <a:t> [DISTINCT | ALL] </a:t>
            </a:r>
            <a:br>
              <a:rPr lang="en-GB" sz="2800" dirty="0"/>
            </a:br>
            <a:r>
              <a:rPr lang="en-GB" sz="2800" dirty="0"/>
              <a:t>{ * | </a:t>
            </a:r>
            <a:r>
              <a:rPr lang="en-GB" sz="2800" dirty="0" err="1"/>
              <a:t>columnExpression</a:t>
            </a:r>
            <a:r>
              <a:rPr lang="en-GB" sz="2800" dirty="0"/>
              <a:t> [AS </a:t>
            </a:r>
            <a:r>
              <a:rPr lang="en-GB" sz="2800" dirty="0" err="1"/>
              <a:t>aliasName</a:t>
            </a:r>
            <a:r>
              <a:rPr lang="en-GB" sz="2800" dirty="0"/>
              <a:t>]] [, …]}</a:t>
            </a:r>
            <a:br>
              <a:rPr lang="en-GB" sz="2800" dirty="0"/>
            </a:br>
            <a:r>
              <a:rPr lang="en-GB" sz="2800" b="1" dirty="0"/>
              <a:t>FROM</a:t>
            </a:r>
            <a:r>
              <a:rPr lang="en-GB" sz="2800" dirty="0"/>
              <a:t> </a:t>
            </a:r>
            <a:r>
              <a:rPr lang="en-GB" sz="2800" dirty="0" err="1"/>
              <a:t>TableName</a:t>
            </a:r>
            <a:r>
              <a:rPr lang="en-GB" sz="2800" dirty="0"/>
              <a:t> [</a:t>
            </a:r>
            <a:r>
              <a:rPr lang="en-GB" sz="2800" dirty="0" err="1"/>
              <a:t>aliasName</a:t>
            </a:r>
            <a:r>
              <a:rPr lang="en-GB" sz="2800" dirty="0"/>
              <a:t>] [, …]</a:t>
            </a:r>
            <a:br>
              <a:rPr lang="en-GB" sz="2800" dirty="0"/>
            </a:br>
            <a:r>
              <a:rPr lang="en-GB" sz="2800" dirty="0"/>
              <a:t>[</a:t>
            </a:r>
            <a:r>
              <a:rPr lang="en-GB" sz="2800" b="1" i="1" dirty="0"/>
              <a:t>WHERE</a:t>
            </a:r>
            <a:r>
              <a:rPr lang="en-GB" sz="2800" dirty="0"/>
              <a:t> condition]</a:t>
            </a:r>
            <a:br>
              <a:rPr lang="en-GB" sz="2800" dirty="0"/>
            </a:br>
            <a:r>
              <a:rPr lang="en-GB" sz="2800" dirty="0"/>
              <a:t>[</a:t>
            </a:r>
            <a:r>
              <a:rPr lang="en-GB" sz="2800" b="1" i="1" dirty="0"/>
              <a:t>GROUP BY</a:t>
            </a:r>
            <a:r>
              <a:rPr lang="en-GB" sz="2800" dirty="0"/>
              <a:t> </a:t>
            </a:r>
            <a:r>
              <a:rPr lang="en-GB" sz="2800" dirty="0" err="1"/>
              <a:t>columnList</a:t>
            </a:r>
            <a:r>
              <a:rPr lang="en-GB" sz="2800" dirty="0"/>
              <a:t>] [</a:t>
            </a:r>
            <a:r>
              <a:rPr lang="en-GB" sz="2800" b="1" i="1" dirty="0"/>
              <a:t>HAVING</a:t>
            </a:r>
            <a:r>
              <a:rPr lang="en-GB" sz="2800" dirty="0"/>
              <a:t> condition]</a:t>
            </a:r>
            <a:br>
              <a:rPr lang="en-GB" sz="2800" dirty="0"/>
            </a:br>
            <a:r>
              <a:rPr lang="en-GB" sz="2800" dirty="0"/>
              <a:t>[</a:t>
            </a:r>
            <a:r>
              <a:rPr lang="en-GB" sz="2800" b="1" i="1" dirty="0"/>
              <a:t>ORDER BY</a:t>
            </a:r>
            <a:r>
              <a:rPr lang="en-GB" sz="2800" dirty="0"/>
              <a:t> </a:t>
            </a:r>
            <a:r>
              <a:rPr lang="en-GB" sz="2800" dirty="0" err="1"/>
              <a:t>columnList</a:t>
            </a:r>
            <a:r>
              <a:rPr lang="en-GB" sz="2800" dirty="0"/>
              <a:t>];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75386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SELECT - Aggregating 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If the SELECT list includes an aggregate function then:</a:t>
            </a:r>
          </a:p>
          <a:p>
            <a:pPr marL="640080" lvl="2" indent="0">
              <a:buNone/>
            </a:pPr>
            <a:r>
              <a:rPr lang="en-GB" dirty="0"/>
              <a:t>No item in the SELECT list can include a reference to a column that is not used as part of an aggregate unless it is referenced in the GROUP BY clause.</a:t>
            </a:r>
          </a:p>
          <a:p>
            <a:r>
              <a:rPr lang="en-GB" dirty="0" smtClean="0"/>
              <a:t>In other words, all c</a:t>
            </a:r>
            <a:r>
              <a:rPr lang="en-GB" dirty="0" smtClean="0"/>
              <a:t>olumns used in the SELECT column list must either:</a:t>
            </a:r>
          </a:p>
          <a:p>
            <a:pPr lvl="1"/>
            <a:r>
              <a:rPr lang="en-GB" dirty="0" smtClean="0"/>
              <a:t>Be used with one of the aggregate functions</a:t>
            </a:r>
          </a:p>
          <a:p>
            <a:pPr lvl="1"/>
            <a:r>
              <a:rPr lang="en-GB" dirty="0" smtClean="0"/>
              <a:t>Or be included as part of the columns listed in the GROUP BY clause (discussed next).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66505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SELECT - Aggregating 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following statement has an aggregate function, COUNT, used in the SELECT list: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FF"/>
                </a:solidFill>
                <a:latin typeface="Consolas" panose="020B0609020204030204" pitchFamily="49" charset="0"/>
              </a:rPr>
              <a:t>COUNT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salary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Staff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pPr marL="365760" lvl="1" indent="0">
              <a:buNone/>
            </a:pPr>
            <a:r>
              <a:rPr lang="en-GB" dirty="0"/>
              <a:t>But it is </a:t>
            </a:r>
            <a:r>
              <a:rPr lang="en-GB" b="1" dirty="0"/>
              <a:t>invalid</a:t>
            </a:r>
            <a:r>
              <a:rPr lang="en-GB" dirty="0"/>
              <a:t> because it includes </a:t>
            </a:r>
            <a:r>
              <a:rPr lang="en-GB" dirty="0" err="1"/>
              <a:t>branchNo</a:t>
            </a:r>
            <a:r>
              <a:rPr lang="en-GB" dirty="0"/>
              <a:t> which is:</a:t>
            </a:r>
          </a:p>
          <a:p>
            <a:pPr lvl="2"/>
            <a:r>
              <a:rPr lang="en-GB" dirty="0"/>
              <a:t>not part of an aggregate, and </a:t>
            </a:r>
          </a:p>
          <a:p>
            <a:pPr lvl="2"/>
            <a:r>
              <a:rPr lang="en-GB" dirty="0"/>
              <a:t>neither is it part of a </a:t>
            </a:r>
            <a:r>
              <a:rPr lang="en-GB" b="1" dirty="0"/>
              <a:t>GROUP BY</a:t>
            </a:r>
            <a:r>
              <a:rPr lang="en-GB" dirty="0"/>
              <a:t> clause in the query </a:t>
            </a:r>
            <a:r>
              <a:rPr lang="en-GB" dirty="0" smtClean="0"/>
              <a:t>statement (this query has no group by clause).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829751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SELECT – Grouping 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Quite often you want to get sub-totals – aggregate data by groups.</a:t>
            </a:r>
          </a:p>
          <a:p>
            <a:r>
              <a:rPr lang="en-GB" dirty="0"/>
              <a:t>Use the </a:t>
            </a:r>
            <a:r>
              <a:rPr lang="en-GB" dirty="0">
                <a:hlinkClick r:id="rId3"/>
              </a:rPr>
              <a:t>GROUP BY</a:t>
            </a:r>
            <a:r>
              <a:rPr lang="en-GB" dirty="0"/>
              <a:t> clause with aggregate functions to group the query result by one or more columns.</a:t>
            </a:r>
          </a:p>
          <a:p>
            <a:r>
              <a:rPr lang="en-GB" dirty="0"/>
              <a:t>A grouped query </a:t>
            </a:r>
            <a:r>
              <a:rPr lang="en-GB" b="1" dirty="0"/>
              <a:t>groups the data by the specified column(s)</a:t>
            </a:r>
            <a:r>
              <a:rPr lang="en-GB" dirty="0"/>
              <a:t> and produces </a:t>
            </a:r>
            <a:r>
              <a:rPr lang="en-GB" b="1" dirty="0"/>
              <a:t>a single summary row for each group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85634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SELECT – Grouping 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ISO requires that the SELECT clause and the GROUP BY clause be closely integrated:</a:t>
            </a:r>
          </a:p>
          <a:p>
            <a:pPr lvl="1"/>
            <a:r>
              <a:rPr lang="en-GB" dirty="0"/>
              <a:t>Each item in the SELECT list must be single-valued per group, and</a:t>
            </a:r>
          </a:p>
          <a:p>
            <a:pPr lvl="1"/>
            <a:r>
              <a:rPr lang="en-GB" dirty="0"/>
              <a:t>The SELECT clause may only contain:</a:t>
            </a:r>
          </a:p>
          <a:p>
            <a:pPr lvl="2"/>
            <a:r>
              <a:rPr lang="en-GB" dirty="0"/>
              <a:t>Column names</a:t>
            </a:r>
          </a:p>
          <a:p>
            <a:pPr lvl="2"/>
            <a:r>
              <a:rPr lang="en-GB" dirty="0"/>
              <a:t>Aggregate functions</a:t>
            </a:r>
          </a:p>
          <a:p>
            <a:pPr lvl="2"/>
            <a:r>
              <a:rPr lang="en-GB" dirty="0"/>
              <a:t>Constants</a:t>
            </a:r>
          </a:p>
          <a:p>
            <a:pPr lvl="2"/>
            <a:r>
              <a:rPr lang="en-GB" dirty="0"/>
              <a:t>Expressions involving combinations of the above.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30677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SELECT – Grouping 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All column names used in the SELECT list </a:t>
            </a:r>
            <a:r>
              <a:rPr lang="en-GB" u="sng" dirty="0"/>
              <a:t>must</a:t>
            </a:r>
            <a:r>
              <a:rPr lang="en-GB" dirty="0"/>
              <a:t> appear in the GROUP BY clause unless the column name is used in an aggregate function.</a:t>
            </a:r>
          </a:p>
          <a:p>
            <a:pPr lvl="1"/>
            <a:r>
              <a:rPr lang="en-GB" b="1" dirty="0"/>
              <a:t>But</a:t>
            </a:r>
            <a:r>
              <a:rPr lang="en-GB" dirty="0"/>
              <a:t> you can have column names in the GROUP BY clause that are not part of the SELECT list.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502640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SELECT – Grouping 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If a WHERE clause is used with GROUP BY, </a:t>
            </a:r>
          </a:p>
          <a:p>
            <a:pPr lvl="1"/>
            <a:r>
              <a:rPr lang="en-GB" dirty="0"/>
              <a:t>the WHERE clause is applied first, </a:t>
            </a:r>
          </a:p>
          <a:p>
            <a:pPr lvl="1"/>
            <a:r>
              <a:rPr lang="en-GB" dirty="0"/>
              <a:t>then groups are formed from the remaining rows satisfying the filter condition.</a:t>
            </a:r>
          </a:p>
          <a:p>
            <a:r>
              <a:rPr lang="en-GB" dirty="0"/>
              <a:t>If 2 rows have nulls in the grouping columns, and identical values in all the non-null grouping columns, they are combined into the same group.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82493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Grouping Data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Find the number of staff working in </a:t>
            </a:r>
            <a:r>
              <a:rPr lang="en-GB" b="1" dirty="0"/>
              <a:t>each branch</a:t>
            </a:r>
            <a:r>
              <a:rPr lang="en-GB" dirty="0"/>
              <a:t> and the sum of their salaries.</a:t>
            </a:r>
          </a:p>
          <a:p>
            <a:pPr marL="594360" lvl="2" indent="0">
              <a:buNone/>
            </a:pP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FF00FF"/>
                </a:solidFill>
                <a:latin typeface="Consolas" panose="020B0609020204030204" pitchFamily="49" charset="0"/>
              </a:rPr>
              <a:t>COUNT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6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prstClr val="black"/>
                </a:solidFill>
                <a:latin typeface="Consolas" panose="020B0609020204030204" pitchFamily="49" charset="0"/>
              </a:rPr>
              <a:t>numBranchStaff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FF00FF"/>
                </a:solidFill>
                <a:latin typeface="Consolas" panose="020B0609020204030204" pitchFamily="49" charset="0"/>
              </a:rPr>
              <a:t>SUM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salary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prstClr val="black"/>
                </a:solidFill>
                <a:latin typeface="Consolas" panose="020B0609020204030204" pitchFamily="49" charset="0"/>
              </a:rPr>
              <a:t>totalSalary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sz="2600" dirty="0" smtClean="0">
                <a:solidFill>
                  <a:prstClr val="black"/>
                </a:solidFill>
                <a:latin typeface="Consolas" panose="020B0609020204030204" pitchFamily="49" charset="0"/>
              </a:rPr>
              <a:t/>
            </a:r>
            <a:br>
              <a:rPr lang="en-GB" sz="2600" dirty="0" smtClean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6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GROUP</a:t>
            </a:r>
            <a:r>
              <a:rPr lang="en-GB" sz="26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BY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pPr lvl="1"/>
            <a:r>
              <a:rPr lang="en-GB" i="1" dirty="0" err="1" smtClean="0"/>
              <a:t>BranchNo</a:t>
            </a:r>
            <a:r>
              <a:rPr lang="en-GB" i="1" dirty="0" smtClean="0"/>
              <a:t> must be used in the GROUP BY clause because it is not used with an aggregate function.</a:t>
            </a:r>
          </a:p>
          <a:p>
            <a:pPr lvl="1"/>
            <a:r>
              <a:rPr lang="en-GB" i="1" dirty="0" smtClean="0"/>
              <a:t>Including </a:t>
            </a:r>
            <a:r>
              <a:rPr lang="en-GB" i="1" dirty="0" err="1"/>
              <a:t>staffNo</a:t>
            </a:r>
            <a:r>
              <a:rPr lang="en-GB" i="1" dirty="0"/>
              <a:t> and salary in the GROUP BY clause is </a:t>
            </a:r>
            <a:r>
              <a:rPr lang="en-GB" i="1" u="sng" dirty="0"/>
              <a:t>not</a:t>
            </a:r>
            <a:r>
              <a:rPr lang="en-GB" i="1" dirty="0"/>
              <a:t> required as they are used </a:t>
            </a:r>
            <a:r>
              <a:rPr lang="en-GB" i="1" dirty="0" smtClean="0"/>
              <a:t>with aggregate </a:t>
            </a:r>
            <a:r>
              <a:rPr lang="en-GB" i="1" dirty="0"/>
              <a:t>functions.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29544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Grouping Data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Find the number of staff for </a:t>
            </a:r>
            <a:r>
              <a:rPr lang="en-GB" b="1" dirty="0"/>
              <a:t>each job position</a:t>
            </a:r>
            <a:r>
              <a:rPr lang="en-GB" dirty="0"/>
              <a:t> working in </a:t>
            </a:r>
            <a:r>
              <a:rPr lang="en-GB" b="1" dirty="0"/>
              <a:t>each branch</a:t>
            </a:r>
            <a:r>
              <a:rPr lang="en-GB" dirty="0"/>
              <a:t>.</a:t>
            </a:r>
          </a:p>
          <a:p>
            <a:pPr marL="594360" lvl="2" indent="0">
              <a:buNone/>
            </a:pP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position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FF00FF"/>
                </a:solidFill>
                <a:latin typeface="Consolas" panose="020B0609020204030204" pitchFamily="49" charset="0"/>
              </a:rPr>
              <a:t>COUNT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6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prstClr val="black"/>
                </a:solidFill>
                <a:latin typeface="Consolas" panose="020B0609020204030204" pitchFamily="49" charset="0"/>
              </a:rPr>
              <a:t>numStaff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sz="2600" dirty="0" smtClean="0">
                <a:solidFill>
                  <a:prstClr val="black"/>
                </a:solidFill>
                <a:latin typeface="Consolas" panose="020B0609020204030204" pitchFamily="49" charset="0"/>
              </a:rPr>
              <a:t/>
            </a:r>
            <a:br>
              <a:rPr lang="en-GB" sz="2600" dirty="0" smtClean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6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GROUP</a:t>
            </a:r>
            <a:r>
              <a:rPr lang="en-GB" sz="26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BY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position </a:t>
            </a:r>
            <a:r>
              <a:rPr lang="en-GB" sz="2600" dirty="0" smtClean="0">
                <a:solidFill>
                  <a:prstClr val="black"/>
                </a:solidFill>
                <a:latin typeface="Consolas" panose="020B0609020204030204" pitchFamily="49" charset="0"/>
              </a:rPr>
              <a:t/>
            </a:r>
            <a:br>
              <a:rPr lang="en-GB" sz="2600" dirty="0" smtClean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6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ORDER</a:t>
            </a:r>
            <a:r>
              <a:rPr lang="en-GB" sz="26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BY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  <a:p>
            <a:pPr marL="365760" lvl="1" indent="0">
              <a:buNone/>
            </a:pPr>
            <a:r>
              <a:rPr lang="en-GB" i="1" dirty="0" err="1"/>
              <a:t>BranchNo</a:t>
            </a:r>
            <a:r>
              <a:rPr lang="en-GB" i="1" dirty="0"/>
              <a:t> and Position must be included in the </a:t>
            </a:r>
            <a:r>
              <a:rPr lang="en-GB" i="1" dirty="0" smtClean="0"/>
              <a:t>GROUP BY clause because they are not used with aggregate functions in the SELECT part.</a:t>
            </a:r>
            <a:endParaRPr lang="en-GB" i="1" dirty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43170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SELECT – Restricted Groupings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</a:t>
            </a:r>
            <a:r>
              <a:rPr lang="en-GB" b="1" dirty="0"/>
              <a:t>HAVING</a:t>
            </a:r>
            <a:r>
              <a:rPr lang="en-GB" dirty="0"/>
              <a:t> clause is used with the GROUP BY clause to </a:t>
            </a:r>
            <a:r>
              <a:rPr lang="en-GB" b="1" dirty="0"/>
              <a:t>reduce the groups that appear in the query result</a:t>
            </a:r>
            <a:r>
              <a:rPr lang="en-GB" dirty="0"/>
              <a:t>.</a:t>
            </a:r>
          </a:p>
          <a:p>
            <a:r>
              <a:rPr lang="en-GB" dirty="0"/>
              <a:t>It is similar to WHERE, but WHERE filters individual rows, whereas </a:t>
            </a:r>
            <a:r>
              <a:rPr lang="en-GB" b="1" i="1" dirty="0"/>
              <a:t>HAVING filters groups</a:t>
            </a:r>
            <a:r>
              <a:rPr lang="en-GB" dirty="0"/>
              <a:t>.</a:t>
            </a:r>
          </a:p>
          <a:p>
            <a:r>
              <a:rPr lang="en-GB" b="1" dirty="0"/>
              <a:t>Note</a:t>
            </a:r>
            <a:r>
              <a:rPr lang="en-GB" dirty="0"/>
              <a:t>: Column names in the HAVING clause </a:t>
            </a:r>
            <a:r>
              <a:rPr lang="en-GB" b="1" dirty="0"/>
              <a:t>must</a:t>
            </a:r>
            <a:r>
              <a:rPr lang="en-GB" dirty="0"/>
              <a:t> also appear in the GROUP BY list or be used in an aggregate function.</a:t>
            </a:r>
          </a:p>
        </p:txBody>
      </p:sp>
    </p:spTree>
    <p:extLst>
      <p:ext uri="{BB962C8B-B14F-4D97-AF65-F5344CB8AC3E}">
        <p14:creationId xmlns:p14="http://schemas.microsoft.com/office/powerpoint/2010/main" val="15182886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Restricted Groupings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4853136"/>
          </a:xfrm>
        </p:spPr>
        <p:txBody>
          <a:bodyPr>
            <a:normAutofit/>
          </a:bodyPr>
          <a:lstStyle/>
          <a:p>
            <a:r>
              <a:rPr lang="en-GB" dirty="0"/>
              <a:t>Find the number of staff at </a:t>
            </a:r>
            <a:r>
              <a:rPr lang="en-GB" b="1" dirty="0"/>
              <a:t>each branch</a:t>
            </a:r>
            <a:r>
              <a:rPr lang="en-GB" dirty="0"/>
              <a:t> with </a:t>
            </a:r>
            <a:r>
              <a:rPr lang="en-GB" b="1" dirty="0"/>
              <a:t>more than 1 member of staff</a:t>
            </a:r>
            <a:r>
              <a:rPr lang="en-GB" dirty="0"/>
              <a:t> and the sum of their salaries.</a:t>
            </a:r>
          </a:p>
          <a:p>
            <a:pPr marL="594360" lvl="2" indent="0">
              <a:buNone/>
            </a:pP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FF00FF"/>
                </a:solidFill>
                <a:latin typeface="Consolas" panose="020B0609020204030204" pitchFamily="49" charset="0"/>
              </a:rPr>
              <a:t>COUNT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numBranchStaff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FF00FF"/>
                </a:solidFill>
                <a:latin typeface="Consolas" panose="020B0609020204030204" pitchFamily="49" charset="0"/>
              </a:rPr>
              <a:t>SUM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salary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totalSalary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smtClean="0">
                <a:solidFill>
                  <a:prstClr val="black"/>
                </a:solidFill>
                <a:latin typeface="Consolas" panose="020B0609020204030204" pitchFamily="49" charset="0"/>
              </a:rPr>
              <a:t/>
            </a:r>
            <a:br>
              <a:rPr lang="en-GB" sz="2200" dirty="0" smtClean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2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2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Staff </a:t>
            </a:r>
            <a:r>
              <a:rPr lang="en-GB" sz="2200" dirty="0" smtClean="0">
                <a:solidFill>
                  <a:prstClr val="black"/>
                </a:solidFill>
                <a:latin typeface="Consolas" panose="020B0609020204030204" pitchFamily="49" charset="0"/>
              </a:rPr>
              <a:t/>
            </a:r>
            <a:br>
              <a:rPr lang="en-GB" sz="2200" dirty="0" smtClean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2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GROUP</a:t>
            </a:r>
            <a:r>
              <a:rPr lang="en-GB" sz="22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BY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smtClean="0">
                <a:solidFill>
                  <a:prstClr val="black"/>
                </a:solidFill>
                <a:latin typeface="Consolas" panose="020B0609020204030204" pitchFamily="49" charset="0"/>
              </a:rPr>
              <a:t/>
            </a:r>
            <a:br>
              <a:rPr lang="en-GB" sz="2200" dirty="0" smtClean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2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HAVING</a:t>
            </a:r>
            <a:r>
              <a:rPr lang="en-GB" sz="22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FF00FF"/>
                </a:solidFill>
                <a:latin typeface="Consolas" panose="020B0609020204030204" pitchFamily="49" charset="0"/>
              </a:rPr>
              <a:t>COUNT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&gt;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1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sz="2200" dirty="0"/>
          </a:p>
          <a:p>
            <a:pPr marL="685800" lvl="2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27016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Restricted Groupings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4853136"/>
          </a:xfrm>
        </p:spPr>
        <p:txBody>
          <a:bodyPr>
            <a:normAutofit/>
          </a:bodyPr>
          <a:lstStyle/>
          <a:p>
            <a:r>
              <a:rPr lang="en-GB" dirty="0" smtClean="0"/>
              <a:t>Find </a:t>
            </a:r>
            <a:r>
              <a:rPr lang="en-GB" b="1" dirty="0"/>
              <a:t>each branch</a:t>
            </a:r>
            <a:r>
              <a:rPr lang="en-GB" dirty="0"/>
              <a:t> currently </a:t>
            </a:r>
            <a:r>
              <a:rPr lang="en-GB" b="1" dirty="0"/>
              <a:t>paying over £50,000</a:t>
            </a:r>
            <a:r>
              <a:rPr lang="en-GB" dirty="0"/>
              <a:t> in salaries and the number of staff employed.</a:t>
            </a:r>
          </a:p>
          <a:p>
            <a:pPr marL="594360" lvl="2" indent="0">
              <a:buNone/>
            </a:pP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FF00FF"/>
                </a:solidFill>
                <a:latin typeface="Consolas" panose="020B0609020204030204" pitchFamily="49" charset="0"/>
              </a:rPr>
              <a:t>COUNT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numBranchStaff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FF00FF"/>
                </a:solidFill>
                <a:latin typeface="Consolas" panose="020B0609020204030204" pitchFamily="49" charset="0"/>
              </a:rPr>
              <a:t>SUM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salary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totalSalary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smtClean="0">
                <a:solidFill>
                  <a:prstClr val="black"/>
                </a:solidFill>
                <a:latin typeface="Consolas" panose="020B0609020204030204" pitchFamily="49" charset="0"/>
              </a:rPr>
              <a:t/>
            </a:r>
            <a:br>
              <a:rPr lang="en-GB" sz="2200" dirty="0" smtClean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2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2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Staff </a:t>
            </a:r>
            <a:r>
              <a:rPr lang="en-GB" sz="2200" dirty="0" smtClean="0">
                <a:solidFill>
                  <a:prstClr val="black"/>
                </a:solidFill>
                <a:latin typeface="Consolas" panose="020B0609020204030204" pitchFamily="49" charset="0"/>
              </a:rPr>
              <a:t/>
            </a:r>
            <a:br>
              <a:rPr lang="en-GB" sz="2200" dirty="0" smtClean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2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GROUP</a:t>
            </a:r>
            <a:r>
              <a:rPr lang="en-GB" sz="22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BY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smtClean="0">
                <a:solidFill>
                  <a:prstClr val="black"/>
                </a:solidFill>
                <a:latin typeface="Consolas" panose="020B0609020204030204" pitchFamily="49" charset="0"/>
              </a:rPr>
              <a:t/>
            </a:r>
            <a:br>
              <a:rPr lang="en-GB" sz="2200" dirty="0" smtClean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2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HAVING</a:t>
            </a:r>
            <a:r>
              <a:rPr lang="en-GB" sz="22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FF00FF"/>
                </a:solidFill>
                <a:latin typeface="Consolas" panose="020B0609020204030204" pitchFamily="49" charset="0"/>
              </a:rPr>
              <a:t>SUM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salary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&gt;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50000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  <a:p>
            <a:pPr marL="685800" lvl="2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32476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Subqueries</a:t>
            </a:r>
          </a:p>
        </p:txBody>
      </p:sp>
    </p:spTree>
    <p:extLst>
      <p:ext uri="{BB962C8B-B14F-4D97-AF65-F5344CB8AC3E}">
        <p14:creationId xmlns:p14="http://schemas.microsoft.com/office/powerpoint/2010/main" val="4153500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Subqueries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Some SQL statements can have a complete SELECT statement </a:t>
            </a:r>
            <a:r>
              <a:rPr lang="en-GB" b="1" dirty="0"/>
              <a:t>embedded</a:t>
            </a:r>
            <a:r>
              <a:rPr lang="en-GB" dirty="0"/>
              <a:t> within them.</a:t>
            </a:r>
          </a:p>
          <a:p>
            <a:r>
              <a:rPr lang="en-GB" dirty="0"/>
              <a:t>The results of the </a:t>
            </a:r>
            <a:r>
              <a:rPr lang="en-GB" i="1" dirty="0"/>
              <a:t>inner</a:t>
            </a:r>
            <a:r>
              <a:rPr lang="en-GB" dirty="0"/>
              <a:t> SELECT statement, called a </a:t>
            </a:r>
            <a:r>
              <a:rPr lang="en-GB" b="1" dirty="0" err="1" smtClean="0"/>
              <a:t>subselect</a:t>
            </a:r>
            <a:r>
              <a:rPr lang="en-GB" b="1" dirty="0" smtClean="0"/>
              <a:t> </a:t>
            </a:r>
            <a:r>
              <a:rPr lang="en-GB" dirty="0" smtClean="0"/>
              <a:t>or</a:t>
            </a:r>
            <a:r>
              <a:rPr lang="en-GB" b="1" dirty="0" smtClean="0"/>
              <a:t> </a:t>
            </a:r>
            <a:r>
              <a:rPr lang="en-GB" b="1" dirty="0" smtClean="0">
                <a:hlinkClick r:id="rId3"/>
              </a:rPr>
              <a:t>subquery</a:t>
            </a:r>
            <a:r>
              <a:rPr lang="en-GB" dirty="0" smtClean="0"/>
              <a:t>, </a:t>
            </a:r>
            <a:r>
              <a:rPr lang="en-GB" dirty="0"/>
              <a:t>are used to determine the query results of the outer query.</a:t>
            </a:r>
          </a:p>
          <a:p>
            <a:r>
              <a:rPr lang="en-GB" dirty="0" smtClean="0"/>
              <a:t>Also known as a </a:t>
            </a:r>
            <a:r>
              <a:rPr lang="en-GB" b="1" dirty="0" smtClean="0"/>
              <a:t>NESTED</a:t>
            </a:r>
            <a:r>
              <a:rPr lang="en-GB" dirty="0" smtClean="0"/>
              <a:t> query.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98855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Subqueries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 </a:t>
            </a:r>
            <a:r>
              <a:rPr lang="en-GB" dirty="0" err="1"/>
              <a:t>subselect</a:t>
            </a:r>
            <a:r>
              <a:rPr lang="en-GB" dirty="0"/>
              <a:t> can be used in WHERE and HAVING clauses of an outer </a:t>
            </a:r>
            <a:r>
              <a:rPr lang="en-GB" dirty="0" smtClean="0"/>
              <a:t>SELECT.</a:t>
            </a:r>
            <a:endParaRPr lang="en-GB" dirty="0"/>
          </a:p>
          <a:p>
            <a:r>
              <a:rPr lang="en-GB" dirty="0"/>
              <a:t>They can also be used as a column expression in the SELECT list – </a:t>
            </a:r>
            <a:r>
              <a:rPr lang="en-GB" b="1" i="1" dirty="0"/>
              <a:t>as long as it returns a single value</a:t>
            </a:r>
            <a:r>
              <a:rPr lang="en-GB" dirty="0"/>
              <a:t>.</a:t>
            </a:r>
          </a:p>
          <a:p>
            <a:r>
              <a:rPr lang="en-GB" dirty="0" err="1"/>
              <a:t>Subselects</a:t>
            </a:r>
            <a:r>
              <a:rPr lang="en-GB" dirty="0"/>
              <a:t> may also be used in INSERT, UPDATE and DELETE statements.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60943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Subquery Types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There are three types of subqueries:</a:t>
            </a:r>
          </a:p>
          <a:p>
            <a:r>
              <a:rPr lang="en-GB" b="1" dirty="0"/>
              <a:t>Scalar</a:t>
            </a:r>
            <a:r>
              <a:rPr lang="en-GB" dirty="0"/>
              <a:t>: returns a single column and a single row, that is, a single value .</a:t>
            </a:r>
          </a:p>
          <a:p>
            <a:r>
              <a:rPr lang="en-GB" b="1" dirty="0"/>
              <a:t>Row</a:t>
            </a:r>
            <a:r>
              <a:rPr lang="en-GB" dirty="0"/>
              <a:t>: returns multiple columns, but only a single row.</a:t>
            </a:r>
          </a:p>
          <a:p>
            <a:r>
              <a:rPr lang="en-GB" b="1" dirty="0"/>
              <a:t>Table</a:t>
            </a:r>
            <a:r>
              <a:rPr lang="en-GB" dirty="0"/>
              <a:t>: returns one or more columns and multiple rows.</a:t>
            </a:r>
          </a:p>
        </p:txBody>
      </p:sp>
    </p:spTree>
    <p:extLst>
      <p:ext uri="{BB962C8B-B14F-4D97-AF65-F5344CB8AC3E}">
        <p14:creationId xmlns:p14="http://schemas.microsoft.com/office/powerpoint/2010/main" val="25522649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Subquery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List the staff who work in the branch at ’18 Kingsway’</a:t>
            </a:r>
          </a:p>
          <a:p>
            <a:pPr marL="320040" lvl="1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position </a:t>
            </a:r>
          </a:p>
          <a:p>
            <a:pPr marL="320040" lvl="1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</a:p>
          <a:p>
            <a:pPr marL="320040" lvl="1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Branch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streetAddress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latin typeface="Consolas" panose="020B0609020204030204" pitchFamily="49" charset="0"/>
              </a:rPr>
              <a:t>'18 Kingsway'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</a:p>
          <a:p>
            <a:pPr marL="594360" lvl="2" indent="0">
              <a:buNone/>
            </a:pPr>
            <a:endParaRPr lang="en-GB" sz="1100" dirty="0" smtClean="0"/>
          </a:p>
          <a:p>
            <a:pPr lvl="1"/>
            <a:r>
              <a:rPr lang="en-GB" dirty="0" smtClean="0"/>
              <a:t>The </a:t>
            </a:r>
            <a:r>
              <a:rPr lang="en-GB" dirty="0"/>
              <a:t>highlighted inner query is executed first and finds the </a:t>
            </a:r>
            <a:r>
              <a:rPr lang="en-GB" dirty="0" err="1"/>
              <a:t>branchNo</a:t>
            </a:r>
            <a:r>
              <a:rPr lang="en-GB" dirty="0"/>
              <a:t>, B0002</a:t>
            </a:r>
          </a:p>
          <a:p>
            <a:pPr lvl="1"/>
            <a:r>
              <a:rPr lang="en-GB" dirty="0"/>
              <a:t>The outer query then uses the retrieved </a:t>
            </a:r>
            <a:r>
              <a:rPr lang="en-GB" dirty="0" err="1"/>
              <a:t>branchNo</a:t>
            </a:r>
            <a:r>
              <a:rPr lang="en-GB" dirty="0"/>
              <a:t> to find the staff at that branch, effectively becoming:</a:t>
            </a:r>
          </a:p>
          <a:p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position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latin typeface="Consolas" panose="020B0609020204030204" pitchFamily="49" charset="0"/>
              </a:rPr>
              <a:t>'B0002'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  <a:p>
            <a:pPr marL="685800" lvl="2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3347864" y="3212976"/>
            <a:ext cx="4896544" cy="288032"/>
          </a:xfrm>
          <a:prstGeom prst="rect">
            <a:avLst/>
          </a:prstGeom>
          <a:solidFill>
            <a:srgbClr val="FFFF00">
              <a:alpha val="24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971600" y="3501008"/>
            <a:ext cx="4221804" cy="288032"/>
          </a:xfrm>
          <a:prstGeom prst="rect">
            <a:avLst/>
          </a:prstGeom>
          <a:solidFill>
            <a:srgbClr val="FFFF00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4185292" y="5877272"/>
            <a:ext cx="1008112" cy="288032"/>
          </a:xfrm>
          <a:prstGeom prst="rect">
            <a:avLst/>
          </a:prstGeom>
          <a:solidFill>
            <a:srgbClr val="FFFF00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23992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uiExpand="1" animBg="1"/>
      <p:bldP spid="5" grpId="0" uiExpand="1" animBg="1"/>
      <p:bldP spid="6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Subquery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/>
          </a:bodyPr>
          <a:lstStyle/>
          <a:p>
            <a:r>
              <a:rPr lang="en-GB" dirty="0"/>
              <a:t>List all staff whose salary is greater than the average salary and show by how much their salary is greater than the average.</a:t>
            </a:r>
          </a:p>
          <a:p>
            <a:pPr marL="320040" lvl="1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position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-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FF"/>
                </a:solidFill>
                <a:latin typeface="Consolas" panose="020B0609020204030204" pitchFamily="49" charset="0"/>
              </a:rPr>
              <a:t>AVG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salary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Staff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salDifference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</a:p>
          <a:p>
            <a:pPr marL="320040" lvl="1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</a:p>
          <a:p>
            <a:pPr marL="320040" lvl="1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&gt;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FF"/>
                </a:solidFill>
                <a:latin typeface="Consolas" panose="020B0609020204030204" pitchFamily="49" charset="0"/>
              </a:rPr>
              <a:t>AVG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salary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Staff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</a:p>
          <a:p>
            <a:pPr lvl="1"/>
            <a:r>
              <a:rPr lang="en-GB" dirty="0" smtClean="0"/>
              <a:t>You </a:t>
            </a:r>
            <a:r>
              <a:rPr lang="en-GB" dirty="0"/>
              <a:t>cannot write WHERE salary &gt; AVG(salary) because aggregates are only allowed in the SELECT list and HAVING clause.</a:t>
            </a:r>
          </a:p>
          <a:p>
            <a:pPr lvl="1"/>
            <a:r>
              <a:rPr lang="en-GB" dirty="0"/>
              <a:t>The subquery finds the average and then uses it in the outer query.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259632" y="3356992"/>
            <a:ext cx="4392488" cy="288032"/>
          </a:xfrm>
          <a:prstGeom prst="rect">
            <a:avLst/>
          </a:prstGeom>
          <a:solidFill>
            <a:srgbClr val="FFFF00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3059832" y="4061223"/>
            <a:ext cx="4392488" cy="375889"/>
          </a:xfrm>
          <a:prstGeom prst="rect">
            <a:avLst/>
          </a:prstGeom>
          <a:solidFill>
            <a:srgbClr val="FFFF00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9713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5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Subquery Rules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/>
          </a:bodyPr>
          <a:lstStyle/>
          <a:p>
            <a:r>
              <a:rPr lang="en-GB" dirty="0"/>
              <a:t>The ORDER BY clause cannot be used in a subquery but it may be used in the outermost SELECT statement.</a:t>
            </a:r>
          </a:p>
          <a:p>
            <a:r>
              <a:rPr lang="en-GB" dirty="0"/>
              <a:t>The subquery’s SELECT list must consist </a:t>
            </a:r>
            <a:r>
              <a:rPr lang="en-GB" dirty="0" smtClean="0"/>
              <a:t>of:</a:t>
            </a:r>
          </a:p>
          <a:p>
            <a:pPr lvl="1"/>
            <a:r>
              <a:rPr lang="en-GB" dirty="0" smtClean="0"/>
              <a:t>a </a:t>
            </a:r>
            <a:r>
              <a:rPr lang="en-GB" dirty="0"/>
              <a:t>single column name or expression, </a:t>
            </a:r>
            <a:endParaRPr lang="en-GB" dirty="0" smtClean="0"/>
          </a:p>
          <a:p>
            <a:pPr lvl="1"/>
            <a:r>
              <a:rPr lang="en-GB" dirty="0" smtClean="0"/>
              <a:t>except </a:t>
            </a:r>
            <a:r>
              <a:rPr lang="en-GB" dirty="0"/>
              <a:t>for subqueries that use </a:t>
            </a:r>
            <a:r>
              <a:rPr lang="en-GB" dirty="0" smtClean="0"/>
              <a:t>EXISTS.</a:t>
            </a:r>
            <a:endParaRPr lang="en-GB" dirty="0"/>
          </a:p>
          <a:p>
            <a:r>
              <a:rPr lang="en-GB" dirty="0" smtClean="0"/>
              <a:t>When </a:t>
            </a:r>
            <a:r>
              <a:rPr lang="en-GB" dirty="0"/>
              <a:t>a subquery is used as one of two operands involved in a comparison, the subquery must appear on the right-hand side of comparison.</a:t>
            </a:r>
          </a:p>
        </p:txBody>
      </p:sp>
    </p:spTree>
    <p:extLst>
      <p:ext uri="{BB962C8B-B14F-4D97-AF65-F5344CB8AC3E}">
        <p14:creationId xmlns:p14="http://schemas.microsoft.com/office/powerpoint/2010/main" val="4747365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Nested Subquery: Using IN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4925144"/>
          </a:xfrm>
        </p:spPr>
        <p:txBody>
          <a:bodyPr>
            <a:normAutofit/>
          </a:bodyPr>
          <a:lstStyle/>
          <a:p>
            <a:r>
              <a:rPr lang="en-GB" dirty="0"/>
              <a:t>Recall that </a:t>
            </a:r>
            <a:r>
              <a:rPr lang="en-GB" dirty="0">
                <a:hlinkClick r:id="rId3"/>
              </a:rPr>
              <a:t>IN</a:t>
            </a:r>
            <a:r>
              <a:rPr lang="en-GB" dirty="0"/>
              <a:t> matches one of </a:t>
            </a:r>
            <a:r>
              <a:rPr lang="en-GB" b="1" i="1" dirty="0"/>
              <a:t>multiple</a:t>
            </a:r>
            <a:r>
              <a:rPr lang="en-GB" dirty="0"/>
              <a:t> possible values.</a:t>
            </a:r>
          </a:p>
          <a:p>
            <a:pPr lvl="1"/>
            <a:r>
              <a:rPr lang="en-GB" dirty="0"/>
              <a:t>The values to match can be listed if they are a known small set.</a:t>
            </a:r>
          </a:p>
          <a:p>
            <a:pPr lvl="1"/>
            <a:r>
              <a:rPr lang="en-GB" dirty="0"/>
              <a:t>Alternatively, use a subquery to determine the multiple possible values.</a:t>
            </a:r>
          </a:p>
          <a:p>
            <a:r>
              <a:rPr lang="en-GB" dirty="0"/>
              <a:t>List properties being managed by staff at the branch B0001: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propertyNo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[type]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streetAddress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city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postcode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managedBy</a:t>
            </a:r>
            <a:r>
              <a:rPr lang="en-GB" sz="20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0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Property </a:t>
            </a:r>
            <a:r>
              <a:rPr lang="en-GB" sz="20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0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managedBy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IN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latin typeface="Consolas" panose="020B0609020204030204" pitchFamily="49" charset="0"/>
              </a:rPr>
              <a:t>'B0001'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187624" y="5949280"/>
            <a:ext cx="7344816" cy="288032"/>
          </a:xfrm>
          <a:prstGeom prst="rect">
            <a:avLst/>
          </a:prstGeom>
          <a:solidFill>
            <a:srgbClr val="FFFF00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04295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For the interested student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 smtClean="0">
                <a:hlinkClick r:id="rId2"/>
              </a:rPr>
              <a:t>Any/Some</a:t>
            </a:r>
            <a:endParaRPr lang="en-GB" dirty="0" smtClean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 smtClean="0">
                <a:hlinkClick r:id="rId3"/>
              </a:rPr>
              <a:t>All</a:t>
            </a:r>
            <a:endParaRPr lang="en-GB" dirty="0" smtClean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 smtClean="0">
                <a:hlinkClick r:id="rId4"/>
              </a:rPr>
              <a:t>Exists</a:t>
            </a:r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More Subquery Types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19020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Subqueries: Using ANY/SOME and ALL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/>
          <a:lstStyle/>
          <a:p>
            <a:r>
              <a:rPr lang="en-GB" dirty="0"/>
              <a:t>ANY and ALL may be used with subqueries that produce a single column of numbers.</a:t>
            </a:r>
          </a:p>
          <a:p>
            <a:r>
              <a:rPr lang="en-GB" b="1" dirty="0"/>
              <a:t>ALL</a:t>
            </a:r>
            <a:r>
              <a:rPr lang="en-GB" dirty="0"/>
              <a:t>: matches all</a:t>
            </a:r>
          </a:p>
          <a:p>
            <a:pPr lvl="1"/>
            <a:r>
              <a:rPr lang="en-GB" dirty="0"/>
              <a:t>With ALL, condition will only be true if it is satisfied by </a:t>
            </a:r>
            <a:r>
              <a:rPr lang="en-GB" b="1" i="1" dirty="0"/>
              <a:t>all</a:t>
            </a:r>
            <a:r>
              <a:rPr lang="en-GB" dirty="0"/>
              <a:t> values produced by the </a:t>
            </a:r>
            <a:r>
              <a:rPr lang="en-GB" dirty="0" err="1"/>
              <a:t>subquery</a:t>
            </a:r>
            <a:r>
              <a:rPr lang="en-GB" dirty="0"/>
              <a:t>.</a:t>
            </a:r>
          </a:p>
          <a:p>
            <a:r>
              <a:rPr lang="en-GB" b="1" dirty="0"/>
              <a:t>ANY</a:t>
            </a:r>
            <a:r>
              <a:rPr lang="en-GB" dirty="0"/>
              <a:t>: matches at least one</a:t>
            </a:r>
          </a:p>
          <a:p>
            <a:pPr lvl="1"/>
            <a:r>
              <a:rPr lang="en-GB" dirty="0"/>
              <a:t>With ANY, condition will be true if it is satisfied by </a:t>
            </a:r>
            <a:r>
              <a:rPr lang="en-GB" b="1" i="1" dirty="0"/>
              <a:t>any</a:t>
            </a:r>
            <a:r>
              <a:rPr lang="en-GB" dirty="0"/>
              <a:t> values produced by the subquery.</a:t>
            </a:r>
          </a:p>
          <a:p>
            <a:pPr lvl="1"/>
            <a:r>
              <a:rPr lang="en-GB" dirty="0"/>
              <a:t>SOME may be used in place of ANY</a:t>
            </a:r>
          </a:p>
          <a:p>
            <a:r>
              <a:rPr lang="en-GB" dirty="0"/>
              <a:t>If subquery is empty, ALL returns true, ANY returns false.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27932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Subqueries: Using ANY/SOME</a:t>
            </a:r>
            <a:br>
              <a:rPr lang="en-GB" dirty="0"/>
            </a:br>
            <a:r>
              <a:rPr lang="en-GB" sz="3100" dirty="0" smtClean="0"/>
              <a:t>Matches </a:t>
            </a:r>
            <a:r>
              <a:rPr lang="en-GB" sz="3100" dirty="0"/>
              <a:t>at least </a:t>
            </a:r>
            <a:r>
              <a:rPr lang="en-GB" sz="3100" dirty="0" smtClean="0"/>
              <a:t>one</a:t>
            </a:r>
            <a:endParaRPr lang="en-GB" sz="31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Find </a:t>
            </a:r>
            <a:r>
              <a:rPr lang="en-GB" dirty="0"/>
              <a:t>all staff whose salary is larger than the salary of </a:t>
            </a:r>
            <a:r>
              <a:rPr lang="en-GB" b="1" dirty="0"/>
              <a:t>at least one</a:t>
            </a:r>
            <a:r>
              <a:rPr lang="en-GB" dirty="0"/>
              <a:t> member of staff at branch B008:</a:t>
            </a:r>
          </a:p>
          <a:p>
            <a:pPr marL="594360" lvl="2" indent="0">
              <a:buNone/>
            </a:pP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position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&gt;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b="1" dirty="0">
                <a:solidFill>
                  <a:srgbClr val="808080"/>
                </a:solidFill>
                <a:latin typeface="Consolas" panose="020B0609020204030204" pitchFamily="49" charset="0"/>
              </a:rPr>
              <a:t>ANY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FF0000"/>
                </a:solidFill>
                <a:latin typeface="Consolas" panose="020B0609020204030204" pitchFamily="49" charset="0"/>
              </a:rPr>
              <a:t>'B0008'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  <a:endParaRPr lang="en-GB" sz="2200" dirty="0"/>
          </a:p>
          <a:p>
            <a:pPr lvl="1"/>
            <a:r>
              <a:rPr lang="en-GB" dirty="0"/>
              <a:t>The inner subquery returns {</a:t>
            </a:r>
            <a:r>
              <a:rPr lang="en-GB" dirty="0" smtClean="0"/>
              <a:t>27000</a:t>
            </a:r>
            <a:r>
              <a:rPr lang="en-GB" dirty="0"/>
              <a:t>, </a:t>
            </a:r>
            <a:r>
              <a:rPr lang="en-GB" dirty="0" smtClean="0"/>
              <a:t>21000</a:t>
            </a:r>
            <a:r>
              <a:rPr lang="en-GB" dirty="0"/>
              <a:t>}.</a:t>
            </a:r>
          </a:p>
          <a:p>
            <a:pPr lvl="1"/>
            <a:r>
              <a:rPr lang="en-GB" dirty="0"/>
              <a:t>The outer query selects staff whose salary is greater </a:t>
            </a:r>
            <a:r>
              <a:rPr lang="en-GB" dirty="0" smtClean="0"/>
              <a:t>than ANY of </a:t>
            </a:r>
            <a:r>
              <a:rPr lang="en-GB" dirty="0"/>
              <a:t>this set (that is, greater than the minimum salary).</a:t>
            </a:r>
          </a:p>
          <a:p>
            <a:pPr lvl="1"/>
            <a:r>
              <a:rPr lang="en-GB" dirty="0"/>
              <a:t>Thus, the query could have been written using a subquery that finds the minimum salary.</a:t>
            </a:r>
          </a:p>
          <a:p>
            <a:pPr lvl="1"/>
            <a:r>
              <a:rPr lang="en-GB" dirty="0"/>
              <a:t>Note: you could have used the keyword SOME instead.</a:t>
            </a:r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6300192" y="2852936"/>
            <a:ext cx="2160240" cy="288032"/>
          </a:xfrm>
          <a:prstGeom prst="rect">
            <a:avLst/>
          </a:prstGeom>
          <a:solidFill>
            <a:srgbClr val="FFFF00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1187624" y="3140968"/>
            <a:ext cx="5112568" cy="288032"/>
          </a:xfrm>
          <a:prstGeom prst="rect">
            <a:avLst/>
          </a:prstGeom>
          <a:solidFill>
            <a:srgbClr val="FFFF00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69186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Subqueries: Using ALL</a:t>
            </a:r>
            <a:br>
              <a:rPr lang="en-GB" dirty="0"/>
            </a:br>
            <a:r>
              <a:rPr lang="en-GB" sz="3100" dirty="0" smtClean="0"/>
              <a:t>Matches all</a:t>
            </a:r>
            <a:endParaRPr lang="en-GB" sz="31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709120"/>
          </a:xfrm>
        </p:spPr>
        <p:txBody>
          <a:bodyPr/>
          <a:lstStyle/>
          <a:p>
            <a:r>
              <a:rPr lang="en-GB" dirty="0" smtClean="0"/>
              <a:t>Find </a:t>
            </a:r>
            <a:r>
              <a:rPr lang="en-GB" dirty="0"/>
              <a:t>all staff whose salary is larger than the salary of </a:t>
            </a:r>
            <a:r>
              <a:rPr lang="en-GB" b="1" dirty="0"/>
              <a:t>every</a:t>
            </a:r>
            <a:r>
              <a:rPr lang="en-GB" dirty="0"/>
              <a:t> member of staff at branch B0008: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position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&gt;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b="1" dirty="0">
                <a:solidFill>
                  <a:srgbClr val="808080"/>
                </a:solidFill>
                <a:latin typeface="Consolas" panose="020B0609020204030204" pitchFamily="49" charset="0"/>
              </a:rPr>
              <a:t>ALL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latin typeface="Consolas" panose="020B0609020204030204" pitchFamily="49" charset="0"/>
              </a:rPr>
              <a:t>'B0008</a:t>
            </a:r>
            <a:r>
              <a:rPr lang="en-GB" sz="2000" dirty="0" smtClean="0">
                <a:solidFill>
                  <a:srgbClr val="FF0000"/>
                </a:solidFill>
                <a:latin typeface="Consolas" panose="020B0609020204030204" pitchFamily="49" charset="0"/>
              </a:rPr>
              <a:t>'</a:t>
            </a:r>
            <a:r>
              <a:rPr lang="en-GB" sz="20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  <a:endParaRPr lang="en-GB" sz="2000" dirty="0">
              <a:solidFill>
                <a:srgbClr val="808080"/>
              </a:solidFill>
              <a:latin typeface="Consolas" panose="020B0609020204030204" pitchFamily="49" charset="0"/>
            </a:endParaRPr>
          </a:p>
          <a:p>
            <a:pPr lvl="1"/>
            <a:r>
              <a:rPr lang="en-GB" dirty="0"/>
              <a:t>The inner subquery returns {27000, 21000}.</a:t>
            </a:r>
          </a:p>
          <a:p>
            <a:pPr lvl="1"/>
            <a:r>
              <a:rPr lang="en-GB" dirty="0"/>
              <a:t>The outer query selects staff whose salary is greater than </a:t>
            </a:r>
            <a:r>
              <a:rPr lang="en-GB" dirty="0" smtClean="0"/>
              <a:t>ALL of </a:t>
            </a:r>
            <a:r>
              <a:rPr lang="en-GB" dirty="0"/>
              <a:t>this set (that is, greater than the </a:t>
            </a:r>
            <a:r>
              <a:rPr lang="en-GB" dirty="0" smtClean="0"/>
              <a:t>maximum salary</a:t>
            </a:r>
            <a:r>
              <a:rPr lang="en-GB" dirty="0"/>
              <a:t>).</a:t>
            </a:r>
          </a:p>
          <a:p>
            <a:pPr marL="0" indent="0">
              <a:buNone/>
            </a:pPr>
            <a:endParaRPr lang="en-GB" sz="3500" dirty="0"/>
          </a:p>
        </p:txBody>
      </p:sp>
      <p:sp>
        <p:nvSpPr>
          <p:cNvPr id="4" name="Rectangle 3"/>
          <p:cNvSpPr/>
          <p:nvPr/>
        </p:nvSpPr>
        <p:spPr>
          <a:xfrm>
            <a:off x="6300192" y="3356992"/>
            <a:ext cx="2160240" cy="288032"/>
          </a:xfrm>
          <a:prstGeom prst="rect">
            <a:avLst/>
          </a:prstGeom>
          <a:solidFill>
            <a:srgbClr val="FFFF00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1187624" y="3645024"/>
            <a:ext cx="5112568" cy="288032"/>
          </a:xfrm>
          <a:prstGeom prst="rect">
            <a:avLst/>
          </a:prstGeom>
          <a:solidFill>
            <a:srgbClr val="FFFF00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51666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Download </a:t>
            </a:r>
            <a:r>
              <a:rPr lang="en-GB" dirty="0"/>
              <a:t>Instructions from Moodle.</a:t>
            </a:r>
          </a:p>
        </p:txBody>
      </p:sp>
    </p:spTree>
    <p:extLst>
      <p:ext uri="{BB962C8B-B14F-4D97-AF65-F5344CB8AC3E}">
        <p14:creationId xmlns:p14="http://schemas.microsoft.com/office/powerpoint/2010/main" val="748756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10303</TotalTime>
  <Words>1486</Words>
  <Application>Microsoft Office PowerPoint</Application>
  <PresentationFormat>On-screen Show (4:3)</PresentationFormat>
  <Paragraphs>153</Paragraphs>
  <Slides>27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4" baseType="lpstr">
      <vt:lpstr>Arial</vt:lpstr>
      <vt:lpstr>Calibri</vt:lpstr>
      <vt:lpstr>Cambria</vt:lpstr>
      <vt:lpstr>Consolas</vt:lpstr>
      <vt:lpstr>Wingdings</vt:lpstr>
      <vt:lpstr>Wingdings 2</vt:lpstr>
      <vt:lpstr>Median</vt:lpstr>
      <vt:lpstr>SQL DATA Manipulation Language (DML)</vt:lpstr>
      <vt:lpstr>Today’s Lecture</vt:lpstr>
      <vt:lpstr>The SELECT Statement</vt:lpstr>
      <vt:lpstr>SELECT - Aggregating Data</vt:lpstr>
      <vt:lpstr>SELECT - Aggregating Data</vt:lpstr>
      <vt:lpstr>SELECT – Grouping Data</vt:lpstr>
      <vt:lpstr>SELECT – Grouping Data</vt:lpstr>
      <vt:lpstr>SELECT – Grouping Data</vt:lpstr>
      <vt:lpstr>SELECT – Grouping Data</vt:lpstr>
      <vt:lpstr>Grouping Data Examples</vt:lpstr>
      <vt:lpstr>Grouping Data Examples</vt:lpstr>
      <vt:lpstr>SELECT – Restricted Groupings</vt:lpstr>
      <vt:lpstr>Restricted Groupings Examples</vt:lpstr>
      <vt:lpstr>Restricted Groupings Examples</vt:lpstr>
      <vt:lpstr>Subqueries</vt:lpstr>
      <vt:lpstr>Subqueries</vt:lpstr>
      <vt:lpstr>Subqueries</vt:lpstr>
      <vt:lpstr>Subquery Types</vt:lpstr>
      <vt:lpstr>Subquery Examples</vt:lpstr>
      <vt:lpstr>Subquery Examples</vt:lpstr>
      <vt:lpstr>Subquery Rules</vt:lpstr>
      <vt:lpstr>Nested Subquery: Using IN</vt:lpstr>
      <vt:lpstr>More Subquery Types</vt:lpstr>
      <vt:lpstr>Subqueries: Using ANY/SOME and ALL</vt:lpstr>
      <vt:lpstr>Subqueries: Using ANY/SOME Matches at least one</vt:lpstr>
      <vt:lpstr>Subqueries: Using ALL Matches all</vt:lpstr>
      <vt:lpstr>Lab Exercise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1441</cp:revision>
  <cp:lastPrinted>2014-09-29T16:21:25Z</cp:lastPrinted>
  <dcterms:created xsi:type="dcterms:W3CDTF">2013-09-18T07:00:31Z</dcterms:created>
  <dcterms:modified xsi:type="dcterms:W3CDTF">2018-10-31T07:47:20Z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