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86" autoAdjust="0"/>
    <p:restoredTop sz="94660"/>
  </p:normalViewPr>
  <p:slideViewPr>
    <p:cSldViewPr snapToGrid="0">
      <p:cViewPr varScale="1">
        <p:scale>
          <a:sx n="71" d="100"/>
          <a:sy n="71" d="100"/>
        </p:scale>
        <p:origin x="1147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BB996-1215-4A11-BE17-0FCC1D893991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5BB13DF1-4AC2-4B1A-BEDA-ADA519D751BC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46056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BB996-1215-4A11-BE17-0FCC1D893991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13DF1-4AC2-4B1A-BEDA-ADA519D751BC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28546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BB996-1215-4A11-BE17-0FCC1D893991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13DF1-4AC2-4B1A-BEDA-ADA519D751BC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09304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BB996-1215-4A11-BE17-0FCC1D893991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13DF1-4AC2-4B1A-BEDA-ADA519D751BC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55299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BB996-1215-4A11-BE17-0FCC1D893991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13DF1-4AC2-4B1A-BEDA-ADA519D751BC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56525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BB996-1215-4A11-BE17-0FCC1D893991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13DF1-4AC2-4B1A-BEDA-ADA519D751BC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3947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BB996-1215-4A11-BE17-0FCC1D893991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13DF1-4AC2-4B1A-BEDA-ADA519D751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7200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BB996-1215-4A11-BE17-0FCC1D893991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13DF1-4AC2-4B1A-BEDA-ADA519D751BC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90163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75DBB996-1215-4A11-BE17-0FCC1D893991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13DF1-4AC2-4B1A-BEDA-ADA519D751BC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30199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BB996-1215-4A11-BE17-0FCC1D893991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13DF1-4AC2-4B1A-BEDA-ADA519D751BC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14701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BB996-1215-4A11-BE17-0FCC1D893991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13DF1-4AC2-4B1A-BEDA-ADA519D751BC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4661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DBB996-1215-4A11-BE17-0FCC1D893991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5BB13DF1-4AC2-4B1A-BEDA-ADA519D751BC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45171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3C3F4-1CB3-F0F3-C070-9777A51F40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965200"/>
            <a:ext cx="9144000" cy="605817"/>
          </a:xfrm>
        </p:spPr>
        <p:txBody>
          <a:bodyPr>
            <a:normAutofit/>
          </a:bodyPr>
          <a:lstStyle/>
          <a:p>
            <a:r>
              <a:rPr lang="en-GB" sz="2000" dirty="0"/>
              <a:t>Cover page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C78476-910F-F1FF-6D74-7871AA7DBA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808480"/>
            <a:ext cx="9144000" cy="3488663"/>
          </a:xfrm>
        </p:spPr>
        <p:txBody>
          <a:bodyPr>
            <a:normAutofit fontScale="85000" lnSpcReduction="10000"/>
          </a:bodyPr>
          <a:lstStyle/>
          <a:p>
            <a:r>
              <a:rPr lang="en-GB" sz="2000" dirty="0"/>
              <a:t>Student Name: Wate Felo</a:t>
            </a:r>
          </a:p>
          <a:p>
            <a:endParaRPr lang="en-GB" sz="2000" dirty="0"/>
          </a:p>
          <a:p>
            <a:r>
              <a:rPr lang="en-GB" sz="2000" dirty="0"/>
              <a:t>Student Number: 2413826</a:t>
            </a:r>
          </a:p>
          <a:p>
            <a:r>
              <a:rPr lang="en-GB" sz="2000" dirty="0"/>
              <a:t>Module Code: Developing and managing  Individual and Teams LCLM5002</a:t>
            </a:r>
          </a:p>
          <a:p>
            <a:r>
              <a:rPr lang="en-GB" sz="2000" dirty="0"/>
              <a:t>Lecturer’s Name: Doreen Nyaa Amundam Nishi Ramsurum</a:t>
            </a:r>
          </a:p>
          <a:p>
            <a:r>
              <a:rPr lang="en-GB" sz="2000" dirty="0"/>
              <a:t>Assignment Tittle: Component 1- Individual Presentation</a:t>
            </a:r>
          </a:p>
          <a:p>
            <a:r>
              <a:rPr lang="en-GB" sz="2000" dirty="0"/>
              <a:t>University: University of Wales Trinity Saint David</a:t>
            </a:r>
          </a:p>
          <a:p>
            <a:r>
              <a:rPr lang="en-GB" sz="2000" dirty="0"/>
              <a:t>Date: 19/03/2026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58509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501235-1041-4645-9FE5-BC5DEA4FD1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5087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Tabe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9C3A88-473B-DA57-A907-F4996BED55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14400"/>
            <a:ext cx="10515600" cy="5943599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AutoNum type="arabicPeriod"/>
            </a:pPr>
            <a:r>
              <a:rPr lang="en-GB" sz="2000" dirty="0"/>
              <a:t>Introduction to Tesco</a:t>
            </a:r>
          </a:p>
          <a:p>
            <a:pPr marL="514350" indent="-514350">
              <a:buAutoNum type="arabicPeriod"/>
            </a:pPr>
            <a:r>
              <a:rPr lang="en-GB" sz="2000" dirty="0"/>
              <a:t>Importance of Recruitment in Organisations </a:t>
            </a:r>
          </a:p>
          <a:p>
            <a:pPr marL="514350" indent="-514350">
              <a:buAutoNum type="arabicPeriod"/>
            </a:pPr>
            <a:r>
              <a:rPr lang="en-GB" sz="2000" dirty="0"/>
              <a:t>Job Analysis </a:t>
            </a:r>
          </a:p>
          <a:p>
            <a:pPr marL="514350" indent="-514350">
              <a:buAutoNum type="arabicPeriod"/>
            </a:pPr>
            <a:r>
              <a:rPr lang="en-GB" sz="2000" dirty="0"/>
              <a:t>Job Description</a:t>
            </a:r>
          </a:p>
          <a:p>
            <a:pPr marL="514350" indent="-514350">
              <a:buAutoNum type="arabicPeriod"/>
            </a:pPr>
            <a:r>
              <a:rPr lang="en-GB" sz="2000" dirty="0"/>
              <a:t>Person Specification</a:t>
            </a:r>
          </a:p>
          <a:p>
            <a:pPr marL="514350" indent="-514350">
              <a:buAutoNum type="arabicPeriod"/>
            </a:pPr>
            <a:r>
              <a:rPr lang="en-GB" sz="2000" dirty="0"/>
              <a:t>Recruitment Process in Tesco</a:t>
            </a:r>
          </a:p>
          <a:p>
            <a:pPr marL="514350" indent="-514350">
              <a:buAutoNum type="arabicPeriod"/>
            </a:pPr>
            <a:r>
              <a:rPr lang="en-GB" sz="2000" dirty="0"/>
              <a:t>Learning and Development Needs</a:t>
            </a:r>
          </a:p>
          <a:p>
            <a:pPr marL="514350" indent="-514350">
              <a:buAutoNum type="arabicPeriod"/>
            </a:pPr>
            <a:r>
              <a:rPr lang="en-GB" sz="2000" dirty="0"/>
              <a:t>Behiourist Learning Theory</a:t>
            </a:r>
          </a:p>
          <a:p>
            <a:pPr marL="514350" indent="-514350">
              <a:buAutoNum type="arabicPeriod"/>
            </a:pPr>
            <a:r>
              <a:rPr lang="en-GB" sz="2000" dirty="0"/>
              <a:t>Cognits Learning Theory</a:t>
            </a:r>
          </a:p>
          <a:p>
            <a:pPr marL="514350" indent="-514350">
              <a:buAutoNum type="arabicPeriod"/>
            </a:pPr>
            <a:r>
              <a:rPr lang="en-GB" sz="2000" dirty="0"/>
              <a:t>Humanist/Experiential Learning</a:t>
            </a:r>
          </a:p>
          <a:p>
            <a:pPr marL="514350" indent="-514350">
              <a:buAutoNum type="arabicPeriod"/>
            </a:pPr>
            <a:r>
              <a:rPr lang="en-GB" sz="2000" dirty="0"/>
              <a:t>Training Methods in Tesco</a:t>
            </a:r>
          </a:p>
          <a:p>
            <a:pPr marL="514350" indent="-514350">
              <a:buAutoNum type="arabicPeriod"/>
            </a:pPr>
            <a:r>
              <a:rPr lang="en-GB" sz="2000" dirty="0"/>
              <a:t>Benefit s of Training and Development</a:t>
            </a:r>
          </a:p>
          <a:p>
            <a:pPr marL="514350" indent="-514350">
              <a:buAutoNum type="arabicPeriod"/>
            </a:pPr>
            <a:r>
              <a:rPr lang="en-GB" sz="2000" dirty="0"/>
              <a:t>Conclusion</a:t>
            </a:r>
          </a:p>
          <a:p>
            <a:pPr marL="514350" indent="-514350">
              <a:buAutoNum type="arabicPeriod"/>
            </a:pPr>
            <a:r>
              <a:rPr lang="en-GB" sz="2000" dirty="0"/>
              <a:t>References</a:t>
            </a:r>
          </a:p>
          <a:p>
            <a:pPr marL="971550" lvl="1" indent="-514350">
              <a:buAutoNum type="arabicPeriod"/>
            </a:pPr>
            <a:endParaRPr lang="en-GB" dirty="0"/>
          </a:p>
          <a:p>
            <a:pPr marL="514350" indent="-51435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33462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B642D9-E00D-9BCF-05B8-63D7F015F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000" dirty="0"/>
              <a:t>Introduction to Tesco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866EFC-B123-C6AD-ABB7-0BA302B79C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2000" dirty="0"/>
              <a:t>Tesco is one of the largest retail companies in the United kingdom and globally.</a:t>
            </a:r>
          </a:p>
          <a:p>
            <a:pPr marL="0" indent="0">
              <a:buNone/>
            </a:pPr>
            <a:r>
              <a:rPr lang="en-GB" sz="2000" dirty="0"/>
              <a:t>Keys facts:</a:t>
            </a:r>
          </a:p>
          <a:p>
            <a:pPr marL="0" indent="0">
              <a:buNone/>
            </a:pPr>
            <a:r>
              <a:rPr lang="en-GB" sz="2000" dirty="0"/>
              <a:t>Founded in 1919</a:t>
            </a:r>
          </a:p>
          <a:p>
            <a:pPr marL="0" indent="0">
              <a:buNone/>
            </a:pPr>
            <a:r>
              <a:rPr lang="en-GB" sz="2000" dirty="0"/>
              <a:t>Headquarters in Welwyn Garden City , Uk</a:t>
            </a:r>
          </a:p>
          <a:p>
            <a:pPr marL="0" indent="0">
              <a:buNone/>
            </a:pPr>
            <a:r>
              <a:rPr lang="en-GB" sz="2000" dirty="0"/>
              <a:t>Over 300,000 employees worldwide </a:t>
            </a:r>
          </a:p>
          <a:p>
            <a:pPr marL="0" indent="0">
              <a:buNone/>
            </a:pPr>
            <a:r>
              <a:rPr lang="en-GB" sz="2000" dirty="0" err="1"/>
              <a:t>Operarates</a:t>
            </a:r>
            <a:r>
              <a:rPr lang="en-GB" sz="2000" dirty="0"/>
              <a:t> supermarkets, hypermarkets and online retail services.</a:t>
            </a:r>
          </a:p>
          <a:p>
            <a:pPr marL="0" indent="0">
              <a:buNone/>
            </a:pPr>
            <a:r>
              <a:rPr lang="en-GB" sz="2000" dirty="0"/>
              <a:t>Tesco focuses on providing quality  products and services while maintaining a highly  skilled workforce. Human Resource Management plays a vital role in recruiting  talented employees and developing their skill to support organisational success.</a:t>
            </a:r>
          </a:p>
        </p:txBody>
      </p:sp>
    </p:spTree>
    <p:extLst>
      <p:ext uri="{BB962C8B-B14F-4D97-AF65-F5344CB8AC3E}">
        <p14:creationId xmlns:p14="http://schemas.microsoft.com/office/powerpoint/2010/main" val="5475594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E4E8D9-76CD-555F-48A5-252EE4DF1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000" dirty="0"/>
              <a:t>Importance of Recruitment in Organisations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28B8D3-C0F7-C374-E337-AEC2982564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dirty="0"/>
              <a:t>Recruitment is the process of identifying , attracting and selecting suitable candidates for jobs</a:t>
            </a:r>
          </a:p>
          <a:p>
            <a:pPr marL="0" indent="0">
              <a:buNone/>
            </a:pPr>
            <a:r>
              <a:rPr lang="en-GB" sz="2000" dirty="0"/>
              <a:t>Effective recruitment help organisation to:</a:t>
            </a:r>
          </a:p>
          <a:p>
            <a:pPr marL="0" indent="0">
              <a:buNone/>
            </a:pPr>
            <a:r>
              <a:rPr lang="en-GB" sz="2000" dirty="0"/>
              <a:t>. Hire skilled and competent employees</a:t>
            </a:r>
          </a:p>
          <a:p>
            <a:pPr marL="0" indent="0">
              <a:buNone/>
            </a:pPr>
            <a:r>
              <a:rPr lang="en-GB" sz="2000" dirty="0"/>
              <a:t>. Improve organisational  productivity</a:t>
            </a:r>
          </a:p>
          <a:p>
            <a:pPr marL="0" indent="0">
              <a:buNone/>
            </a:pPr>
            <a:r>
              <a:rPr lang="en-GB" sz="2000" dirty="0"/>
              <a:t>. Reduce  employees  turnover</a:t>
            </a:r>
          </a:p>
          <a:p>
            <a:pPr marL="0" indent="0">
              <a:buNone/>
            </a:pPr>
            <a:r>
              <a:rPr lang="en-GB" sz="2000" dirty="0"/>
              <a:t>. Ensure  organisational goals are achieved.</a:t>
            </a:r>
          </a:p>
          <a:p>
            <a:pPr marL="0" indent="0">
              <a:buNone/>
            </a:pPr>
            <a:r>
              <a:rPr lang="en-GB" sz="2000" dirty="0"/>
              <a:t>According to Armstrong (2020), recruitment is essential for building a workforce  capable of delivering business objectives effectively.</a:t>
            </a:r>
          </a:p>
        </p:txBody>
      </p:sp>
    </p:spTree>
    <p:extLst>
      <p:ext uri="{BB962C8B-B14F-4D97-AF65-F5344CB8AC3E}">
        <p14:creationId xmlns:p14="http://schemas.microsoft.com/office/powerpoint/2010/main" val="11181784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797BC-E695-A6E0-80D4-5FB8A634C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000" dirty="0"/>
              <a:t>Job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47F671-A812-C562-EFF6-D0DE921BF6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15465"/>
            <a:ext cx="10515600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dirty="0"/>
              <a:t>Job analysis is the first step in recruitment.</a:t>
            </a:r>
          </a:p>
          <a:p>
            <a:pPr marL="0" indent="0">
              <a:buNone/>
            </a:pPr>
            <a:r>
              <a:rPr lang="en-GB" sz="2000" dirty="0"/>
              <a:t>It involves collecting information about:</a:t>
            </a:r>
          </a:p>
          <a:p>
            <a:pPr marL="0" indent="0">
              <a:buNone/>
            </a:pPr>
            <a:r>
              <a:rPr lang="en-GB" sz="2000" dirty="0"/>
              <a:t>. Job duties</a:t>
            </a:r>
          </a:p>
          <a:p>
            <a:pPr marL="0" indent="0">
              <a:buNone/>
            </a:pPr>
            <a:r>
              <a:rPr lang="en-GB" sz="2000" dirty="0"/>
              <a:t>. Responsibilities</a:t>
            </a:r>
          </a:p>
          <a:p>
            <a:pPr marL="0" indent="0">
              <a:buNone/>
            </a:pPr>
            <a:r>
              <a:rPr lang="en-GB" sz="2000" dirty="0"/>
              <a:t>.Required skills</a:t>
            </a:r>
          </a:p>
          <a:p>
            <a:pPr marL="0" indent="0">
              <a:buNone/>
            </a:pPr>
            <a:r>
              <a:rPr lang="en-GB" sz="2000" dirty="0"/>
              <a:t>. Work environment</a:t>
            </a:r>
          </a:p>
          <a:p>
            <a:pPr marL="0" indent="0">
              <a:buNone/>
            </a:pPr>
            <a:r>
              <a:rPr lang="en-GB" sz="2000" dirty="0"/>
              <a:t>.Reporting structure.</a:t>
            </a:r>
          </a:p>
          <a:p>
            <a:pPr marL="0" indent="0">
              <a:buNone/>
            </a:pPr>
            <a:r>
              <a:rPr lang="en-GB" sz="2000" dirty="0"/>
              <a:t>At Tesco, job analysis  help HR managers understand what tasks a Retail Assistant  or Store  Manager must perform and what qualifications are required.</a:t>
            </a:r>
          </a:p>
          <a:p>
            <a:pPr marL="0" indent="0">
              <a:buNone/>
            </a:pPr>
            <a:r>
              <a:rPr lang="en-GB" sz="2000" dirty="0"/>
              <a:t>This process ensures the organisation recruits the most suitable candidate.</a:t>
            </a:r>
          </a:p>
        </p:txBody>
      </p:sp>
    </p:spTree>
    <p:extLst>
      <p:ext uri="{BB962C8B-B14F-4D97-AF65-F5344CB8AC3E}">
        <p14:creationId xmlns:p14="http://schemas.microsoft.com/office/powerpoint/2010/main" val="37625256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76088-DFAF-9829-35BB-09C7B9EE6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000" dirty="0"/>
              <a:t>Job 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A161D3-6561-A5C9-F2E1-1D2ABFCB2C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A job  description outlines the duties and responsibilities of a specific role.</a:t>
            </a:r>
          </a:p>
          <a:p>
            <a:pPr marL="0" indent="0">
              <a:buNone/>
            </a:pPr>
            <a:r>
              <a:rPr lang="en-GB" sz="2000" dirty="0"/>
              <a:t>Example: Retail Assistant at Tesco</a:t>
            </a:r>
          </a:p>
          <a:p>
            <a:pPr marL="0" indent="0">
              <a:buNone/>
            </a:pPr>
            <a:r>
              <a:rPr lang="en-GB" sz="2000" dirty="0"/>
              <a:t>Responsibilities include: </a:t>
            </a:r>
          </a:p>
          <a:p>
            <a:pPr marL="0" indent="0">
              <a:buNone/>
            </a:pPr>
            <a:r>
              <a:rPr lang="en-GB" sz="2000" dirty="0"/>
              <a:t>. Assistant customers in the store</a:t>
            </a:r>
          </a:p>
          <a:p>
            <a:pPr marL="0" indent="0">
              <a:buNone/>
            </a:pPr>
            <a:r>
              <a:rPr lang="en-GB" sz="2000" dirty="0"/>
              <a:t>. Replenishing shelves</a:t>
            </a:r>
          </a:p>
          <a:p>
            <a:pPr marL="0" indent="0">
              <a:buNone/>
            </a:pPr>
            <a:r>
              <a:rPr lang="en-GB" sz="2000" dirty="0"/>
              <a:t>.Operating  checkout  systems</a:t>
            </a:r>
          </a:p>
          <a:p>
            <a:pPr marL="0" indent="0">
              <a:buNone/>
            </a:pPr>
            <a:r>
              <a:rPr lang="en-GB" sz="2000" dirty="0"/>
              <a:t>. Maintaining store cleanliness</a:t>
            </a:r>
          </a:p>
          <a:p>
            <a:pPr marL="0" indent="0">
              <a:buNone/>
            </a:pPr>
            <a:r>
              <a:rPr lang="en-GB" sz="2000" dirty="0"/>
              <a:t>. Supporting team members</a:t>
            </a:r>
          </a:p>
          <a:p>
            <a:pPr marL="0" indent="0">
              <a:buNone/>
            </a:pPr>
            <a:r>
              <a:rPr lang="en-GB" sz="2000" dirty="0"/>
              <a:t>A clear job description help candidates understand what the job involves before applying.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142495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54D43B-6954-10D5-11C2-A6BE31B261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000" dirty="0"/>
              <a:t>Person Specification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F32A5-EBB5-6D9F-BCFF-EB2A2E4663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A person specification describe the qualities required for the job.</a:t>
            </a:r>
          </a:p>
          <a:p>
            <a:pPr marL="0" indent="0">
              <a:buNone/>
            </a:pPr>
            <a:r>
              <a:rPr lang="en-GB" sz="2000" dirty="0"/>
              <a:t>Example requirements for a Tesco Retail Assistant:</a:t>
            </a:r>
          </a:p>
          <a:p>
            <a:pPr marL="0" indent="0">
              <a:buNone/>
            </a:pPr>
            <a:r>
              <a:rPr lang="en-GB" sz="2000" dirty="0"/>
              <a:t>Qualifications</a:t>
            </a:r>
          </a:p>
          <a:p>
            <a:pPr marL="0" indent="0">
              <a:buNone/>
            </a:pPr>
            <a:r>
              <a:rPr lang="en-GB" sz="2000" dirty="0"/>
              <a:t>. Basic education (GCSE or equivalent) </a:t>
            </a:r>
          </a:p>
          <a:p>
            <a:pPr marL="0" indent="0">
              <a:buNone/>
            </a:pPr>
            <a:r>
              <a:rPr lang="en-GB" sz="2000" dirty="0"/>
              <a:t>Skills</a:t>
            </a:r>
          </a:p>
          <a:p>
            <a:pPr marL="0" indent="0">
              <a:buNone/>
            </a:pPr>
            <a:r>
              <a:rPr lang="en-GB" sz="2000" dirty="0"/>
              <a:t>. Customer service skills</a:t>
            </a:r>
          </a:p>
          <a:p>
            <a:pPr marL="0" indent="0">
              <a:buNone/>
            </a:pPr>
            <a:r>
              <a:rPr lang="en-GB" sz="2000" dirty="0"/>
              <a:t>. Communication skills</a:t>
            </a:r>
          </a:p>
          <a:p>
            <a:pPr marL="0" indent="0">
              <a:buNone/>
            </a:pPr>
            <a:r>
              <a:rPr lang="en-GB" sz="2000" dirty="0"/>
              <a:t>. Teamwork abilities</a:t>
            </a:r>
          </a:p>
          <a:p>
            <a:pPr marL="0" indent="0">
              <a:buNone/>
            </a:pPr>
            <a:r>
              <a:rPr lang="en-GB" sz="2000" dirty="0"/>
              <a:t>.  Personal qualities</a:t>
            </a:r>
          </a:p>
          <a:p>
            <a:pPr marL="0" indent="0">
              <a:buNone/>
            </a:pPr>
            <a:r>
              <a:rPr lang="en-GB" sz="2000" dirty="0"/>
              <a:t>. Friendly attitude</a:t>
            </a:r>
          </a:p>
          <a:p>
            <a:pPr marL="0" indent="0">
              <a:buNone/>
            </a:pPr>
            <a:r>
              <a:rPr lang="en-GB" sz="2000" dirty="0"/>
              <a:t>. Reliability </a:t>
            </a:r>
          </a:p>
          <a:p>
            <a:pPr marL="0" indent="0">
              <a:buNone/>
            </a:pPr>
            <a:r>
              <a:rPr lang="en-GB" sz="2000" dirty="0"/>
              <a:t>. Problem- solving ability </a:t>
            </a:r>
          </a:p>
          <a:p>
            <a:pPr marL="0" indent="0">
              <a:buNone/>
            </a:pPr>
            <a:r>
              <a:rPr lang="en-GB" sz="2000" dirty="0"/>
              <a:t>Person specification help HR managers select the most suitable candidate.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0072068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90112-48D0-A7A5-1F39-3B0CFA9E00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000" dirty="0"/>
              <a:t>Recruitment Process in Tesco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41813A-8786-D6CD-B5A5-B84E5D9DE1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000" dirty="0"/>
              <a:t>The recruitment process normally includes the following steps:</a:t>
            </a:r>
          </a:p>
          <a:p>
            <a:pPr marL="457200" indent="-457200">
              <a:buAutoNum type="arabicPeriod"/>
            </a:pPr>
            <a:r>
              <a:rPr lang="en-GB" sz="2000" dirty="0"/>
              <a:t>Job analysis</a:t>
            </a:r>
          </a:p>
          <a:p>
            <a:pPr marL="457200" indent="-457200">
              <a:buAutoNum type="arabicPeriod"/>
            </a:pPr>
            <a:r>
              <a:rPr lang="en-GB" sz="2000" dirty="0"/>
              <a:t>Job description and person specification</a:t>
            </a:r>
          </a:p>
          <a:p>
            <a:pPr marL="457200" indent="-457200">
              <a:buAutoNum type="arabicPeriod"/>
            </a:pPr>
            <a:r>
              <a:rPr lang="en-GB" sz="2000" dirty="0"/>
              <a:t>Advertising the vacancy</a:t>
            </a:r>
          </a:p>
          <a:p>
            <a:pPr marL="457200" indent="-457200">
              <a:buAutoNum type="arabicPeriod"/>
            </a:pPr>
            <a:r>
              <a:rPr lang="en-GB" sz="2000" dirty="0"/>
              <a:t>Receiving applications</a:t>
            </a:r>
          </a:p>
          <a:p>
            <a:pPr marL="457200" indent="-457200">
              <a:buAutoNum type="arabicPeriod"/>
            </a:pPr>
            <a:r>
              <a:rPr lang="en-GB" sz="2000" dirty="0"/>
              <a:t>Shortlisting  candidates</a:t>
            </a:r>
          </a:p>
          <a:p>
            <a:pPr marL="457200" indent="-457200">
              <a:buAutoNum type="arabicPeriod"/>
            </a:pPr>
            <a:r>
              <a:rPr lang="en-GB" sz="2000" dirty="0"/>
              <a:t>Interview process</a:t>
            </a:r>
          </a:p>
          <a:p>
            <a:pPr marL="457200" indent="-457200">
              <a:buAutoNum type="arabicPeriod"/>
            </a:pPr>
            <a:r>
              <a:rPr lang="en-GB" sz="2000" dirty="0"/>
              <a:t>Selection and  job offer</a:t>
            </a:r>
          </a:p>
          <a:p>
            <a:pPr marL="457200" indent="-457200">
              <a:buAutoNum type="arabicPeriod"/>
            </a:pPr>
            <a:r>
              <a:rPr lang="en-GB" sz="2000" dirty="0"/>
              <a:t>Employee onboarding</a:t>
            </a:r>
          </a:p>
          <a:p>
            <a:pPr marL="0" indent="0">
              <a:buNone/>
            </a:pPr>
            <a:r>
              <a:rPr lang="en-GB" sz="2000" dirty="0"/>
              <a:t>Tesco user both online recruitment systems and  in-person interviews to ensure fair and efficient hiring.</a:t>
            </a:r>
          </a:p>
        </p:txBody>
      </p:sp>
    </p:spTree>
    <p:extLst>
      <p:ext uri="{BB962C8B-B14F-4D97-AF65-F5344CB8AC3E}">
        <p14:creationId xmlns:p14="http://schemas.microsoft.com/office/powerpoint/2010/main" val="31565005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DF2EF-2578-B2B1-46EE-531AC88B91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000" dirty="0"/>
              <a:t>Learning and Development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53F8E2-A1E3-2A17-BDE6-A8E0D933B7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dirty="0"/>
              <a:t>After recruitment, employees training to perform effectively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Learning and development needs may include:</a:t>
            </a:r>
          </a:p>
          <a:p>
            <a:pPr marL="0" indent="0">
              <a:buNone/>
            </a:pPr>
            <a:r>
              <a:rPr lang="en-GB" dirty="0"/>
              <a:t>. Customers service training</a:t>
            </a:r>
          </a:p>
          <a:p>
            <a:pPr marL="0" indent="0">
              <a:buNone/>
            </a:pPr>
            <a:r>
              <a:rPr lang="en-GB" dirty="0"/>
              <a:t>. Health and safety training</a:t>
            </a:r>
          </a:p>
          <a:p>
            <a:pPr marL="0" indent="0">
              <a:buNone/>
            </a:pPr>
            <a:r>
              <a:rPr lang="en-GB" dirty="0"/>
              <a:t>. Technology and digital systems training</a:t>
            </a:r>
          </a:p>
          <a:p>
            <a:pPr marL="0" indent="0">
              <a:buNone/>
            </a:pPr>
            <a:r>
              <a:rPr lang="en-GB" dirty="0"/>
              <a:t>. Leadership development for managers</a:t>
            </a:r>
          </a:p>
          <a:p>
            <a:pPr marL="0" indent="0">
              <a:buNone/>
            </a:pPr>
            <a:r>
              <a:rPr lang="en-GB" dirty="0"/>
              <a:t>Training ensure employees improve their knowledge, skills and performance.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09045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DF1933-C019-EF77-3308-324AF7DFF7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000" dirty="0"/>
              <a:t>Behiourist Learning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B1A34E-244A-1EE5-68C0-0E2A0D5DD0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</a:t>
            </a:r>
            <a:r>
              <a:rPr lang="en-GB" dirty="0" err="1"/>
              <a:t>beviourist</a:t>
            </a:r>
            <a:r>
              <a:rPr lang="en-GB" dirty="0"/>
              <a:t> theory focuses on learning through repetition, reinforcement and rewards.</a:t>
            </a:r>
          </a:p>
          <a:p>
            <a:pPr marL="0" indent="0">
              <a:buNone/>
            </a:pPr>
            <a:r>
              <a:rPr lang="en-GB" dirty="0"/>
              <a:t>Keys theorists include B. F. Skinner.</a:t>
            </a:r>
          </a:p>
          <a:p>
            <a:pPr marL="0" indent="0">
              <a:buNone/>
            </a:pPr>
            <a:r>
              <a:rPr lang="en-GB" dirty="0"/>
              <a:t>In Tesco this may involve:</a:t>
            </a:r>
          </a:p>
          <a:p>
            <a:pPr marL="0" indent="0">
              <a:buNone/>
            </a:pPr>
            <a:r>
              <a:rPr lang="en-GB" dirty="0"/>
              <a:t>. Rewarding  employees for excellent customer service.</a:t>
            </a:r>
          </a:p>
          <a:p>
            <a:pPr marL="0" indent="0">
              <a:buNone/>
            </a:pPr>
            <a:r>
              <a:rPr lang="en-GB" dirty="0"/>
              <a:t>. Providing incentives sales targets</a:t>
            </a:r>
          </a:p>
          <a:p>
            <a:pPr marL="0" indent="0">
              <a:buNone/>
            </a:pPr>
            <a:r>
              <a:rPr lang="en-GB" dirty="0"/>
              <a:t>. Using  performance feedback to improve behaviour.</a:t>
            </a:r>
          </a:p>
          <a:p>
            <a:pPr marL="0" indent="0">
              <a:buNone/>
            </a:pPr>
            <a:r>
              <a:rPr lang="en-GB" dirty="0"/>
              <a:t>. This motivation employees to repeat positive actions.</a:t>
            </a:r>
          </a:p>
        </p:txBody>
      </p:sp>
    </p:spTree>
    <p:extLst>
      <p:ext uri="{BB962C8B-B14F-4D97-AF65-F5344CB8AC3E}">
        <p14:creationId xmlns:p14="http://schemas.microsoft.com/office/powerpoint/2010/main" val="21748601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CE8FC-230E-D420-952D-E3FD75735F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000" dirty="0"/>
              <a:t>Cognitivist Learning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9676AD-A863-1339-74A7-026CBF9E03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Cognitivist theory focuses on how people process and understand information.</a:t>
            </a:r>
          </a:p>
          <a:p>
            <a:pPr marL="0" indent="0">
              <a:buNone/>
            </a:pPr>
            <a:r>
              <a:rPr lang="en-GB" sz="2000" dirty="0"/>
              <a:t>Keys theorist: Jean Piaget.</a:t>
            </a:r>
          </a:p>
          <a:p>
            <a:pPr marL="0" indent="0">
              <a:buNone/>
            </a:pPr>
            <a:r>
              <a:rPr lang="en-GB" sz="2000" dirty="0"/>
              <a:t>In Tesco this can involve: </a:t>
            </a:r>
          </a:p>
          <a:p>
            <a:pPr marL="0" indent="0">
              <a:buNone/>
            </a:pPr>
            <a:r>
              <a:rPr lang="en-GB" sz="2000" dirty="0"/>
              <a:t>. Training programs explaining company  procedures </a:t>
            </a:r>
          </a:p>
          <a:p>
            <a:pPr marL="0" indent="0">
              <a:buNone/>
            </a:pPr>
            <a:r>
              <a:rPr lang="en-GB" sz="2000" dirty="0"/>
              <a:t>. Online learning platforms </a:t>
            </a:r>
          </a:p>
          <a:p>
            <a:pPr marL="0" indent="0">
              <a:buNone/>
            </a:pPr>
            <a:r>
              <a:rPr lang="en-GB" sz="2000" dirty="0"/>
              <a:t>. Workshops to develop problem-solving skills.</a:t>
            </a:r>
          </a:p>
          <a:p>
            <a:pPr marL="0" indent="0">
              <a:buNone/>
            </a:pPr>
            <a:r>
              <a:rPr lang="en-GB" sz="2000" dirty="0"/>
              <a:t>Employees learn by understanding concepts and applying them in the real work situations.</a:t>
            </a:r>
          </a:p>
        </p:txBody>
      </p:sp>
    </p:spTree>
    <p:extLst>
      <p:ext uri="{BB962C8B-B14F-4D97-AF65-F5344CB8AC3E}">
        <p14:creationId xmlns:p14="http://schemas.microsoft.com/office/powerpoint/2010/main" val="35695135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844A7-EE7A-78A8-52CB-964E2F1590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000" dirty="0"/>
              <a:t>Humanist/ Experiential Learning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BDC81D-8667-CC35-CEB2-90D287FBE3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 </a:t>
            </a:r>
            <a:r>
              <a:rPr lang="en-GB" sz="2000" dirty="0"/>
              <a:t>Humanist learning theory emphasises personal growth and self-development.</a:t>
            </a:r>
          </a:p>
          <a:p>
            <a:pPr marL="0" indent="0">
              <a:buNone/>
            </a:pPr>
            <a:r>
              <a:rPr lang="en-GB" sz="2000" dirty="0"/>
              <a:t>Important theorist: Carl Rogers.</a:t>
            </a:r>
          </a:p>
          <a:p>
            <a:pPr marL="0" indent="0">
              <a:buNone/>
            </a:pPr>
            <a:r>
              <a:rPr lang="en-GB" sz="2000" dirty="0"/>
              <a:t>Experiential learning theorist: David Kolb.</a:t>
            </a:r>
          </a:p>
          <a:p>
            <a:pPr marL="0" indent="0">
              <a:buNone/>
            </a:pPr>
            <a:r>
              <a:rPr lang="en-GB" sz="2000" dirty="0"/>
              <a:t>Tesco applies this by: </a:t>
            </a:r>
          </a:p>
          <a:p>
            <a:pPr marL="0" indent="0">
              <a:buNone/>
            </a:pPr>
            <a:r>
              <a:rPr lang="en-GB" sz="2000" dirty="0"/>
              <a:t>. Providing mentoring programmes</a:t>
            </a:r>
          </a:p>
          <a:p>
            <a:pPr marL="0" indent="0">
              <a:buNone/>
            </a:pPr>
            <a:r>
              <a:rPr lang="en-GB" sz="2000" dirty="0"/>
              <a:t>. Encouraging employees to learn through experience</a:t>
            </a:r>
          </a:p>
          <a:p>
            <a:pPr marL="0" indent="0">
              <a:buNone/>
            </a:pPr>
            <a:r>
              <a:rPr lang="en-GB" sz="2000" dirty="0"/>
              <a:t>. Offering career development opportunities.</a:t>
            </a:r>
          </a:p>
          <a:p>
            <a:pPr marL="0" indent="0">
              <a:buNone/>
            </a:pPr>
            <a:r>
              <a:rPr lang="en-GB" sz="2000" dirty="0"/>
              <a:t>Employees learn best through real workplace experiences.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1289953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EA160-7C70-3893-CAB4-037CBCB447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000" dirty="0"/>
              <a:t>Benefits of Training and Development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54E0F-D820-02CD-CCD0-AD58F5AC6B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dirty="0"/>
              <a:t>Training and development provide many organisational benefits:</a:t>
            </a:r>
          </a:p>
          <a:p>
            <a:pPr marL="0" indent="0">
              <a:buNone/>
            </a:pPr>
            <a:r>
              <a:rPr lang="en-GB" sz="2000" dirty="0"/>
              <a:t>. Improved employees  performance</a:t>
            </a:r>
          </a:p>
          <a:p>
            <a:pPr marL="0" indent="0">
              <a:buNone/>
            </a:pPr>
            <a:r>
              <a:rPr lang="en-GB" sz="2000" dirty="0"/>
              <a:t>. Higher job satisfaction </a:t>
            </a:r>
          </a:p>
          <a:p>
            <a:pPr marL="0" indent="0">
              <a:buNone/>
            </a:pPr>
            <a:r>
              <a:rPr lang="en-GB" sz="2000" dirty="0"/>
              <a:t>. Increased productivity</a:t>
            </a:r>
          </a:p>
          <a:p>
            <a:pPr marL="0" indent="0">
              <a:buNone/>
            </a:pPr>
            <a:r>
              <a:rPr lang="en-GB" sz="2000" dirty="0"/>
              <a:t>Reduced  employee turnover</a:t>
            </a:r>
          </a:p>
          <a:p>
            <a:pPr marL="0" indent="0">
              <a:buNone/>
            </a:pPr>
            <a:r>
              <a:rPr lang="en-GB" sz="2000" dirty="0"/>
              <a:t>. Better customer service.</a:t>
            </a:r>
          </a:p>
          <a:p>
            <a:pPr marL="0" indent="0">
              <a:buNone/>
            </a:pPr>
            <a:r>
              <a:rPr lang="en-GB" sz="2000" dirty="0"/>
              <a:t>According to CIPD (2023), organisations that invest in employee development achieve stronger long-term performance.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61088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6B41D-CCEF-23DB-866B-F3AF87015C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000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43B6D8-A2D5-E414-3077-96C5A72D1F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Recruitment and employee development are essential for organisation success.</a:t>
            </a:r>
          </a:p>
          <a:p>
            <a:pPr marL="0" indent="0">
              <a:buNone/>
            </a:pPr>
            <a:r>
              <a:rPr lang="en-GB" sz="2000" dirty="0"/>
              <a:t>Tesco uses structured recruitment processes including job analysis, job descriptions and person specifications to attract suitable candidates.</a:t>
            </a:r>
          </a:p>
          <a:p>
            <a:pPr marL="0" indent="0">
              <a:buNone/>
            </a:pPr>
            <a:r>
              <a:rPr lang="en-GB" sz="2000" dirty="0"/>
              <a:t>Furthermore, learning and development theories such as behaviourist, cognitivist and humanist approaches help organisations design effective training programs that enhance employees  skills improve overall organisational performance.</a:t>
            </a:r>
          </a:p>
        </p:txBody>
      </p:sp>
    </p:spTree>
    <p:extLst>
      <p:ext uri="{BB962C8B-B14F-4D97-AF65-F5344CB8AC3E}">
        <p14:creationId xmlns:p14="http://schemas.microsoft.com/office/powerpoint/2010/main" val="10126552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75D39-D80E-AC7D-B12B-5874764AB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000" dirty="0"/>
              <a:t>List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547C81-7F49-2BD5-1C15-9BF95E8CAA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Armstrong, M. (2020). </a:t>
            </a:r>
            <a:r>
              <a:rPr lang="en-GB" sz="2000" i="1" dirty="0"/>
              <a:t>Armstrong’s Handbook of Human Resource Management Practice</a:t>
            </a:r>
            <a:r>
              <a:rPr lang="en-GB" sz="2000" dirty="0"/>
              <a:t>. </a:t>
            </a:r>
          </a:p>
          <a:p>
            <a:pPr marL="0" indent="0">
              <a:buNone/>
            </a:pPr>
            <a:r>
              <a:rPr lang="en-GB" sz="2000" dirty="0"/>
              <a:t>CIPD (2023</a:t>
            </a:r>
            <a:r>
              <a:rPr lang="en-GB" sz="2000" i="1" dirty="0"/>
              <a:t>). Learning and Development Report</a:t>
            </a:r>
            <a:r>
              <a:rPr lang="en-GB" sz="2000" dirty="0"/>
              <a:t>. Kolb, D. (1984). </a:t>
            </a:r>
            <a:r>
              <a:rPr lang="en-GB" sz="2000" i="1" dirty="0"/>
              <a:t>Experiential Learning.</a:t>
            </a:r>
          </a:p>
          <a:p>
            <a:pPr marL="0" indent="0">
              <a:buNone/>
            </a:pPr>
            <a:r>
              <a:rPr lang="en-GB" sz="2000" dirty="0"/>
              <a:t>Rogers, C. (1969). </a:t>
            </a:r>
            <a:r>
              <a:rPr lang="en-GB" sz="2000" i="1" dirty="0"/>
              <a:t>Freedom to Learn.</a:t>
            </a:r>
          </a:p>
          <a:p>
            <a:pPr marL="0" indent="0">
              <a:buNone/>
            </a:pPr>
            <a:r>
              <a:rPr lang="en-GB" sz="2000" dirty="0"/>
              <a:t>Skinner, B.F. (1953). </a:t>
            </a:r>
            <a:r>
              <a:rPr lang="en-GB" sz="2000" i="1" dirty="0"/>
              <a:t>Science and Human Behaviour.</a:t>
            </a:r>
          </a:p>
          <a:p>
            <a:pPr marL="0" indent="0">
              <a:buNone/>
            </a:pPr>
            <a:r>
              <a:rPr lang="en-GB" sz="2000" dirty="0"/>
              <a:t>Tesco PLC (2024</a:t>
            </a:r>
            <a:r>
              <a:rPr lang="en-GB" sz="2000" i="1" dirty="0"/>
              <a:t>). Company Reports and HR Policies.</a:t>
            </a:r>
          </a:p>
        </p:txBody>
      </p:sp>
    </p:spTree>
    <p:extLst>
      <p:ext uri="{BB962C8B-B14F-4D97-AF65-F5344CB8AC3E}">
        <p14:creationId xmlns:p14="http://schemas.microsoft.com/office/powerpoint/2010/main" val="283858739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1982</TotalTime>
  <Words>888</Words>
  <Application>Microsoft Office PowerPoint</Application>
  <PresentationFormat>Widescreen</PresentationFormat>
  <Paragraphs>141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Gill Sans MT</vt:lpstr>
      <vt:lpstr>Gallery</vt:lpstr>
      <vt:lpstr>Cover page</vt:lpstr>
      <vt:lpstr>Tabe of contents</vt:lpstr>
      <vt:lpstr>Introduction to Tesco</vt:lpstr>
      <vt:lpstr>Importance of Recruitment in Organisations</vt:lpstr>
      <vt:lpstr>Job Analysis</vt:lpstr>
      <vt:lpstr>Job Description</vt:lpstr>
      <vt:lpstr>Person Specification </vt:lpstr>
      <vt:lpstr>Recruitment Process in Tesco</vt:lpstr>
      <vt:lpstr>Learning and Development Needs</vt:lpstr>
      <vt:lpstr>Behiourist Learning Theory</vt:lpstr>
      <vt:lpstr>Cognitivist Learning Theory</vt:lpstr>
      <vt:lpstr>Humanist/ Experiential Learning </vt:lpstr>
      <vt:lpstr>Benefits of Training and Development </vt:lpstr>
      <vt:lpstr>Conclusion </vt:lpstr>
      <vt:lpstr>List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felo platini</dc:creator>
  <cp:lastModifiedBy>felo platini</cp:lastModifiedBy>
  <cp:revision>2</cp:revision>
  <dcterms:created xsi:type="dcterms:W3CDTF">2026-03-10T07:45:47Z</dcterms:created>
  <dcterms:modified xsi:type="dcterms:W3CDTF">2026-03-11T16:57:53Z</dcterms:modified>
</cp:coreProperties>
</file>