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9" r:id="rId4"/>
    <p:sldId id="258" r:id="rId5"/>
    <p:sldId id="262" r:id="rId6"/>
    <p:sldId id="260"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p:scale>
          <a:sx n="92" d="100"/>
          <a:sy n="92" d="100"/>
        </p:scale>
        <p:origin x="120"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64BAC9B0-6148-4447-A5ED-F9D1011B0F41}"/>
    <pc:docChg chg="undo custSel addSld delSld modSld">
      <pc:chgData name="Sian Bowen" userId="c345053a-4abb-4e43-8ff7-c21186a2fa29" providerId="ADAL" clId="{64BAC9B0-6148-4447-A5ED-F9D1011B0F41}" dt="2026-09-16T09:52:28.979" v="955" actId="20577"/>
      <pc:docMkLst>
        <pc:docMk/>
      </pc:docMkLst>
      <pc:sldChg chg="modSp mod">
        <pc:chgData name="Sian Bowen" userId="c345053a-4abb-4e43-8ff7-c21186a2fa29" providerId="ADAL" clId="{64BAC9B0-6148-4447-A5ED-F9D1011B0F41}" dt="2026-09-14T16:35:56.184" v="39" actId="20577"/>
        <pc:sldMkLst>
          <pc:docMk/>
          <pc:sldMk cId="1825731665" sldId="256"/>
        </pc:sldMkLst>
        <pc:spChg chg="mod">
          <ac:chgData name="Sian Bowen" userId="c345053a-4abb-4e43-8ff7-c21186a2fa29" providerId="ADAL" clId="{64BAC9B0-6148-4447-A5ED-F9D1011B0F41}" dt="2026-09-14T16:35:56.184" v="39" actId="20577"/>
          <ac:spMkLst>
            <pc:docMk/>
            <pc:sldMk cId="1825731665" sldId="256"/>
            <ac:spMk id="2" creationId="{E1C1BB97-7B24-9739-5998-DE46660E87FA}"/>
          </ac:spMkLst>
        </pc:spChg>
      </pc:sldChg>
      <pc:sldChg chg="modSp mod">
        <pc:chgData name="Sian Bowen" userId="c345053a-4abb-4e43-8ff7-c21186a2fa29" providerId="ADAL" clId="{64BAC9B0-6148-4447-A5ED-F9D1011B0F41}" dt="2026-09-16T09:50:35.718" v="834" actId="20577"/>
        <pc:sldMkLst>
          <pc:docMk/>
          <pc:sldMk cId="2679373568" sldId="257"/>
        </pc:sldMkLst>
        <pc:spChg chg="mod">
          <ac:chgData name="Sian Bowen" userId="c345053a-4abb-4e43-8ff7-c21186a2fa29" providerId="ADAL" clId="{64BAC9B0-6148-4447-A5ED-F9D1011B0F41}" dt="2026-09-16T09:50:35.718" v="834" actId="20577"/>
          <ac:spMkLst>
            <pc:docMk/>
            <pc:sldMk cId="2679373568" sldId="257"/>
            <ac:spMk id="3" creationId="{FA715182-19CC-744E-C6FA-F2D9F831AB8D}"/>
          </ac:spMkLst>
        </pc:spChg>
      </pc:sldChg>
      <pc:sldChg chg="modSp mod">
        <pc:chgData name="Sian Bowen" userId="c345053a-4abb-4e43-8ff7-c21186a2fa29" providerId="ADAL" clId="{64BAC9B0-6148-4447-A5ED-F9D1011B0F41}" dt="2026-09-14T16:45:36.655" v="295" actId="255"/>
        <pc:sldMkLst>
          <pc:docMk/>
          <pc:sldMk cId="980595736" sldId="258"/>
        </pc:sldMkLst>
        <pc:spChg chg="mod">
          <ac:chgData name="Sian Bowen" userId="c345053a-4abb-4e43-8ff7-c21186a2fa29" providerId="ADAL" clId="{64BAC9B0-6148-4447-A5ED-F9D1011B0F41}" dt="2026-09-14T16:45:18.583" v="289" actId="1076"/>
          <ac:spMkLst>
            <pc:docMk/>
            <pc:sldMk cId="980595736" sldId="258"/>
            <ac:spMk id="2" creationId="{137D5B0A-56A7-7F9D-50E6-662C2316C6B8}"/>
          </ac:spMkLst>
        </pc:spChg>
        <pc:spChg chg="mod">
          <ac:chgData name="Sian Bowen" userId="c345053a-4abb-4e43-8ff7-c21186a2fa29" providerId="ADAL" clId="{64BAC9B0-6148-4447-A5ED-F9D1011B0F41}" dt="2026-09-14T16:45:36.655" v="295" actId="255"/>
          <ac:spMkLst>
            <pc:docMk/>
            <pc:sldMk cId="980595736" sldId="258"/>
            <ac:spMk id="3" creationId="{495ABE3A-6600-C2CA-9FD5-E4EC0B47F67A}"/>
          </ac:spMkLst>
        </pc:spChg>
      </pc:sldChg>
      <pc:sldChg chg="modSp mod">
        <pc:chgData name="Sian Bowen" userId="c345053a-4abb-4e43-8ff7-c21186a2fa29" providerId="ADAL" clId="{64BAC9B0-6148-4447-A5ED-F9D1011B0F41}" dt="2026-09-14T16:37:09.617" v="56" actId="255"/>
        <pc:sldMkLst>
          <pc:docMk/>
          <pc:sldMk cId="1910409241" sldId="259"/>
        </pc:sldMkLst>
        <pc:spChg chg="mod">
          <ac:chgData name="Sian Bowen" userId="c345053a-4abb-4e43-8ff7-c21186a2fa29" providerId="ADAL" clId="{64BAC9B0-6148-4447-A5ED-F9D1011B0F41}" dt="2026-09-14T16:37:09.617" v="56" actId="255"/>
          <ac:spMkLst>
            <pc:docMk/>
            <pc:sldMk cId="1910409241" sldId="259"/>
            <ac:spMk id="3" creationId="{A754D4C3-4186-75E6-10DC-88DAC950C33C}"/>
          </ac:spMkLst>
        </pc:spChg>
      </pc:sldChg>
      <pc:sldChg chg="modSp mod">
        <pc:chgData name="Sian Bowen" userId="c345053a-4abb-4e43-8ff7-c21186a2fa29" providerId="ADAL" clId="{64BAC9B0-6148-4447-A5ED-F9D1011B0F41}" dt="2026-09-16T09:49:37.220" v="786" actId="113"/>
        <pc:sldMkLst>
          <pc:docMk/>
          <pc:sldMk cId="3697244302" sldId="260"/>
        </pc:sldMkLst>
        <pc:spChg chg="mod">
          <ac:chgData name="Sian Bowen" userId="c345053a-4abb-4e43-8ff7-c21186a2fa29" providerId="ADAL" clId="{64BAC9B0-6148-4447-A5ED-F9D1011B0F41}" dt="2026-09-16T09:49:37.220" v="786" actId="113"/>
          <ac:spMkLst>
            <pc:docMk/>
            <pc:sldMk cId="3697244302" sldId="260"/>
            <ac:spMk id="3" creationId="{DEE90106-3F86-24DC-B5EB-52375DE55D55}"/>
          </ac:spMkLst>
        </pc:spChg>
      </pc:sldChg>
      <pc:sldChg chg="modSp mod">
        <pc:chgData name="Sian Bowen" userId="c345053a-4abb-4e43-8ff7-c21186a2fa29" providerId="ADAL" clId="{64BAC9B0-6148-4447-A5ED-F9D1011B0F41}" dt="2026-09-16T09:48:25.999" v="771" actId="20577"/>
        <pc:sldMkLst>
          <pc:docMk/>
          <pc:sldMk cId="1620856338" sldId="262"/>
        </pc:sldMkLst>
        <pc:spChg chg="mod">
          <ac:chgData name="Sian Bowen" userId="c345053a-4abb-4e43-8ff7-c21186a2fa29" providerId="ADAL" clId="{64BAC9B0-6148-4447-A5ED-F9D1011B0F41}" dt="2026-09-14T16:38:36.638" v="78" actId="20577"/>
          <ac:spMkLst>
            <pc:docMk/>
            <pc:sldMk cId="1620856338" sldId="262"/>
            <ac:spMk id="2" creationId="{B58CCF1C-9EE4-B232-886C-4748943045D1}"/>
          </ac:spMkLst>
        </pc:spChg>
        <pc:spChg chg="mod">
          <ac:chgData name="Sian Bowen" userId="c345053a-4abb-4e43-8ff7-c21186a2fa29" providerId="ADAL" clId="{64BAC9B0-6148-4447-A5ED-F9D1011B0F41}" dt="2026-09-16T09:48:25.999" v="771" actId="20577"/>
          <ac:spMkLst>
            <pc:docMk/>
            <pc:sldMk cId="1620856338" sldId="262"/>
            <ac:spMk id="3" creationId="{583E9252-908C-887F-0B93-45F62DCB8033}"/>
          </ac:spMkLst>
        </pc:spChg>
      </pc:sldChg>
      <pc:sldChg chg="modSp add mod">
        <pc:chgData name="Sian Bowen" userId="c345053a-4abb-4e43-8ff7-c21186a2fa29" providerId="ADAL" clId="{64BAC9B0-6148-4447-A5ED-F9D1011B0F41}" dt="2026-09-16T09:52:28.979" v="955" actId="20577"/>
        <pc:sldMkLst>
          <pc:docMk/>
          <pc:sldMk cId="2272780927" sldId="263"/>
        </pc:sldMkLst>
        <pc:spChg chg="mod">
          <ac:chgData name="Sian Bowen" userId="c345053a-4abb-4e43-8ff7-c21186a2fa29" providerId="ADAL" clId="{64BAC9B0-6148-4447-A5ED-F9D1011B0F41}" dt="2026-09-16T09:52:28.979" v="955" actId="20577"/>
          <ac:spMkLst>
            <pc:docMk/>
            <pc:sldMk cId="2272780927" sldId="263"/>
            <ac:spMk id="3" creationId="{EC047982-DDAA-3218-132A-E78E78F105F8}"/>
          </ac:spMkLst>
        </pc:spChg>
      </pc:sldChg>
      <pc:sldChg chg="add del">
        <pc:chgData name="Sian Bowen" userId="c345053a-4abb-4e43-8ff7-c21186a2fa29" providerId="ADAL" clId="{64BAC9B0-6148-4447-A5ED-F9D1011B0F41}" dt="2026-09-16T09:49:50.758" v="787" actId="47"/>
        <pc:sldMkLst>
          <pc:docMk/>
          <pc:sldMk cId="2461841396" sldId="270"/>
        </pc:sldMkLst>
      </pc:sldChg>
      <pc:sldChg chg="add del">
        <pc:chgData name="Sian Bowen" userId="c345053a-4abb-4e43-8ff7-c21186a2fa29" providerId="ADAL" clId="{64BAC9B0-6148-4447-A5ED-F9D1011B0F41}" dt="2026-09-16T09:49:53.369" v="788" actId="47"/>
        <pc:sldMkLst>
          <pc:docMk/>
          <pc:sldMk cId="1151690176" sldId="272"/>
        </pc:sldMkLst>
      </pc:sldChg>
      <pc:sldChg chg="add del">
        <pc:chgData name="Sian Bowen" userId="c345053a-4abb-4e43-8ff7-c21186a2fa29" providerId="ADAL" clId="{64BAC9B0-6148-4447-A5ED-F9D1011B0F41}" dt="2026-09-16T09:49:55.909" v="789" actId="47"/>
        <pc:sldMkLst>
          <pc:docMk/>
          <pc:sldMk cId="2872452603" sldId="27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E1A9-90FB-5CC8-2E22-DCF34157E7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C71E06-33C0-BD97-1A98-C0F73C46E2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82145D-1914-F15C-EFB2-6BABC09FBED2}"/>
              </a:ext>
            </a:extLst>
          </p:cNvPr>
          <p:cNvSpPr>
            <a:spLocks noGrp="1"/>
          </p:cNvSpPr>
          <p:nvPr>
            <p:ph type="dt" sz="half" idx="10"/>
          </p:nvPr>
        </p:nvSpPr>
        <p:spPr/>
        <p:txBody>
          <a:bodyPr/>
          <a:lstStyle/>
          <a:p>
            <a:fld id="{AE3425CA-4B9D-4420-BB9E-C250DB30E421}" type="datetime1">
              <a:rPr lang="en-US" smtClean="0"/>
              <a:t>9/14/2026</a:t>
            </a:fld>
            <a:endParaRPr lang="en-US"/>
          </a:p>
        </p:txBody>
      </p:sp>
      <p:sp>
        <p:nvSpPr>
          <p:cNvPr id="5" name="Footer Placeholder 4">
            <a:extLst>
              <a:ext uri="{FF2B5EF4-FFF2-40B4-BE49-F238E27FC236}">
                <a16:creationId xmlns:a16="http://schemas.microsoft.com/office/drawing/2014/main" id="{7668D4A7-4D4D-FA90-0971-AB4C0D769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68F5B-3F07-B413-84EE-9194A226B7B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066966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58FDC-FB8A-BBF4-7C30-22048E4405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CB06B7-F514-6555-3A8C-3F0EC97166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B7A975-A025-E49D-BFE6-69D534C00C1F}"/>
              </a:ext>
            </a:extLst>
          </p:cNvPr>
          <p:cNvSpPr>
            <a:spLocks noGrp="1"/>
          </p:cNvSpPr>
          <p:nvPr>
            <p:ph type="dt" sz="half" idx="10"/>
          </p:nvPr>
        </p:nvSpPr>
        <p:spPr/>
        <p:txBody>
          <a:bodyPr/>
          <a:lstStyle/>
          <a:p>
            <a:fld id="{62751E1E-C50D-4FD4-8B1E-ECD78340D9AB}" type="datetime1">
              <a:rPr lang="en-US" smtClean="0"/>
              <a:t>9/14/2026</a:t>
            </a:fld>
            <a:endParaRPr lang="en-US"/>
          </a:p>
        </p:txBody>
      </p:sp>
      <p:sp>
        <p:nvSpPr>
          <p:cNvPr id="5" name="Footer Placeholder 4">
            <a:extLst>
              <a:ext uri="{FF2B5EF4-FFF2-40B4-BE49-F238E27FC236}">
                <a16:creationId xmlns:a16="http://schemas.microsoft.com/office/drawing/2014/main" id="{333CD424-8AEA-D4A2-80AA-091751A8B6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04340B-AB5F-A559-E086-CEEC4292603C}"/>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849494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66835-DD56-A1D6-CF78-2ECBBC5AE2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0D7D74-19F8-A1CA-23E5-F8B57DBB57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32BF1-C649-EFAB-3E16-FA7B1A00A181}"/>
              </a:ext>
            </a:extLst>
          </p:cNvPr>
          <p:cNvSpPr>
            <a:spLocks noGrp="1"/>
          </p:cNvSpPr>
          <p:nvPr>
            <p:ph type="dt" sz="half" idx="10"/>
          </p:nvPr>
        </p:nvSpPr>
        <p:spPr/>
        <p:txBody>
          <a:bodyPr/>
          <a:lstStyle/>
          <a:p>
            <a:fld id="{43C83AFB-9E54-459E-8C6D-0913AC3BA5D7}" type="datetime1">
              <a:rPr lang="en-US" smtClean="0"/>
              <a:t>9/14/2026</a:t>
            </a:fld>
            <a:endParaRPr lang="en-US"/>
          </a:p>
        </p:txBody>
      </p:sp>
      <p:sp>
        <p:nvSpPr>
          <p:cNvPr id="5" name="Footer Placeholder 4">
            <a:extLst>
              <a:ext uri="{FF2B5EF4-FFF2-40B4-BE49-F238E27FC236}">
                <a16:creationId xmlns:a16="http://schemas.microsoft.com/office/drawing/2014/main" id="{F6EAC50F-671B-4608-EBDA-34AA041766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3BFD7A-FFC0-70C5-68F4-CB10803C4AFD}"/>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27656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58EFD-DA94-CD4B-4C8A-F09CD15830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0E8497-746D-9780-9E44-670F1A82D1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086F09-1C80-E440-AFE8-312BCFF5B6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FEA7A8-DEF4-0D85-0D80-04C635294415}"/>
              </a:ext>
            </a:extLst>
          </p:cNvPr>
          <p:cNvSpPr>
            <a:spLocks noGrp="1"/>
          </p:cNvSpPr>
          <p:nvPr>
            <p:ph type="dt" sz="half" idx="10"/>
          </p:nvPr>
        </p:nvSpPr>
        <p:spPr/>
        <p:txBody>
          <a:bodyPr/>
          <a:lstStyle/>
          <a:p>
            <a:fld id="{F10144B6-0CA7-46BA-A00B-1E68E5C3ED0C}" type="datetime1">
              <a:rPr lang="en-US" smtClean="0"/>
              <a:t>9/14/2026</a:t>
            </a:fld>
            <a:endParaRPr lang="en-US"/>
          </a:p>
        </p:txBody>
      </p:sp>
      <p:sp>
        <p:nvSpPr>
          <p:cNvPr id="6" name="Footer Placeholder 5">
            <a:extLst>
              <a:ext uri="{FF2B5EF4-FFF2-40B4-BE49-F238E27FC236}">
                <a16:creationId xmlns:a16="http://schemas.microsoft.com/office/drawing/2014/main" id="{6EDBB75E-3E4C-6CAE-C840-36EBD9A9E6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2BBCDC-E797-3567-9A09-AA0C052E0AD3}"/>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200653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B6DED-7E1F-7D0D-EB6A-7653FED6C8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FB4F74-D2D1-0AD5-97C2-309600FC55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9C7B06-2E9B-8DA5-984B-DA2B1B6329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FC7E64-4A34-8266-A70F-E641AEDBE8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5D00F1-93B3-9725-711F-302C5E81F4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AABAB86-6C0F-CFFF-BA07-A39E2702E93B}"/>
              </a:ext>
            </a:extLst>
          </p:cNvPr>
          <p:cNvSpPr>
            <a:spLocks noGrp="1"/>
          </p:cNvSpPr>
          <p:nvPr>
            <p:ph type="dt" sz="half" idx="10"/>
          </p:nvPr>
        </p:nvSpPr>
        <p:spPr/>
        <p:txBody>
          <a:bodyPr/>
          <a:lstStyle/>
          <a:p>
            <a:fld id="{0051F549-537C-41EC-B9CC-5B6A9AC2A6A7}" type="datetime1">
              <a:rPr lang="en-US" smtClean="0"/>
              <a:t>9/14/2026</a:t>
            </a:fld>
            <a:endParaRPr lang="en-US"/>
          </a:p>
        </p:txBody>
      </p:sp>
      <p:sp>
        <p:nvSpPr>
          <p:cNvPr id="8" name="Footer Placeholder 7">
            <a:extLst>
              <a:ext uri="{FF2B5EF4-FFF2-40B4-BE49-F238E27FC236}">
                <a16:creationId xmlns:a16="http://schemas.microsoft.com/office/drawing/2014/main" id="{A5E99FCB-4407-6C57-4DE7-24FD59DB2BD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C132C6-E0AB-6D93-160B-1C4CD6C68D5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906142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28BB4-DBE8-024B-BAF6-CB3760B084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680AD4-E701-896C-83B3-DAB2B0C4A7E0}"/>
              </a:ext>
            </a:extLst>
          </p:cNvPr>
          <p:cNvSpPr>
            <a:spLocks noGrp="1"/>
          </p:cNvSpPr>
          <p:nvPr>
            <p:ph type="dt" sz="half" idx="10"/>
          </p:nvPr>
        </p:nvSpPr>
        <p:spPr/>
        <p:txBody>
          <a:bodyPr/>
          <a:lstStyle/>
          <a:p>
            <a:fld id="{952F8D56-3D0E-48B8-8218-1F3A06A96C62}" type="datetime1">
              <a:rPr lang="en-US" smtClean="0"/>
              <a:t>9/14/2026</a:t>
            </a:fld>
            <a:endParaRPr lang="en-US"/>
          </a:p>
        </p:txBody>
      </p:sp>
      <p:sp>
        <p:nvSpPr>
          <p:cNvPr id="4" name="Footer Placeholder 3">
            <a:extLst>
              <a:ext uri="{FF2B5EF4-FFF2-40B4-BE49-F238E27FC236}">
                <a16:creationId xmlns:a16="http://schemas.microsoft.com/office/drawing/2014/main" id="{7972220C-0C18-484F-77C0-C34A61DD2E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D451FE-BEA8-EF7B-D7DA-2C03B2B2090D}"/>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588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AE0C15-F878-0D3F-06EB-4CFC4C618E9A}"/>
              </a:ext>
            </a:extLst>
          </p:cNvPr>
          <p:cNvSpPr>
            <a:spLocks noGrp="1"/>
          </p:cNvSpPr>
          <p:nvPr>
            <p:ph type="dt" sz="half" idx="10"/>
          </p:nvPr>
        </p:nvSpPr>
        <p:spPr/>
        <p:txBody>
          <a:bodyPr/>
          <a:lstStyle/>
          <a:p>
            <a:fld id="{E8EC309E-27D4-401F-A74A-DEA16C7B51DC}" type="datetime1">
              <a:rPr lang="en-US" smtClean="0"/>
              <a:t>9/14/2026</a:t>
            </a:fld>
            <a:endParaRPr lang="en-US"/>
          </a:p>
        </p:txBody>
      </p:sp>
      <p:sp>
        <p:nvSpPr>
          <p:cNvPr id="3" name="Footer Placeholder 2">
            <a:extLst>
              <a:ext uri="{FF2B5EF4-FFF2-40B4-BE49-F238E27FC236}">
                <a16:creationId xmlns:a16="http://schemas.microsoft.com/office/drawing/2014/main" id="{19274D28-ADAA-01BD-EB7E-62B11F4F82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A36FFA0-CAC4-65BA-1BF1-C4309F52816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920941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1DFA0-CA4E-2B3E-BFB9-9A4356B11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C09155-51E8-83C6-EF0F-84BA162B0C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60843A-BF2E-EBAA-F5AF-7C2F864001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2F72A1-545D-BC95-C92D-0ABEC474B6E8}"/>
              </a:ext>
            </a:extLst>
          </p:cNvPr>
          <p:cNvSpPr>
            <a:spLocks noGrp="1"/>
          </p:cNvSpPr>
          <p:nvPr>
            <p:ph type="dt" sz="half" idx="10"/>
          </p:nvPr>
        </p:nvSpPr>
        <p:spPr/>
        <p:txBody>
          <a:bodyPr/>
          <a:lstStyle/>
          <a:p>
            <a:fld id="{6DEA2B81-2BC3-42D7-B67D-05C685AA80AD}" type="datetime1">
              <a:rPr lang="en-US" smtClean="0"/>
              <a:t>9/14/2026</a:t>
            </a:fld>
            <a:endParaRPr lang="en-US"/>
          </a:p>
        </p:txBody>
      </p:sp>
      <p:sp>
        <p:nvSpPr>
          <p:cNvPr id="6" name="Footer Placeholder 5">
            <a:extLst>
              <a:ext uri="{FF2B5EF4-FFF2-40B4-BE49-F238E27FC236}">
                <a16:creationId xmlns:a16="http://schemas.microsoft.com/office/drawing/2014/main" id="{A9AE5057-46BB-7DB8-0CCE-0FA52A7ADF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951717-4A40-FF3B-8701-8EA9436CF1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39205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728E8-1788-C198-7197-EA7DF6C53F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FCD8E0-0055-20DA-6C9A-4E2EEC6FB9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1B9561-FDB1-18FC-16C4-0903BF168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D94B1F-2025-1D24-1DF8-CEEC88481E32}"/>
              </a:ext>
            </a:extLst>
          </p:cNvPr>
          <p:cNvSpPr>
            <a:spLocks noGrp="1"/>
          </p:cNvSpPr>
          <p:nvPr>
            <p:ph type="dt" sz="half" idx="10"/>
          </p:nvPr>
        </p:nvSpPr>
        <p:spPr/>
        <p:txBody>
          <a:bodyPr/>
          <a:lstStyle/>
          <a:p>
            <a:fld id="{F0DB8F2B-E487-4905-B553-FB649F2B6F23}" type="datetime1">
              <a:rPr lang="en-US" smtClean="0"/>
              <a:t>9/14/2026</a:t>
            </a:fld>
            <a:endParaRPr lang="en-US"/>
          </a:p>
        </p:txBody>
      </p:sp>
      <p:sp>
        <p:nvSpPr>
          <p:cNvPr id="6" name="Footer Placeholder 5">
            <a:extLst>
              <a:ext uri="{FF2B5EF4-FFF2-40B4-BE49-F238E27FC236}">
                <a16:creationId xmlns:a16="http://schemas.microsoft.com/office/drawing/2014/main" id="{9A3FDF0C-86A4-AD67-725C-0898C523D7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7D980B-800C-69F4-F365-72CBF818D7F6}"/>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818337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85AD-970A-C0E2-AE5B-3A1E795EA7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58895A-2581-CAA5-1D4C-F0109061F7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FF14AE-393E-5C18-D2BD-471C49E15B10}"/>
              </a:ext>
            </a:extLst>
          </p:cNvPr>
          <p:cNvSpPr>
            <a:spLocks noGrp="1"/>
          </p:cNvSpPr>
          <p:nvPr>
            <p:ph type="dt" sz="half" idx="10"/>
          </p:nvPr>
        </p:nvSpPr>
        <p:spPr/>
        <p:txBody>
          <a:bodyPr/>
          <a:lstStyle/>
          <a:p>
            <a:fld id="{6A14B861-3779-4E37-8DF0-E9EB3EA96210}" type="datetime1">
              <a:rPr lang="en-US" smtClean="0"/>
              <a:t>9/14/2026</a:t>
            </a:fld>
            <a:endParaRPr lang="en-US"/>
          </a:p>
        </p:txBody>
      </p:sp>
      <p:sp>
        <p:nvSpPr>
          <p:cNvPr id="5" name="Footer Placeholder 4">
            <a:extLst>
              <a:ext uri="{FF2B5EF4-FFF2-40B4-BE49-F238E27FC236}">
                <a16:creationId xmlns:a16="http://schemas.microsoft.com/office/drawing/2014/main" id="{2EA993C9-FEC7-6EB2-B30C-EFBF14821E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A26D72-3928-5536-E18E-428487F7613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89280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276032-5353-85F0-6E7A-603A05E5D5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793D91-D676-7486-6249-6FA34716FB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C9ED7C-B4E0-3EB0-8943-842146CCB576}"/>
              </a:ext>
            </a:extLst>
          </p:cNvPr>
          <p:cNvSpPr>
            <a:spLocks noGrp="1"/>
          </p:cNvSpPr>
          <p:nvPr>
            <p:ph type="dt" sz="half" idx="10"/>
          </p:nvPr>
        </p:nvSpPr>
        <p:spPr/>
        <p:txBody>
          <a:bodyPr/>
          <a:lstStyle/>
          <a:p>
            <a:fld id="{53E38388-E864-4553-9937-AE9FC5E50CFC}" type="datetime1">
              <a:rPr lang="en-US" smtClean="0"/>
              <a:t>9/14/2026</a:t>
            </a:fld>
            <a:endParaRPr lang="en-US"/>
          </a:p>
        </p:txBody>
      </p:sp>
      <p:sp>
        <p:nvSpPr>
          <p:cNvPr id="5" name="Footer Placeholder 4">
            <a:extLst>
              <a:ext uri="{FF2B5EF4-FFF2-40B4-BE49-F238E27FC236}">
                <a16:creationId xmlns:a16="http://schemas.microsoft.com/office/drawing/2014/main" id="{4D6EEE05-BD1E-732E-AC8A-777A1D9F26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BA0FA7-4D7B-2472-58A9-B00C271BDC82}"/>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688447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166DDD-53F1-6C59-3C04-81AFD7FA91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F3CFEF-3192-DE64-5782-3BADACC870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8760B3-22B1-88F1-8BE0-CBC6B4072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F7C3A7-D6F6-4D38-A7C3-B72967BB81A6}" type="datetime1">
              <a:rPr lang="en-US" smtClean="0"/>
              <a:t>9/14/2026</a:t>
            </a:fld>
            <a:endParaRPr lang="en-US"/>
          </a:p>
        </p:txBody>
      </p:sp>
      <p:sp>
        <p:nvSpPr>
          <p:cNvPr id="5" name="Footer Placeholder 4">
            <a:extLst>
              <a:ext uri="{FF2B5EF4-FFF2-40B4-BE49-F238E27FC236}">
                <a16:creationId xmlns:a16="http://schemas.microsoft.com/office/drawing/2014/main" id="{A6ED5C6B-F642-EE80-3F50-EFE73F9A8D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00AB28A-D87D-D70B-7E2F-65F28101D4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86042B-6341-4E38-A80C-926D3BB8AAC9}" type="slidenum">
              <a:rPr lang="en-US" smtClean="0"/>
              <a:t>‹#›</a:t>
            </a:fld>
            <a:endParaRPr lang="en-US"/>
          </a:p>
        </p:txBody>
      </p:sp>
    </p:spTree>
    <p:extLst>
      <p:ext uri="{BB962C8B-B14F-4D97-AF65-F5344CB8AC3E}">
        <p14:creationId xmlns:p14="http://schemas.microsoft.com/office/powerpoint/2010/main" val="48812006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mailto:k.nicholas@uwtsd.ac.uk" TargetMode="External"/><Relationship Id="rId2" Type="http://schemas.openxmlformats.org/officeDocument/2006/relationships/hyperlink" Target="mailto:sian.bowen@uwtsd.ac.uk" TargetMode="External"/><Relationship Id="rId1" Type="http://schemas.openxmlformats.org/officeDocument/2006/relationships/slideLayout" Target="../slideLayouts/slideLayout2.xml"/><Relationship Id="rId4" Type="http://schemas.openxmlformats.org/officeDocument/2006/relationships/hyperlink" Target="https://hwb.uwtsd.ac.uk/pages/student-forms/formsandpolicie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C1BB97-7B24-9739-5998-DE46660E87FA}"/>
              </a:ext>
            </a:extLst>
          </p:cNvPr>
          <p:cNvSpPr>
            <a:spLocks noGrp="1"/>
          </p:cNvSpPr>
          <p:nvPr>
            <p:ph type="ctrTitle"/>
          </p:nvPr>
        </p:nvSpPr>
        <p:spPr>
          <a:xfrm>
            <a:off x="1524003" y="1999615"/>
            <a:ext cx="9144000" cy="2764028"/>
          </a:xfrm>
        </p:spPr>
        <p:txBody>
          <a:bodyPr anchor="ctr">
            <a:normAutofit/>
          </a:bodyPr>
          <a:lstStyle/>
          <a:p>
            <a:r>
              <a:rPr lang="en-GB" dirty="0"/>
              <a:t>Spinal Assessment &amp; Mobilisations </a:t>
            </a:r>
          </a:p>
        </p:txBody>
      </p:sp>
      <p:sp>
        <p:nvSpPr>
          <p:cNvPr id="3" name="Subtitle 2">
            <a:extLst>
              <a:ext uri="{FF2B5EF4-FFF2-40B4-BE49-F238E27FC236}">
                <a16:creationId xmlns:a16="http://schemas.microsoft.com/office/drawing/2014/main" id="{3D1B8828-5FA4-063C-47ED-6FB394065B55}"/>
              </a:ext>
            </a:extLst>
          </p:cNvPr>
          <p:cNvSpPr>
            <a:spLocks noGrp="1"/>
          </p:cNvSpPr>
          <p:nvPr>
            <p:ph type="subTitle" idx="1"/>
          </p:nvPr>
        </p:nvSpPr>
        <p:spPr>
          <a:xfrm>
            <a:off x="1966912" y="5645150"/>
            <a:ext cx="8258176" cy="631825"/>
          </a:xfrm>
        </p:spPr>
        <p:txBody>
          <a:bodyPr anchor="ctr">
            <a:noAutofit/>
          </a:bodyPr>
          <a:lstStyle/>
          <a:p>
            <a:r>
              <a:rPr lang="en-GB" sz="2000" dirty="0"/>
              <a:t>Sian Bowen </a:t>
            </a:r>
          </a:p>
          <a:p>
            <a:r>
              <a:rPr lang="en-GB" sz="2000" dirty="0" err="1"/>
              <a:t>M.Ost</a:t>
            </a:r>
            <a:r>
              <a:rPr lang="en-GB" sz="2000" dirty="0"/>
              <a:t>, PG Cert AO</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5731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F27C-7E16-1E13-0AC7-7EC449A5B190}"/>
              </a:ext>
            </a:extLst>
          </p:cNvPr>
          <p:cNvSpPr>
            <a:spLocks noGrp="1"/>
          </p:cNvSpPr>
          <p:nvPr>
            <p:ph type="title"/>
          </p:nvPr>
        </p:nvSpPr>
        <p:spPr/>
        <p:txBody>
          <a:bodyPr/>
          <a:lstStyle/>
          <a:p>
            <a:r>
              <a:rPr lang="en-GB" b="1" dirty="0"/>
              <a:t>What’s the module about?</a:t>
            </a:r>
          </a:p>
        </p:txBody>
      </p:sp>
      <p:sp>
        <p:nvSpPr>
          <p:cNvPr id="3" name="Content Placeholder 2">
            <a:extLst>
              <a:ext uri="{FF2B5EF4-FFF2-40B4-BE49-F238E27FC236}">
                <a16:creationId xmlns:a16="http://schemas.microsoft.com/office/drawing/2014/main" id="{FA715182-19CC-744E-C6FA-F2D9F831AB8D}"/>
              </a:ext>
            </a:extLst>
          </p:cNvPr>
          <p:cNvSpPr>
            <a:spLocks noGrp="1"/>
          </p:cNvSpPr>
          <p:nvPr>
            <p:ph idx="1"/>
          </p:nvPr>
        </p:nvSpPr>
        <p:spPr/>
        <p:txBody>
          <a:bodyPr>
            <a:normAutofit fontScale="70000" lnSpcReduction="20000"/>
          </a:bodyPr>
          <a:lstStyle/>
          <a:p>
            <a:endParaRPr lang="en-GB" sz="2400" dirty="0"/>
          </a:p>
          <a:p>
            <a:r>
              <a:rPr lang="en-GB" sz="2400" dirty="0"/>
              <a:t>To develop a knowledge and critical understanding of common spinal MSK injuries sustained in both the clinical and the sport and exercise environment</a:t>
            </a:r>
          </a:p>
          <a:p>
            <a:pPr marL="0" indent="0">
              <a:buNone/>
            </a:pPr>
            <a:endParaRPr lang="en-GB" sz="2400" dirty="0"/>
          </a:p>
          <a:p>
            <a:r>
              <a:rPr lang="en-GB" sz="2400" dirty="0"/>
              <a:t>To develop students’ ability to complete a full spinal assessment, in order to develop a working hypothesis and treatment/rehab plan</a:t>
            </a:r>
          </a:p>
          <a:p>
            <a:endParaRPr lang="en-GB" sz="2400" dirty="0"/>
          </a:p>
          <a:p>
            <a:r>
              <a:rPr lang="en-GB" sz="2400" dirty="0"/>
              <a:t>To critically apply a working knowledge of anatomy and kinesiology to the assessment of pain dysfunction pathology </a:t>
            </a:r>
          </a:p>
          <a:p>
            <a:endParaRPr lang="en-GB" sz="2400" dirty="0"/>
          </a:p>
          <a:p>
            <a:r>
              <a:rPr lang="en-GB" sz="2400" dirty="0"/>
              <a:t>To develop a knowledge and critical understanding of the principles of Maitland’s approach to manual therapy.</a:t>
            </a:r>
          </a:p>
          <a:p>
            <a:pPr marL="0" indent="0">
              <a:buNone/>
            </a:pPr>
            <a:endParaRPr lang="en-GB" sz="2400" dirty="0"/>
          </a:p>
          <a:p>
            <a:r>
              <a:rPr lang="en-GB" sz="2400" dirty="0"/>
              <a:t>To select, clinically reason and safely apply appropriate manual therapy techniques for common MSK presentations</a:t>
            </a:r>
          </a:p>
          <a:p>
            <a:endParaRPr lang="en-GB" sz="2400" dirty="0"/>
          </a:p>
          <a:p>
            <a:r>
              <a:rPr lang="en-GB" sz="2400" dirty="0"/>
              <a:t>Sessions will take place Fridays 9-12. </a:t>
            </a:r>
          </a:p>
        </p:txBody>
      </p:sp>
    </p:spTree>
    <p:extLst>
      <p:ext uri="{BB962C8B-B14F-4D97-AF65-F5344CB8AC3E}">
        <p14:creationId xmlns:p14="http://schemas.microsoft.com/office/powerpoint/2010/main" val="2679373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693D7-EB64-C94F-A8FC-3D912D45C58A}"/>
              </a:ext>
            </a:extLst>
          </p:cNvPr>
          <p:cNvSpPr>
            <a:spLocks noGrp="1"/>
          </p:cNvSpPr>
          <p:nvPr>
            <p:ph type="title"/>
          </p:nvPr>
        </p:nvSpPr>
        <p:spPr/>
        <p:txBody>
          <a:bodyPr/>
          <a:lstStyle/>
          <a:p>
            <a:r>
              <a:rPr lang="en-GB" b="1" i="0" dirty="0">
                <a:solidFill>
                  <a:srgbClr val="1D2125"/>
                </a:solidFill>
                <a:effectLst/>
              </a:rPr>
              <a:t>Learning outcomes and syllabus</a:t>
            </a:r>
            <a:endParaRPr lang="en-GB" dirty="0"/>
          </a:p>
        </p:txBody>
      </p:sp>
      <p:sp>
        <p:nvSpPr>
          <p:cNvPr id="3" name="Content Placeholder 2">
            <a:extLst>
              <a:ext uri="{FF2B5EF4-FFF2-40B4-BE49-F238E27FC236}">
                <a16:creationId xmlns:a16="http://schemas.microsoft.com/office/drawing/2014/main" id="{A754D4C3-4186-75E6-10DC-88DAC950C33C}"/>
              </a:ext>
            </a:extLst>
          </p:cNvPr>
          <p:cNvSpPr>
            <a:spLocks noGrp="1"/>
          </p:cNvSpPr>
          <p:nvPr>
            <p:ph idx="1"/>
          </p:nvPr>
        </p:nvSpPr>
        <p:spPr/>
        <p:txBody>
          <a:bodyPr>
            <a:noAutofit/>
          </a:bodyPr>
          <a:lstStyle/>
          <a:p>
            <a:pPr marL="0" indent="0" algn="just" fontAlgn="base" hangingPunct="0">
              <a:buNone/>
            </a:pPr>
            <a:r>
              <a:rPr lang="en-GB" sz="1400" dirty="0">
                <a:effectLst/>
                <a:ea typeface="Times New Roman" panose="02020603050405020304" pitchFamily="18" charset="0"/>
              </a:rPr>
              <a:t>Upon the successful completion of this module, the student should be able to:</a:t>
            </a:r>
          </a:p>
          <a:p>
            <a:pPr marL="0" indent="0" algn="just" fontAlgn="base" hangingPunct="0">
              <a:buNone/>
            </a:pPr>
            <a:endParaRPr lang="en-GB" sz="1400" dirty="0">
              <a:effectLst/>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1400" dirty="0">
                <a:effectLst/>
                <a:ea typeface="Times New Roman" panose="02020603050405020304" pitchFamily="18" charset="0"/>
              </a:rPr>
              <a:t>Undertake a comprehensive subjective and objective clinical assessment.</a:t>
            </a:r>
          </a:p>
          <a:p>
            <a:pPr marL="0" lvl="0" indent="0" algn="just" fontAlgn="base" hangingPunct="0">
              <a:spcBef>
                <a:spcPts val="1200"/>
              </a:spcBef>
              <a:spcAft>
                <a:spcPts val="0"/>
              </a:spcAft>
              <a:buNone/>
            </a:pPr>
            <a:endParaRPr lang="en-GB" sz="1400" dirty="0">
              <a:effectLst/>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1400" dirty="0">
                <a:effectLst/>
                <a:ea typeface="Times New Roman" panose="02020603050405020304" pitchFamily="18" charset="0"/>
              </a:rPr>
              <a:t>Critically interpret the results of the clinical assessment, in order to develop a diagnosis hypothesis and differential diagnosis. </a:t>
            </a:r>
          </a:p>
          <a:p>
            <a:pPr marL="0" lvl="0" indent="0" algn="just" fontAlgn="base" hangingPunct="0">
              <a:spcBef>
                <a:spcPts val="1200"/>
              </a:spcBef>
              <a:spcAft>
                <a:spcPts val="0"/>
              </a:spcAft>
              <a:buNone/>
            </a:pPr>
            <a:endParaRPr lang="en-GB" sz="1400" dirty="0">
              <a:effectLst/>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1400" dirty="0">
                <a:effectLst/>
                <a:ea typeface="Times New Roman" panose="02020603050405020304" pitchFamily="18" charset="0"/>
              </a:rPr>
              <a:t>Critically understand the limitations of commonly applied clinical tests and critically evaluate such tests. </a:t>
            </a:r>
          </a:p>
          <a:p>
            <a:pPr marL="342900" lvl="0" indent="-342900" algn="just" fontAlgn="base" hangingPunct="0">
              <a:spcBef>
                <a:spcPts val="1200"/>
              </a:spcBef>
              <a:spcAft>
                <a:spcPts val="0"/>
              </a:spcAft>
              <a:buFont typeface="Symbol" panose="05050102010706020507" pitchFamily="18" charset="2"/>
              <a:buChar char=""/>
            </a:pPr>
            <a:endParaRPr lang="en-GB" sz="1400" dirty="0">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1400" dirty="0">
                <a:ea typeface="Times New Roman" panose="02020603050405020304" pitchFamily="18" charset="0"/>
              </a:rPr>
              <a:t>Demonstrate safe and effective application of Maitland manual therapy to common MSK complaints of spinal joints.</a:t>
            </a:r>
          </a:p>
          <a:p>
            <a:pPr marL="0" lvl="0" indent="0" algn="just" fontAlgn="base" hangingPunct="0">
              <a:spcBef>
                <a:spcPts val="1200"/>
              </a:spcBef>
              <a:spcAft>
                <a:spcPts val="0"/>
              </a:spcAft>
              <a:buNone/>
            </a:pPr>
            <a:endParaRPr lang="en-GB" sz="1400" dirty="0">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1400" dirty="0">
                <a:ea typeface="Times New Roman" panose="02020603050405020304" pitchFamily="18" charset="0"/>
              </a:rPr>
              <a:t>Plan, develop, implement and reflect upon manual therapy interventions for spinal injuries.</a:t>
            </a:r>
          </a:p>
          <a:p>
            <a:pPr marL="0" lvl="0" indent="0" algn="just" fontAlgn="base" hangingPunct="0">
              <a:spcBef>
                <a:spcPts val="1200"/>
              </a:spcBef>
              <a:spcAft>
                <a:spcPts val="0"/>
              </a:spcAft>
              <a:buNone/>
            </a:pPr>
            <a:endParaRPr lang="en-GB" sz="1400" dirty="0">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1400" dirty="0">
                <a:ea typeface="Times New Roman" panose="02020603050405020304" pitchFamily="18" charset="0"/>
              </a:rPr>
              <a:t>Critique the evidence base for the underpinning mechanisms of effect for Maitland manual therapy.</a:t>
            </a:r>
          </a:p>
          <a:p>
            <a:pPr marL="342900" lvl="0" indent="-342900" algn="just" fontAlgn="base" hangingPunct="0">
              <a:spcBef>
                <a:spcPts val="1200"/>
              </a:spcBef>
              <a:spcAft>
                <a:spcPts val="0"/>
              </a:spcAft>
              <a:buFont typeface="Symbol" panose="05050102010706020507" pitchFamily="18" charset="2"/>
              <a:buChar char=""/>
            </a:pPr>
            <a:endParaRPr lang="en-GB" sz="1400" dirty="0">
              <a:ea typeface="Times New Roman" panose="02020603050405020304" pitchFamily="18" charset="0"/>
            </a:endParaRPr>
          </a:p>
          <a:p>
            <a:pPr marL="0" lvl="0" indent="0" algn="just" fontAlgn="base" hangingPunct="0">
              <a:spcBef>
                <a:spcPts val="1200"/>
              </a:spcBef>
              <a:spcAft>
                <a:spcPts val="0"/>
              </a:spcAft>
              <a:buNone/>
            </a:pPr>
            <a:endParaRPr lang="en-GB" sz="1400" dirty="0">
              <a:effectLst/>
              <a:ea typeface="Times New Roman" panose="02020603050405020304" pitchFamily="18" charset="0"/>
            </a:endParaRPr>
          </a:p>
          <a:p>
            <a:pPr marL="0" indent="0" algn="l">
              <a:buNone/>
            </a:pPr>
            <a:endParaRPr lang="en-GB" sz="1400" b="0" i="0" dirty="0">
              <a:solidFill>
                <a:srgbClr val="1D2125"/>
              </a:solidFill>
              <a:effectLst/>
            </a:endParaRPr>
          </a:p>
          <a:p>
            <a:pPr marL="0" indent="0">
              <a:buNone/>
            </a:pPr>
            <a:endParaRPr lang="en-GB" sz="1400" dirty="0"/>
          </a:p>
        </p:txBody>
      </p:sp>
    </p:spTree>
    <p:extLst>
      <p:ext uri="{BB962C8B-B14F-4D97-AF65-F5344CB8AC3E}">
        <p14:creationId xmlns:p14="http://schemas.microsoft.com/office/powerpoint/2010/main" val="1910409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5B0A-56A7-7F9D-50E6-662C2316C6B8}"/>
              </a:ext>
            </a:extLst>
          </p:cNvPr>
          <p:cNvSpPr>
            <a:spLocks noGrp="1"/>
          </p:cNvSpPr>
          <p:nvPr>
            <p:ph type="title"/>
          </p:nvPr>
        </p:nvSpPr>
        <p:spPr>
          <a:xfrm>
            <a:off x="439439" y="-109263"/>
            <a:ext cx="10347731" cy="1745558"/>
          </a:xfrm>
        </p:spPr>
        <p:txBody>
          <a:bodyPr>
            <a:normAutofit/>
          </a:bodyPr>
          <a:lstStyle/>
          <a:p>
            <a:pPr algn="ctr"/>
            <a:r>
              <a:rPr lang="en-GB" sz="3600" b="1" dirty="0"/>
              <a:t>Assessments – CW1 50%</a:t>
            </a:r>
            <a:br>
              <a:rPr lang="en-GB" sz="3600" b="1" dirty="0"/>
            </a:br>
            <a:r>
              <a:rPr lang="en-GB" sz="3600" b="1" dirty="0"/>
              <a:t>Presentation</a:t>
            </a:r>
          </a:p>
        </p:txBody>
      </p:sp>
      <p:sp>
        <p:nvSpPr>
          <p:cNvPr id="3" name="Content Placeholder 2">
            <a:extLst>
              <a:ext uri="{FF2B5EF4-FFF2-40B4-BE49-F238E27FC236}">
                <a16:creationId xmlns:a16="http://schemas.microsoft.com/office/drawing/2014/main" id="{495ABE3A-6600-C2CA-9FD5-E4EC0B47F67A}"/>
              </a:ext>
            </a:extLst>
          </p:cNvPr>
          <p:cNvSpPr>
            <a:spLocks noGrp="1"/>
          </p:cNvSpPr>
          <p:nvPr>
            <p:ph idx="1"/>
          </p:nvPr>
        </p:nvSpPr>
        <p:spPr>
          <a:xfrm>
            <a:off x="838200" y="1347537"/>
            <a:ext cx="10515600" cy="4829425"/>
          </a:xfrm>
        </p:spPr>
        <p:txBody>
          <a:bodyPr>
            <a:noAutofit/>
          </a:bodyPr>
          <a:lstStyle/>
          <a:p>
            <a:pPr marL="0" indent="0" fontAlgn="base">
              <a:buNone/>
            </a:pPr>
            <a:r>
              <a:rPr lang="en-GB" sz="900" dirty="0">
                <a:solidFill>
                  <a:srgbClr val="000000"/>
                </a:solidFill>
                <a:latin typeface="Arial" panose="020B0604020202020204" pitchFamily="34" charset="0"/>
              </a:rPr>
              <a:t>Advocates of manual therapy state that is effective in reducing pain and increasing range of movement in patients with joint dysfunction. Manual therapy is thought to reduce pain and improve range of movement through mechanical, neurophysiological, sympathetic, psychological and nutritional effects. </a:t>
            </a:r>
            <a:endParaRPr lang="en-GB" sz="900" dirty="0">
              <a:solidFill>
                <a:srgbClr val="000000"/>
              </a:solidFill>
              <a:latin typeface="Segoe UI" panose="020B0502040204020203" pitchFamily="34" charset="0"/>
            </a:endParaRPr>
          </a:p>
          <a:p>
            <a:pPr marL="0" indent="0" fontAlgn="base">
              <a:buNone/>
            </a:pPr>
            <a:r>
              <a:rPr lang="en-GB" sz="900" dirty="0">
                <a:solidFill>
                  <a:srgbClr val="000000"/>
                </a:solidFill>
                <a:latin typeface="Arial" panose="020B0604020202020204" pitchFamily="34" charset="0"/>
              </a:rPr>
              <a:t>However, manual therapy has received a large amount of criticism recently, particularly on social media. Its critics believe that the passive modality is so poorly evidenced that it should no longer be considered an appropriate intervention for the clinically reasoned therapist.  </a:t>
            </a:r>
            <a:endParaRPr lang="en-GB" sz="900" dirty="0">
              <a:solidFill>
                <a:srgbClr val="000000"/>
              </a:solidFill>
              <a:latin typeface="Segoe UI" panose="020B0502040204020203" pitchFamily="34" charset="0"/>
            </a:endParaRPr>
          </a:p>
          <a:p>
            <a:pPr marL="0" indent="0" fontAlgn="base">
              <a:buNone/>
            </a:pPr>
            <a:endParaRPr lang="en-GB" sz="900" dirty="0">
              <a:solidFill>
                <a:srgbClr val="000000"/>
              </a:solidFill>
              <a:latin typeface="Segoe UI" panose="020B0502040204020203" pitchFamily="34" charset="0"/>
            </a:endParaRPr>
          </a:p>
          <a:p>
            <a:pPr marL="0" indent="0" fontAlgn="base">
              <a:buNone/>
            </a:pPr>
            <a:r>
              <a:rPr lang="en-GB" sz="900" dirty="0">
                <a:solidFill>
                  <a:srgbClr val="000000"/>
                </a:solidFill>
                <a:latin typeface="Arial" panose="020B0604020202020204" pitchFamily="34" charset="0"/>
              </a:rPr>
              <a:t>Tasks – Presentation  </a:t>
            </a:r>
            <a:endParaRPr lang="en-GB" sz="900" dirty="0">
              <a:solidFill>
                <a:srgbClr val="000000"/>
              </a:solidFill>
              <a:latin typeface="Segoe UI" panose="020B0502040204020203" pitchFamily="34" charset="0"/>
            </a:endParaRPr>
          </a:p>
          <a:p>
            <a:pPr fontAlgn="base"/>
            <a:r>
              <a:rPr lang="en-GB" sz="900" dirty="0">
                <a:solidFill>
                  <a:srgbClr val="000000"/>
                </a:solidFill>
                <a:latin typeface="Arial" panose="020B0604020202020204" pitchFamily="34" charset="0"/>
              </a:rPr>
              <a:t> Introduce the purported mechanism of effect for the use of Manual Therapy  </a:t>
            </a:r>
          </a:p>
          <a:p>
            <a:pPr fontAlgn="base"/>
            <a:r>
              <a:rPr lang="en-GB" sz="900" dirty="0">
                <a:solidFill>
                  <a:srgbClr val="000000"/>
                </a:solidFill>
                <a:latin typeface="Arial" panose="020B0604020202020204" pitchFamily="34" charset="0"/>
              </a:rPr>
              <a:t> In theory HOW is it supposed to reduce pain AND/OR increase range of movement? (E.g. mechanical, neurophysiological, sympathetic, psychological and nutritional effects) </a:t>
            </a:r>
          </a:p>
          <a:p>
            <a:pPr fontAlgn="base"/>
            <a:r>
              <a:rPr lang="en-GB" sz="900" dirty="0">
                <a:solidFill>
                  <a:srgbClr val="000000"/>
                </a:solidFill>
                <a:latin typeface="Arial" panose="020B0604020202020204" pitchFamily="34" charset="0"/>
              </a:rPr>
              <a:t>Examine the evidence base for Manual Therapy  </a:t>
            </a:r>
          </a:p>
          <a:p>
            <a:pPr fontAlgn="base"/>
            <a:r>
              <a:rPr lang="en-GB" sz="900" dirty="0">
                <a:solidFill>
                  <a:srgbClr val="000000"/>
                </a:solidFill>
                <a:latin typeface="Arial" panose="020B0604020202020204" pitchFamily="34" charset="0"/>
              </a:rPr>
              <a:t> Identify and report on peer reviewed experimental research articles that have sought to prove the effect of Manual Therapy  </a:t>
            </a:r>
          </a:p>
          <a:p>
            <a:pPr fontAlgn="base"/>
            <a:r>
              <a:rPr lang="en-GB" sz="900" dirty="0">
                <a:solidFill>
                  <a:srgbClr val="000000"/>
                </a:solidFill>
                <a:latin typeface="Arial" panose="020B0604020202020204" pitchFamily="34" charset="0"/>
              </a:rPr>
              <a:t> Draw your own conclusions  </a:t>
            </a:r>
          </a:p>
          <a:p>
            <a:pPr fontAlgn="base"/>
            <a:r>
              <a:rPr lang="en-GB" sz="900" dirty="0">
                <a:solidFill>
                  <a:srgbClr val="000000"/>
                </a:solidFill>
                <a:latin typeface="Arial" panose="020B0604020202020204" pitchFamily="34" charset="0"/>
              </a:rPr>
              <a:t> Do YOU think Manual Therapy is effective in reducing pain AND/OR increasing range of movement  </a:t>
            </a:r>
          </a:p>
          <a:p>
            <a:pPr fontAlgn="base"/>
            <a:r>
              <a:rPr lang="en-GB" sz="900" dirty="0">
                <a:solidFill>
                  <a:srgbClr val="000000"/>
                </a:solidFill>
                <a:latin typeface="Arial" panose="020B0604020202020204" pitchFamily="34" charset="0"/>
              </a:rPr>
              <a:t>If your literature review leads you to conclude it IS effective- WHY do think it is effective? Have you found sufficient evidence for the mechanical, neurophysiological, sympathetic, psychological and nutritional effects?  </a:t>
            </a:r>
          </a:p>
          <a:p>
            <a:pPr fontAlgn="base"/>
            <a:r>
              <a:rPr lang="en-GB" sz="900" dirty="0">
                <a:solidFill>
                  <a:srgbClr val="000000"/>
                </a:solidFill>
                <a:latin typeface="Arial" panose="020B0604020202020204" pitchFamily="34" charset="0"/>
              </a:rPr>
              <a:t>If your literature review leads you to conclude it IS NOT effect – WHY do you think it is ineffective? What would you suggest therapists use as an intervention in place of Manual Therapy </a:t>
            </a:r>
          </a:p>
          <a:p>
            <a:pPr fontAlgn="base"/>
            <a:endParaRPr lang="en-GB" sz="900" dirty="0">
              <a:solidFill>
                <a:srgbClr val="000000"/>
              </a:solidFill>
              <a:latin typeface="Arial" panose="020B0604020202020204" pitchFamily="34" charset="0"/>
            </a:endParaRPr>
          </a:p>
          <a:p>
            <a:pPr marL="0" indent="0" fontAlgn="base">
              <a:buNone/>
            </a:pPr>
            <a:r>
              <a:rPr lang="en-GB" sz="900" dirty="0">
                <a:solidFill>
                  <a:srgbClr val="000000"/>
                </a:solidFill>
                <a:latin typeface="Arial" panose="020B0604020202020204" pitchFamily="34" charset="0"/>
              </a:rPr>
              <a:t>Considerations </a:t>
            </a:r>
            <a:endParaRPr lang="en-GB" sz="900" dirty="0">
              <a:solidFill>
                <a:srgbClr val="000000"/>
              </a:solidFill>
              <a:latin typeface="Segoe UI" panose="020B0502040204020203" pitchFamily="34" charset="0"/>
            </a:endParaRPr>
          </a:p>
          <a:p>
            <a:pPr fontAlgn="base"/>
            <a:r>
              <a:rPr lang="en-GB" sz="900" dirty="0">
                <a:solidFill>
                  <a:srgbClr val="000000"/>
                </a:solidFill>
                <a:latin typeface="Arial" panose="020B0604020202020204" pitchFamily="34" charset="0"/>
              </a:rPr>
              <a:t>Different grades and duration of mobilisations. </a:t>
            </a:r>
            <a:endParaRPr lang="en-GB" sz="900" dirty="0">
              <a:solidFill>
                <a:srgbClr val="000000"/>
              </a:solidFill>
              <a:latin typeface="Segoe UI" panose="020B0502040204020203" pitchFamily="34" charset="0"/>
            </a:endParaRPr>
          </a:p>
          <a:p>
            <a:pPr fontAlgn="base"/>
            <a:r>
              <a:rPr lang="en-GB" sz="900" dirty="0">
                <a:solidFill>
                  <a:srgbClr val="000000"/>
                </a:solidFill>
                <a:latin typeface="Arial" panose="020B0604020202020204" pitchFamily="34" charset="0"/>
              </a:rPr>
              <a:t>Different areas it can be applied to. </a:t>
            </a:r>
            <a:endParaRPr lang="en-GB" sz="900" dirty="0">
              <a:solidFill>
                <a:srgbClr val="000000"/>
              </a:solidFill>
              <a:latin typeface="Segoe UI" panose="020B0502040204020203" pitchFamily="34" charset="0"/>
            </a:endParaRPr>
          </a:p>
          <a:p>
            <a:pPr fontAlgn="base"/>
            <a:r>
              <a:rPr lang="en-GB" sz="900" dirty="0">
                <a:solidFill>
                  <a:srgbClr val="000000"/>
                </a:solidFill>
                <a:latin typeface="Arial" panose="020B0604020202020204" pitchFamily="34" charset="0"/>
              </a:rPr>
              <a:t>Does research say its beneficial to specific areas and a certain grade/duration? </a:t>
            </a:r>
            <a:endParaRPr lang="en-GB" sz="900" dirty="0">
              <a:solidFill>
                <a:srgbClr val="000000"/>
              </a:solidFill>
              <a:latin typeface="Segoe UI" panose="020B0502040204020203" pitchFamily="34" charset="0"/>
            </a:endParaRPr>
          </a:p>
          <a:p>
            <a:endParaRPr lang="en-GB" sz="900" dirty="0"/>
          </a:p>
          <a:p>
            <a:pPr fontAlgn="base"/>
            <a:endParaRPr lang="en-GB" sz="900" dirty="0">
              <a:solidFill>
                <a:srgbClr val="000000"/>
              </a:solidFill>
              <a:latin typeface="Arial" panose="020B0604020202020204" pitchFamily="34" charset="0"/>
            </a:endParaRPr>
          </a:p>
          <a:p>
            <a:pPr marL="0" indent="0" fontAlgn="base">
              <a:buNone/>
            </a:pPr>
            <a:endParaRPr lang="en-GB" sz="900" dirty="0">
              <a:solidFill>
                <a:srgbClr val="000000"/>
              </a:solidFill>
              <a:latin typeface="Segoe UI" panose="020B0502040204020203" pitchFamily="34" charset="0"/>
            </a:endParaRPr>
          </a:p>
        </p:txBody>
      </p:sp>
    </p:spTree>
    <p:extLst>
      <p:ext uri="{BB962C8B-B14F-4D97-AF65-F5344CB8AC3E}">
        <p14:creationId xmlns:p14="http://schemas.microsoft.com/office/powerpoint/2010/main" val="980595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CF1C-9EE4-B232-886C-4748943045D1}"/>
              </a:ext>
            </a:extLst>
          </p:cNvPr>
          <p:cNvSpPr>
            <a:spLocks noGrp="1"/>
          </p:cNvSpPr>
          <p:nvPr>
            <p:ph type="title"/>
          </p:nvPr>
        </p:nvSpPr>
        <p:spPr/>
        <p:txBody>
          <a:bodyPr>
            <a:noAutofit/>
          </a:bodyPr>
          <a:lstStyle/>
          <a:p>
            <a:pPr algn="ctr"/>
            <a:r>
              <a:rPr lang="en-GB" sz="3600" b="1" dirty="0"/>
              <a:t>Practical Assessment – CW2	50%</a:t>
            </a:r>
          </a:p>
        </p:txBody>
      </p:sp>
      <p:sp>
        <p:nvSpPr>
          <p:cNvPr id="3" name="Content Placeholder 2">
            <a:extLst>
              <a:ext uri="{FF2B5EF4-FFF2-40B4-BE49-F238E27FC236}">
                <a16:creationId xmlns:a16="http://schemas.microsoft.com/office/drawing/2014/main" id="{583E9252-908C-887F-0B93-45F62DCB8033}"/>
              </a:ext>
            </a:extLst>
          </p:cNvPr>
          <p:cNvSpPr>
            <a:spLocks noGrp="1"/>
          </p:cNvSpPr>
          <p:nvPr>
            <p:ph idx="1"/>
          </p:nvPr>
        </p:nvSpPr>
        <p:spPr/>
        <p:txBody>
          <a:bodyPr>
            <a:normAutofit fontScale="77500" lnSpcReduction="20000"/>
          </a:bodyPr>
          <a:lstStyle/>
          <a:p>
            <a:pPr marL="0" indent="0" algn="l" rtl="0" fontAlgn="base">
              <a:buNone/>
            </a:pPr>
            <a:r>
              <a:rPr lang="en-GB" sz="1800" b="0" i="0" dirty="0">
                <a:solidFill>
                  <a:srgbClr val="000000"/>
                </a:solidFill>
                <a:effectLst/>
                <a:latin typeface="Arial" panose="020B0604020202020204" pitchFamily="34" charset="0"/>
              </a:rPr>
              <a:t>In a clinical environment you will be expected to fully assess a spinal segment of the body. You will enter the examination room and be presented with 6 different case studies, of which you will blindly select one.  </a:t>
            </a:r>
            <a:endParaRPr lang="en-GB" sz="1200" b="0" i="0" dirty="0">
              <a:solidFill>
                <a:srgbClr val="000000"/>
              </a:solidFill>
              <a:effectLst/>
              <a:latin typeface="Segoe UI" panose="020B0502040204020203" pitchFamily="34" charset="0"/>
            </a:endParaRPr>
          </a:p>
          <a:p>
            <a:pPr marL="0" indent="0" algn="l" rtl="0" fontAlgn="base">
              <a:buNone/>
            </a:pPr>
            <a:r>
              <a:rPr lang="en-GB" sz="1800" b="0" i="0" dirty="0">
                <a:solidFill>
                  <a:srgbClr val="000000"/>
                </a:solidFill>
                <a:effectLst/>
                <a:latin typeface="Arial" panose="020B0604020202020204" pitchFamily="34" charset="0"/>
              </a:rPr>
              <a:t>During the 60 minute assessment you will be expected to conduct a full examination and assessment of your client</a:t>
            </a:r>
            <a:r>
              <a:rPr lang="en-GB" sz="1800" dirty="0">
                <a:solidFill>
                  <a:srgbClr val="000000"/>
                </a:solidFill>
                <a:latin typeface="Arial" panose="020B0604020202020204" pitchFamily="34" charset="0"/>
              </a:rPr>
              <a:t>, </a:t>
            </a:r>
            <a:r>
              <a:rPr lang="en-GB" sz="1800" b="0" i="0" dirty="0">
                <a:solidFill>
                  <a:srgbClr val="000000"/>
                </a:solidFill>
                <a:effectLst/>
                <a:latin typeface="Arial" panose="020B0604020202020204" pitchFamily="34" charset="0"/>
              </a:rPr>
              <a:t>come to a diagnosis and finish with relevant treatment. You will be expected to show full competency in the following areas.  </a:t>
            </a:r>
            <a:endParaRPr lang="en-GB" sz="1200" b="0" i="0" dirty="0">
              <a:solidFill>
                <a:srgbClr val="000000"/>
              </a:solidFill>
              <a:effectLst/>
              <a:latin typeface="Segoe UI" panose="020B0502040204020203" pitchFamily="34" charset="0"/>
            </a:endParaRPr>
          </a:p>
          <a:p>
            <a:pPr marL="0" indent="0" algn="l" rtl="0" fontAlgn="base">
              <a:buNone/>
            </a:pPr>
            <a:endParaRPr lang="en-GB" sz="12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Subjective assessment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Tissue hypothesis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Red flags, red herrings and masquerade's in MSK medicine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Objective assessment (ROM, ligament stress tests, palpations and accessory glides)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Special tests, including sensitivity, specificity and likelihood ratios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Diagnoses and working hypothesis including incidence, epidemiology, mechanisms of injury and common clinical presentations  </a:t>
            </a:r>
          </a:p>
          <a:p>
            <a:pPr fontAlgn="base"/>
            <a:r>
              <a:rPr lang="en-GB" sz="1800" dirty="0">
                <a:solidFill>
                  <a:srgbClr val="000000"/>
                </a:solidFill>
                <a:latin typeface="Arial" panose="020B0604020202020204" pitchFamily="34" charset="0"/>
              </a:rPr>
              <a:t>2 appropriate treatments using Maitland manual therapy &amp; the theory – including, but not limited to: PGT, spin, glide and roll, convex/concave, contraindications to Tx, grades 1-4, passive physiological/accessory and the differences, effect of medical conditions on tolerance to manual therapy  </a:t>
            </a:r>
            <a:endParaRPr lang="en-GB"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Disciplined noticing </a:t>
            </a:r>
          </a:p>
          <a:p>
            <a:pPr marL="0" indent="0" algn="l" rtl="0" fontAlgn="base">
              <a:buNone/>
            </a:pPr>
            <a:endParaRPr lang="en-GB" sz="1200" b="0" i="0" dirty="0">
              <a:solidFill>
                <a:srgbClr val="000000"/>
              </a:solidFill>
              <a:effectLst/>
              <a:latin typeface="Segoe UI" panose="020B0502040204020203" pitchFamily="34" charset="0"/>
            </a:endParaRPr>
          </a:p>
          <a:p>
            <a:pPr marL="0" indent="0" algn="l" rtl="0" fontAlgn="base">
              <a:buNone/>
            </a:pPr>
            <a:r>
              <a:rPr lang="en-GB" sz="1700" b="0" i="0" dirty="0">
                <a:solidFill>
                  <a:srgbClr val="000000"/>
                </a:solidFill>
                <a:effectLst/>
                <a:latin typeface="Segoe UI" panose="020B0502040204020203" pitchFamily="34" charset="0"/>
              </a:rPr>
              <a:t>During this, you will be questioned on </a:t>
            </a:r>
            <a:r>
              <a:rPr lang="en-GB" sz="1700" b="0" i="0" dirty="0">
                <a:solidFill>
                  <a:srgbClr val="000000"/>
                </a:solidFill>
                <a:effectLst/>
                <a:latin typeface="Arial" panose="020B0604020202020204" pitchFamily="34" charset="0"/>
              </a:rPr>
              <a:t>your understanding of the structures around the specific spinal segment in question. </a:t>
            </a:r>
            <a:r>
              <a:rPr lang="en-GB" sz="1700" dirty="0">
                <a:solidFill>
                  <a:srgbClr val="000000"/>
                </a:solidFill>
                <a:latin typeface="Arial" panose="020B0604020202020204" pitchFamily="34" charset="0"/>
              </a:rPr>
              <a:t>You will need to explain your choice of treatment, what you were looking to affect and how the treatment works along with your reasoning for your gradings and timings. You will also be asked to highlight 2 specific injuries to that area in question, identify the mechanism and clinical findings etc </a:t>
            </a:r>
            <a:endParaRPr lang="en-GB" sz="1700" b="0" i="0" dirty="0">
              <a:solidFill>
                <a:srgbClr val="000000"/>
              </a:solidFill>
              <a:effectLst/>
              <a:latin typeface="Arial" panose="020B0604020202020204" pitchFamily="34" charset="0"/>
            </a:endParaRPr>
          </a:p>
          <a:p>
            <a:pPr marL="0" indent="0" algn="l" rtl="0" fontAlgn="base">
              <a:buNone/>
            </a:pPr>
            <a:endParaRPr lang="en-GB" sz="12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620856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EAFC8-09E8-12BC-F33F-C51084D81120}"/>
              </a:ext>
            </a:extLst>
          </p:cNvPr>
          <p:cNvSpPr>
            <a:spLocks noGrp="1"/>
          </p:cNvSpPr>
          <p:nvPr>
            <p:ph type="title"/>
          </p:nvPr>
        </p:nvSpPr>
        <p:spPr/>
        <p:txBody>
          <a:bodyPr/>
          <a:lstStyle/>
          <a:p>
            <a:r>
              <a:rPr lang="en-GB" b="1" i="0" dirty="0">
                <a:solidFill>
                  <a:srgbClr val="1D2125"/>
                </a:solidFill>
                <a:effectLst/>
              </a:rPr>
              <a:t>Learning approach:</a:t>
            </a:r>
            <a:endParaRPr lang="en-GB" dirty="0"/>
          </a:p>
        </p:txBody>
      </p:sp>
      <p:sp>
        <p:nvSpPr>
          <p:cNvPr id="3" name="Content Placeholder 2">
            <a:extLst>
              <a:ext uri="{FF2B5EF4-FFF2-40B4-BE49-F238E27FC236}">
                <a16:creationId xmlns:a16="http://schemas.microsoft.com/office/drawing/2014/main" id="{DEE90106-3F86-24DC-B5EB-52375DE55D55}"/>
              </a:ext>
            </a:extLst>
          </p:cNvPr>
          <p:cNvSpPr>
            <a:spLocks noGrp="1"/>
          </p:cNvSpPr>
          <p:nvPr>
            <p:ph idx="1"/>
          </p:nvPr>
        </p:nvSpPr>
        <p:spPr/>
        <p:txBody>
          <a:bodyPr>
            <a:normAutofit lnSpcReduction="10000"/>
          </a:bodyPr>
          <a:lstStyle/>
          <a:p>
            <a:pPr algn="l"/>
            <a:r>
              <a:rPr lang="en-GB" sz="2400" b="0" i="0" dirty="0">
                <a:effectLst/>
              </a:rPr>
              <a:t>Due to the nature of this module, the learning approach involves a combination of theoretical lecture and practical sessions.</a:t>
            </a:r>
            <a:r>
              <a:rPr lang="en-GB" sz="2400" b="1" i="0" dirty="0">
                <a:effectLst/>
              </a:rPr>
              <a:t> </a:t>
            </a:r>
          </a:p>
          <a:p>
            <a:pPr marL="0" indent="0" algn="l">
              <a:buNone/>
            </a:pPr>
            <a:endParaRPr lang="en-GB" sz="2400" b="1" i="0" dirty="0">
              <a:effectLst/>
            </a:endParaRPr>
          </a:p>
          <a:p>
            <a:pPr algn="l"/>
            <a:r>
              <a:rPr lang="en-GB" sz="2400" i="0" dirty="0">
                <a:effectLst/>
              </a:rPr>
              <a:t>It is essential that you attend </a:t>
            </a:r>
            <a:r>
              <a:rPr lang="en-GB" sz="2400" b="1" i="0" u="sng" dirty="0">
                <a:effectLst/>
              </a:rPr>
              <a:t>ALL</a:t>
            </a:r>
            <a:r>
              <a:rPr lang="en-GB" sz="2400" i="0" dirty="0">
                <a:effectLst/>
              </a:rPr>
              <a:t> lectures prepared for both classroom-based theory, and practical. </a:t>
            </a:r>
          </a:p>
          <a:p>
            <a:pPr algn="l"/>
            <a:endParaRPr lang="en-GB" sz="2400" b="1" dirty="0"/>
          </a:p>
          <a:p>
            <a:pPr algn="l"/>
            <a:r>
              <a:rPr lang="en-GB" sz="2400" i="0" dirty="0">
                <a:effectLst/>
              </a:rPr>
              <a:t>It is also essential (</a:t>
            </a:r>
            <a:r>
              <a:rPr lang="en-GB" sz="2400" b="1" i="0" dirty="0">
                <a:effectLst/>
              </a:rPr>
              <a:t>and this can not be stressed enough</a:t>
            </a:r>
            <a:r>
              <a:rPr lang="en-GB" sz="2400" i="0" dirty="0">
                <a:effectLst/>
              </a:rPr>
              <a:t>), that you practice throughout the year with your peers. Failure to do this will result in exam failure. </a:t>
            </a:r>
          </a:p>
          <a:p>
            <a:pPr marL="0" indent="0" algn="l">
              <a:buNone/>
            </a:pPr>
            <a:endParaRPr lang="en-GB" sz="2400" b="1" i="0" dirty="0">
              <a:effectLst/>
            </a:endParaRPr>
          </a:p>
          <a:p>
            <a:pPr algn="l"/>
            <a:r>
              <a:rPr lang="en-GB" sz="2400" dirty="0"/>
              <a:t>Please </a:t>
            </a:r>
            <a:r>
              <a:rPr lang="en-GB" sz="2400" b="0" i="0" dirty="0">
                <a:effectLst/>
              </a:rPr>
              <a:t>inform staff of any injuries or health issues that may influence your ability to participate safely in practical sessions.</a:t>
            </a:r>
          </a:p>
          <a:p>
            <a:pPr marL="0" indent="0">
              <a:buNone/>
            </a:pPr>
            <a:endParaRPr lang="en-GB" sz="2400" dirty="0"/>
          </a:p>
        </p:txBody>
      </p:sp>
    </p:spTree>
    <p:extLst>
      <p:ext uri="{BB962C8B-B14F-4D97-AF65-F5344CB8AC3E}">
        <p14:creationId xmlns:p14="http://schemas.microsoft.com/office/powerpoint/2010/main" val="3697244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46984-A752-EEB3-0528-11876FDA591A}"/>
              </a:ext>
            </a:extLst>
          </p:cNvPr>
          <p:cNvSpPr>
            <a:spLocks noGrp="1"/>
          </p:cNvSpPr>
          <p:nvPr>
            <p:ph type="title"/>
          </p:nvPr>
        </p:nvSpPr>
        <p:spPr/>
        <p:txBody>
          <a:bodyPr/>
          <a:lstStyle/>
          <a:p>
            <a:r>
              <a:rPr lang="en-GB" b="1" dirty="0"/>
              <a:t>Contact and info:</a:t>
            </a:r>
          </a:p>
        </p:txBody>
      </p:sp>
      <p:sp>
        <p:nvSpPr>
          <p:cNvPr id="3" name="Content Placeholder 2">
            <a:extLst>
              <a:ext uri="{FF2B5EF4-FFF2-40B4-BE49-F238E27FC236}">
                <a16:creationId xmlns:a16="http://schemas.microsoft.com/office/drawing/2014/main" id="{3A3D5511-EB58-EBF7-626A-31CD93270AB5}"/>
              </a:ext>
            </a:extLst>
          </p:cNvPr>
          <p:cNvSpPr>
            <a:spLocks noGrp="1"/>
          </p:cNvSpPr>
          <p:nvPr>
            <p:ph idx="1"/>
          </p:nvPr>
        </p:nvSpPr>
        <p:spPr/>
        <p:txBody>
          <a:bodyPr>
            <a:normAutofit/>
          </a:bodyPr>
          <a:lstStyle/>
          <a:p>
            <a:pPr algn="l"/>
            <a:r>
              <a:rPr lang="en-GB" sz="2400" b="0" i="0" dirty="0">
                <a:solidFill>
                  <a:srgbClr val="1D2125"/>
                </a:solidFill>
                <a:effectLst/>
              </a:rPr>
              <a:t>Sian Bowen, </a:t>
            </a:r>
            <a:r>
              <a:rPr lang="en-GB" sz="2400" b="0" i="0" dirty="0">
                <a:solidFill>
                  <a:srgbClr val="1D2125"/>
                </a:solidFill>
                <a:effectLst/>
                <a:hlinkClick r:id="rId2"/>
              </a:rPr>
              <a:t>sian.bowen@uwtsd.ac.uk</a:t>
            </a:r>
            <a:r>
              <a:rPr lang="en-GB" sz="2400" b="0" i="0" dirty="0">
                <a:solidFill>
                  <a:srgbClr val="1D2125"/>
                </a:solidFill>
                <a:effectLst/>
              </a:rPr>
              <a:t> , </a:t>
            </a:r>
            <a:r>
              <a:rPr lang="en-GB" sz="2400" b="0" i="0" dirty="0">
                <a:effectLst/>
              </a:rPr>
              <a:t>DR104</a:t>
            </a:r>
            <a:r>
              <a:rPr lang="en-GB" sz="2400" dirty="0">
                <a:solidFill>
                  <a:srgbClr val="1D2125"/>
                </a:solidFill>
              </a:rPr>
              <a:t> </a:t>
            </a:r>
            <a:r>
              <a:rPr lang="en-GB" sz="2400" b="0" i="0" dirty="0" err="1">
                <a:solidFill>
                  <a:srgbClr val="1D2125"/>
                </a:solidFill>
                <a:effectLst/>
              </a:rPr>
              <a:t>Dafydd</a:t>
            </a:r>
            <a:r>
              <a:rPr lang="en-GB" sz="2400" b="0" i="0" dirty="0">
                <a:solidFill>
                  <a:srgbClr val="1D2125"/>
                </a:solidFill>
                <a:effectLst/>
              </a:rPr>
              <a:t> Rowlands block</a:t>
            </a:r>
          </a:p>
          <a:p>
            <a:pPr algn="l"/>
            <a:endParaRPr lang="en-GB" sz="2400" dirty="0">
              <a:solidFill>
                <a:srgbClr val="1D2125"/>
              </a:solidFill>
            </a:endParaRPr>
          </a:p>
          <a:p>
            <a:pPr algn="l"/>
            <a:r>
              <a:rPr lang="en-GB" sz="2400" i="0" dirty="0">
                <a:solidFill>
                  <a:srgbClr val="1D2125"/>
                </a:solidFill>
                <a:effectLst/>
              </a:rPr>
              <a:t>I work Wednesdays (non-teaching), Thursdays and Fridays – outside this please contact Richard Thomas on r.m.thomas@uwtsd.ac.uk or Kerry Nicholas </a:t>
            </a:r>
            <a:r>
              <a:rPr lang="en-GB" sz="2400" i="0" dirty="0">
                <a:solidFill>
                  <a:srgbClr val="1D2125"/>
                </a:solidFill>
                <a:effectLst/>
                <a:hlinkClick r:id="rId3"/>
              </a:rPr>
              <a:t>k.nicholas@uwtsd.ac.uk</a:t>
            </a:r>
            <a:r>
              <a:rPr lang="en-GB" sz="2400" i="0" dirty="0">
                <a:solidFill>
                  <a:srgbClr val="1D2125"/>
                </a:solidFill>
                <a:effectLst/>
              </a:rPr>
              <a:t> (course lead)</a:t>
            </a:r>
          </a:p>
          <a:p>
            <a:pPr algn="l"/>
            <a:endParaRPr lang="en-GB" sz="2400" dirty="0">
              <a:solidFill>
                <a:srgbClr val="1D2125"/>
              </a:solidFill>
            </a:endParaRPr>
          </a:p>
          <a:p>
            <a:pPr algn="l"/>
            <a:r>
              <a:rPr lang="en-GB" sz="2400" i="0" dirty="0">
                <a:solidFill>
                  <a:srgbClr val="1D2125"/>
                </a:solidFill>
                <a:effectLst/>
              </a:rPr>
              <a:t>Extenuating circumstances:</a:t>
            </a:r>
          </a:p>
          <a:p>
            <a:pPr marL="0" indent="0" algn="l">
              <a:buNone/>
            </a:pPr>
            <a:r>
              <a:rPr lang="en-GB" sz="2400" dirty="0">
                <a:hlinkClick r:id="rId4"/>
              </a:rPr>
              <a:t>Student Policies and Forms » Hub (uwtsd.ac.uk)</a:t>
            </a:r>
            <a:endParaRPr lang="en-GB" sz="2400" i="0" dirty="0">
              <a:solidFill>
                <a:srgbClr val="1D2125"/>
              </a:solidFill>
              <a:effectLst/>
            </a:endParaRPr>
          </a:p>
        </p:txBody>
      </p:sp>
    </p:spTree>
    <p:extLst>
      <p:ext uri="{BB962C8B-B14F-4D97-AF65-F5344CB8AC3E}">
        <p14:creationId xmlns:p14="http://schemas.microsoft.com/office/powerpoint/2010/main" val="1866418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982A6-0BD6-563E-6EB8-BB07756D6EF4}"/>
              </a:ext>
            </a:extLst>
          </p:cNvPr>
          <p:cNvSpPr>
            <a:spLocks noGrp="1"/>
          </p:cNvSpPr>
          <p:nvPr>
            <p:ph type="title"/>
          </p:nvPr>
        </p:nvSpPr>
        <p:spPr/>
        <p:txBody>
          <a:bodyPr/>
          <a:lstStyle/>
          <a:p>
            <a:r>
              <a:rPr lang="en-GB" b="1" dirty="0"/>
              <a:t>Task…</a:t>
            </a:r>
          </a:p>
        </p:txBody>
      </p:sp>
      <p:sp>
        <p:nvSpPr>
          <p:cNvPr id="3" name="Content Placeholder 2">
            <a:extLst>
              <a:ext uri="{FF2B5EF4-FFF2-40B4-BE49-F238E27FC236}">
                <a16:creationId xmlns:a16="http://schemas.microsoft.com/office/drawing/2014/main" id="{EC047982-DDAA-3218-132A-E78E78F105F8}"/>
              </a:ext>
            </a:extLst>
          </p:cNvPr>
          <p:cNvSpPr>
            <a:spLocks noGrp="1"/>
          </p:cNvSpPr>
          <p:nvPr>
            <p:ph idx="1"/>
          </p:nvPr>
        </p:nvSpPr>
        <p:spPr/>
        <p:txBody>
          <a:bodyPr>
            <a:normAutofit/>
          </a:bodyPr>
          <a:lstStyle/>
          <a:p>
            <a:r>
              <a:rPr lang="en-GB" dirty="0"/>
              <a:t>Why is it important that we can use various “tools</a:t>
            </a:r>
            <a:r>
              <a:rPr lang="en-GB"/>
              <a:t>” to accurately </a:t>
            </a:r>
            <a:r>
              <a:rPr lang="en-GB" dirty="0"/>
              <a:t>diagnose spinal issues?</a:t>
            </a:r>
          </a:p>
          <a:p>
            <a:endParaRPr lang="en-GB" dirty="0"/>
          </a:p>
          <a:p>
            <a:r>
              <a:rPr lang="en-GB" dirty="0"/>
              <a:t>What do you think manual therapy is? Write down some ideas and discuss with the person next to you. </a:t>
            </a:r>
          </a:p>
          <a:p>
            <a:endParaRPr lang="en-GB" dirty="0"/>
          </a:p>
          <a:p>
            <a:r>
              <a:rPr lang="en-GB" dirty="0"/>
              <a:t>Have you received any manual therapy yourself? If so what type?</a:t>
            </a:r>
          </a:p>
          <a:p>
            <a:endParaRPr lang="en-GB" dirty="0"/>
          </a:p>
        </p:txBody>
      </p:sp>
    </p:spTree>
    <p:extLst>
      <p:ext uri="{BB962C8B-B14F-4D97-AF65-F5344CB8AC3E}">
        <p14:creationId xmlns:p14="http://schemas.microsoft.com/office/powerpoint/2010/main" val="2272780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3002</TotalTime>
  <Words>1038</Words>
  <Application>Microsoft Office PowerPoint</Application>
  <PresentationFormat>Widescreen</PresentationFormat>
  <Paragraphs>86</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Calibri Light</vt:lpstr>
      <vt:lpstr>Segoe UI</vt:lpstr>
      <vt:lpstr>Symbol</vt:lpstr>
      <vt:lpstr>Times New Roman</vt:lpstr>
      <vt:lpstr>Office Theme</vt:lpstr>
      <vt:lpstr>Spinal Assessment &amp; Mobilisations </vt:lpstr>
      <vt:lpstr>What’s the module about?</vt:lpstr>
      <vt:lpstr>Learning outcomes and syllabus</vt:lpstr>
      <vt:lpstr>Assessments – CW1 50% Presentation</vt:lpstr>
      <vt:lpstr>Practical Assessment – CW2 50%</vt:lpstr>
      <vt:lpstr>Learning approach:</vt:lpstr>
      <vt:lpstr>Contact and info:</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 to Sport and Exercise Injuries</dc:title>
  <dc:creator>Sian Bowen</dc:creator>
  <cp:lastModifiedBy>Sian Bowen</cp:lastModifiedBy>
  <cp:revision>5</cp:revision>
  <dcterms:created xsi:type="dcterms:W3CDTF">2023-09-22T12:30:08Z</dcterms:created>
  <dcterms:modified xsi:type="dcterms:W3CDTF">2026-09-16T09:52:31Z</dcterms:modified>
</cp:coreProperties>
</file>