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7" r:id="rId21"/>
    <p:sldId id="278" r:id="rId22"/>
    <p:sldId id="279" r:id="rId23"/>
    <p:sldId id="280" r:id="rId24"/>
    <p:sldId id="281" r:id="rId25"/>
    <p:sldId id="282"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D2FC05-0A09-414B-8248-7B3CA5DB69A0}" v="38" dt="2025-10-20T15:02:16.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27" autoAdjust="0"/>
    <p:restoredTop sz="94660"/>
  </p:normalViewPr>
  <p:slideViewPr>
    <p:cSldViewPr snapToGrid="0">
      <p:cViewPr varScale="1">
        <p:scale>
          <a:sx n="62" d="100"/>
          <a:sy n="62" d="100"/>
        </p:scale>
        <p:origin x="96" y="10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5F2096-574A-454D-ACEA-DF911C69DC17}"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2C1701-A91C-4C52-AAFF-47D50159E55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7473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5F2096-574A-454D-ACEA-DF911C69DC17}"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2C1701-A91C-4C52-AAFF-47D50159E554}" type="slidenum">
              <a:rPr lang="en-GB" smtClean="0"/>
              <a:t>‹#›</a:t>
            </a:fld>
            <a:endParaRPr lang="en-GB"/>
          </a:p>
        </p:txBody>
      </p:sp>
    </p:spTree>
    <p:extLst>
      <p:ext uri="{BB962C8B-B14F-4D97-AF65-F5344CB8AC3E}">
        <p14:creationId xmlns:p14="http://schemas.microsoft.com/office/powerpoint/2010/main" val="567771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5F2096-574A-454D-ACEA-DF911C69DC17}"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2C1701-A91C-4C52-AAFF-47D50159E55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577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5F2096-574A-454D-ACEA-DF911C69DC17}"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2C1701-A91C-4C52-AAFF-47D50159E554}" type="slidenum">
              <a:rPr lang="en-GB" smtClean="0"/>
              <a:t>‹#›</a:t>
            </a:fld>
            <a:endParaRPr lang="en-GB"/>
          </a:p>
        </p:txBody>
      </p:sp>
    </p:spTree>
    <p:extLst>
      <p:ext uri="{BB962C8B-B14F-4D97-AF65-F5344CB8AC3E}">
        <p14:creationId xmlns:p14="http://schemas.microsoft.com/office/powerpoint/2010/main" val="1529389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5F2096-574A-454D-ACEA-DF911C69DC17}" type="datetimeFigureOut">
              <a:rPr lang="en-GB" smtClean="0"/>
              <a:t>20/10/2025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2C1701-A91C-4C52-AAFF-47D50159E554}" type="slidenum">
              <a:rPr lang="en-GB" smtClean="0"/>
              <a:t>‹#›</a:t>
            </a:fld>
            <a:endParaRPr lang="en-GB"/>
          </a:p>
        </p:txBody>
      </p:sp>
    </p:spTree>
    <p:extLst>
      <p:ext uri="{BB962C8B-B14F-4D97-AF65-F5344CB8AC3E}">
        <p14:creationId xmlns:p14="http://schemas.microsoft.com/office/powerpoint/2010/main" val="3762946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5F2096-574A-454D-ACEA-DF911C69DC17}" type="datetimeFigureOut">
              <a:rPr lang="en-GB" smtClean="0"/>
              <a:t>20/10/2025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2C1701-A91C-4C52-AAFF-47D50159E554}" type="slidenum">
              <a:rPr lang="en-GB" smtClean="0"/>
              <a:t>‹#›</a:t>
            </a:fld>
            <a:endParaRPr lang="en-GB"/>
          </a:p>
        </p:txBody>
      </p:sp>
    </p:spTree>
    <p:extLst>
      <p:ext uri="{BB962C8B-B14F-4D97-AF65-F5344CB8AC3E}">
        <p14:creationId xmlns:p14="http://schemas.microsoft.com/office/powerpoint/2010/main" val="3419675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165F2096-574A-454D-ACEA-DF911C69DC17}" type="datetimeFigureOut">
              <a:rPr lang="en-GB" smtClean="0"/>
              <a:t>20/10/2025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C2C1701-A91C-4C52-AAFF-47D50159E554}" type="slidenum">
              <a:rPr lang="en-GB" smtClean="0"/>
              <a:t>‹#›</a:t>
            </a:fld>
            <a:endParaRPr lang="en-GB"/>
          </a:p>
        </p:txBody>
      </p:sp>
    </p:spTree>
    <p:extLst>
      <p:ext uri="{BB962C8B-B14F-4D97-AF65-F5344CB8AC3E}">
        <p14:creationId xmlns:p14="http://schemas.microsoft.com/office/powerpoint/2010/main" val="1598519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65F2096-574A-454D-ACEA-DF911C69DC17}" type="datetimeFigureOut">
              <a:rPr lang="en-GB" smtClean="0"/>
              <a:t>20/10/2025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C2C1701-A91C-4C52-AAFF-47D50159E554}" type="slidenum">
              <a:rPr lang="en-GB" smtClean="0"/>
              <a:t>‹#›</a:t>
            </a:fld>
            <a:endParaRPr lang="en-GB"/>
          </a:p>
        </p:txBody>
      </p:sp>
    </p:spTree>
    <p:extLst>
      <p:ext uri="{BB962C8B-B14F-4D97-AF65-F5344CB8AC3E}">
        <p14:creationId xmlns:p14="http://schemas.microsoft.com/office/powerpoint/2010/main" val="4114028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5F2096-574A-454D-ACEA-DF911C69DC17}"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2C1701-A91C-4C52-AAFF-47D50159E554}" type="slidenum">
              <a:rPr lang="en-GB" smtClean="0"/>
              <a:t>‹#›</a:t>
            </a:fld>
            <a:endParaRPr lang="en-GB"/>
          </a:p>
        </p:txBody>
      </p:sp>
    </p:spTree>
    <p:extLst>
      <p:ext uri="{BB962C8B-B14F-4D97-AF65-F5344CB8AC3E}">
        <p14:creationId xmlns:p14="http://schemas.microsoft.com/office/powerpoint/2010/main" val="2163881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5F2096-574A-454D-ACEA-DF911C69DC17}"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2C1701-A91C-4C52-AAFF-47D50159E554}" type="slidenum">
              <a:rPr lang="en-GB" smtClean="0"/>
              <a:t>‹#›</a:t>
            </a:fld>
            <a:endParaRPr lang="en-GB"/>
          </a:p>
        </p:txBody>
      </p:sp>
    </p:spTree>
    <p:extLst>
      <p:ext uri="{BB962C8B-B14F-4D97-AF65-F5344CB8AC3E}">
        <p14:creationId xmlns:p14="http://schemas.microsoft.com/office/powerpoint/2010/main" val="936170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5F2096-574A-454D-ACEA-DF911C69DC17}"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2C1701-A91C-4C52-AAFF-47D50159E554}" type="slidenum">
              <a:rPr lang="en-GB" smtClean="0"/>
              <a:t>‹#›</a:t>
            </a:fld>
            <a:endParaRPr lang="en-GB"/>
          </a:p>
        </p:txBody>
      </p:sp>
    </p:spTree>
    <p:extLst>
      <p:ext uri="{BB962C8B-B14F-4D97-AF65-F5344CB8AC3E}">
        <p14:creationId xmlns:p14="http://schemas.microsoft.com/office/powerpoint/2010/main" val="125753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65F2096-574A-454D-ACEA-DF911C69DC17}" type="datetimeFigureOut">
              <a:rPr lang="en-GB" smtClean="0"/>
              <a:t>20/10/2025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C2C1701-A91C-4C52-AAFF-47D50159E55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99562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7CB18-6F78-B641-587C-7962F305812E}"/>
              </a:ext>
            </a:extLst>
          </p:cNvPr>
          <p:cNvSpPr>
            <a:spLocks noGrp="1"/>
          </p:cNvSpPr>
          <p:nvPr>
            <p:ph type="ctrTitle"/>
          </p:nvPr>
        </p:nvSpPr>
        <p:spPr>
          <a:xfrm>
            <a:off x="1524000" y="1122363"/>
            <a:ext cx="9144000" cy="1044062"/>
          </a:xfrm>
        </p:spPr>
        <p:txBody>
          <a:bodyPr>
            <a:normAutofit fontScale="90000"/>
          </a:bodyPr>
          <a:lstStyle/>
          <a:p>
            <a:r>
              <a:rPr lang="en-GB" dirty="0"/>
              <a:t>Visual Enquiry 1</a:t>
            </a:r>
          </a:p>
        </p:txBody>
      </p:sp>
      <p:sp>
        <p:nvSpPr>
          <p:cNvPr id="3" name="Subtitle 2">
            <a:extLst>
              <a:ext uri="{FF2B5EF4-FFF2-40B4-BE49-F238E27FC236}">
                <a16:creationId xmlns:a16="http://schemas.microsoft.com/office/drawing/2014/main" id="{5427E1BB-E206-3117-B0F4-AC269A8F1908}"/>
              </a:ext>
            </a:extLst>
          </p:cNvPr>
          <p:cNvSpPr>
            <a:spLocks noGrp="1"/>
          </p:cNvSpPr>
          <p:nvPr>
            <p:ph type="subTitle" idx="1"/>
          </p:nvPr>
        </p:nvSpPr>
        <p:spPr/>
        <p:txBody>
          <a:bodyPr/>
          <a:lstStyle/>
          <a:p>
            <a:r>
              <a:rPr lang="en-GB" dirty="0"/>
              <a:t>Joseph Allen</a:t>
            </a:r>
          </a:p>
          <a:p>
            <a:r>
              <a:rPr lang="en-GB" dirty="0"/>
              <a:t>2404792</a:t>
            </a:r>
          </a:p>
        </p:txBody>
      </p:sp>
    </p:spTree>
    <p:extLst>
      <p:ext uri="{BB962C8B-B14F-4D97-AF65-F5344CB8AC3E}">
        <p14:creationId xmlns:p14="http://schemas.microsoft.com/office/powerpoint/2010/main" val="3228302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1CFC7-36A5-4368-E8F1-DA27D334F2F4}"/>
              </a:ext>
            </a:extLst>
          </p:cNvPr>
          <p:cNvSpPr>
            <a:spLocks noGrp="1"/>
          </p:cNvSpPr>
          <p:nvPr>
            <p:ph type="title"/>
          </p:nvPr>
        </p:nvSpPr>
        <p:spPr>
          <a:xfrm>
            <a:off x="5220928" y="965200"/>
            <a:ext cx="5999002" cy="4927600"/>
          </a:xfrm>
        </p:spPr>
        <p:txBody>
          <a:bodyPr vert="horz" lIns="91440" tIns="45720" rIns="91440" bIns="45720" rtlCol="0" anchor="ctr">
            <a:normAutofit/>
          </a:bodyPr>
          <a:lstStyle/>
          <a:p>
            <a:r>
              <a:rPr lang="en-US" sz="8000" dirty="0">
                <a:solidFill>
                  <a:schemeClr val="tx2"/>
                </a:solidFill>
              </a:rPr>
              <a:t>Site Specificity Report</a:t>
            </a:r>
          </a:p>
        </p:txBody>
      </p:sp>
      <p:sp>
        <p:nvSpPr>
          <p:cNvPr id="15" name="Rectangle 14">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3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36018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1BD87-527A-B6B2-63B5-B956603F5BC5}"/>
              </a:ext>
            </a:extLst>
          </p:cNvPr>
          <p:cNvSpPr>
            <a:spLocks noGrp="1"/>
          </p:cNvSpPr>
          <p:nvPr>
            <p:ph type="title"/>
          </p:nvPr>
        </p:nvSpPr>
        <p:spPr/>
        <p:txBody>
          <a:bodyPr/>
          <a:lstStyle/>
          <a:p>
            <a:r>
              <a:rPr lang="en-GB" dirty="0"/>
              <a:t>1. A Visit to Freud’s, 2002, Uli Aigner</a:t>
            </a:r>
          </a:p>
        </p:txBody>
      </p:sp>
      <p:sp>
        <p:nvSpPr>
          <p:cNvPr id="3" name="Content Placeholder 2">
            <a:extLst>
              <a:ext uri="{FF2B5EF4-FFF2-40B4-BE49-F238E27FC236}">
                <a16:creationId xmlns:a16="http://schemas.microsoft.com/office/drawing/2014/main" id="{1D5BA528-A0DE-8B95-8BA5-776686AB2EFF}"/>
              </a:ext>
            </a:extLst>
          </p:cNvPr>
          <p:cNvSpPr>
            <a:spLocks noGrp="1"/>
          </p:cNvSpPr>
          <p:nvPr>
            <p:ph idx="1"/>
          </p:nvPr>
        </p:nvSpPr>
        <p:spPr>
          <a:xfrm>
            <a:off x="6096000" y="1845734"/>
            <a:ext cx="5059680" cy="4023360"/>
          </a:xfrm>
        </p:spPr>
        <p:txBody>
          <a:bodyPr>
            <a:normAutofit fontScale="92500" lnSpcReduction="10000"/>
          </a:bodyPr>
          <a:lstStyle/>
          <a:p>
            <a:r>
              <a:rPr lang="en-GB" dirty="0"/>
              <a:t>This work has been created with a series of interventions laid out in Sigmund Freuds house, where he lived in the later years of his life. Also, where his wife Anna Freud lived. These contexts influenced the work to be very experimental and gave the audience a chance to derive their own understanding of the work. The Photo I am showing here was an interactive part of the work which was removed for health and safety reasons. This is a photograph of a part of Freuds house with the floor covered in mirrors, which in the installation were made to break when walking on them, this piece was called “Enemy Contact”. Uli Agner described the different parts of the project </a:t>
            </a:r>
            <a:r>
              <a:rPr lang="en-GB"/>
              <a:t>as visualised conversations </a:t>
            </a:r>
            <a:r>
              <a:rPr lang="en-GB" dirty="0"/>
              <a:t>which she would have had with the Freud’s.</a:t>
            </a:r>
          </a:p>
        </p:txBody>
      </p:sp>
      <p:pic>
        <p:nvPicPr>
          <p:cNvPr id="1026" name="Picture 2">
            <a:extLst>
              <a:ext uri="{FF2B5EF4-FFF2-40B4-BE49-F238E27FC236}">
                <a16:creationId xmlns:a16="http://schemas.microsoft.com/office/drawing/2014/main" id="{A910E1EC-7DEF-584B-02A8-B68D8A1DDA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280" y="1996881"/>
            <a:ext cx="5676202" cy="372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934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45AF2-363A-404D-3F31-B3676C129DD4}"/>
              </a:ext>
            </a:extLst>
          </p:cNvPr>
          <p:cNvSpPr>
            <a:spLocks noGrp="1"/>
          </p:cNvSpPr>
          <p:nvPr>
            <p:ph type="title"/>
          </p:nvPr>
        </p:nvSpPr>
        <p:spPr>
          <a:xfrm>
            <a:off x="928467" y="263527"/>
            <a:ext cx="10930597" cy="1450757"/>
          </a:xfrm>
        </p:spPr>
        <p:txBody>
          <a:bodyPr/>
          <a:lstStyle/>
          <a:p>
            <a:r>
              <a:rPr lang="en-GB" dirty="0"/>
              <a:t>2. The Secret of the Great Pyramid, JR, 2019</a:t>
            </a:r>
          </a:p>
        </p:txBody>
      </p:sp>
      <p:sp>
        <p:nvSpPr>
          <p:cNvPr id="3" name="Content Placeholder 2">
            <a:extLst>
              <a:ext uri="{FF2B5EF4-FFF2-40B4-BE49-F238E27FC236}">
                <a16:creationId xmlns:a16="http://schemas.microsoft.com/office/drawing/2014/main" id="{126809A6-0563-2A06-504C-FA2F1E4DF0DC}"/>
              </a:ext>
            </a:extLst>
          </p:cNvPr>
          <p:cNvSpPr>
            <a:spLocks noGrp="1"/>
          </p:cNvSpPr>
          <p:nvPr>
            <p:ph idx="1"/>
          </p:nvPr>
        </p:nvSpPr>
        <p:spPr>
          <a:xfrm>
            <a:off x="6096000" y="1845734"/>
            <a:ext cx="5059680" cy="4023360"/>
          </a:xfrm>
        </p:spPr>
        <p:txBody>
          <a:bodyPr>
            <a:normAutofit lnSpcReduction="10000"/>
          </a:bodyPr>
          <a:lstStyle/>
          <a:p>
            <a:r>
              <a:rPr lang="en-GB" dirty="0"/>
              <a:t>This is a work built by in the Louvre by JR. His works commonly consist of large photographs displayed in public spaces, inspired by the community surrounding it and relevant social issues. This work differs from the usual as it is inspired by the architecture surrounding it, extending the already standing pyramid into thousands of pasted photographs on the floor, creating an image that can only be seen from above. The paper on the floor also tells a story of impermanence by tearing away and aging as visitors come and view the piece. The community was still involved in this piece, taking 400 volunteers to realise the final artwork.</a:t>
            </a:r>
          </a:p>
        </p:txBody>
      </p:sp>
      <p:pic>
        <p:nvPicPr>
          <p:cNvPr id="1026" name="Picture 2" descr="JR - Contemporary Art Exhibition">
            <a:extLst>
              <a:ext uri="{FF2B5EF4-FFF2-40B4-BE49-F238E27FC236}">
                <a16:creationId xmlns:a16="http://schemas.microsoft.com/office/drawing/2014/main" id="{EF0851FF-42CE-8769-ADD4-696152F4AD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263" y="2243146"/>
            <a:ext cx="5729155" cy="3228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719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303AE-6379-732D-4ADA-10084137E9BC}"/>
              </a:ext>
            </a:extLst>
          </p:cNvPr>
          <p:cNvSpPr>
            <a:spLocks noGrp="1"/>
          </p:cNvSpPr>
          <p:nvPr>
            <p:ph type="title"/>
          </p:nvPr>
        </p:nvSpPr>
        <p:spPr/>
        <p:txBody>
          <a:bodyPr/>
          <a:lstStyle/>
          <a:p>
            <a:r>
              <a:rPr lang="en-GB" dirty="0"/>
              <a:t>3. Season’s Greetings, Banksy, 2018</a:t>
            </a:r>
          </a:p>
        </p:txBody>
      </p:sp>
      <p:sp>
        <p:nvSpPr>
          <p:cNvPr id="3" name="Content Placeholder 2">
            <a:extLst>
              <a:ext uri="{FF2B5EF4-FFF2-40B4-BE49-F238E27FC236}">
                <a16:creationId xmlns:a16="http://schemas.microsoft.com/office/drawing/2014/main" id="{70DCA003-B9B7-35D1-2D10-901F97E62750}"/>
              </a:ext>
            </a:extLst>
          </p:cNvPr>
          <p:cNvSpPr>
            <a:spLocks noGrp="1"/>
          </p:cNvSpPr>
          <p:nvPr>
            <p:ph idx="1"/>
          </p:nvPr>
        </p:nvSpPr>
        <p:spPr>
          <a:xfrm>
            <a:off x="6096000" y="1845734"/>
            <a:ext cx="5059680" cy="4023360"/>
          </a:xfrm>
        </p:spPr>
        <p:txBody>
          <a:bodyPr/>
          <a:lstStyle/>
          <a:p>
            <a:r>
              <a:rPr lang="en-GB" dirty="0"/>
              <a:t>This is one of Banksy’s most well-known pieces, Season’s Greetings, spraypainted onto a wall in Portalbot, South Wales. On one side of the wall, you have a child who appears to be catching snow-flakes in his mouth, but when you turn the corner, it reveals that the snow he is catching is ash from a bin fire.  The meaning of this piece is obvious when looked at in its original position, a wall outside of a steelworker’s garage. An obvious contrast made between childlike fun in the snow and environmental pollution via fires. The bin fire representing the pollution caused by the steelworks in Portalbot.</a:t>
            </a:r>
          </a:p>
        </p:txBody>
      </p:sp>
      <p:pic>
        <p:nvPicPr>
          <p:cNvPr id="2050" name="Picture 2" descr="Streets: Banksy – “Season's Greeting” (Port Talbot, Wales) « Arrested Motion">
            <a:extLst>
              <a:ext uri="{FF2B5EF4-FFF2-40B4-BE49-F238E27FC236}">
                <a16:creationId xmlns:a16="http://schemas.microsoft.com/office/drawing/2014/main" id="{6ABB0F31-B3CA-9BEC-E5FB-A7566A0DBA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499" y="1954607"/>
            <a:ext cx="4927916" cy="3805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2395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B3E3099-B900-1474-1BE4-5300E65B27E3}"/>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A Report on Site Specificity</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2AAFE7B-1450-62B9-4405-75D8A5E04910}"/>
              </a:ext>
            </a:extLst>
          </p:cNvPr>
          <p:cNvSpPr>
            <a:spLocks noGrp="1"/>
          </p:cNvSpPr>
          <p:nvPr>
            <p:ph idx="1"/>
          </p:nvPr>
        </p:nvSpPr>
        <p:spPr>
          <a:xfrm>
            <a:off x="4742016" y="605896"/>
            <a:ext cx="6413663" cy="5646208"/>
          </a:xfrm>
        </p:spPr>
        <p:txBody>
          <a:bodyPr anchor="ctr">
            <a:normAutofit/>
          </a:bodyPr>
          <a:lstStyle/>
          <a:p>
            <a:r>
              <a:rPr lang="en-GB" dirty="0"/>
              <a:t>What issues can arise from site-specific work and how can they be avoided?</a:t>
            </a:r>
          </a:p>
          <a:p>
            <a:endParaRPr lang="en-GB" dirty="0"/>
          </a:p>
          <a:p>
            <a:r>
              <a:rPr lang="en-GB" b="1" dirty="0"/>
              <a:t>Joseph Allen</a:t>
            </a:r>
          </a:p>
          <a:p>
            <a:r>
              <a:rPr lang="en-GB" b="1" dirty="0"/>
              <a:t>2404792</a:t>
            </a:r>
          </a:p>
        </p:txBody>
      </p:sp>
    </p:spTree>
    <p:extLst>
      <p:ext uri="{BB962C8B-B14F-4D97-AF65-F5344CB8AC3E}">
        <p14:creationId xmlns:p14="http://schemas.microsoft.com/office/powerpoint/2010/main" val="3227649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0F0DD-A62C-8E9F-8DC3-3AEBE089F78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F247B2A-91AF-107E-ABD9-3B817954538D}"/>
              </a:ext>
            </a:extLst>
          </p:cNvPr>
          <p:cNvSpPr>
            <a:spLocks noGrp="1"/>
          </p:cNvSpPr>
          <p:nvPr>
            <p:ph idx="1"/>
          </p:nvPr>
        </p:nvSpPr>
        <p:spPr/>
        <p:txBody>
          <a:bodyPr/>
          <a:lstStyle/>
          <a:p>
            <a:r>
              <a:rPr lang="en-GB" dirty="0"/>
              <a:t>In this report I will be analysing, then comparing these 2 existing site-specific artworks whilst considering what issues they may present and how the works could have avoided them. This means if the works were controversial or not well received, I will be figuring out why and then explaining how that problem can be avoided in future site-specific pieces.</a:t>
            </a:r>
          </a:p>
        </p:txBody>
      </p:sp>
      <p:pic>
        <p:nvPicPr>
          <p:cNvPr id="1032" name="Picture 8">
            <a:extLst>
              <a:ext uri="{FF2B5EF4-FFF2-40B4-BE49-F238E27FC236}">
                <a16:creationId xmlns:a16="http://schemas.microsoft.com/office/drawing/2014/main" id="{7CA8E502-278D-CB4C-629D-6C2B7C5533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5638" y="3168329"/>
            <a:ext cx="4213058" cy="280913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E92B7A43-C616-D24D-1304-B8A22B895F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168329"/>
            <a:ext cx="4216343" cy="2809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1045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39DA-CFBF-0BD6-8A63-4A5DBE2AB84D}"/>
              </a:ext>
            </a:extLst>
          </p:cNvPr>
          <p:cNvSpPr>
            <a:spLocks noGrp="1"/>
          </p:cNvSpPr>
          <p:nvPr>
            <p:ph type="title"/>
          </p:nvPr>
        </p:nvSpPr>
        <p:spPr/>
        <p:txBody>
          <a:bodyPr>
            <a:normAutofit/>
          </a:bodyPr>
          <a:lstStyle/>
          <a:p>
            <a:r>
              <a:rPr lang="en-GB" dirty="0"/>
              <a:t>1. Face 2 Face, JR, 2007</a:t>
            </a:r>
          </a:p>
        </p:txBody>
      </p:sp>
      <p:sp>
        <p:nvSpPr>
          <p:cNvPr id="3" name="Content Placeholder 2">
            <a:extLst>
              <a:ext uri="{FF2B5EF4-FFF2-40B4-BE49-F238E27FC236}">
                <a16:creationId xmlns:a16="http://schemas.microsoft.com/office/drawing/2014/main" id="{14801242-3639-01DC-CAD4-C9113FD90B8B}"/>
              </a:ext>
            </a:extLst>
          </p:cNvPr>
          <p:cNvSpPr>
            <a:spLocks noGrp="1"/>
          </p:cNvSpPr>
          <p:nvPr>
            <p:ph idx="1"/>
          </p:nvPr>
        </p:nvSpPr>
        <p:spPr>
          <a:xfrm>
            <a:off x="5502442" y="1845734"/>
            <a:ext cx="5653238" cy="4023360"/>
          </a:xfrm>
        </p:spPr>
        <p:txBody>
          <a:bodyPr>
            <a:normAutofit/>
          </a:bodyPr>
          <a:lstStyle/>
          <a:p>
            <a:r>
              <a:rPr lang="en-GB" dirty="0"/>
              <a:t>This piece, created by JR, is an illegal exhibition on either side of the dividing wall between Isreal and Palestine. This work consisted of pasting photographs, depicting Israelis and Palestinians making silly faces on opposite sides of the wall, stretching several cities on either side. They began doing this with the intent of finding out why Palestinians and Israelis couldn’t get along. After having this up for a week they concluded that both groups look the same, speak similar languages and live similar lives. So, they felt that this exhibition will make them realize the relation they have and help resolve the conflict these two places have, bring the people together. </a:t>
            </a:r>
          </a:p>
        </p:txBody>
      </p:sp>
      <p:pic>
        <p:nvPicPr>
          <p:cNvPr id="4" name="Picture 8">
            <a:extLst>
              <a:ext uri="{FF2B5EF4-FFF2-40B4-BE49-F238E27FC236}">
                <a16:creationId xmlns:a16="http://schemas.microsoft.com/office/drawing/2014/main" id="{24C204CD-D574-765F-F7E3-7759ECB202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462" y="2077898"/>
            <a:ext cx="5161261" cy="3559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3927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EFF77-C264-F1EE-9D77-E6F978E6B75E}"/>
              </a:ext>
            </a:extLst>
          </p:cNvPr>
          <p:cNvSpPr>
            <a:spLocks noGrp="1"/>
          </p:cNvSpPr>
          <p:nvPr>
            <p:ph type="title"/>
          </p:nvPr>
        </p:nvSpPr>
        <p:spPr/>
        <p:txBody>
          <a:bodyPr/>
          <a:lstStyle/>
          <a:p>
            <a:r>
              <a:rPr lang="en-GB" dirty="0"/>
              <a:t>2. Love is in the Air, 2003, Banksy</a:t>
            </a:r>
          </a:p>
        </p:txBody>
      </p:sp>
      <p:pic>
        <p:nvPicPr>
          <p:cNvPr id="4" name="Picture 3">
            <a:extLst>
              <a:ext uri="{FF2B5EF4-FFF2-40B4-BE49-F238E27FC236}">
                <a16:creationId xmlns:a16="http://schemas.microsoft.com/office/drawing/2014/main" id="{EA29E314-6A1C-8F73-7B6A-89550337318B}"/>
              </a:ext>
            </a:extLst>
          </p:cNvPr>
          <p:cNvPicPr>
            <a:picLocks noChangeAspect="1"/>
          </p:cNvPicPr>
          <p:nvPr/>
        </p:nvPicPr>
        <p:blipFill>
          <a:blip r:embed="rId2"/>
          <a:stretch>
            <a:fillRect/>
          </a:stretch>
        </p:blipFill>
        <p:spPr>
          <a:xfrm>
            <a:off x="492370" y="2063882"/>
            <a:ext cx="5272414" cy="3703871"/>
          </a:xfrm>
          <a:prstGeom prst="rect">
            <a:avLst/>
          </a:prstGeom>
        </p:spPr>
      </p:pic>
      <p:sp>
        <p:nvSpPr>
          <p:cNvPr id="6" name="TextBox 5">
            <a:extLst>
              <a:ext uri="{FF2B5EF4-FFF2-40B4-BE49-F238E27FC236}">
                <a16:creationId xmlns:a16="http://schemas.microsoft.com/office/drawing/2014/main" id="{670DCAE0-6DD4-6FA4-C7D7-F0085942F88E}"/>
              </a:ext>
            </a:extLst>
          </p:cNvPr>
          <p:cNvSpPr txBox="1"/>
          <p:nvPr/>
        </p:nvSpPr>
        <p:spPr>
          <a:xfrm>
            <a:off x="6096000" y="2063882"/>
            <a:ext cx="5272414" cy="1477328"/>
          </a:xfrm>
          <a:prstGeom prst="rect">
            <a:avLst/>
          </a:prstGeom>
          <a:noFill/>
        </p:spPr>
        <p:txBody>
          <a:bodyPr wrap="square" rtlCol="0">
            <a:spAutoFit/>
          </a:bodyPr>
          <a:lstStyle/>
          <a:p>
            <a:r>
              <a:rPr lang="en-GB" dirty="0"/>
              <a:t>This is a large-scale artwork done by Banksy. It depicts a protester dressed in a face mask and backwards hat, throwing a bouquet of flowers like a Molotov. This artwork is displayed on the West bank wall of Jerusalem, which at the time hadn’t long been built.  </a:t>
            </a:r>
          </a:p>
        </p:txBody>
      </p:sp>
    </p:spTree>
    <p:extLst>
      <p:ext uri="{BB962C8B-B14F-4D97-AF65-F5344CB8AC3E}">
        <p14:creationId xmlns:p14="http://schemas.microsoft.com/office/powerpoint/2010/main" val="179672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CC696-9955-E90C-F7FD-084207C5E506}"/>
              </a:ext>
            </a:extLst>
          </p:cNvPr>
          <p:cNvSpPr>
            <a:spLocks noGrp="1"/>
          </p:cNvSpPr>
          <p:nvPr>
            <p:ph type="title"/>
          </p:nvPr>
        </p:nvSpPr>
        <p:spPr>
          <a:xfrm>
            <a:off x="0" y="0"/>
            <a:ext cx="6405063" cy="713406"/>
          </a:xfrm>
        </p:spPr>
        <p:txBody>
          <a:bodyPr>
            <a:normAutofit fontScale="90000"/>
          </a:bodyPr>
          <a:lstStyle/>
          <a:p>
            <a:r>
              <a:rPr lang="en-GB" dirty="0"/>
              <a:t>Comparison</a:t>
            </a:r>
          </a:p>
        </p:txBody>
      </p:sp>
      <p:pic>
        <p:nvPicPr>
          <p:cNvPr id="5" name="Picture 4" descr="A person riding a bicycle next to a wall with pictures of people&#10;&#10;AI-generated content may be incorrect.">
            <a:extLst>
              <a:ext uri="{FF2B5EF4-FFF2-40B4-BE49-F238E27FC236}">
                <a16:creationId xmlns:a16="http://schemas.microsoft.com/office/drawing/2014/main" id="{6047939B-5124-D9FB-5A65-9A48D0B0F526}"/>
              </a:ext>
            </a:extLst>
          </p:cNvPr>
          <p:cNvPicPr>
            <a:picLocks noChangeAspect="1"/>
          </p:cNvPicPr>
          <p:nvPr/>
        </p:nvPicPr>
        <p:blipFill>
          <a:blip r:embed="rId2"/>
          <a:stretch>
            <a:fillRect/>
          </a:stretch>
        </p:blipFill>
        <p:spPr>
          <a:xfrm>
            <a:off x="108783" y="824670"/>
            <a:ext cx="3681986" cy="2476136"/>
          </a:xfrm>
          <a:prstGeom prst="rect">
            <a:avLst/>
          </a:prstGeom>
        </p:spPr>
      </p:pic>
      <p:cxnSp>
        <p:nvCxnSpPr>
          <p:cNvPr id="12" name="Straight Connector 11">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person pushing a wheelbarrow with a graffiti on the wall&#10;&#10;AI-generated content may be incorrect.">
            <a:extLst>
              <a:ext uri="{FF2B5EF4-FFF2-40B4-BE49-F238E27FC236}">
                <a16:creationId xmlns:a16="http://schemas.microsoft.com/office/drawing/2014/main" id="{07050296-D7F2-6028-0922-3760233519EB}"/>
              </a:ext>
            </a:extLst>
          </p:cNvPr>
          <p:cNvPicPr>
            <a:picLocks noChangeAspect="1"/>
          </p:cNvPicPr>
          <p:nvPr/>
        </p:nvPicPr>
        <p:blipFill>
          <a:blip r:embed="rId3"/>
          <a:stretch>
            <a:fillRect/>
          </a:stretch>
        </p:blipFill>
        <p:spPr>
          <a:xfrm>
            <a:off x="108783" y="3400980"/>
            <a:ext cx="3524748" cy="2476136"/>
          </a:xfrm>
          <a:prstGeom prst="rect">
            <a:avLst/>
          </a:prstGeom>
        </p:spPr>
      </p:pic>
      <p:sp>
        <p:nvSpPr>
          <p:cNvPr id="14" name="Rectangle 13">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a:extLst>
              <a:ext uri="{FF2B5EF4-FFF2-40B4-BE49-F238E27FC236}">
                <a16:creationId xmlns:a16="http://schemas.microsoft.com/office/drawing/2014/main" id="{01A82243-C646-48F3-E9B6-BF7C0D5F1153}"/>
              </a:ext>
            </a:extLst>
          </p:cNvPr>
          <p:cNvSpPr/>
          <p:nvPr/>
        </p:nvSpPr>
        <p:spPr>
          <a:xfrm>
            <a:off x="5181247" y="2062738"/>
            <a:ext cx="5852160" cy="4571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F361CA36-EDEE-9B69-2536-73C62ACC2D64}"/>
              </a:ext>
            </a:extLst>
          </p:cNvPr>
          <p:cNvSpPr>
            <a:spLocks noGrp="1"/>
          </p:cNvSpPr>
          <p:nvPr>
            <p:ph idx="1"/>
          </p:nvPr>
        </p:nvSpPr>
        <p:spPr>
          <a:xfrm>
            <a:off x="3899552" y="457200"/>
            <a:ext cx="8183665" cy="5764753"/>
          </a:xfrm>
        </p:spPr>
        <p:txBody>
          <a:bodyPr>
            <a:normAutofit fontScale="92500" lnSpcReduction="20000"/>
          </a:bodyPr>
          <a:lstStyle/>
          <a:p>
            <a:r>
              <a:rPr lang="en-GB" dirty="0"/>
              <a:t>I have chosen to compare these works based off both choosing to exhibit works in and about Palestine &amp; Isreal. JR’s work ‘Face 2 Face’, in my opinion, is a step too far into naivety due to the photos depicting both peoples pulling funny faces and pasting these images in opposing cities across both countries. It makes a very serious conflict into something that could be seen as silly, this chance of miss-communication is dangerous and can cause serious backlash, something that they seemingly did not consider. 	</a:t>
            </a:r>
          </a:p>
          <a:p>
            <a:r>
              <a:rPr lang="en-GB" dirty="0"/>
              <a:t>In comparison, Banksy’s work ‘Love is in the Air’ was taken with open arms into the art-world as a powerful statement on War and Conflict. A clear example of this would be a quote from a Banksy website which reads, “</a:t>
            </a:r>
            <a:r>
              <a:rPr lang="en-GB" i="1" dirty="0"/>
              <a:t>Love is in the Air</a:t>
            </a:r>
            <a:r>
              <a:rPr lang="en-GB" dirty="0"/>
              <a:t> testifies to Banksy’s unique ability to activate urban environments and public architecture in a way that supercharges his message, lending his images a searing immediacy which extends far beyond all those who live in or visit the region, juxtaposing the active gesture of protest with the reconciliatory symbol of a Flower Bouquet.”(Banksy Explained, 2021). Due to Banksy’s already large portfolio of politically charged artworks, this work was almost expected when the Wall in the West Bank was built.</a:t>
            </a:r>
          </a:p>
          <a:p>
            <a:r>
              <a:rPr lang="en-GB" dirty="0"/>
              <a:t>A way that both artists could avoid these issues arising would be to spend more time in the communities that they are working in, make a statement showing their understanding of the situations and why their work doesn’t ignore those problems. Something that they have both done to avoid backlash, before they did these works, was staying anonymous. When Banksy and JR was showing these works, no one knew who they were, this kind of anonymity allows them the ability to be inserted into different places without as much problems as someone who is known by their name. </a:t>
            </a:r>
          </a:p>
        </p:txBody>
      </p:sp>
    </p:spTree>
    <p:extLst>
      <p:ext uri="{BB962C8B-B14F-4D97-AF65-F5344CB8AC3E}">
        <p14:creationId xmlns:p14="http://schemas.microsoft.com/office/powerpoint/2010/main" val="2593364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5EC72-4997-881F-D855-5A1CC029D378}"/>
              </a:ext>
            </a:extLst>
          </p:cNvPr>
          <p:cNvSpPr>
            <a:spLocks noGrp="1"/>
          </p:cNvSpPr>
          <p:nvPr>
            <p:ph type="title"/>
          </p:nvPr>
        </p:nvSpPr>
        <p:spPr>
          <a:xfrm>
            <a:off x="5085700" y="857678"/>
            <a:ext cx="5999002" cy="5142644"/>
          </a:xfrm>
        </p:spPr>
        <p:txBody>
          <a:bodyPr vert="horz" lIns="91440" tIns="45720" rIns="91440" bIns="45720" rtlCol="0" anchor="ctr">
            <a:normAutofit fontScale="90000"/>
          </a:bodyPr>
          <a:lstStyle/>
          <a:p>
            <a:r>
              <a:rPr lang="en-US" sz="8000" dirty="0">
                <a:solidFill>
                  <a:schemeClr val="tx2"/>
                </a:solidFill>
              </a:rPr>
              <a:t>Site Mapping Potential Territories</a:t>
            </a:r>
            <a:br>
              <a:rPr lang="en-US" sz="8000" dirty="0">
                <a:solidFill>
                  <a:schemeClr val="tx2"/>
                </a:solidFill>
              </a:rPr>
            </a:br>
            <a:br>
              <a:rPr lang="en-US" sz="8000" dirty="0">
                <a:solidFill>
                  <a:schemeClr val="tx2"/>
                </a:solidFill>
              </a:rPr>
            </a:br>
            <a:r>
              <a:rPr lang="en-US" sz="8000" dirty="0">
                <a:solidFill>
                  <a:schemeClr val="tx2"/>
                </a:solidFill>
              </a:rPr>
              <a:t> </a:t>
            </a:r>
            <a:r>
              <a:rPr lang="en-US" sz="6000" dirty="0"/>
              <a:t>My Proposal</a:t>
            </a:r>
            <a:endParaRPr lang="en-US" sz="8000" dirty="0"/>
          </a:p>
        </p:txBody>
      </p:sp>
      <p:sp>
        <p:nvSpPr>
          <p:cNvPr id="15" name="Rectangle 14">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3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10085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8D554-2107-FB0B-889F-D17B77D14F4C}"/>
              </a:ext>
            </a:extLst>
          </p:cNvPr>
          <p:cNvSpPr>
            <a:spLocks noGrp="1"/>
          </p:cNvSpPr>
          <p:nvPr>
            <p:ph type="title"/>
          </p:nvPr>
        </p:nvSpPr>
        <p:spPr>
          <a:xfrm>
            <a:off x="6411685" y="634946"/>
            <a:ext cx="5127171" cy="1450757"/>
          </a:xfrm>
        </p:spPr>
        <p:txBody>
          <a:bodyPr>
            <a:normAutofit/>
          </a:bodyPr>
          <a:lstStyle/>
          <a:p>
            <a:r>
              <a:rPr lang="en-GB" dirty="0"/>
              <a:t>Site Overview:</a:t>
            </a:r>
          </a:p>
        </p:txBody>
      </p:sp>
      <p:pic>
        <p:nvPicPr>
          <p:cNvPr id="7" name="Picture 6" descr="A building with grass and a stone wall&#10;&#10;AI-generated content may be incorrect.">
            <a:extLst>
              <a:ext uri="{FF2B5EF4-FFF2-40B4-BE49-F238E27FC236}">
                <a16:creationId xmlns:a16="http://schemas.microsoft.com/office/drawing/2014/main" id="{F5270671-57B9-BBB8-FF4C-8B409EF8A896}"/>
              </a:ext>
            </a:extLst>
          </p:cNvPr>
          <p:cNvPicPr>
            <a:picLocks noChangeAspect="1"/>
          </p:cNvPicPr>
          <p:nvPr/>
        </p:nvPicPr>
        <p:blipFill>
          <a:blip r:embed="rId2"/>
          <a:stretch>
            <a:fillRect/>
          </a:stretch>
        </p:blipFill>
        <p:spPr>
          <a:xfrm>
            <a:off x="643192" y="1182445"/>
            <a:ext cx="5451627" cy="4173068"/>
          </a:xfrm>
          <a:prstGeom prst="rect">
            <a:avLst/>
          </a:prstGeom>
        </p:spPr>
      </p:pic>
      <p:cxnSp>
        <p:nvCxnSpPr>
          <p:cNvPr id="14" name="Straight Connector 13">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6D827D-8C46-ED48-789D-F8351B6289DE}"/>
              </a:ext>
            </a:extLst>
          </p:cNvPr>
          <p:cNvSpPr>
            <a:spLocks noGrp="1"/>
          </p:cNvSpPr>
          <p:nvPr>
            <p:ph idx="1"/>
          </p:nvPr>
        </p:nvSpPr>
        <p:spPr>
          <a:xfrm>
            <a:off x="6411684" y="2198914"/>
            <a:ext cx="5127172" cy="3670180"/>
          </a:xfrm>
        </p:spPr>
        <p:txBody>
          <a:bodyPr>
            <a:normAutofit/>
          </a:bodyPr>
          <a:lstStyle/>
          <a:p>
            <a:r>
              <a:rPr lang="en-GB" dirty="0"/>
              <a:t>Carmel Chapel is an old chapel built around the 1850’s at the end of Carmel Road, the road which I live on. The fact that I have not been in there in my hole life interests me, along with its long history and multiple rebuilds. The chapel is still in use today for functions and services but from what I have seen there are not many people from the younger generation that still frequent the Chapel. The Chapel is open to the public on Tuesdays, Thursdays and Sundays, but I am friends with the Vikar and may be able to access the Chapel at request. </a:t>
            </a:r>
          </a:p>
        </p:txBody>
      </p:sp>
      <p:sp>
        <p:nvSpPr>
          <p:cNvPr id="16" name="Rectangle 15">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4042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68E62-287D-0F86-C4A8-49CFFA6C061F}"/>
              </a:ext>
            </a:extLst>
          </p:cNvPr>
          <p:cNvSpPr>
            <a:spLocks noGrp="1"/>
          </p:cNvSpPr>
          <p:nvPr>
            <p:ph type="title"/>
          </p:nvPr>
        </p:nvSpPr>
        <p:spPr>
          <a:xfrm>
            <a:off x="6411685" y="634946"/>
            <a:ext cx="5127171" cy="1450757"/>
          </a:xfrm>
        </p:spPr>
        <p:txBody>
          <a:bodyPr>
            <a:normAutofit/>
          </a:bodyPr>
          <a:lstStyle/>
          <a:p>
            <a:r>
              <a:rPr lang="en-GB" dirty="0"/>
              <a:t>Site Research:</a:t>
            </a:r>
          </a:p>
        </p:txBody>
      </p:sp>
      <p:pic>
        <p:nvPicPr>
          <p:cNvPr id="5" name="Picture 4" descr="A window with a stained glass window&#10;&#10;AI-generated content may be incorrect.">
            <a:extLst>
              <a:ext uri="{FF2B5EF4-FFF2-40B4-BE49-F238E27FC236}">
                <a16:creationId xmlns:a16="http://schemas.microsoft.com/office/drawing/2014/main" id="{3FDA0454-6CFD-04AF-C118-BA62943C7B85}"/>
              </a:ext>
            </a:extLst>
          </p:cNvPr>
          <p:cNvPicPr>
            <a:picLocks noChangeAspect="1"/>
          </p:cNvPicPr>
          <p:nvPr/>
        </p:nvPicPr>
        <p:blipFill>
          <a:blip r:embed="rId2"/>
          <a:stretch>
            <a:fillRect/>
          </a:stretch>
        </p:blipFill>
        <p:spPr>
          <a:xfrm>
            <a:off x="643192" y="1231322"/>
            <a:ext cx="5451627" cy="4075315"/>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B03B1C-2822-AF5A-8761-7528001AACDF}"/>
              </a:ext>
            </a:extLst>
          </p:cNvPr>
          <p:cNvSpPr>
            <a:spLocks noGrp="1"/>
          </p:cNvSpPr>
          <p:nvPr>
            <p:ph idx="1"/>
          </p:nvPr>
        </p:nvSpPr>
        <p:spPr>
          <a:xfrm>
            <a:off x="6411684" y="2198914"/>
            <a:ext cx="5127172" cy="3670180"/>
          </a:xfrm>
        </p:spPr>
        <p:txBody>
          <a:bodyPr>
            <a:normAutofit/>
          </a:bodyPr>
          <a:lstStyle/>
          <a:p>
            <a:r>
              <a:rPr lang="en-GB" sz="1900"/>
              <a:t>Full name, Carmel Chapel </a:t>
            </a:r>
            <a:r>
              <a:rPr lang="en-GB" sz="1900" err="1"/>
              <a:t>Pentredwr</a:t>
            </a:r>
            <a:r>
              <a:rPr lang="en-GB" sz="1900"/>
              <a:t> is a Christian Welsh Calvinistic Methodist Chapel. This means that a majority of the happenings at the church are done in the Welsh language or are bilingual. The Chapel also holds war memorial plaques from Ebenezer Chapel, (another Chapel in </a:t>
            </a:r>
            <a:r>
              <a:rPr lang="en-GB" sz="1900" err="1"/>
              <a:t>Llansamlet</a:t>
            </a:r>
            <a:r>
              <a:rPr lang="en-GB" sz="1900"/>
              <a:t>) which was sold for demolition. Due to the opening times and lack of community interest I have not been able to interview any members of the Chapel, but due to the lack of community around the Chapel I feel that this Chapel is verging on a forgotten building, hanging on threads to stay in use and relevant.</a:t>
            </a: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37297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5A922-6F09-6AF3-8508-D77627D0D089}"/>
              </a:ext>
            </a:extLst>
          </p:cNvPr>
          <p:cNvSpPr>
            <a:spLocks noGrp="1"/>
          </p:cNvSpPr>
          <p:nvPr>
            <p:ph type="title"/>
          </p:nvPr>
        </p:nvSpPr>
        <p:spPr>
          <a:xfrm>
            <a:off x="6411685" y="634946"/>
            <a:ext cx="5127171" cy="1450757"/>
          </a:xfrm>
        </p:spPr>
        <p:txBody>
          <a:bodyPr>
            <a:normAutofit/>
          </a:bodyPr>
          <a:lstStyle/>
          <a:p>
            <a:r>
              <a:rPr lang="en-GB" dirty="0"/>
              <a:t>Themes and Contexts: </a:t>
            </a:r>
          </a:p>
        </p:txBody>
      </p:sp>
      <p:pic>
        <p:nvPicPr>
          <p:cNvPr id="5" name="Picture 4" descr="A brick house with a door and windows&#10;&#10;AI-generated content may be incorrect.">
            <a:extLst>
              <a:ext uri="{FF2B5EF4-FFF2-40B4-BE49-F238E27FC236}">
                <a16:creationId xmlns:a16="http://schemas.microsoft.com/office/drawing/2014/main" id="{BD2CE3C2-B239-96BD-E636-44EFBE7F3272}"/>
              </a:ext>
            </a:extLst>
          </p:cNvPr>
          <p:cNvPicPr>
            <a:picLocks noChangeAspect="1"/>
          </p:cNvPicPr>
          <p:nvPr/>
        </p:nvPicPr>
        <p:blipFill>
          <a:blip r:embed="rId2"/>
          <a:stretch>
            <a:fillRect/>
          </a:stretch>
        </p:blipFill>
        <p:spPr>
          <a:xfrm>
            <a:off x="643192" y="1298837"/>
            <a:ext cx="5451627" cy="3940284"/>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A66AD8-EE58-0F66-90D8-75FE52EFB1C2}"/>
              </a:ext>
            </a:extLst>
          </p:cNvPr>
          <p:cNvSpPr>
            <a:spLocks noGrp="1"/>
          </p:cNvSpPr>
          <p:nvPr>
            <p:ph idx="1"/>
          </p:nvPr>
        </p:nvSpPr>
        <p:spPr>
          <a:xfrm>
            <a:off x="6411684" y="2198914"/>
            <a:ext cx="5127172" cy="3670180"/>
          </a:xfrm>
        </p:spPr>
        <p:txBody>
          <a:bodyPr>
            <a:normAutofit/>
          </a:bodyPr>
          <a:lstStyle/>
          <a:p>
            <a:r>
              <a:rPr lang="en-GB" dirty="0"/>
              <a:t>An idea that I had from the history of the place was to take photographs using a medium from around the time when the chapel was built, as an homage to the perception people would have of the Chapel. Another would be to bring life back to the chapel. When I went to the Chapel, I got a feeling of loneliness and in comparison, to other holy places I didn’t feel the same atmosphere, I suggest placing lights around the outside of the chapel and projecting the colours of stained glass into the room, filling it with colour and vibrance. This could also be an idea for a community event. </a:t>
            </a: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4116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26C2D-1CFF-7E09-9015-9D0B28BF9958}"/>
              </a:ext>
            </a:extLst>
          </p:cNvPr>
          <p:cNvSpPr>
            <a:spLocks noGrp="1"/>
          </p:cNvSpPr>
          <p:nvPr>
            <p:ph type="title"/>
          </p:nvPr>
        </p:nvSpPr>
        <p:spPr>
          <a:xfrm>
            <a:off x="6411685" y="634946"/>
            <a:ext cx="5127171" cy="1450757"/>
          </a:xfrm>
        </p:spPr>
        <p:txBody>
          <a:bodyPr>
            <a:normAutofit/>
          </a:bodyPr>
          <a:lstStyle/>
          <a:p>
            <a:r>
              <a:rPr lang="en-GB" dirty="0"/>
              <a:t>Photographic Evidence:</a:t>
            </a:r>
          </a:p>
        </p:txBody>
      </p:sp>
      <p:pic>
        <p:nvPicPr>
          <p:cNvPr id="5" name="Picture 4" descr="A cemetery in the grass&#10;&#10;AI-generated content may be incorrect.">
            <a:extLst>
              <a:ext uri="{FF2B5EF4-FFF2-40B4-BE49-F238E27FC236}">
                <a16:creationId xmlns:a16="http://schemas.microsoft.com/office/drawing/2014/main" id="{C8C1C659-C776-A1BB-3E30-FB6A71F3FA34}"/>
              </a:ext>
            </a:extLst>
          </p:cNvPr>
          <p:cNvPicPr>
            <a:picLocks noChangeAspect="1"/>
          </p:cNvPicPr>
          <p:nvPr/>
        </p:nvPicPr>
        <p:blipFill>
          <a:blip r:embed="rId2"/>
          <a:stretch>
            <a:fillRect/>
          </a:stretch>
        </p:blipFill>
        <p:spPr>
          <a:xfrm>
            <a:off x="643192" y="1193028"/>
            <a:ext cx="5451627" cy="4151902"/>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AE4D0D-F467-7838-B87C-19477C4F5593}"/>
              </a:ext>
            </a:extLst>
          </p:cNvPr>
          <p:cNvSpPr>
            <a:spLocks noGrp="1"/>
          </p:cNvSpPr>
          <p:nvPr>
            <p:ph idx="1"/>
          </p:nvPr>
        </p:nvSpPr>
        <p:spPr>
          <a:xfrm>
            <a:off x="6411684" y="2198914"/>
            <a:ext cx="5127172" cy="3670180"/>
          </a:xfrm>
        </p:spPr>
        <p:txBody>
          <a:bodyPr>
            <a:normAutofit/>
          </a:bodyPr>
          <a:lstStyle/>
          <a:p>
            <a:r>
              <a:rPr lang="en-GB" dirty="0"/>
              <a:t>I have not been able to get access to the inside of the chapel as of now, but I have instead documented the outside of the Chapel. As you will see in the photos I have attached below, it is not inviting, multiple signs warning people of CCTV and alarmed doors, padlock on the main door and unkept grass surrounding Graves. There are nice, stained windows and signs on the outside advertising services and their Facebook for information, but the looks of the Chapel, sadly, can be very off-putting.</a:t>
            </a: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551645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7471-224E-AAEC-236E-A6046BD83C0C}"/>
              </a:ext>
            </a:extLst>
          </p:cNvPr>
          <p:cNvSpPr>
            <a:spLocks noGrp="1"/>
          </p:cNvSpPr>
          <p:nvPr>
            <p:ph type="title"/>
          </p:nvPr>
        </p:nvSpPr>
        <p:spPr/>
        <p:txBody>
          <a:bodyPr/>
          <a:lstStyle/>
          <a:p>
            <a:r>
              <a:rPr lang="en-GB"/>
              <a:t>Photographs of Chapel grounds</a:t>
            </a:r>
            <a:endParaRPr lang="en-GB" dirty="0"/>
          </a:p>
        </p:txBody>
      </p:sp>
      <p:pic>
        <p:nvPicPr>
          <p:cNvPr id="5" name="Picture 4">
            <a:extLst>
              <a:ext uri="{FF2B5EF4-FFF2-40B4-BE49-F238E27FC236}">
                <a16:creationId xmlns:a16="http://schemas.microsoft.com/office/drawing/2014/main" id="{926862C2-12FB-F787-FB4D-C3A2C9BCE46F}"/>
              </a:ext>
            </a:extLst>
          </p:cNvPr>
          <p:cNvPicPr>
            <a:picLocks noChangeAspect="1"/>
          </p:cNvPicPr>
          <p:nvPr/>
        </p:nvPicPr>
        <p:blipFill>
          <a:blip r:embed="rId2"/>
          <a:stretch>
            <a:fillRect/>
          </a:stretch>
        </p:blipFill>
        <p:spPr>
          <a:xfrm>
            <a:off x="161615" y="1928746"/>
            <a:ext cx="2991267" cy="2267266"/>
          </a:xfrm>
          <a:prstGeom prst="rect">
            <a:avLst/>
          </a:prstGeom>
        </p:spPr>
      </p:pic>
      <p:pic>
        <p:nvPicPr>
          <p:cNvPr id="7" name="Picture 6">
            <a:extLst>
              <a:ext uri="{FF2B5EF4-FFF2-40B4-BE49-F238E27FC236}">
                <a16:creationId xmlns:a16="http://schemas.microsoft.com/office/drawing/2014/main" id="{5A8C0363-DF16-1EED-01E9-4906F5C7B030}"/>
              </a:ext>
            </a:extLst>
          </p:cNvPr>
          <p:cNvPicPr>
            <a:picLocks noChangeAspect="1"/>
          </p:cNvPicPr>
          <p:nvPr/>
        </p:nvPicPr>
        <p:blipFill>
          <a:blip r:embed="rId3"/>
          <a:stretch>
            <a:fillRect/>
          </a:stretch>
        </p:blipFill>
        <p:spPr>
          <a:xfrm>
            <a:off x="3211423" y="2014483"/>
            <a:ext cx="2915057" cy="2181529"/>
          </a:xfrm>
          <a:prstGeom prst="rect">
            <a:avLst/>
          </a:prstGeom>
        </p:spPr>
      </p:pic>
      <p:pic>
        <p:nvPicPr>
          <p:cNvPr id="9" name="Picture 8">
            <a:extLst>
              <a:ext uri="{FF2B5EF4-FFF2-40B4-BE49-F238E27FC236}">
                <a16:creationId xmlns:a16="http://schemas.microsoft.com/office/drawing/2014/main" id="{00034B94-0AC5-C17F-A3A6-C10FCEDC2AF5}"/>
              </a:ext>
            </a:extLst>
          </p:cNvPr>
          <p:cNvPicPr>
            <a:picLocks noChangeAspect="1"/>
          </p:cNvPicPr>
          <p:nvPr/>
        </p:nvPicPr>
        <p:blipFill>
          <a:blip r:embed="rId4"/>
          <a:stretch>
            <a:fillRect/>
          </a:stretch>
        </p:blipFill>
        <p:spPr>
          <a:xfrm>
            <a:off x="6199198" y="2024009"/>
            <a:ext cx="2905530" cy="2172003"/>
          </a:xfrm>
          <a:prstGeom prst="rect">
            <a:avLst/>
          </a:prstGeom>
        </p:spPr>
      </p:pic>
      <p:pic>
        <p:nvPicPr>
          <p:cNvPr id="11" name="Picture 10">
            <a:extLst>
              <a:ext uri="{FF2B5EF4-FFF2-40B4-BE49-F238E27FC236}">
                <a16:creationId xmlns:a16="http://schemas.microsoft.com/office/drawing/2014/main" id="{2B3F7E53-443A-E323-72B6-4168F3B94C2C}"/>
              </a:ext>
            </a:extLst>
          </p:cNvPr>
          <p:cNvPicPr>
            <a:picLocks noChangeAspect="1"/>
          </p:cNvPicPr>
          <p:nvPr/>
        </p:nvPicPr>
        <p:blipFill>
          <a:blip r:embed="rId5"/>
          <a:stretch>
            <a:fillRect/>
          </a:stretch>
        </p:blipFill>
        <p:spPr>
          <a:xfrm>
            <a:off x="9177446" y="1952561"/>
            <a:ext cx="2915057" cy="2219635"/>
          </a:xfrm>
          <a:prstGeom prst="rect">
            <a:avLst/>
          </a:prstGeom>
        </p:spPr>
      </p:pic>
      <p:sp>
        <p:nvSpPr>
          <p:cNvPr id="12" name="TextBox 11">
            <a:extLst>
              <a:ext uri="{FF2B5EF4-FFF2-40B4-BE49-F238E27FC236}">
                <a16:creationId xmlns:a16="http://schemas.microsoft.com/office/drawing/2014/main" id="{3D8EB135-D7EE-8375-9B79-8112A8D7E48D}"/>
              </a:ext>
            </a:extLst>
          </p:cNvPr>
          <p:cNvSpPr txBox="1"/>
          <p:nvPr/>
        </p:nvSpPr>
        <p:spPr>
          <a:xfrm>
            <a:off x="2137560" y="4805916"/>
            <a:ext cx="8123275" cy="369332"/>
          </a:xfrm>
          <a:prstGeom prst="rect">
            <a:avLst/>
          </a:prstGeom>
          <a:noFill/>
        </p:spPr>
        <p:txBody>
          <a:bodyPr wrap="square" rtlCol="0">
            <a:spAutoFit/>
          </a:bodyPr>
          <a:lstStyle/>
          <a:p>
            <a:pPr algn="ctr"/>
            <a:r>
              <a:rPr lang="en-GB" dirty="0"/>
              <a:t>These are the last of the photos I have included in my Proposal of this site. </a:t>
            </a:r>
          </a:p>
        </p:txBody>
      </p:sp>
    </p:spTree>
    <p:extLst>
      <p:ext uri="{BB962C8B-B14F-4D97-AF65-F5344CB8AC3E}">
        <p14:creationId xmlns:p14="http://schemas.microsoft.com/office/powerpoint/2010/main" val="278327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llage of different houses&#10;&#10;AI-generated content may be incorrect.">
            <a:extLst>
              <a:ext uri="{FF2B5EF4-FFF2-40B4-BE49-F238E27FC236}">
                <a16:creationId xmlns:a16="http://schemas.microsoft.com/office/drawing/2014/main" id="{4EA74B5F-10CC-F364-420D-15E914E72E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999" y="991138"/>
            <a:ext cx="6909801" cy="4612291"/>
          </a:xfrm>
          <a:prstGeom prst="rect">
            <a:avLst/>
          </a:prstGeom>
        </p:spPr>
      </p:pic>
      <p:cxnSp>
        <p:nvCxnSpPr>
          <p:cNvPr id="14" name="Straight Connector 13">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F3A8BF5-92BD-AAFD-382D-BEAB2A889B15}"/>
              </a:ext>
            </a:extLst>
          </p:cNvPr>
          <p:cNvSpPr txBox="1"/>
          <p:nvPr/>
        </p:nvSpPr>
        <p:spPr>
          <a:xfrm>
            <a:off x="7859485" y="2198914"/>
            <a:ext cx="3690257" cy="3670180"/>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This contact sheet contains all photos that I used and didn’t use in my Proposal. The photographs that were used have been marked with a green dot. The reason I chose these photographs was because I feel that they show my points clearly and they relate to what I am writing better than the others. The photographs I have marked in red are the ones I didn’t use. I didn’t use these photographs because they were irrelevant to what I had been writing and because I did not need them.</a:t>
            </a:r>
          </a:p>
        </p:txBody>
      </p:sp>
      <p:sp>
        <p:nvSpPr>
          <p:cNvPr id="16" name="Rectangle 15">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Oval 7">
            <a:extLst>
              <a:ext uri="{FF2B5EF4-FFF2-40B4-BE49-F238E27FC236}">
                <a16:creationId xmlns:a16="http://schemas.microsoft.com/office/drawing/2014/main" id="{107D8CB3-0712-1416-A15F-350746341F9B}"/>
              </a:ext>
            </a:extLst>
          </p:cNvPr>
          <p:cNvSpPr/>
          <p:nvPr/>
        </p:nvSpPr>
        <p:spPr>
          <a:xfrm>
            <a:off x="1824452" y="1052103"/>
            <a:ext cx="149128" cy="149128"/>
          </a:xfrm>
          <a:prstGeom prst="ellipse">
            <a:avLst/>
          </a:prstGeom>
          <a:solidFill>
            <a:srgbClr val="92D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9" name="Oval 8">
            <a:extLst>
              <a:ext uri="{FF2B5EF4-FFF2-40B4-BE49-F238E27FC236}">
                <a16:creationId xmlns:a16="http://schemas.microsoft.com/office/drawing/2014/main" id="{611AD5D0-7CF7-45FC-E35C-06CC65E5D59E}"/>
              </a:ext>
            </a:extLst>
          </p:cNvPr>
          <p:cNvSpPr/>
          <p:nvPr/>
        </p:nvSpPr>
        <p:spPr>
          <a:xfrm>
            <a:off x="3218912" y="1052103"/>
            <a:ext cx="149128" cy="149128"/>
          </a:xfrm>
          <a:prstGeom prst="ellipse">
            <a:avLst/>
          </a:prstGeom>
          <a:solidFill>
            <a:srgbClr val="92D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10" name="Oval 9">
            <a:extLst>
              <a:ext uri="{FF2B5EF4-FFF2-40B4-BE49-F238E27FC236}">
                <a16:creationId xmlns:a16="http://schemas.microsoft.com/office/drawing/2014/main" id="{180A181C-D201-9843-F7D7-B288ADFA4488}"/>
              </a:ext>
            </a:extLst>
          </p:cNvPr>
          <p:cNvSpPr/>
          <p:nvPr/>
        </p:nvSpPr>
        <p:spPr>
          <a:xfrm>
            <a:off x="5817332" y="1052103"/>
            <a:ext cx="149128" cy="149128"/>
          </a:xfrm>
          <a:prstGeom prst="ellipse">
            <a:avLst/>
          </a:prstGeom>
          <a:solidFill>
            <a:srgbClr val="92D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13" name="Oval 12">
            <a:extLst>
              <a:ext uri="{FF2B5EF4-FFF2-40B4-BE49-F238E27FC236}">
                <a16:creationId xmlns:a16="http://schemas.microsoft.com/office/drawing/2014/main" id="{6A26C4BB-EEBB-42DD-A0B5-113B4BE5B27E}"/>
              </a:ext>
            </a:extLst>
          </p:cNvPr>
          <p:cNvSpPr/>
          <p:nvPr/>
        </p:nvSpPr>
        <p:spPr>
          <a:xfrm>
            <a:off x="5759644" y="2198914"/>
            <a:ext cx="149128" cy="149128"/>
          </a:xfrm>
          <a:prstGeom prst="ellipse">
            <a:avLst/>
          </a:prstGeom>
          <a:solidFill>
            <a:srgbClr val="92D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17" name="Oval 16">
            <a:extLst>
              <a:ext uri="{FF2B5EF4-FFF2-40B4-BE49-F238E27FC236}">
                <a16:creationId xmlns:a16="http://schemas.microsoft.com/office/drawing/2014/main" id="{20E90529-AF1B-BB91-2463-BA5CE7DFE767}"/>
              </a:ext>
            </a:extLst>
          </p:cNvPr>
          <p:cNvSpPr/>
          <p:nvPr/>
        </p:nvSpPr>
        <p:spPr>
          <a:xfrm>
            <a:off x="7217226" y="3354436"/>
            <a:ext cx="149128" cy="149128"/>
          </a:xfrm>
          <a:prstGeom prst="ellipse">
            <a:avLst/>
          </a:prstGeom>
          <a:solidFill>
            <a:srgbClr val="92D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19" name="Oval 18">
            <a:extLst>
              <a:ext uri="{FF2B5EF4-FFF2-40B4-BE49-F238E27FC236}">
                <a16:creationId xmlns:a16="http://schemas.microsoft.com/office/drawing/2014/main" id="{DF3F7EE0-EC81-1E7D-71BA-FEE41E1C6105}"/>
              </a:ext>
            </a:extLst>
          </p:cNvPr>
          <p:cNvSpPr/>
          <p:nvPr/>
        </p:nvSpPr>
        <p:spPr>
          <a:xfrm>
            <a:off x="7222845" y="2198914"/>
            <a:ext cx="149128" cy="149128"/>
          </a:xfrm>
          <a:prstGeom prst="ellipse">
            <a:avLst/>
          </a:prstGeom>
          <a:solidFill>
            <a:srgbClr val="92D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20" name="Oval 19">
            <a:extLst>
              <a:ext uri="{FF2B5EF4-FFF2-40B4-BE49-F238E27FC236}">
                <a16:creationId xmlns:a16="http://schemas.microsoft.com/office/drawing/2014/main" id="{9922A499-514C-8B72-C5BD-E851F58249D0}"/>
              </a:ext>
            </a:extLst>
          </p:cNvPr>
          <p:cNvSpPr/>
          <p:nvPr/>
        </p:nvSpPr>
        <p:spPr>
          <a:xfrm>
            <a:off x="7291790" y="1061352"/>
            <a:ext cx="149128" cy="149128"/>
          </a:xfrm>
          <a:prstGeom prst="ellipse">
            <a:avLst/>
          </a:prstGeom>
          <a:solidFill>
            <a:srgbClr val="92D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21" name="Oval 20">
            <a:extLst>
              <a:ext uri="{FF2B5EF4-FFF2-40B4-BE49-F238E27FC236}">
                <a16:creationId xmlns:a16="http://schemas.microsoft.com/office/drawing/2014/main" id="{5B381C0D-BEBC-F910-4CF3-978E42EB1369}"/>
              </a:ext>
            </a:extLst>
          </p:cNvPr>
          <p:cNvSpPr/>
          <p:nvPr/>
        </p:nvSpPr>
        <p:spPr>
          <a:xfrm>
            <a:off x="4552412" y="2198914"/>
            <a:ext cx="149128" cy="149128"/>
          </a:xfrm>
          <a:prstGeom prst="ellipse">
            <a:avLst/>
          </a:prstGeom>
          <a:solidFill>
            <a:srgbClr val="92D05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23" name="Oval 22">
            <a:extLst>
              <a:ext uri="{FF2B5EF4-FFF2-40B4-BE49-F238E27FC236}">
                <a16:creationId xmlns:a16="http://schemas.microsoft.com/office/drawing/2014/main" id="{B13D62BD-6980-160E-2245-E48373B16111}"/>
              </a:ext>
            </a:extLst>
          </p:cNvPr>
          <p:cNvSpPr/>
          <p:nvPr/>
        </p:nvSpPr>
        <p:spPr>
          <a:xfrm>
            <a:off x="5912044" y="3364774"/>
            <a:ext cx="149128" cy="149128"/>
          </a:xfrm>
          <a:prstGeom prst="ellipse">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24" name="Oval 23">
            <a:extLst>
              <a:ext uri="{FF2B5EF4-FFF2-40B4-BE49-F238E27FC236}">
                <a16:creationId xmlns:a16="http://schemas.microsoft.com/office/drawing/2014/main" id="{7F5E701F-0DE3-D4D4-B1A7-35FF0D6492F9}"/>
              </a:ext>
            </a:extLst>
          </p:cNvPr>
          <p:cNvSpPr/>
          <p:nvPr/>
        </p:nvSpPr>
        <p:spPr>
          <a:xfrm>
            <a:off x="4546697" y="3364774"/>
            <a:ext cx="149128" cy="149128"/>
          </a:xfrm>
          <a:prstGeom prst="ellipse">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25" name="Oval 24">
            <a:extLst>
              <a:ext uri="{FF2B5EF4-FFF2-40B4-BE49-F238E27FC236}">
                <a16:creationId xmlns:a16="http://schemas.microsoft.com/office/drawing/2014/main" id="{2EEBC0A3-2CC7-3593-C37C-A4E0CA237CCE}"/>
              </a:ext>
            </a:extLst>
          </p:cNvPr>
          <p:cNvSpPr/>
          <p:nvPr/>
        </p:nvSpPr>
        <p:spPr>
          <a:xfrm>
            <a:off x="4564928" y="1061352"/>
            <a:ext cx="149128" cy="149128"/>
          </a:xfrm>
          <a:prstGeom prst="ellipse">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26" name="Oval 25">
            <a:extLst>
              <a:ext uri="{FF2B5EF4-FFF2-40B4-BE49-F238E27FC236}">
                <a16:creationId xmlns:a16="http://schemas.microsoft.com/office/drawing/2014/main" id="{44AEE981-CF4C-F34E-2B60-D3064E31BE2C}"/>
              </a:ext>
            </a:extLst>
          </p:cNvPr>
          <p:cNvSpPr/>
          <p:nvPr/>
        </p:nvSpPr>
        <p:spPr>
          <a:xfrm>
            <a:off x="3163775" y="2201355"/>
            <a:ext cx="149128" cy="149128"/>
          </a:xfrm>
          <a:prstGeom prst="ellipse">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27" name="Oval 26">
            <a:extLst>
              <a:ext uri="{FF2B5EF4-FFF2-40B4-BE49-F238E27FC236}">
                <a16:creationId xmlns:a16="http://schemas.microsoft.com/office/drawing/2014/main" id="{F2EF5219-59AC-997B-5BE5-3CCF784694C0}"/>
              </a:ext>
            </a:extLst>
          </p:cNvPr>
          <p:cNvSpPr/>
          <p:nvPr/>
        </p:nvSpPr>
        <p:spPr>
          <a:xfrm>
            <a:off x="1775138" y="2214967"/>
            <a:ext cx="149128" cy="149128"/>
          </a:xfrm>
          <a:prstGeom prst="ellipse">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28" name="Oval 27">
            <a:extLst>
              <a:ext uri="{FF2B5EF4-FFF2-40B4-BE49-F238E27FC236}">
                <a16:creationId xmlns:a16="http://schemas.microsoft.com/office/drawing/2014/main" id="{41044B0E-4402-E274-3913-7C437EADB530}"/>
              </a:ext>
            </a:extLst>
          </p:cNvPr>
          <p:cNvSpPr/>
          <p:nvPr/>
        </p:nvSpPr>
        <p:spPr>
          <a:xfrm>
            <a:off x="1723165" y="3426003"/>
            <a:ext cx="149128" cy="149128"/>
          </a:xfrm>
          <a:prstGeom prst="ellipse">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29" name="Oval 28">
            <a:extLst>
              <a:ext uri="{FF2B5EF4-FFF2-40B4-BE49-F238E27FC236}">
                <a16:creationId xmlns:a16="http://schemas.microsoft.com/office/drawing/2014/main" id="{8E1B913D-191E-C085-70F6-D57A09CCFDA0}"/>
              </a:ext>
            </a:extLst>
          </p:cNvPr>
          <p:cNvSpPr/>
          <p:nvPr/>
        </p:nvSpPr>
        <p:spPr>
          <a:xfrm>
            <a:off x="3163775" y="3365563"/>
            <a:ext cx="149128" cy="149128"/>
          </a:xfrm>
          <a:prstGeom prst="ellipse">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
        <p:nvSpPr>
          <p:cNvPr id="30" name="Oval 29">
            <a:extLst>
              <a:ext uri="{FF2B5EF4-FFF2-40B4-BE49-F238E27FC236}">
                <a16:creationId xmlns:a16="http://schemas.microsoft.com/office/drawing/2014/main" id="{246DA7B3-917B-BD33-CA88-09838F71A840}"/>
              </a:ext>
            </a:extLst>
          </p:cNvPr>
          <p:cNvSpPr/>
          <p:nvPr/>
        </p:nvSpPr>
        <p:spPr>
          <a:xfrm>
            <a:off x="1730677" y="4521244"/>
            <a:ext cx="149128" cy="149128"/>
          </a:xfrm>
          <a:prstGeom prst="ellipse">
            <a:avLst/>
          </a:prstGeom>
          <a:solidFill>
            <a:srgbClr val="FF000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tx1">
                    <a:lumMod val="50000"/>
                    <a:lumOff val="50000"/>
                  </a:schemeClr>
                </a:solidFill>
              </a:ln>
              <a:solidFill>
                <a:schemeClr val="bg1"/>
              </a:solidFill>
            </a:endParaRPr>
          </a:p>
        </p:txBody>
      </p:sp>
    </p:spTree>
    <p:extLst>
      <p:ext uri="{BB962C8B-B14F-4D97-AF65-F5344CB8AC3E}">
        <p14:creationId xmlns:p14="http://schemas.microsoft.com/office/powerpoint/2010/main" val="3522360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99AEA1-F333-9438-A982-81B33F665F62}"/>
              </a:ext>
            </a:extLst>
          </p:cNvPr>
          <p:cNvSpPr>
            <a:spLocks noGrp="1"/>
          </p:cNvSpPr>
          <p:nvPr>
            <p:ph type="title"/>
          </p:nvPr>
        </p:nvSpPr>
        <p:spPr>
          <a:xfrm>
            <a:off x="5220928" y="965200"/>
            <a:ext cx="5999002" cy="4927600"/>
          </a:xfrm>
        </p:spPr>
        <p:txBody>
          <a:bodyPr vert="horz" lIns="91440" tIns="45720" rIns="91440" bIns="45720" rtlCol="0" anchor="ctr">
            <a:normAutofit/>
          </a:bodyPr>
          <a:lstStyle/>
          <a:p>
            <a:r>
              <a:rPr lang="en-US" sz="8000" dirty="0">
                <a:solidFill>
                  <a:schemeClr val="tx2"/>
                </a:solidFill>
              </a:rPr>
              <a:t>Site Specific Exhibition – Swansea Airport</a:t>
            </a:r>
          </a:p>
        </p:txBody>
      </p:sp>
      <p:sp>
        <p:nvSpPr>
          <p:cNvPr id="15" name="Rectangle 14">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3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90269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7C266-FB5A-CD8C-F90E-3BAC9E102DFE}"/>
              </a:ext>
            </a:extLst>
          </p:cNvPr>
          <p:cNvSpPr>
            <a:spLocks noGrp="1"/>
          </p:cNvSpPr>
          <p:nvPr>
            <p:ph type="title"/>
          </p:nvPr>
        </p:nvSpPr>
        <p:spPr/>
        <p:txBody>
          <a:bodyPr/>
          <a:lstStyle/>
          <a:p>
            <a:r>
              <a:rPr lang="en-GB" dirty="0"/>
              <a:t>Site Research – 16/10/2025</a:t>
            </a:r>
          </a:p>
        </p:txBody>
      </p:sp>
      <p:sp>
        <p:nvSpPr>
          <p:cNvPr id="3" name="Content Placeholder 2">
            <a:extLst>
              <a:ext uri="{FF2B5EF4-FFF2-40B4-BE49-F238E27FC236}">
                <a16:creationId xmlns:a16="http://schemas.microsoft.com/office/drawing/2014/main" id="{09490AC8-11CF-E5BF-7F96-83593C449067}"/>
              </a:ext>
            </a:extLst>
          </p:cNvPr>
          <p:cNvSpPr>
            <a:spLocks noGrp="1"/>
          </p:cNvSpPr>
          <p:nvPr>
            <p:ph idx="1"/>
          </p:nvPr>
        </p:nvSpPr>
        <p:spPr/>
        <p:txBody>
          <a:bodyPr/>
          <a:lstStyle/>
          <a:p>
            <a:pPr marL="0" indent="0">
              <a:buNone/>
            </a:pPr>
            <a:r>
              <a:rPr lang="en-GB" dirty="0"/>
              <a:t>On this day, me and my group went to our site to do some photographic documentation, figure out where we would be exhibiting and for everyone to see and experience the site in person.</a:t>
            </a:r>
          </a:p>
          <a:p>
            <a:pPr marL="0" indent="0">
              <a:buNone/>
            </a:pPr>
            <a:r>
              <a:rPr lang="en-GB" dirty="0"/>
              <a:t>As shown in the photographs in the next slides, most of the rooms in this site are unusable due to Mold growth and ease of access. The space that we can use is a waiting room which leads into a Café, it is a large enough space with plenty of life to make use of, so the loss of the other rooms in negligible. After we looked inside, we went onto the runway to look at the Hangars and the planes, whilst it was informative and interesting, I didn’t feel that it had as much connection as the main building. Behind the Hangars was an old derelict building which had been standing since the Airport was being used by the RAF in WWII. </a:t>
            </a:r>
          </a:p>
          <a:p>
            <a:pPr marL="0" indent="0">
              <a:buNone/>
            </a:pPr>
            <a:r>
              <a:rPr lang="en-GB" dirty="0"/>
              <a:t>The RAF building and the rooms from the main building are my biggest interest. </a:t>
            </a:r>
          </a:p>
        </p:txBody>
      </p:sp>
    </p:spTree>
    <p:extLst>
      <p:ext uri="{BB962C8B-B14F-4D97-AF65-F5344CB8AC3E}">
        <p14:creationId xmlns:p14="http://schemas.microsoft.com/office/powerpoint/2010/main" val="2963376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03E2D-8817-62BA-BA22-0C3E55BD1F4A}"/>
              </a:ext>
            </a:extLst>
          </p:cNvPr>
          <p:cNvSpPr txBox="1">
            <a:spLocks/>
          </p:cNvSpPr>
          <p:nvPr/>
        </p:nvSpPr>
        <p:spPr>
          <a:xfrm>
            <a:off x="0" y="0"/>
            <a:ext cx="5156200" cy="645160"/>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dirty="0"/>
              <a:t>The Acquired rooms.</a:t>
            </a:r>
          </a:p>
        </p:txBody>
      </p:sp>
      <p:pic>
        <p:nvPicPr>
          <p:cNvPr id="4" name="Picture 3" descr="A room with a glass wall&#10;&#10;AI-generated content may be incorrect.">
            <a:extLst>
              <a:ext uri="{FF2B5EF4-FFF2-40B4-BE49-F238E27FC236}">
                <a16:creationId xmlns:a16="http://schemas.microsoft.com/office/drawing/2014/main" id="{733EAAD5-CCF4-3905-BEED-30E0048E4C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266700" y="1143000"/>
            <a:ext cx="3251200" cy="2438400"/>
          </a:xfrm>
          <a:prstGeom prst="rect">
            <a:avLst/>
          </a:prstGeom>
        </p:spPr>
      </p:pic>
      <p:pic>
        <p:nvPicPr>
          <p:cNvPr id="6" name="Picture 5" descr="A room with a welcome sign&#10;&#10;AI-generated content may be incorrect.">
            <a:extLst>
              <a:ext uri="{FF2B5EF4-FFF2-40B4-BE49-F238E27FC236}">
                <a16:creationId xmlns:a16="http://schemas.microsoft.com/office/drawing/2014/main" id="{55CF9C64-7824-1A87-AF78-873C1D064A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9700" y="736600"/>
            <a:ext cx="2726267" cy="2044700"/>
          </a:xfrm>
          <a:prstGeom prst="rect">
            <a:avLst/>
          </a:prstGeom>
        </p:spPr>
      </p:pic>
      <p:pic>
        <p:nvPicPr>
          <p:cNvPr id="8" name="Picture 7" descr="A tv on a wall&#10;&#10;AI-generated content may be incorrect.">
            <a:extLst>
              <a:ext uri="{FF2B5EF4-FFF2-40B4-BE49-F238E27FC236}">
                <a16:creationId xmlns:a16="http://schemas.microsoft.com/office/drawing/2014/main" id="{274FB549-124D-036B-FF13-01E8FC9AE3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79699" y="2872740"/>
            <a:ext cx="2726267" cy="2044700"/>
          </a:xfrm>
          <a:prstGeom prst="rect">
            <a:avLst/>
          </a:prstGeom>
        </p:spPr>
      </p:pic>
      <p:pic>
        <p:nvPicPr>
          <p:cNvPr id="10" name="Picture 9" descr="A black box from a wall&#10;&#10;AI-generated content may be incorrect.">
            <a:extLst>
              <a:ext uri="{FF2B5EF4-FFF2-40B4-BE49-F238E27FC236}">
                <a16:creationId xmlns:a16="http://schemas.microsoft.com/office/drawing/2014/main" id="{12A0AAC2-F2DE-23A5-5D27-C215945E0F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9699" y="4079240"/>
            <a:ext cx="2438400" cy="1828800"/>
          </a:xfrm>
          <a:prstGeom prst="rect">
            <a:avLst/>
          </a:prstGeom>
        </p:spPr>
      </p:pic>
      <p:pic>
        <p:nvPicPr>
          <p:cNvPr id="12" name="Picture 11" descr="A room with couches and a glass table&#10;&#10;AI-generated content may be incorrect.">
            <a:extLst>
              <a:ext uri="{FF2B5EF4-FFF2-40B4-BE49-F238E27FC236}">
                <a16:creationId xmlns:a16="http://schemas.microsoft.com/office/drawing/2014/main" id="{E0818ABC-DCFF-AD41-4A28-A266ED87AE1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07564" y="117474"/>
            <a:ext cx="2726267" cy="2044700"/>
          </a:xfrm>
          <a:prstGeom prst="rect">
            <a:avLst/>
          </a:prstGeom>
        </p:spPr>
      </p:pic>
      <p:sp>
        <p:nvSpPr>
          <p:cNvPr id="13" name="TextBox 12">
            <a:extLst>
              <a:ext uri="{FF2B5EF4-FFF2-40B4-BE49-F238E27FC236}">
                <a16:creationId xmlns:a16="http://schemas.microsoft.com/office/drawing/2014/main" id="{0DCDA811-14D8-89B5-EA87-FA694A873724}"/>
              </a:ext>
            </a:extLst>
          </p:cNvPr>
          <p:cNvSpPr txBox="1"/>
          <p:nvPr/>
        </p:nvSpPr>
        <p:spPr>
          <a:xfrm>
            <a:off x="5672664" y="2362200"/>
            <a:ext cx="6074836" cy="2031325"/>
          </a:xfrm>
          <a:prstGeom prst="rect">
            <a:avLst/>
          </a:prstGeom>
          <a:noFill/>
        </p:spPr>
        <p:txBody>
          <a:bodyPr wrap="square" rtlCol="0">
            <a:spAutoFit/>
          </a:bodyPr>
          <a:lstStyle/>
          <a:p>
            <a:r>
              <a:rPr lang="en-GB" dirty="0"/>
              <a:t>These photographs depict the rooms that we have definite permission to use in the creation of our exhibition. I have also included photographs that I took of appliances that may be of use when we show our exhibition, the TV for videos and slide-shows or the speakers for audio and sound. I have also shown a photograph of the ceiling because it can be a problem if someone wanted to hang something. </a:t>
            </a:r>
          </a:p>
        </p:txBody>
      </p:sp>
      <p:pic>
        <p:nvPicPr>
          <p:cNvPr id="15" name="Picture 14" descr="A ceiling with water leaking from the ceiling&#10;&#10;AI-generated content may be incorrect.">
            <a:extLst>
              <a:ext uri="{FF2B5EF4-FFF2-40B4-BE49-F238E27FC236}">
                <a16:creationId xmlns:a16="http://schemas.microsoft.com/office/drawing/2014/main" id="{E7BE6583-BA49-B1C1-ADC4-000D2BB4F7E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86226" y="117474"/>
            <a:ext cx="2777068" cy="2082801"/>
          </a:xfrm>
          <a:prstGeom prst="rect">
            <a:avLst/>
          </a:prstGeom>
        </p:spPr>
      </p:pic>
    </p:spTree>
    <p:extLst>
      <p:ext uri="{BB962C8B-B14F-4D97-AF65-F5344CB8AC3E}">
        <p14:creationId xmlns:p14="http://schemas.microsoft.com/office/powerpoint/2010/main" val="4014623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D6415-E4AE-C621-C517-DC2833761018}"/>
              </a:ext>
            </a:extLst>
          </p:cNvPr>
          <p:cNvSpPr txBox="1">
            <a:spLocks/>
          </p:cNvSpPr>
          <p:nvPr/>
        </p:nvSpPr>
        <p:spPr>
          <a:xfrm>
            <a:off x="0" y="0"/>
            <a:ext cx="5156200" cy="645160"/>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dirty="0"/>
              <a:t>The Private Rooms.</a:t>
            </a:r>
          </a:p>
        </p:txBody>
      </p:sp>
      <p:pic>
        <p:nvPicPr>
          <p:cNvPr id="4" name="Picture 3" descr="A green bin full of old computer equipment&#10;&#10;AI-generated content may be incorrect.">
            <a:extLst>
              <a:ext uri="{FF2B5EF4-FFF2-40B4-BE49-F238E27FC236}">
                <a16:creationId xmlns:a16="http://schemas.microsoft.com/office/drawing/2014/main" id="{20591531-0716-1A54-2C62-4D189D52F5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10421" y="680086"/>
            <a:ext cx="2504206" cy="1878155"/>
          </a:xfrm>
          <a:prstGeom prst="rect">
            <a:avLst/>
          </a:prstGeom>
        </p:spPr>
      </p:pic>
      <p:pic>
        <p:nvPicPr>
          <p:cNvPr id="6" name="Picture 5" descr="A ceiling with mold growing on the ceiling&#10;&#10;AI-generated content may be incorrect.">
            <a:extLst>
              <a:ext uri="{FF2B5EF4-FFF2-40B4-BE49-F238E27FC236}">
                <a16:creationId xmlns:a16="http://schemas.microsoft.com/office/drawing/2014/main" id="{A1E2582D-FAF7-65EE-E852-C06B48AC48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76" y="4142743"/>
            <a:ext cx="2519676" cy="1889757"/>
          </a:xfrm>
          <a:prstGeom prst="rect">
            <a:avLst/>
          </a:prstGeom>
        </p:spPr>
      </p:pic>
      <p:pic>
        <p:nvPicPr>
          <p:cNvPr id="8" name="Picture 7" descr="A room with a green sign&#10;&#10;AI-generated content may be incorrect.">
            <a:extLst>
              <a:ext uri="{FF2B5EF4-FFF2-40B4-BE49-F238E27FC236}">
                <a16:creationId xmlns:a16="http://schemas.microsoft.com/office/drawing/2014/main" id="{49882F01-A3CE-5DD5-C799-092BC7E70AF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343377" y="1097440"/>
            <a:ext cx="3338830" cy="2504123"/>
          </a:xfrm>
          <a:prstGeom prst="rect">
            <a:avLst/>
          </a:prstGeom>
        </p:spPr>
      </p:pic>
      <p:pic>
        <p:nvPicPr>
          <p:cNvPr id="10" name="Picture 9" descr="A bathroom with a broken wall and toilet&#10;&#10;AI-generated content may be incorrect.">
            <a:extLst>
              <a:ext uri="{FF2B5EF4-FFF2-40B4-BE49-F238E27FC236}">
                <a16:creationId xmlns:a16="http://schemas.microsoft.com/office/drawing/2014/main" id="{C91C89B1-B741-B4E0-4DFA-AFDD20659D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a:off x="2293067" y="3111022"/>
            <a:ext cx="3338832" cy="2504124"/>
          </a:xfrm>
          <a:prstGeom prst="rect">
            <a:avLst/>
          </a:prstGeom>
        </p:spPr>
      </p:pic>
      <p:pic>
        <p:nvPicPr>
          <p:cNvPr id="12" name="Picture 11" descr="A close-up of a wall with wires&#10;&#10;AI-generated content may be incorrect.">
            <a:extLst>
              <a:ext uri="{FF2B5EF4-FFF2-40B4-BE49-F238E27FC236}">
                <a16:creationId xmlns:a16="http://schemas.microsoft.com/office/drawing/2014/main" id="{EDD74365-AF5E-7664-D7FF-3D14C2236E7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6200000">
            <a:off x="4810775" y="1200628"/>
            <a:ext cx="4164332" cy="3123249"/>
          </a:xfrm>
          <a:prstGeom prst="rect">
            <a:avLst/>
          </a:prstGeom>
        </p:spPr>
      </p:pic>
      <p:sp>
        <p:nvSpPr>
          <p:cNvPr id="13" name="TextBox 12">
            <a:extLst>
              <a:ext uri="{FF2B5EF4-FFF2-40B4-BE49-F238E27FC236}">
                <a16:creationId xmlns:a16="http://schemas.microsoft.com/office/drawing/2014/main" id="{A3BD23EB-AB8D-A722-D49A-CA0C8EC2BDD5}"/>
              </a:ext>
            </a:extLst>
          </p:cNvPr>
          <p:cNvSpPr txBox="1"/>
          <p:nvPr/>
        </p:nvSpPr>
        <p:spPr>
          <a:xfrm>
            <a:off x="8674100" y="939800"/>
            <a:ext cx="3009900" cy="3693319"/>
          </a:xfrm>
          <a:prstGeom prst="rect">
            <a:avLst/>
          </a:prstGeom>
          <a:noFill/>
        </p:spPr>
        <p:txBody>
          <a:bodyPr wrap="square" rtlCol="0">
            <a:spAutoFit/>
          </a:bodyPr>
          <a:lstStyle/>
          <a:p>
            <a:r>
              <a:rPr lang="en-GB" dirty="0"/>
              <a:t>These Photographs are of the spaces that are unusable due to health risks like the Mold and the fact that these rooms are kept behind a private door. I am still including these photographs for context of the place. I feel that these photographs of the Swansea Airport show how important it is to do this exhibition and bring more attention to the space. </a:t>
            </a:r>
          </a:p>
        </p:txBody>
      </p:sp>
    </p:spTree>
    <p:extLst>
      <p:ext uri="{BB962C8B-B14F-4D97-AF65-F5344CB8AC3E}">
        <p14:creationId xmlns:p14="http://schemas.microsoft.com/office/powerpoint/2010/main" val="2537751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DA314-A1AB-0ADC-9928-31C77D29145E}"/>
              </a:ext>
            </a:extLst>
          </p:cNvPr>
          <p:cNvSpPr txBox="1">
            <a:spLocks/>
          </p:cNvSpPr>
          <p:nvPr/>
        </p:nvSpPr>
        <p:spPr>
          <a:xfrm>
            <a:off x="0" y="0"/>
            <a:ext cx="7175500" cy="645160"/>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dirty="0"/>
              <a:t>The Hangar &amp; R.A.F Building.</a:t>
            </a:r>
          </a:p>
        </p:txBody>
      </p:sp>
      <p:pic>
        <p:nvPicPr>
          <p:cNvPr id="4" name="Picture 3" descr="A yellow plane in a hangar&#10;&#10;AI-generated content may be incorrect.">
            <a:extLst>
              <a:ext uri="{FF2B5EF4-FFF2-40B4-BE49-F238E27FC236}">
                <a16:creationId xmlns:a16="http://schemas.microsoft.com/office/drawing/2014/main" id="{C9B1AA94-5465-CD7D-2422-F334AABE8D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67" y="645160"/>
            <a:ext cx="2417233" cy="1812925"/>
          </a:xfrm>
          <a:prstGeom prst="rect">
            <a:avLst/>
          </a:prstGeom>
        </p:spPr>
      </p:pic>
      <p:pic>
        <p:nvPicPr>
          <p:cNvPr id="6" name="Picture 5" descr="A yellow airplane in a hangar&#10;&#10;AI-generated content may be incorrect.">
            <a:extLst>
              <a:ext uri="{FF2B5EF4-FFF2-40B4-BE49-F238E27FC236}">
                <a16:creationId xmlns:a16="http://schemas.microsoft.com/office/drawing/2014/main" id="{EEFF1C2C-4837-7BC2-9369-970C4520C0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67" y="4391977"/>
            <a:ext cx="2417233" cy="1812925"/>
          </a:xfrm>
          <a:prstGeom prst="rect">
            <a:avLst/>
          </a:prstGeom>
        </p:spPr>
      </p:pic>
      <p:pic>
        <p:nvPicPr>
          <p:cNvPr id="8" name="Picture 7">
            <a:extLst>
              <a:ext uri="{FF2B5EF4-FFF2-40B4-BE49-F238E27FC236}">
                <a16:creationId xmlns:a16="http://schemas.microsoft.com/office/drawing/2014/main" id="{9176BAED-606E-CCB0-D64E-6561D164FA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67" y="2522537"/>
            <a:ext cx="2417233" cy="1812925"/>
          </a:xfrm>
          <a:prstGeom prst="rect">
            <a:avLst/>
          </a:prstGeom>
        </p:spPr>
      </p:pic>
      <p:pic>
        <p:nvPicPr>
          <p:cNvPr id="10" name="Picture 9" descr="A building with a green roof&#10;&#10;AI-generated content may be incorrect.">
            <a:extLst>
              <a:ext uri="{FF2B5EF4-FFF2-40B4-BE49-F238E27FC236}">
                <a16:creationId xmlns:a16="http://schemas.microsoft.com/office/drawing/2014/main" id="{FBC94E3C-9944-F5EF-566B-BBD6EBB683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10368" y="949960"/>
            <a:ext cx="3151717" cy="2363788"/>
          </a:xfrm>
          <a:prstGeom prst="rect">
            <a:avLst/>
          </a:prstGeom>
        </p:spPr>
      </p:pic>
      <p:pic>
        <p:nvPicPr>
          <p:cNvPr id="12" name="Picture 11" descr="A building with a striped wall&#10;&#10;AI-generated content may be incorrect.">
            <a:extLst>
              <a:ext uri="{FF2B5EF4-FFF2-40B4-BE49-F238E27FC236}">
                <a16:creationId xmlns:a16="http://schemas.microsoft.com/office/drawing/2014/main" id="{EF5D6E56-4378-58DD-D393-12FEEEAF639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08653" y="949960"/>
            <a:ext cx="3151717" cy="2363788"/>
          </a:xfrm>
          <a:prstGeom prst="rect">
            <a:avLst/>
          </a:prstGeom>
        </p:spPr>
      </p:pic>
      <p:pic>
        <p:nvPicPr>
          <p:cNvPr id="14" name="Picture 13" descr="A hangar with airplanes in it&#10;&#10;AI-generated content may be incorrect.">
            <a:extLst>
              <a:ext uri="{FF2B5EF4-FFF2-40B4-BE49-F238E27FC236}">
                <a16:creationId xmlns:a16="http://schemas.microsoft.com/office/drawing/2014/main" id="{692D36CB-9A92-7A38-3C95-834227C0042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10367" y="3458368"/>
            <a:ext cx="3151717" cy="2363788"/>
          </a:xfrm>
          <a:prstGeom prst="rect">
            <a:avLst/>
          </a:prstGeom>
        </p:spPr>
      </p:pic>
      <p:sp>
        <p:nvSpPr>
          <p:cNvPr id="17" name="TextBox 16">
            <a:extLst>
              <a:ext uri="{FF2B5EF4-FFF2-40B4-BE49-F238E27FC236}">
                <a16:creationId xmlns:a16="http://schemas.microsoft.com/office/drawing/2014/main" id="{43562354-9D4A-1F6F-2771-BB812E3812A3}"/>
              </a:ext>
            </a:extLst>
          </p:cNvPr>
          <p:cNvSpPr txBox="1"/>
          <p:nvPr/>
        </p:nvSpPr>
        <p:spPr>
          <a:xfrm>
            <a:off x="5892800" y="3618548"/>
            <a:ext cx="5295900" cy="1754326"/>
          </a:xfrm>
          <a:prstGeom prst="rect">
            <a:avLst/>
          </a:prstGeom>
          <a:noFill/>
        </p:spPr>
        <p:txBody>
          <a:bodyPr wrap="square" rtlCol="0">
            <a:spAutoFit/>
          </a:bodyPr>
          <a:lstStyle/>
          <a:p>
            <a:r>
              <a:rPr lang="en-GB" dirty="0"/>
              <a:t>These are the photographs from inside the hangars and outside the Hangars. From inside the Hangars, you can see the immense size of these places, along with the planes which are held in storage. These places will not be used as spaces during the exhibition but are still good to investigate for context. </a:t>
            </a:r>
          </a:p>
        </p:txBody>
      </p:sp>
    </p:spTree>
    <p:extLst>
      <p:ext uri="{BB962C8B-B14F-4D97-AF65-F5344CB8AC3E}">
        <p14:creationId xmlns:p14="http://schemas.microsoft.com/office/powerpoint/2010/main" val="420132555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2" ma:contentTypeDescription="Create a new document." ma:contentTypeScope="" ma:versionID="551bdd3f8c43216021244462bc56672a">
  <xsd:schema xmlns:xsd="http://www.w3.org/2001/XMLSchema" xmlns:xs="http://www.w3.org/2001/XMLSchema" xmlns:p="http://schemas.microsoft.com/office/2006/metadata/properties" xmlns:ns3="0085e1a2-9cbf-4b92-866b-21f3c89040b6" targetNamespace="http://schemas.microsoft.com/office/2006/metadata/properties" ma:root="true" ma:fieldsID="da605ff72f313a70562e5078b265355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6D744A-D25B-4068-BF09-BE2A119030CC}">
  <ds:schemaRefs>
    <ds:schemaRef ds:uri="http://schemas.microsoft.com/sharepoint/v3/contenttype/forms"/>
  </ds:schemaRefs>
</ds:datastoreItem>
</file>

<file path=customXml/itemProps2.xml><?xml version="1.0" encoding="utf-8"?>
<ds:datastoreItem xmlns:ds="http://schemas.openxmlformats.org/officeDocument/2006/customXml" ds:itemID="{2B09D436-732A-4EFB-850C-8160F8477D26}">
  <ds:schemaRefs>
    <ds:schemaRef ds:uri="http://purl.org/dc/dcmitype/"/>
    <ds:schemaRef ds:uri="http://schemas.microsoft.com/office/2006/documentManagement/types"/>
    <ds:schemaRef ds:uri="http://purl.org/dc/terms/"/>
    <ds:schemaRef ds:uri="http://purl.org/dc/elements/1.1/"/>
    <ds:schemaRef ds:uri="http://schemas.microsoft.com/office/infopath/2007/PartnerControls"/>
    <ds:schemaRef ds:uri="http://schemas.microsoft.com/office/2006/metadata/properties"/>
    <ds:schemaRef ds:uri="http://schemas.openxmlformats.org/package/2006/metadata/core-properties"/>
    <ds:schemaRef ds:uri="0085e1a2-9cbf-4b92-866b-21f3c89040b6"/>
    <ds:schemaRef ds:uri="http://www.w3.org/XML/1998/namespace"/>
  </ds:schemaRefs>
</ds:datastoreItem>
</file>

<file path=customXml/itemProps3.xml><?xml version="1.0" encoding="utf-8"?>
<ds:datastoreItem xmlns:ds="http://schemas.openxmlformats.org/officeDocument/2006/customXml" ds:itemID="{A55EA88F-1A28-4DD9-9F7D-374AACE825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412</TotalTime>
  <Words>2035</Words>
  <Application>Microsoft Office PowerPoint</Application>
  <PresentationFormat>Widescreen</PresentationFormat>
  <Paragraphs>48</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Retrospect</vt:lpstr>
      <vt:lpstr>Visual Enquiry 1</vt:lpstr>
      <vt:lpstr>Site Specificity Report</vt:lpstr>
      <vt:lpstr>1. A Visit to Freud’s, 2002, Uli Aigner</vt:lpstr>
      <vt:lpstr>2. The Secret of the Great Pyramid, JR, 2019</vt:lpstr>
      <vt:lpstr>3. Season’s Greetings, Banksy, 2018</vt:lpstr>
      <vt:lpstr>A Report on Site Specificity</vt:lpstr>
      <vt:lpstr>Introduction</vt:lpstr>
      <vt:lpstr>1. Face 2 Face, JR, 2007</vt:lpstr>
      <vt:lpstr>2. Love is in the Air, 2003, Banksy</vt:lpstr>
      <vt:lpstr>Comparison</vt:lpstr>
      <vt:lpstr>Site Mapping Potential Territories   My Proposal</vt:lpstr>
      <vt:lpstr>Site Overview:</vt:lpstr>
      <vt:lpstr>Site Research:</vt:lpstr>
      <vt:lpstr>Themes and Contexts: </vt:lpstr>
      <vt:lpstr>Photographic Evidence:</vt:lpstr>
      <vt:lpstr>Photographs of Chapel grounds</vt:lpstr>
      <vt:lpstr>PowerPoint Presentation</vt:lpstr>
      <vt:lpstr>Site Specific Exhibition – Swansea Airport</vt:lpstr>
      <vt:lpstr>Site Research – 16/10/2025</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 Allen (2404792)</dc:creator>
  <cp:lastModifiedBy>Joseph Allen (2404792)</cp:lastModifiedBy>
  <cp:revision>2</cp:revision>
  <dcterms:created xsi:type="dcterms:W3CDTF">2025-10-02T15:30:59Z</dcterms:created>
  <dcterms:modified xsi:type="dcterms:W3CDTF">2025-10-20T15:41:36Z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