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93" r:id="rId28"/>
    <p:sldId id="282" r:id="rId29"/>
    <p:sldId id="283" r:id="rId30"/>
    <p:sldId id="287" r:id="rId31"/>
    <p:sldId id="288" r:id="rId32"/>
    <p:sldId id="289" r:id="rId33"/>
    <p:sldId id="290" r:id="rId34"/>
    <p:sldId id="291" r:id="rId35"/>
    <p:sldId id="297" r:id="rId36"/>
    <p:sldId id="298" r:id="rId37"/>
    <p:sldId id="299" r:id="rId38"/>
    <p:sldId id="292" r:id="rId39"/>
    <p:sldId id="294" r:id="rId40"/>
    <p:sldId id="295" r:id="rId41"/>
    <p:sldId id="296"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86" d="100"/>
          <a:sy n="86" d="100"/>
        </p:scale>
        <p:origin x="-149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B6D9875B-FFD8-4A29-8B0E-BC5CF294246C}" type="datetimeFigureOut">
              <a:rPr lang="en-US" smtClean="0"/>
              <a:pPr/>
              <a:t>3/1/2020</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177B1C9-5725-4926-A662-A6F2EF3940CF}"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9177B1C9-5725-4926-A662-A6F2EF3940CF}"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9177B1C9-5725-4926-A662-A6F2EF3940CF}" type="slidenum">
              <a:rPr lang="en-GB" smtClean="0"/>
              <a:pPr/>
              <a:t>‹#›</a:t>
            </a:fld>
            <a:endParaRPr lang="en-GB"/>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9177B1C9-5725-4926-A662-A6F2EF3940CF}"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9177B1C9-5725-4926-A662-A6F2EF3940CF}"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9177B1C9-5725-4926-A662-A6F2EF3940CF}"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9177B1C9-5725-4926-A662-A6F2EF3940C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B6D9875B-FFD8-4A29-8B0E-BC5CF294246C}" type="datetimeFigureOut">
              <a:rPr lang="en-US" smtClean="0"/>
              <a:pPr/>
              <a:t>3/1/2020</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9177B1C9-5725-4926-A662-A6F2EF3940CF}"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B6D9875B-FFD8-4A29-8B0E-BC5CF294246C}" type="datetimeFigureOut">
              <a:rPr lang="en-US" smtClean="0"/>
              <a:pPr/>
              <a:t>3/1/2020</a:t>
            </a:fld>
            <a:endParaRPr lang="en-GB"/>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177B1C9-5725-4926-A662-A6F2EF3940CF}" type="slidenum">
              <a:rPr lang="en-GB" smtClean="0"/>
              <a:pPr/>
              <a:t>‹#›</a:t>
            </a:fld>
            <a:endParaRPr lang="en-GB"/>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9177B1C9-5725-4926-A662-A6F2EF3940C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B6D9875B-FFD8-4A29-8B0E-BC5CF294246C}" type="datetimeFigureOut">
              <a:rPr lang="en-US" smtClean="0"/>
              <a:pPr/>
              <a:t>3/1/2020</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9177B1C9-5725-4926-A662-A6F2EF3940CF}"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B6D9875B-FFD8-4A29-8B0E-BC5CF294246C}" type="datetimeFigureOut">
              <a:rPr lang="en-US" smtClean="0"/>
              <a:pPr/>
              <a:t>3/1/2020</a:t>
            </a:fld>
            <a:endParaRPr lang="en-GB"/>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GB"/>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177B1C9-5725-4926-A662-A6F2EF3940C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hyperlink" Target="http://journals.sagepub.com/doi/abs/10.1177/090756820934427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Participation</a:t>
            </a:r>
            <a:endParaRPr lang="en-GB" dirty="0"/>
          </a:p>
        </p:txBody>
      </p:sp>
      <p:sp>
        <p:nvSpPr>
          <p:cNvPr id="3" name="Subtitle 2"/>
          <p:cNvSpPr>
            <a:spLocks noGrp="1"/>
          </p:cNvSpPr>
          <p:nvPr>
            <p:ph type="subTitle" idx="1"/>
          </p:nvPr>
        </p:nvSpPr>
        <p:spPr/>
        <p:txBody>
          <a:bodyPr/>
          <a:lstStyle/>
          <a:p>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Has been described as the  ‘keystone of the arch that is the United Nations Convention on the Rights of the Child’ (</a:t>
            </a:r>
            <a:r>
              <a:rPr lang="en-GB" dirty="0" err="1" smtClean="0"/>
              <a:t>Badham</a:t>
            </a:r>
            <a:r>
              <a:rPr lang="en-GB" dirty="0" smtClean="0"/>
              <a:t>, 2002)</a:t>
            </a:r>
          </a:p>
          <a:p>
            <a:r>
              <a:rPr lang="en-GB" dirty="0" smtClean="0"/>
              <a:t>For Healy, 1998, participatory practice often associated with key values such as control, leadership, trust, respect, equality between professionals and service users. </a:t>
            </a:r>
            <a:endParaRPr lang="en-GB" dirty="0"/>
          </a:p>
        </p:txBody>
      </p:sp>
      <p:sp>
        <p:nvSpPr>
          <p:cNvPr id="2" name="Title 1"/>
          <p:cNvSpPr>
            <a:spLocks noGrp="1"/>
          </p:cNvSpPr>
          <p:nvPr>
            <p:ph type="title"/>
          </p:nvPr>
        </p:nvSpPr>
        <p:spPr/>
        <p:txBody>
          <a:bodyPr/>
          <a:lstStyle/>
          <a:p>
            <a:r>
              <a:rPr lang="en-GB" dirty="0" smtClean="0"/>
              <a:t>Participation</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err="1" smtClean="0"/>
              <a:t>Marray</a:t>
            </a:r>
            <a:r>
              <a:rPr lang="en-GB" dirty="0" smtClean="0"/>
              <a:t> and </a:t>
            </a:r>
            <a:r>
              <a:rPr lang="en-GB" dirty="0" err="1" smtClean="0"/>
              <a:t>Hallett</a:t>
            </a:r>
            <a:r>
              <a:rPr lang="en-GB" dirty="0" smtClean="0"/>
              <a:t> (2000): Participation rights usually exist because the right to self determination is absent i.e. If children and young people had the right to self determination, the right to participate would not be necessary, as is the case for many adults.</a:t>
            </a:r>
            <a:endParaRPr lang="en-GB" dirty="0"/>
          </a:p>
        </p:txBody>
      </p:sp>
      <p:sp>
        <p:nvSpPr>
          <p:cNvPr id="2" name="Title 1"/>
          <p:cNvSpPr>
            <a:spLocks noGrp="1"/>
          </p:cNvSpPr>
          <p:nvPr>
            <p:ph type="title"/>
          </p:nvPr>
        </p:nvSpPr>
        <p:spPr/>
        <p:txBody>
          <a:bodyPr/>
          <a:lstStyle/>
          <a:p>
            <a:r>
              <a:rPr lang="en-GB" dirty="0" smtClean="0"/>
              <a:t>Participation</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285750"/>
            <a:ext cx="8229600" cy="5840413"/>
          </a:xfrm>
        </p:spPr>
        <p:txBody>
          <a:bodyPr>
            <a:normAutofit/>
          </a:bodyPr>
          <a:lstStyle/>
          <a:p>
            <a:r>
              <a:rPr lang="en-GB" dirty="0" smtClean="0"/>
              <a:t>Participation means ‘taking part in,’ and has been defined by Hart as the ‘Process of sharing decisions which affect one’s life and the life of the community in which one lives.’ (Hart, 1992)</a:t>
            </a:r>
          </a:p>
          <a:p>
            <a:r>
              <a:rPr lang="en-GB" dirty="0" smtClean="0"/>
              <a:t>Participation can be described as a process that provides a structure for children’s and young people’s decision making.</a:t>
            </a:r>
          </a:p>
          <a:p>
            <a:r>
              <a:rPr lang="en-GB" dirty="0" smtClean="0"/>
              <a:t>However, other structures are also in place to enable adult professionals to make decisions ‘in the best interests of the child’</a:t>
            </a:r>
          </a:p>
          <a:p>
            <a:r>
              <a:rPr lang="en-GB" dirty="0" smtClean="0"/>
              <a:t>Do these structures provide an adequate place to facilitate meaningful participation?  </a:t>
            </a:r>
          </a:p>
          <a:p>
            <a:endParaRPr lang="en-GB"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2 broad ideological approaches:</a:t>
            </a:r>
          </a:p>
          <a:p>
            <a:r>
              <a:rPr lang="en-GB" dirty="0" smtClean="0"/>
              <a:t>The consumerist/managerial approach </a:t>
            </a:r>
          </a:p>
          <a:p>
            <a:r>
              <a:rPr lang="en-GB" dirty="0" smtClean="0"/>
              <a:t>The democratic approach</a:t>
            </a:r>
            <a:endParaRPr lang="en-GB" dirty="0"/>
          </a:p>
        </p:txBody>
      </p:sp>
      <p:sp>
        <p:nvSpPr>
          <p:cNvPr id="2" name="Title 1"/>
          <p:cNvSpPr>
            <a:spLocks noGrp="1"/>
          </p:cNvSpPr>
          <p:nvPr>
            <p:ph type="title"/>
          </p:nvPr>
        </p:nvSpPr>
        <p:spPr/>
        <p:txBody>
          <a:bodyPr/>
          <a:lstStyle/>
          <a:p>
            <a:r>
              <a:rPr lang="en-GB" dirty="0" smtClean="0"/>
              <a:t>Ideological Approaches</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t>Developed in latter part of 20</a:t>
            </a:r>
            <a:r>
              <a:rPr lang="en-GB" baseline="30000" dirty="0" smtClean="0"/>
              <a:t>th</a:t>
            </a:r>
            <a:r>
              <a:rPr lang="en-GB" dirty="0" smtClean="0"/>
              <a:t> Century. Increased use of market approaches within health and social care services with the emphasis on the purchasing of services.  People were reframed as active consumers</a:t>
            </a:r>
          </a:p>
          <a:p>
            <a:r>
              <a:rPr lang="en-GB" dirty="0" smtClean="0"/>
              <a:t>Participation was linked to ‘improving the product’ by obtaining feedback from the customer to improve economy, efficiency, and effectiveness.  Consumers should exercise their buying power over services.</a:t>
            </a:r>
            <a:endParaRPr lang="en-GB" dirty="0"/>
          </a:p>
        </p:txBody>
      </p:sp>
      <p:sp>
        <p:nvSpPr>
          <p:cNvPr id="2" name="Title 1"/>
          <p:cNvSpPr>
            <a:spLocks noGrp="1"/>
          </p:cNvSpPr>
          <p:nvPr>
            <p:ph type="title"/>
          </p:nvPr>
        </p:nvSpPr>
        <p:spPr/>
        <p:txBody>
          <a:bodyPr/>
          <a:lstStyle/>
          <a:p>
            <a:r>
              <a:rPr lang="en-GB" dirty="0" smtClean="0"/>
              <a:t>Consumerist Approach</a:t>
            </a:r>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4294967295"/>
          </p:nvPr>
        </p:nvSpPr>
        <p:spPr>
          <a:xfrm>
            <a:off x="0" y="428625"/>
            <a:ext cx="8229600" cy="5697538"/>
          </a:xfrm>
        </p:spPr>
        <p:txBody>
          <a:bodyPr/>
          <a:lstStyle/>
          <a:p>
            <a:r>
              <a:rPr lang="en-GB" dirty="0" smtClean="0"/>
              <a:t>The core principles of this approach become embedded in policy and practice. Implications for children and young people:</a:t>
            </a:r>
          </a:p>
          <a:p>
            <a:r>
              <a:rPr lang="en-GB" dirty="0" smtClean="0"/>
              <a:t>The focus is on them as individuals and their use of a participation service</a:t>
            </a:r>
          </a:p>
          <a:p>
            <a:r>
              <a:rPr lang="en-GB" dirty="0" smtClean="0"/>
              <a:t>Services may become more responsive and relevant but </a:t>
            </a:r>
            <a:r>
              <a:rPr lang="en-GB" dirty="0" smtClean="0"/>
              <a:t>are </a:t>
            </a:r>
            <a:r>
              <a:rPr lang="en-GB" dirty="0" smtClean="0"/>
              <a:t>still owned and controlled by the service provider.</a:t>
            </a:r>
          </a:p>
          <a:p>
            <a:r>
              <a:rPr lang="en-GB" dirty="0" smtClean="0"/>
              <a:t>Can address concerns of access, information, choice and complaint about a service.</a:t>
            </a:r>
          </a:p>
          <a:p>
            <a:endParaRPr lang="en-GB" dirty="0" smtClean="0"/>
          </a:p>
          <a:p>
            <a:endParaRPr lang="en-GB"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500034" y="1214421"/>
          <a:ext cx="7858180" cy="5072099"/>
        </p:xfrm>
        <a:graphic>
          <a:graphicData uri="http://schemas.openxmlformats.org/drawingml/2006/table">
            <a:tbl>
              <a:tblPr/>
              <a:tblGrid>
                <a:gridCol w="1056033"/>
                <a:gridCol w="6802147"/>
              </a:tblGrid>
              <a:tr h="300035">
                <a:tc>
                  <a:txBody>
                    <a:bodyPr/>
                    <a:lstStyle/>
                    <a:p>
                      <a:pPr>
                        <a:lnSpc>
                          <a:spcPct val="115000"/>
                        </a:lnSpc>
                        <a:spcAft>
                          <a:spcPts val="0"/>
                        </a:spcAft>
                      </a:pPr>
                      <a:endParaRPr lang="en-GB" sz="16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dirty="0" err="1">
                          <a:latin typeface="Calibri"/>
                          <a:ea typeface="Calibri"/>
                          <a:cs typeface="Times New Roman"/>
                        </a:rPr>
                        <a:t>Hirshman’s</a:t>
                      </a:r>
                      <a:r>
                        <a:rPr lang="en-GB" sz="1600" dirty="0">
                          <a:latin typeface="Calibri"/>
                          <a:ea typeface="Calibri"/>
                          <a:cs typeface="Times New Roman"/>
                        </a:rPr>
                        <a:t> model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2839">
                <a:tc>
                  <a:txBody>
                    <a:bodyPr/>
                    <a:lstStyle/>
                    <a:p>
                      <a:pPr>
                        <a:lnSpc>
                          <a:spcPct val="115000"/>
                        </a:lnSpc>
                        <a:spcAft>
                          <a:spcPts val="0"/>
                        </a:spcAft>
                      </a:pPr>
                      <a:r>
                        <a:rPr lang="en-GB" sz="1600" dirty="0">
                          <a:latin typeface="Calibri"/>
                          <a:ea typeface="Calibri"/>
                          <a:cs typeface="Times New Roman"/>
                        </a:rPr>
                        <a:t>Exit: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dirty="0">
                          <a:latin typeface="Calibri"/>
                          <a:ea typeface="Calibri"/>
                          <a:cs typeface="Times New Roman"/>
                        </a:rPr>
                        <a:t>Consumers can stop using a service and go elsewhere, as long as there are accessible alternatives. This is not an option easily available to children and young people, even with the support of an advocate.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45677">
                <a:tc>
                  <a:txBody>
                    <a:bodyPr/>
                    <a:lstStyle/>
                    <a:p>
                      <a:pPr>
                        <a:lnSpc>
                          <a:spcPct val="115000"/>
                        </a:lnSpc>
                        <a:spcAft>
                          <a:spcPts val="0"/>
                        </a:spcAft>
                      </a:pPr>
                      <a:r>
                        <a:rPr lang="en-GB" sz="1600">
                          <a:latin typeface="Calibri"/>
                          <a:ea typeface="Calibri"/>
                          <a:cs typeface="Times New Roman"/>
                        </a:rPr>
                        <a:t>Voice: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dirty="0">
                          <a:latin typeface="Calibri"/>
                          <a:ea typeface="Calibri"/>
                          <a:cs typeface="Times New Roman"/>
                        </a:rPr>
                        <a:t>Consumers can try to influence the service by expressing an opinion using a complaints system , opportunities for consultation, etc.  The Children Act 1989 gives children and young </a:t>
                      </a:r>
                      <a:r>
                        <a:rPr lang="en-GB" sz="1600" dirty="0" smtClean="0">
                          <a:latin typeface="Calibri"/>
                          <a:ea typeface="Calibri"/>
                          <a:cs typeface="Times New Roman"/>
                        </a:rPr>
                        <a:t>people </a:t>
                      </a:r>
                      <a:r>
                        <a:rPr lang="en-GB" sz="1600" dirty="0">
                          <a:latin typeface="Calibri"/>
                          <a:ea typeface="Calibri"/>
                          <a:cs typeface="Times New Roman"/>
                        </a:rPr>
                        <a:t>looked after in local authority care the right to complain. Recognising that this is not an easy process the Children Act 2004 provides children and young people with the legislative mandate for access to independent advocacy support if they are making a complaint under the Children Act 1989.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03548">
                <a:tc>
                  <a:txBody>
                    <a:bodyPr/>
                    <a:lstStyle/>
                    <a:p>
                      <a:pPr>
                        <a:lnSpc>
                          <a:spcPct val="115000"/>
                        </a:lnSpc>
                        <a:spcAft>
                          <a:spcPts val="0"/>
                        </a:spcAft>
                      </a:pPr>
                      <a:r>
                        <a:rPr lang="en-GB" sz="1600">
                          <a:latin typeface="Calibri"/>
                          <a:ea typeface="Calibri"/>
                          <a:cs typeface="Times New Roman"/>
                        </a:rPr>
                        <a:t>Loyalty: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en-GB" sz="1600" dirty="0">
                          <a:latin typeface="Calibri"/>
                          <a:ea typeface="Calibri"/>
                          <a:cs typeface="Times New Roman"/>
                        </a:rPr>
                        <a:t>Even though they may not completely satisfied with the service consumers may continue to use it without complaint because of considerations such as convenience, vulnerability, or commitment to a particular foster carer or key worker for example, may mean that this is their opinion of choice.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Content Placeholder 5"/>
          <p:cNvSpPr>
            <a:spLocks noGrp="1"/>
          </p:cNvSpPr>
          <p:nvPr>
            <p:ph idx="1"/>
          </p:nvPr>
        </p:nvSpPr>
        <p:spPr/>
        <p:txBody>
          <a:bodyPr/>
          <a:lstStyle/>
          <a:p>
            <a:pPr>
              <a:buNone/>
            </a:pPr>
            <a:endParaRPr lang="en-GB" dirty="0" smtClean="0"/>
          </a:p>
          <a:p>
            <a:pPr>
              <a:buNone/>
            </a:pPr>
            <a:endParaRPr lang="en-GB" dirty="0"/>
          </a:p>
        </p:txBody>
      </p:sp>
      <p:sp>
        <p:nvSpPr>
          <p:cNvPr id="5" name="Title 4"/>
          <p:cNvSpPr>
            <a:spLocks noGrp="1"/>
          </p:cNvSpPr>
          <p:nvPr>
            <p:ph type="title"/>
          </p:nvPr>
        </p:nvSpPr>
        <p:spPr/>
        <p:txBody>
          <a:bodyPr/>
          <a:lstStyle/>
          <a:p>
            <a:r>
              <a:rPr lang="en-GB" dirty="0" err="1" smtClean="0"/>
              <a:t>Hirshman’s</a:t>
            </a:r>
            <a:r>
              <a:rPr lang="en-GB" dirty="0" smtClean="0"/>
              <a:t> Model</a:t>
            </a:r>
            <a:endParaRPr lang="en-GB"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Roots in service user movements.</a:t>
            </a:r>
          </a:p>
          <a:p>
            <a:pPr>
              <a:buNone/>
            </a:pPr>
            <a:endParaRPr lang="en-GB" dirty="0" smtClean="0"/>
          </a:p>
          <a:p>
            <a:r>
              <a:rPr lang="en-GB" dirty="0" smtClean="0"/>
              <a:t>Focus on ensuring that people have an influence in relation to the services that they are using and the organisations that impact on them so they have more control over their lives (Beresford, 2005)</a:t>
            </a:r>
            <a:endParaRPr lang="en-GB" dirty="0"/>
          </a:p>
        </p:txBody>
      </p:sp>
      <p:sp>
        <p:nvSpPr>
          <p:cNvPr id="2" name="Title 1"/>
          <p:cNvSpPr>
            <a:spLocks noGrp="1"/>
          </p:cNvSpPr>
          <p:nvPr>
            <p:ph type="title"/>
          </p:nvPr>
        </p:nvSpPr>
        <p:spPr/>
        <p:txBody>
          <a:bodyPr/>
          <a:lstStyle/>
          <a:p>
            <a:r>
              <a:rPr lang="en-GB" dirty="0" smtClean="0"/>
              <a:t>Democratic Approach</a:t>
            </a:r>
            <a:endParaRPr lang="en-GB"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Provision of services for all</a:t>
            </a:r>
          </a:p>
          <a:p>
            <a:r>
              <a:rPr lang="en-GB" dirty="0" smtClean="0"/>
              <a:t>Fairness and justice</a:t>
            </a:r>
          </a:p>
          <a:p>
            <a:r>
              <a:rPr lang="en-GB" dirty="0" smtClean="0"/>
              <a:t>Citizen rights and responsibilities</a:t>
            </a:r>
          </a:p>
          <a:p>
            <a:r>
              <a:rPr lang="en-GB" dirty="0" smtClean="0"/>
              <a:t>Collective action</a:t>
            </a:r>
          </a:p>
          <a:p>
            <a:r>
              <a:rPr lang="en-GB" dirty="0" smtClean="0"/>
              <a:t>Enables children and young people to influence decisions that affect  their lives.</a:t>
            </a:r>
          </a:p>
          <a:p>
            <a:r>
              <a:rPr lang="en-GB" dirty="0" smtClean="0"/>
              <a:t>Right to heard, participate, exercise choice, define problems and action.</a:t>
            </a:r>
          </a:p>
          <a:p>
            <a:pPr>
              <a:buNone/>
            </a:pPr>
            <a:endParaRPr lang="en-GB" dirty="0"/>
          </a:p>
        </p:txBody>
      </p:sp>
      <p:sp>
        <p:nvSpPr>
          <p:cNvPr id="2" name="Title 1"/>
          <p:cNvSpPr>
            <a:spLocks noGrp="1"/>
          </p:cNvSpPr>
          <p:nvPr>
            <p:ph type="title"/>
          </p:nvPr>
        </p:nvSpPr>
        <p:spPr/>
        <p:txBody>
          <a:bodyPr/>
          <a:lstStyle/>
          <a:p>
            <a:r>
              <a:rPr lang="en-GB" dirty="0" smtClean="0"/>
              <a:t>Focus of democratic approach</a:t>
            </a: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GB" dirty="0" smtClean="0"/>
              <a:t>‘ Children themselves…must also participate in social progress.  As the holders of the rights stipulated in the Convention, it is imperative that children know and understand their rights and are empowered to claim them.  The Convention should be taught in schools, so that children can be advocates for themselves.  Children also have responsibilities to other children under the Convention: learning about their own rights entails recognising the rights of others. (</a:t>
            </a:r>
            <a:r>
              <a:rPr lang="en-GB" dirty="0" err="1" smtClean="0"/>
              <a:t>Unicef</a:t>
            </a:r>
            <a:r>
              <a:rPr lang="en-GB" dirty="0" smtClean="0"/>
              <a:t>, 2009:70) </a:t>
            </a:r>
          </a:p>
          <a:p>
            <a:endParaRPr lang="en-GB" dirty="0"/>
          </a:p>
        </p:txBody>
      </p:sp>
      <p:sp>
        <p:nvSpPr>
          <p:cNvPr id="2" name="Title 1"/>
          <p:cNvSpPr>
            <a:spLocks noGrp="1"/>
          </p:cNvSpPr>
          <p:nvPr>
            <p:ph type="title"/>
          </p:nvPr>
        </p:nvSpPr>
        <p:spPr/>
        <p:txBody>
          <a:bodyPr>
            <a:normAutofit fontScale="90000"/>
          </a:bodyPr>
          <a:lstStyle/>
          <a:p>
            <a:r>
              <a:rPr lang="en-GB" dirty="0" smtClean="0"/>
              <a:t>Children: active in claiming their rights…</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285750"/>
            <a:ext cx="8229600" cy="5721350"/>
          </a:xfrm>
        </p:spPr>
        <p:txBody>
          <a:bodyPr/>
          <a:lstStyle/>
          <a:p>
            <a:r>
              <a:rPr lang="en-GB" dirty="0" smtClean="0"/>
              <a:t>Until recently the development of conventions laws and policies relating to children were all created by adults. Why?</a:t>
            </a:r>
          </a:p>
          <a:p>
            <a:pPr>
              <a:buNone/>
            </a:pPr>
            <a:endParaRPr lang="en-GB" dirty="0" smtClean="0"/>
          </a:p>
          <a:p>
            <a:r>
              <a:rPr lang="en-GB" dirty="0" smtClean="0"/>
              <a:t>Stereotyping of children as ‘incapable’, and assumptions that the best interests of children were serviced by adult decisions based on adult opinions and adult perceptions of children’s position and needs (Alderson, 2000)</a:t>
            </a:r>
          </a:p>
          <a:p>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285750"/>
            <a:ext cx="8229600" cy="5721350"/>
          </a:xfrm>
        </p:spPr>
        <p:txBody>
          <a:bodyPr/>
          <a:lstStyle/>
          <a:p>
            <a:r>
              <a:rPr lang="en-GB" dirty="0" smtClean="0"/>
              <a:t>‘ The neglect of children’s perspectives has come about as a result of particular social constructions that estimated them as incapable of producing relevant, reliable or representative evidence (Mills, 2004)</a:t>
            </a:r>
          </a:p>
          <a:p>
            <a:pPr>
              <a:buNone/>
            </a:pPr>
            <a:endParaRPr lang="en-GB" dirty="0" smtClean="0"/>
          </a:p>
          <a:p>
            <a:r>
              <a:rPr lang="en-GB" dirty="0" smtClean="0"/>
              <a:t>This attitude is still at work in many instances.  Some organisations still speak of children’s rights purely in terms of adult actions and responsibilities for ensuring that rights are acted on.</a:t>
            </a:r>
          </a:p>
          <a:p>
            <a:endParaRPr lang="en-GB"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500042"/>
            <a:ext cx="8229600" cy="5507058"/>
          </a:xfrm>
        </p:spPr>
        <p:txBody>
          <a:bodyPr/>
          <a:lstStyle/>
          <a:p>
            <a:r>
              <a:rPr lang="en-GB" dirty="0" smtClean="0"/>
              <a:t>The emergent position is one that sees children as being active in defining and acting on their rights.  Adults and children together develop ideas and practices that concern rights. </a:t>
            </a:r>
          </a:p>
          <a:p>
            <a:pPr>
              <a:buNone/>
            </a:pPr>
            <a:endParaRPr lang="en-GB" dirty="0" smtClean="0"/>
          </a:p>
          <a:p>
            <a:r>
              <a:rPr lang="en-GB" dirty="0" smtClean="0"/>
              <a:t>The past fifty years have seen changes in many countries in traditional attitudes towards children’s lives – in including children and in giving access to decision making processes</a:t>
            </a:r>
            <a:endParaRPr lang="en-GB"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714356"/>
            <a:ext cx="8229600" cy="5292744"/>
          </a:xfrm>
        </p:spPr>
        <p:txBody>
          <a:bodyPr/>
          <a:lstStyle/>
          <a:p>
            <a:r>
              <a:rPr lang="en-GB" dirty="0" smtClean="0"/>
              <a:t>This includes children having a voice in what happens to them in areas such as medicine, education, and family life. The creation of access to information for children is seen as a key part of this.</a:t>
            </a:r>
          </a:p>
          <a:p>
            <a:pPr>
              <a:buNone/>
            </a:pPr>
            <a:endParaRPr lang="en-GB" dirty="0" smtClean="0"/>
          </a:p>
          <a:p>
            <a:r>
              <a:rPr lang="en-GB" dirty="0" smtClean="0"/>
              <a:t>Access to knowledge – what rights mean and how they are available to children – has been the subject of much effort.</a:t>
            </a:r>
            <a:endParaRPr lang="en-GB"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571480"/>
            <a:ext cx="8229600" cy="5435620"/>
          </a:xfrm>
        </p:spPr>
        <p:txBody>
          <a:bodyPr>
            <a:normAutofit lnSpcReduction="10000"/>
          </a:bodyPr>
          <a:lstStyle/>
          <a:p>
            <a:r>
              <a:rPr lang="en-GB" dirty="0" smtClean="0"/>
              <a:t>Williams 2013, claims that scepticism and resistance to children as rights bearing is strong.</a:t>
            </a:r>
          </a:p>
          <a:p>
            <a:pPr>
              <a:buNone/>
            </a:pPr>
            <a:endParaRPr lang="en-GB" dirty="0" smtClean="0"/>
          </a:p>
          <a:p>
            <a:r>
              <a:rPr lang="en-GB" dirty="0" smtClean="0"/>
              <a:t>The UNCRC outlines an international vision of children as human beings with rights and involves a paradigm shift in the status of children (Freeman, 2011)</a:t>
            </a:r>
          </a:p>
          <a:p>
            <a:pPr>
              <a:buNone/>
            </a:pPr>
            <a:endParaRPr lang="en-GB" dirty="0" smtClean="0"/>
          </a:p>
          <a:p>
            <a:r>
              <a:rPr lang="en-GB" dirty="0" smtClean="0"/>
              <a:t>‘It presents the ‘citizen child’ who is entitled to consideration in his or her own right despite lack of formal capacity and political influences.’ (Lyle, 2014)</a:t>
            </a:r>
          </a:p>
          <a:p>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636586"/>
            <a:ext cx="8229600" cy="5435620"/>
          </a:xfrm>
        </p:spPr>
        <p:txBody>
          <a:bodyPr/>
          <a:lstStyle/>
          <a:p>
            <a:r>
              <a:rPr lang="en-GB" dirty="0" smtClean="0"/>
              <a:t>The realisation or implementation of children’s rights will depend on how politically and socially acceptable it is to the adult population. (Lyle, 2014)</a:t>
            </a:r>
          </a:p>
          <a:p>
            <a:pPr>
              <a:buNone/>
            </a:pPr>
            <a:endParaRPr lang="en-GB" dirty="0" smtClean="0"/>
          </a:p>
          <a:p>
            <a:r>
              <a:rPr lang="en-GB" dirty="0" smtClean="0"/>
              <a:t>UNCRC recognises the child as a full human being, ‘…but unless it is firmly rooted in social policy that the adult population supports, it will remain rhetoric.’ (Lyle, 2014)</a:t>
            </a:r>
          </a:p>
          <a:p>
            <a:endParaRPr lang="en-GB"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285750"/>
            <a:ext cx="8229600" cy="5721350"/>
          </a:xfrm>
        </p:spPr>
        <p:txBody>
          <a:bodyPr/>
          <a:lstStyle/>
          <a:p>
            <a:r>
              <a:rPr lang="en-GB" dirty="0" smtClean="0"/>
              <a:t>According to Lyle 2014, there are two diametrically opposed narratives of childhood:</a:t>
            </a:r>
          </a:p>
          <a:p>
            <a:pPr>
              <a:buNone/>
            </a:pPr>
            <a:endParaRPr lang="en-GB" dirty="0" smtClean="0"/>
          </a:p>
          <a:p>
            <a:pPr lvl="0"/>
            <a:r>
              <a:rPr lang="en-GB" dirty="0" smtClean="0"/>
              <a:t>Children as ‘innocent’ or ‘vulnerable,’ and in need of protection from danger in public spaces.</a:t>
            </a:r>
          </a:p>
          <a:p>
            <a:pPr lvl="0">
              <a:buNone/>
            </a:pPr>
            <a:endParaRPr lang="en-GB" dirty="0" smtClean="0"/>
          </a:p>
          <a:p>
            <a:pPr lvl="0"/>
            <a:r>
              <a:rPr lang="en-GB" dirty="0" smtClean="0"/>
              <a:t>Children as ‘unruly’ and in need of discipline and containment to protect adults from their behaviour.</a:t>
            </a:r>
          </a:p>
          <a:p>
            <a:endParaRPr lang="en-GB"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1481138"/>
            <a:ext cx="8229600" cy="4525962"/>
          </a:xfrm>
        </p:spPr>
        <p:txBody>
          <a:bodyPr/>
          <a:lstStyle/>
          <a:p>
            <a:r>
              <a:rPr lang="en-GB" dirty="0" smtClean="0"/>
              <a:t>e.g. the recent example of the introduction of anti-social behaviour orders is a policing response to fear of crime from young people in public spaces and ‘…has resulted in the criminalisation of many young people for offences that in previous times may have been labelled as bad manners rather than criminal behaviour.’ (</a:t>
            </a:r>
            <a:r>
              <a:rPr lang="en-GB" dirty="0" err="1" smtClean="0"/>
              <a:t>Wlliams</a:t>
            </a:r>
            <a:r>
              <a:rPr lang="en-GB" dirty="0" smtClean="0"/>
              <a:t>, 2013)</a:t>
            </a:r>
          </a:p>
          <a:p>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1481138"/>
            <a:ext cx="8229600" cy="4525962"/>
          </a:xfrm>
        </p:spPr>
        <p:txBody>
          <a:bodyPr/>
          <a:lstStyle/>
          <a:p>
            <a:r>
              <a:rPr lang="en-GB" dirty="0" smtClean="0"/>
              <a:t>Wales, as the first nation in the world to put the UNCRC as the basis of all its work in the rights measure challenges many of the assumptions of society about the relationship between adult and child.</a:t>
            </a:r>
          </a:p>
          <a:p>
            <a:endParaRPr lang="en-GB"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1481138"/>
            <a:ext cx="8229600" cy="4525962"/>
          </a:xfrm>
        </p:spPr>
        <p:txBody>
          <a:bodyPr/>
          <a:lstStyle/>
          <a:p>
            <a:r>
              <a:rPr lang="en-GB" dirty="0" smtClean="0"/>
              <a:t>Society in general does not take seriously the idea of children contributing to debates about things that affect them. Ruddock and Flutter (2007) indicate that the traditional exclusion of children from decision making and dialogue is founded on an outdated view of childhood that, ‘…fails to acknowledge young people’s capacity to take initiative and reflect on issues that affect their lives.’</a:t>
            </a:r>
          </a:p>
          <a:p>
            <a:endParaRPr lang="en-GB"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1481138"/>
            <a:ext cx="8229600" cy="4525962"/>
          </a:xfrm>
        </p:spPr>
        <p:txBody>
          <a:bodyPr>
            <a:normAutofit fontScale="92500"/>
          </a:bodyPr>
          <a:lstStyle/>
          <a:p>
            <a:r>
              <a:rPr lang="en-GB" dirty="0" smtClean="0"/>
              <a:t>Research has revealed very different levels of knowledge of rights in different countries.  In Norway, a recent survey showed that children were aware of their rights from a variety of sources and indicated that organisations such as schools were active in ensuring awareness.   Research has also revealed much poorer levels of awareness in the UK: a survey conducted by the Children’s Rights Alliance (2008) reported that the ‘majority of respondents  said they knew very little about the UNCRC’.</a:t>
            </a:r>
          </a:p>
          <a:p>
            <a:endParaRPr lang="en-GB"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4294967295"/>
          </p:nvPr>
        </p:nvSpPr>
        <p:spPr>
          <a:xfrm>
            <a:off x="0" y="857232"/>
            <a:ext cx="8229600" cy="5149868"/>
          </a:xfrm>
        </p:spPr>
        <p:txBody>
          <a:bodyPr/>
          <a:lstStyle/>
          <a:p>
            <a:r>
              <a:rPr lang="en-GB" dirty="0" smtClean="0"/>
              <a:t>Often information given to children about their rights may contradict positions in UK law where it does not follow the UNCRC, or the beliefs of their parents.</a:t>
            </a:r>
          </a:p>
          <a:p>
            <a:pPr>
              <a:buNone/>
            </a:pPr>
            <a:endParaRPr lang="en-GB" dirty="0" smtClean="0"/>
          </a:p>
          <a:p>
            <a:r>
              <a:rPr lang="en-GB" dirty="0" smtClean="0"/>
              <a:t>Lyle, in reflecting upon the programme of training and awareness raising amongst professional in schools in south Wales highlighted a number of barriers to the embedding of the UNCRC which had emerged from research with professionals.  </a:t>
            </a:r>
          </a:p>
          <a:p>
            <a:endParaRPr lang="en-GB" dirty="0" smtClean="0"/>
          </a:p>
          <a:p>
            <a:endParaRPr lang="en-GB"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 key barrier identified during research was the view that rights for children are not</a:t>
            </a:r>
          </a:p>
          <a:p>
            <a:r>
              <a:rPr lang="en-GB" dirty="0" smtClean="0"/>
              <a:t>appropriate. Participants expressed the view that adults are in a better position than</a:t>
            </a:r>
          </a:p>
          <a:p>
            <a:r>
              <a:rPr lang="en-GB" dirty="0" smtClean="0"/>
              <a:t>the child to assess the interests of the child</a:t>
            </a:r>
            <a:endParaRPr lang="en-GB" dirty="0"/>
          </a:p>
        </p:txBody>
      </p:sp>
      <p:sp>
        <p:nvSpPr>
          <p:cNvPr id="3" name="Title 2"/>
          <p:cNvSpPr>
            <a:spLocks noGrp="1"/>
          </p:cNvSpPr>
          <p:nvPr>
            <p:ph type="title"/>
          </p:nvPr>
        </p:nvSpPr>
        <p:spPr/>
        <p:txBody>
          <a:bodyPr>
            <a:normAutofit fontScale="90000"/>
          </a:bodyPr>
          <a:lstStyle/>
          <a:p>
            <a:r>
              <a:rPr lang="en-GB" dirty="0" smtClean="0"/>
              <a:t>Theme 1: immaturity</a:t>
            </a:r>
            <a:br>
              <a:rPr lang="en-GB" dirty="0" smtClean="0"/>
            </a:br>
            <a:endParaRPr lang="en-GB"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Narratives that cast children as incompetent</a:t>
            </a:r>
          </a:p>
          <a:p>
            <a:r>
              <a:rPr lang="en-GB" dirty="0" smtClean="0"/>
              <a:t>and too immature to be involved in decisions about their lives were sometimes</a:t>
            </a:r>
          </a:p>
          <a:p>
            <a:r>
              <a:rPr lang="en-GB" dirty="0" smtClean="0"/>
              <a:t>legitimated by reference to Article 3 of the UNCRC, “the best interests of the child”</a:t>
            </a:r>
          </a:p>
          <a:p>
            <a:r>
              <a:rPr lang="en-GB" dirty="0" smtClean="0"/>
              <a:t>to justify adult decision-making in children’s lives. This was seen to override Article</a:t>
            </a:r>
          </a:p>
          <a:p>
            <a:r>
              <a:rPr lang="en-GB" dirty="0" smtClean="0"/>
              <a:t>12, which seeks to prioritise children’s voices.</a:t>
            </a:r>
          </a:p>
          <a:p>
            <a:endParaRPr lang="en-GB" dirty="0"/>
          </a:p>
        </p:txBody>
      </p:sp>
      <p:sp>
        <p:nvSpPr>
          <p:cNvPr id="3" name="Title 2"/>
          <p:cNvSpPr>
            <a:spLocks noGrp="1"/>
          </p:cNvSpPr>
          <p:nvPr>
            <p:ph type="title"/>
          </p:nvPr>
        </p:nvSpPr>
        <p:spPr/>
        <p:txBody>
          <a:bodyPr>
            <a:normAutofit fontScale="90000"/>
          </a:bodyPr>
          <a:lstStyle/>
          <a:p>
            <a:r>
              <a:rPr lang="en-GB" dirty="0" smtClean="0"/>
              <a:t>Theme 1: immaturity</a:t>
            </a:r>
            <a:br>
              <a:rPr lang="en-GB" dirty="0" smtClean="0"/>
            </a:br>
            <a:endParaRPr lang="en-GB"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a:bodyPr>
          <a:lstStyle/>
          <a:p>
            <a:r>
              <a:rPr lang="en-GB" dirty="0" smtClean="0"/>
              <a:t>Adults commonly assumed children were incapable of forming their own views because they are not old enough; therefore, age becomes a key objection to the UNCRC in schools, especially in the early years and infant classroom</a:t>
            </a:r>
          </a:p>
          <a:p>
            <a:pPr>
              <a:buNone/>
            </a:pPr>
            <a:r>
              <a:rPr lang="en-GB" dirty="0" smtClean="0"/>
              <a:t> (age 4–7).</a:t>
            </a:r>
          </a:p>
          <a:p>
            <a:pPr>
              <a:buNone/>
            </a:pPr>
            <a:r>
              <a:rPr lang="en-GB" dirty="0" smtClean="0"/>
              <a:t>  Children were seen as “developing” suggesting that developmental psychology has a powerful influence on educationalists, which limits their expectations of children.</a:t>
            </a:r>
          </a:p>
          <a:p>
            <a:pPr>
              <a:buNone/>
            </a:pPr>
            <a:r>
              <a:rPr lang="en-GB" dirty="0" smtClean="0"/>
              <a:t>   </a:t>
            </a:r>
          </a:p>
          <a:p>
            <a:endParaRPr lang="en-GB" dirty="0"/>
          </a:p>
        </p:txBody>
      </p:sp>
      <p:sp>
        <p:nvSpPr>
          <p:cNvPr id="3" name="Title 2"/>
          <p:cNvSpPr>
            <a:spLocks noGrp="1"/>
          </p:cNvSpPr>
          <p:nvPr>
            <p:ph type="title"/>
          </p:nvPr>
        </p:nvSpPr>
        <p:spPr/>
        <p:txBody>
          <a:bodyPr>
            <a:normAutofit fontScale="90000"/>
          </a:bodyPr>
          <a:lstStyle/>
          <a:p>
            <a:r>
              <a:rPr lang="en-GB" dirty="0" smtClean="0"/>
              <a:t>Theme 1: immaturity</a:t>
            </a:r>
            <a:br>
              <a:rPr lang="en-GB" dirty="0" smtClean="0"/>
            </a:br>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There is considerable evidence that under</a:t>
            </a:r>
          </a:p>
          <a:p>
            <a:r>
              <a:rPr lang="en-GB" dirty="0" smtClean="0"/>
              <a:t>the sway of developmentally appropriate practice, teachers frequently assume</a:t>
            </a:r>
          </a:p>
          <a:p>
            <a:r>
              <a:rPr lang="en-GB" dirty="0" smtClean="0"/>
              <a:t>children cannot exercise their rights as they are developmentally inappropriate</a:t>
            </a:r>
            <a:endParaRPr lang="en-GB" dirty="0"/>
          </a:p>
        </p:txBody>
      </p:sp>
      <p:sp>
        <p:nvSpPr>
          <p:cNvPr id="3" name="Title 2"/>
          <p:cNvSpPr>
            <a:spLocks noGrp="1"/>
          </p:cNvSpPr>
          <p:nvPr>
            <p:ph type="title"/>
          </p:nvPr>
        </p:nvSpPr>
        <p:spPr/>
        <p:txBody>
          <a:bodyPr/>
          <a:lstStyle/>
          <a:p>
            <a:r>
              <a:rPr lang="en-GB" dirty="0" smtClean="0"/>
              <a:t>Theme 1: immaturity</a:t>
            </a:r>
            <a:endParaRPr lang="en-GB"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Furthermore, the notion that childhood is an apprenticeship for adulthood</a:t>
            </a:r>
          </a:p>
          <a:p>
            <a:r>
              <a:rPr lang="en-GB" dirty="0" smtClean="0"/>
              <a:t>with the assumption that there will be “an arrival”, “an age of majority”, when</a:t>
            </a:r>
          </a:p>
          <a:p>
            <a:r>
              <a:rPr lang="en-GB" dirty="0" smtClean="0"/>
              <a:t>the rights and status of citizenship will be conferred is commonly held (James,</a:t>
            </a:r>
          </a:p>
          <a:p>
            <a:r>
              <a:rPr lang="en-GB" dirty="0" smtClean="0"/>
              <a:t>Jenks, and </a:t>
            </a:r>
            <a:r>
              <a:rPr lang="en-GB" dirty="0" err="1" smtClean="0"/>
              <a:t>Prout</a:t>
            </a:r>
            <a:r>
              <a:rPr lang="en-GB" dirty="0" smtClean="0"/>
              <a:t> 1998).</a:t>
            </a:r>
          </a:p>
          <a:p>
            <a:endParaRPr lang="en-GB" dirty="0"/>
          </a:p>
        </p:txBody>
      </p:sp>
      <p:sp>
        <p:nvSpPr>
          <p:cNvPr id="3" name="Title 2"/>
          <p:cNvSpPr>
            <a:spLocks noGrp="1"/>
          </p:cNvSpPr>
          <p:nvPr>
            <p:ph type="title"/>
          </p:nvPr>
        </p:nvSpPr>
        <p:spPr/>
        <p:txBody>
          <a:bodyPr/>
          <a:lstStyle/>
          <a:p>
            <a:r>
              <a:rPr lang="en-GB" dirty="0" smtClean="0"/>
              <a:t>Theme 1: immaturity</a:t>
            </a: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dominant discourse of child as “citizen-in-waiting” is an attitude that works against the UNCRC.</a:t>
            </a:r>
          </a:p>
          <a:p>
            <a:endParaRPr lang="en-GB" dirty="0"/>
          </a:p>
        </p:txBody>
      </p:sp>
      <p:sp>
        <p:nvSpPr>
          <p:cNvPr id="3" name="Title 2"/>
          <p:cNvSpPr>
            <a:spLocks noGrp="1"/>
          </p:cNvSpPr>
          <p:nvPr>
            <p:ph type="title"/>
          </p:nvPr>
        </p:nvSpPr>
        <p:spPr/>
        <p:txBody>
          <a:bodyPr/>
          <a:lstStyle/>
          <a:p>
            <a:r>
              <a:rPr lang="en-GB" dirty="0" smtClean="0"/>
              <a:t>Theme 1: immaturity</a:t>
            </a:r>
            <a:endParaRPr lang="en-GB"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view of children as “innocent” was expressed and used</a:t>
            </a:r>
          </a:p>
          <a:p>
            <a:r>
              <a:rPr lang="en-GB" dirty="0" smtClean="0"/>
              <a:t>in argument for the withholding of knowledge from children under the guise of protecting</a:t>
            </a:r>
          </a:p>
          <a:p>
            <a:r>
              <a:rPr lang="en-GB" dirty="0" smtClean="0"/>
              <a:t>them. Adults were seen as gatekeepers who should protect children from</a:t>
            </a:r>
          </a:p>
          <a:p>
            <a:r>
              <a:rPr lang="en-GB" dirty="0" smtClean="0"/>
              <a:t>information they consider too difficult for them to deal with.</a:t>
            </a:r>
            <a:endParaRPr lang="en-GB" dirty="0"/>
          </a:p>
        </p:txBody>
      </p:sp>
      <p:sp>
        <p:nvSpPr>
          <p:cNvPr id="3" name="Title 2"/>
          <p:cNvSpPr>
            <a:spLocks noGrp="1"/>
          </p:cNvSpPr>
          <p:nvPr>
            <p:ph type="title"/>
          </p:nvPr>
        </p:nvSpPr>
        <p:spPr/>
        <p:txBody>
          <a:bodyPr>
            <a:normAutofit fontScale="90000"/>
          </a:bodyPr>
          <a:lstStyle/>
          <a:p>
            <a:r>
              <a:rPr lang="en-GB" dirty="0" smtClean="0"/>
              <a:t>Theme 2: narratives of childhood</a:t>
            </a:r>
            <a:endParaRPr lang="en-GB"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some children were seen as unruly and needed to learn “how to</a:t>
            </a:r>
          </a:p>
          <a:p>
            <a:r>
              <a:rPr lang="en-GB" dirty="0" smtClean="0"/>
              <a:t>behave” and be taught “how to be good”. Such children were regarded as potentially</a:t>
            </a:r>
          </a:p>
          <a:p>
            <a:r>
              <a:rPr lang="en-GB" dirty="0" smtClean="0"/>
              <a:t>disruptive and subversive to the process of participation.</a:t>
            </a:r>
            <a:endParaRPr lang="en-GB" dirty="0"/>
          </a:p>
        </p:txBody>
      </p:sp>
      <p:sp>
        <p:nvSpPr>
          <p:cNvPr id="3" name="Title 2"/>
          <p:cNvSpPr>
            <a:spLocks noGrp="1"/>
          </p:cNvSpPr>
          <p:nvPr>
            <p:ph type="title"/>
          </p:nvPr>
        </p:nvSpPr>
        <p:spPr/>
        <p:txBody>
          <a:bodyPr>
            <a:normAutofit fontScale="90000"/>
          </a:bodyPr>
          <a:lstStyle/>
          <a:p>
            <a:r>
              <a:rPr lang="en-GB" dirty="0" smtClean="0"/>
              <a:t>Theme 2: narratives of childhood</a:t>
            </a:r>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Both views of children as</a:t>
            </a:r>
          </a:p>
          <a:p>
            <a:r>
              <a:rPr lang="en-GB" dirty="0" smtClean="0"/>
              <a:t>“innocent” and “unruly” can support the notion of adults as protectors of children</a:t>
            </a:r>
          </a:p>
          <a:p>
            <a:r>
              <a:rPr lang="en-GB" dirty="0" smtClean="0"/>
              <a:t>and knowledge gatekeepers. This has the effect of shielding children from participation</a:t>
            </a:r>
          </a:p>
          <a:p>
            <a:r>
              <a:rPr lang="en-GB" dirty="0" smtClean="0"/>
              <a:t>as active citizens and impacts on the provision made for them.</a:t>
            </a:r>
            <a:endParaRPr lang="en-GB" dirty="0"/>
          </a:p>
        </p:txBody>
      </p:sp>
      <p:sp>
        <p:nvSpPr>
          <p:cNvPr id="3" name="Title 2"/>
          <p:cNvSpPr>
            <a:spLocks noGrp="1"/>
          </p:cNvSpPr>
          <p:nvPr>
            <p:ph type="title"/>
          </p:nvPr>
        </p:nvSpPr>
        <p:spPr/>
        <p:txBody>
          <a:bodyPr>
            <a:normAutofit fontScale="90000"/>
          </a:bodyPr>
          <a:lstStyle/>
          <a:p>
            <a:r>
              <a:rPr lang="en-GB" dirty="0" smtClean="0"/>
              <a:t>Theme 2: narratives of childhood</a:t>
            </a:r>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A third objection to the UNCRC was the existence of a given curriculum that</a:t>
            </a:r>
          </a:p>
          <a:p>
            <a:r>
              <a:rPr lang="en-GB" dirty="0" smtClean="0"/>
              <a:t>“had to be covered”.</a:t>
            </a:r>
          </a:p>
          <a:p>
            <a:r>
              <a:rPr lang="en-GB" dirty="0" smtClean="0"/>
              <a:t>This revealed a tabula rasa or blank slate approach to children, believing that it was the teacher who had to “deliver” a fixed curriculum to children who would remain ignorant if this was not done.</a:t>
            </a:r>
            <a:endParaRPr lang="en-GB" dirty="0"/>
          </a:p>
        </p:txBody>
      </p:sp>
      <p:sp>
        <p:nvSpPr>
          <p:cNvPr id="3" name="Title 2"/>
          <p:cNvSpPr>
            <a:spLocks noGrp="1"/>
          </p:cNvSpPr>
          <p:nvPr>
            <p:ph type="title"/>
          </p:nvPr>
        </p:nvSpPr>
        <p:spPr/>
        <p:txBody>
          <a:bodyPr>
            <a:normAutofit fontScale="90000"/>
          </a:bodyPr>
          <a:lstStyle/>
          <a:p>
            <a:r>
              <a:rPr lang="en-GB" dirty="0" smtClean="0"/>
              <a:t>Theme 2: narratives of childhood</a:t>
            </a:r>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requirement that children should have</a:t>
            </a:r>
          </a:p>
          <a:p>
            <a:r>
              <a:rPr lang="en-GB" dirty="0" smtClean="0"/>
              <a:t>choice over topics to be discussed or that teachers should follow the children’s interests</a:t>
            </a:r>
          </a:p>
          <a:p>
            <a:r>
              <a:rPr lang="en-GB" dirty="0" smtClean="0"/>
              <a:t>was felt to be in conflict with teaching a set curriculum.</a:t>
            </a:r>
            <a:endParaRPr lang="en-GB" dirty="0"/>
          </a:p>
        </p:txBody>
      </p:sp>
      <p:sp>
        <p:nvSpPr>
          <p:cNvPr id="3" name="Title 2"/>
          <p:cNvSpPr>
            <a:spLocks noGrp="1"/>
          </p:cNvSpPr>
          <p:nvPr>
            <p:ph type="title"/>
          </p:nvPr>
        </p:nvSpPr>
        <p:spPr/>
        <p:txBody>
          <a:bodyPr>
            <a:normAutofit fontScale="90000"/>
          </a:bodyPr>
          <a:lstStyle/>
          <a:p>
            <a:r>
              <a:rPr lang="en-GB" dirty="0" smtClean="0"/>
              <a:t>Theme 2: narratives of childhood</a:t>
            </a:r>
            <a:endParaRPr lang="en-GB"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r>
              <a:rPr lang="en-GB" dirty="0" smtClean="0"/>
              <a:t>Teachers’ positions of power, authority and responsibility for children emerged as a</a:t>
            </a:r>
          </a:p>
          <a:p>
            <a:r>
              <a:rPr lang="en-GB" dirty="0" smtClean="0"/>
              <a:t>concept in discussion of the UNCRC. </a:t>
            </a:r>
          </a:p>
          <a:p>
            <a:r>
              <a:rPr lang="en-GB" dirty="0" smtClean="0"/>
              <a:t>A key barrier to the implementation of the</a:t>
            </a:r>
          </a:p>
          <a:p>
            <a:r>
              <a:rPr lang="en-GB" dirty="0" smtClean="0"/>
              <a:t>UNCRC is the dominance of the teacher’s voice at the expense of students’ own</a:t>
            </a:r>
          </a:p>
          <a:p>
            <a:r>
              <a:rPr lang="en-GB" dirty="0" smtClean="0"/>
              <a:t>voices </a:t>
            </a:r>
            <a:r>
              <a:rPr lang="en-GB" dirty="0" smtClean="0"/>
              <a:t>(Harper 2013). This power relationship between </a:t>
            </a:r>
            <a:r>
              <a:rPr lang="en-GB" dirty="0" smtClean="0"/>
              <a:t>teachers and </a:t>
            </a:r>
            <a:r>
              <a:rPr lang="en-GB" dirty="0" smtClean="0"/>
              <a:t>learners is likely to be a stumbling block to participatory practices in </a:t>
            </a:r>
            <a:r>
              <a:rPr lang="en-GB" dirty="0" smtClean="0"/>
              <a:t>classroom settings</a:t>
            </a:r>
            <a:r>
              <a:rPr lang="en-GB" dirty="0" smtClean="0"/>
              <a:t>.</a:t>
            </a:r>
          </a:p>
          <a:p>
            <a:endParaRPr lang="en-GB" dirty="0"/>
          </a:p>
        </p:txBody>
      </p:sp>
      <p:sp>
        <p:nvSpPr>
          <p:cNvPr id="3" name="Title 2"/>
          <p:cNvSpPr>
            <a:spLocks noGrp="1"/>
          </p:cNvSpPr>
          <p:nvPr>
            <p:ph type="title"/>
          </p:nvPr>
        </p:nvSpPr>
        <p:spPr/>
        <p:txBody>
          <a:bodyPr>
            <a:normAutofit fontScale="90000"/>
          </a:bodyPr>
          <a:lstStyle/>
          <a:p>
            <a:r>
              <a:rPr lang="en-GB" dirty="0" smtClean="0"/>
              <a:t>Theme </a:t>
            </a:r>
            <a:r>
              <a:rPr lang="en-GB" dirty="0" smtClean="0"/>
              <a:t>3: </a:t>
            </a:r>
            <a:r>
              <a:rPr lang="en-GB" dirty="0" smtClean="0"/>
              <a:t>Power relations</a:t>
            </a:r>
            <a:br>
              <a:rPr lang="en-GB" dirty="0" smtClean="0"/>
            </a:br>
            <a:endParaRPr lang="en-GB"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The implementation of the UNCRC was seen as a threat to traditional boundaries</a:t>
            </a:r>
          </a:p>
          <a:p>
            <a:r>
              <a:rPr lang="en-GB" dirty="0" smtClean="0"/>
              <a:t>between adults and children. A key objection came from those who saw teachers as</a:t>
            </a:r>
          </a:p>
          <a:p>
            <a:r>
              <a:rPr lang="en-GB" dirty="0" smtClean="0"/>
              <a:t>authority figures that should not be challenged. Similar to Lundy’s findings (2007)</a:t>
            </a:r>
          </a:p>
          <a:p>
            <a:endParaRPr lang="en-GB" dirty="0"/>
          </a:p>
        </p:txBody>
      </p:sp>
      <p:sp>
        <p:nvSpPr>
          <p:cNvPr id="3" name="Title 2"/>
          <p:cNvSpPr>
            <a:spLocks noGrp="1"/>
          </p:cNvSpPr>
          <p:nvPr>
            <p:ph type="title"/>
          </p:nvPr>
        </p:nvSpPr>
        <p:spPr/>
        <p:txBody>
          <a:bodyPr>
            <a:normAutofit fontScale="90000"/>
          </a:bodyPr>
          <a:lstStyle/>
          <a:p>
            <a:r>
              <a:rPr lang="en-GB" dirty="0" smtClean="0"/>
              <a:t>Theme </a:t>
            </a:r>
            <a:r>
              <a:rPr lang="en-GB" dirty="0" smtClean="0"/>
              <a:t>3: </a:t>
            </a:r>
            <a:r>
              <a:rPr lang="en-GB" dirty="0" smtClean="0"/>
              <a:t>Power relations</a:t>
            </a:r>
            <a:br>
              <a:rPr lang="en-GB" dirty="0" smtClean="0"/>
            </a:br>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Participants expressed the view that many</a:t>
            </a:r>
          </a:p>
          <a:p>
            <a:r>
              <a:rPr lang="en-GB" dirty="0" smtClean="0"/>
              <a:t>teachers are used to occupying a position of authority that has traditionally been</a:t>
            </a:r>
          </a:p>
          <a:p>
            <a:r>
              <a:rPr lang="en-GB" dirty="0" smtClean="0"/>
              <a:t>exercised in an authoritarian manner and often find it difficult to imagine, let alone</a:t>
            </a:r>
          </a:p>
          <a:p>
            <a:r>
              <a:rPr lang="en-GB" dirty="0" smtClean="0"/>
              <a:t>implement, an alternative approach</a:t>
            </a:r>
            <a:endParaRPr lang="en-GB" dirty="0"/>
          </a:p>
        </p:txBody>
      </p:sp>
      <p:sp>
        <p:nvSpPr>
          <p:cNvPr id="3" name="Title 2"/>
          <p:cNvSpPr>
            <a:spLocks noGrp="1"/>
          </p:cNvSpPr>
          <p:nvPr>
            <p:ph type="title"/>
          </p:nvPr>
        </p:nvSpPr>
        <p:spPr/>
        <p:txBody>
          <a:bodyPr>
            <a:normAutofit fontScale="90000"/>
          </a:bodyPr>
          <a:lstStyle/>
          <a:p>
            <a:r>
              <a:rPr lang="en-GB" dirty="0" smtClean="0"/>
              <a:t>Theme </a:t>
            </a:r>
            <a:r>
              <a:rPr lang="en-GB" dirty="0" smtClean="0"/>
              <a:t>3: </a:t>
            </a:r>
            <a:r>
              <a:rPr lang="en-GB" dirty="0" smtClean="0"/>
              <a:t>Power relations</a:t>
            </a:r>
            <a:br>
              <a:rPr lang="en-GB" dirty="0" smtClean="0"/>
            </a:br>
            <a:endParaRPr lang="en-GB"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Narratives of children as “innocent”, “unruly”, “blank slate” or “developing” limit</a:t>
            </a:r>
          </a:p>
          <a:p>
            <a:r>
              <a:rPr lang="en-GB" dirty="0" smtClean="0"/>
              <a:t>children’s participation in society and are deficit models of the child and therefore</a:t>
            </a:r>
          </a:p>
          <a:p>
            <a:r>
              <a:rPr lang="en-GB" dirty="0" smtClean="0"/>
              <a:t>unsupportive of the UNCRC.</a:t>
            </a:r>
            <a:endParaRPr lang="en-GB" dirty="0"/>
          </a:p>
        </p:txBody>
      </p:sp>
      <p:sp>
        <p:nvSpPr>
          <p:cNvPr id="3" name="Title 2"/>
          <p:cNvSpPr>
            <a:spLocks noGrp="1"/>
          </p:cNvSpPr>
          <p:nvPr>
            <p:ph type="title"/>
          </p:nvPr>
        </p:nvSpPr>
        <p:spPr/>
        <p:txBody>
          <a:bodyPr/>
          <a:lstStyle/>
          <a:p>
            <a:r>
              <a:rPr lang="en-GB" dirty="0" smtClean="0"/>
              <a:t>Summary</a:t>
            </a:r>
            <a:endParaRPr lang="en-GB"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By protecting children from the world in which they exist or providing a pre-determined developmental curriculum, adults deny children their right to seriously engage in that world.</a:t>
            </a:r>
            <a:endParaRPr lang="en-GB" dirty="0"/>
          </a:p>
        </p:txBody>
      </p:sp>
      <p:sp>
        <p:nvSpPr>
          <p:cNvPr id="3" name="Title 2"/>
          <p:cNvSpPr>
            <a:spLocks noGrp="1"/>
          </p:cNvSpPr>
          <p:nvPr>
            <p:ph type="title"/>
          </p:nvPr>
        </p:nvSpPr>
        <p:spPr/>
        <p:txBody>
          <a:bodyPr/>
          <a:lstStyle/>
          <a:p>
            <a:r>
              <a:rPr lang="en-GB" dirty="0" smtClean="0"/>
              <a:t>Summary</a:t>
            </a:r>
            <a:endParaRPr lang="en-GB"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GB" dirty="0" smtClean="0"/>
              <a:t>Lyle indicates that the findings suggest that these meta-narratives are recognised by senior educators and have the power to impact on attitudes towards children that limit the participation agenda.</a:t>
            </a:r>
          </a:p>
        </p:txBody>
      </p:sp>
      <p:sp>
        <p:nvSpPr>
          <p:cNvPr id="3" name="Title 2"/>
          <p:cNvSpPr>
            <a:spLocks noGrp="1"/>
          </p:cNvSpPr>
          <p:nvPr>
            <p:ph type="title"/>
          </p:nvPr>
        </p:nvSpPr>
        <p:spPr/>
        <p:txBody>
          <a:bodyPr/>
          <a:lstStyle/>
          <a:p>
            <a:r>
              <a:rPr lang="en-GB" dirty="0" smtClean="0"/>
              <a:t>Summary</a:t>
            </a:r>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77500" lnSpcReduction="20000"/>
          </a:bodyPr>
          <a:lstStyle/>
          <a:p>
            <a:r>
              <a:rPr lang="en-GB" altLang="en-US" dirty="0" smtClean="0"/>
              <a:t>Alderson, P. (2000) </a:t>
            </a:r>
            <a:r>
              <a:rPr lang="en-GB" altLang="en-US" i="1" dirty="0" smtClean="0"/>
              <a:t>Young Children’s Rights, </a:t>
            </a:r>
            <a:r>
              <a:rPr lang="en-GB" altLang="en-US" dirty="0" smtClean="0"/>
              <a:t>London: Jessica Kingsley Publishers. </a:t>
            </a:r>
          </a:p>
          <a:p>
            <a:r>
              <a:rPr lang="en-GB" altLang="en-US" dirty="0" err="1" smtClean="0"/>
              <a:t>Boylon</a:t>
            </a:r>
            <a:r>
              <a:rPr lang="en-GB" altLang="en-US" dirty="0" smtClean="0"/>
              <a:t>, J. and </a:t>
            </a:r>
            <a:r>
              <a:rPr lang="en-GB" altLang="en-US" dirty="0" err="1" smtClean="0"/>
              <a:t>Dalrymple</a:t>
            </a:r>
            <a:r>
              <a:rPr lang="en-GB" altLang="en-US" dirty="0" smtClean="0"/>
              <a:t>, J. (2009) </a:t>
            </a:r>
            <a:r>
              <a:rPr lang="en-GB" altLang="en-US" i="1" dirty="0" smtClean="0"/>
              <a:t>Understanding Advocacy for Children and Young People, </a:t>
            </a:r>
            <a:r>
              <a:rPr lang="en-GB" altLang="en-US" dirty="0" smtClean="0"/>
              <a:t>Berkshire: Open University Press. </a:t>
            </a:r>
            <a:endParaRPr lang="en-GB" dirty="0" smtClean="0"/>
          </a:p>
          <a:p>
            <a:r>
              <a:rPr lang="en-GB" dirty="0" smtClean="0"/>
              <a:t>Jones, P. &amp; Welch, S., (2018)</a:t>
            </a:r>
            <a:r>
              <a:rPr lang="en-GB" i="1" dirty="0" smtClean="0"/>
              <a:t> Rethinking Children's Rights: Attitudes in Contemporary Society. </a:t>
            </a:r>
            <a:r>
              <a:rPr lang="en-GB" dirty="0" smtClean="0"/>
              <a:t>London: Bloomsbury</a:t>
            </a:r>
          </a:p>
          <a:p>
            <a:r>
              <a:rPr lang="en-GB" dirty="0" smtClean="0"/>
              <a:t>Sue Lyle (2014) Embracing the UNCRC in Wales (UK): policy, pedagogy and </a:t>
            </a:r>
            <a:r>
              <a:rPr lang="pt-BR" dirty="0" smtClean="0"/>
              <a:t>prejudices, Educational Studies, 40:2, 215-232, DOI: 10.1080/03055698.2013.870880</a:t>
            </a:r>
          </a:p>
          <a:p>
            <a:r>
              <a:rPr lang="en-GB" dirty="0" err="1" smtClean="0"/>
              <a:t>Reynaert</a:t>
            </a:r>
            <a:r>
              <a:rPr lang="en-GB" dirty="0" smtClean="0"/>
              <a:t>, D., </a:t>
            </a:r>
            <a:r>
              <a:rPr lang="en-GB" dirty="0" err="1" smtClean="0"/>
              <a:t>Bouverne</a:t>
            </a:r>
            <a:r>
              <a:rPr lang="en-GB" dirty="0" smtClean="0"/>
              <a:t>-de-</a:t>
            </a:r>
            <a:r>
              <a:rPr lang="en-GB" dirty="0" err="1" smtClean="0"/>
              <a:t>Bie</a:t>
            </a:r>
            <a:r>
              <a:rPr lang="en-GB" dirty="0" smtClean="0"/>
              <a:t>, M. and </a:t>
            </a:r>
            <a:r>
              <a:rPr lang="en-GB" dirty="0" err="1" smtClean="0"/>
              <a:t>Vandevelde</a:t>
            </a:r>
            <a:r>
              <a:rPr lang="en-GB" dirty="0" smtClean="0"/>
              <a:t> , S. (2009) </a:t>
            </a:r>
            <a:r>
              <a:rPr lang="en-GB" dirty="0" smtClean="0">
                <a:hlinkClick r:id="rId2"/>
              </a:rPr>
              <a:t>A review of children's rights literature since the adoption of the United Nations Convention on the Rights of the Child</a:t>
            </a:r>
            <a:r>
              <a:rPr lang="en-GB" dirty="0" smtClean="0"/>
              <a:t>. </a:t>
            </a:r>
            <a:r>
              <a:rPr lang="en-GB" i="1" dirty="0" smtClean="0"/>
              <a:t>Childhood Vol</a:t>
            </a:r>
            <a:r>
              <a:rPr lang="en-GB" dirty="0" smtClean="0"/>
              <a:t>. 16(4) pp518–534</a:t>
            </a:r>
          </a:p>
          <a:p>
            <a:endParaRPr lang="en-GB" dirty="0"/>
          </a:p>
        </p:txBody>
      </p:sp>
      <p:sp>
        <p:nvSpPr>
          <p:cNvPr id="3" name="Title 2"/>
          <p:cNvSpPr>
            <a:spLocks noGrp="1"/>
          </p:cNvSpPr>
          <p:nvPr>
            <p:ph type="title"/>
          </p:nvPr>
        </p:nvSpPr>
        <p:spPr/>
        <p:txBody>
          <a:bodyPr/>
          <a:lstStyle/>
          <a:p>
            <a:r>
              <a:rPr lang="en-GB" dirty="0" smtClean="0"/>
              <a:t>References</a:t>
            </a:r>
            <a:endParaRPr lang="en-GB"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568</TotalTime>
  <Words>2420</Words>
  <Application>Microsoft Office PowerPoint</Application>
  <PresentationFormat>On-screen Show (4:3)</PresentationFormat>
  <Paragraphs>151</Paragraphs>
  <Slides>41</Slides>
  <Notes>0</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Concourse</vt:lpstr>
      <vt:lpstr>Participation</vt:lpstr>
      <vt:lpstr>Participation</vt:lpstr>
      <vt:lpstr>Participation</vt:lpstr>
      <vt:lpstr>Slide 4</vt:lpstr>
      <vt:lpstr>Ideological Approaches</vt:lpstr>
      <vt:lpstr>Consumerist Approach</vt:lpstr>
      <vt:lpstr>Slide 7</vt:lpstr>
      <vt:lpstr>Hirshman’s Model</vt:lpstr>
      <vt:lpstr>Democratic Approach</vt:lpstr>
      <vt:lpstr>Focus of democratic approach</vt:lpstr>
      <vt:lpstr>Children: active in claiming their rights…</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Theme 1: immaturity </vt:lpstr>
      <vt:lpstr>Theme 1: immaturity </vt:lpstr>
      <vt:lpstr>Theme 1: immaturity </vt:lpstr>
      <vt:lpstr>Theme 1: immaturity</vt:lpstr>
      <vt:lpstr>Theme 1: immaturity</vt:lpstr>
      <vt:lpstr>Theme 1: immaturity</vt:lpstr>
      <vt:lpstr>Theme 2: narratives of childhood</vt:lpstr>
      <vt:lpstr>Theme 2: narratives of childhood</vt:lpstr>
      <vt:lpstr>Theme 2: narratives of childhood</vt:lpstr>
      <vt:lpstr>Theme 2: narratives of childhood</vt:lpstr>
      <vt:lpstr>Theme 2: narratives of childhood</vt:lpstr>
      <vt:lpstr>Theme 3: Power relations </vt:lpstr>
      <vt:lpstr>Theme 3: Power relations </vt:lpstr>
      <vt:lpstr>Theme 3: Power relations </vt:lpstr>
      <vt:lpstr>Summary</vt:lpstr>
      <vt:lpstr>Summary</vt:lpstr>
      <vt:lpstr>Summary</vt:lpstr>
      <vt:lpstr>References</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Participation</dc:title>
  <dc:creator>Darren</dc:creator>
  <cp:lastModifiedBy>new</cp:lastModifiedBy>
  <cp:revision>31</cp:revision>
  <dcterms:created xsi:type="dcterms:W3CDTF">2020-02-23T09:53:06Z</dcterms:created>
  <dcterms:modified xsi:type="dcterms:W3CDTF">2020-03-01T14:59:59Z</dcterms:modified>
</cp:coreProperties>
</file>