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675" r:id="rId3"/>
  </p:sldMasterIdLst>
  <p:notesMasterIdLst>
    <p:notesMasterId r:id="rId16"/>
  </p:notesMasterIdLst>
  <p:sldIdLst>
    <p:sldId id="294" r:id="rId4"/>
    <p:sldId id="258" r:id="rId5"/>
    <p:sldId id="263" r:id="rId6"/>
    <p:sldId id="272" r:id="rId7"/>
    <p:sldId id="295" r:id="rId8"/>
    <p:sldId id="296" r:id="rId9"/>
    <p:sldId id="382" r:id="rId10"/>
    <p:sldId id="297" r:id="rId11"/>
    <p:sldId id="298" r:id="rId12"/>
    <p:sldId id="299" r:id="rId13"/>
    <p:sldId id="278" r:id="rId14"/>
    <p:sldId id="3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677"/>
  </p:normalViewPr>
  <p:slideViewPr>
    <p:cSldViewPr snapToGrid="0" snapToObjects="1">
      <p:cViewPr varScale="1">
        <p:scale>
          <a:sx n="62" d="100"/>
          <a:sy n="62" d="100"/>
        </p:scale>
        <p:origin x="10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78C9DB-C9E3-B148-B8D1-9CE9F7BF962E}" type="datetimeFigureOut">
              <a:rPr lang="en-US" smtClean="0"/>
              <a:t>7/17/2022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7C296-4646-CA44-BD38-E292F835EFF8}" type="slidenum">
              <a:rPr lang="en-US" smtClean="0"/>
              <a:t>‹#›</a:t>
            </a:fld>
            <a:endParaRPr lang="en-US"/>
          </a:p>
        </p:txBody>
      </p:sp>
    </p:spTree>
    <p:extLst>
      <p:ext uri="{BB962C8B-B14F-4D97-AF65-F5344CB8AC3E}">
        <p14:creationId xmlns:p14="http://schemas.microsoft.com/office/powerpoint/2010/main" val="3245366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898669-0486-429C-A96E-64D0745450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5737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898669-0486-429C-A96E-64D0745450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60790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898669-0486-429C-A96E-64D0745450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84301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http://pixabay.com/en/glasses-office-business-work-desk-472027/</a:t>
            </a:r>
          </a:p>
        </p:txBody>
      </p:sp>
      <p:sp>
        <p:nvSpPr>
          <p:cNvPr id="4" name="Slide Number Placeholder 3"/>
          <p:cNvSpPr>
            <a:spLocks noGrp="1"/>
          </p:cNvSpPr>
          <p:nvPr>
            <p:ph type="sldNum" sz="quarter" idx="10"/>
          </p:nvPr>
        </p:nvSpPr>
        <p:spPr/>
        <p:txBody>
          <a:bodyPr/>
          <a:lstStyle/>
          <a:p>
            <a:fld id="{3A898669-0486-429C-A96E-64D0745450CC}" type="slidenum">
              <a:rPr lang="en-US" smtClean="0"/>
              <a:t>4</a:t>
            </a:fld>
            <a:endParaRPr lang="en-US"/>
          </a:p>
        </p:txBody>
      </p:sp>
    </p:spTree>
    <p:extLst>
      <p:ext uri="{BB962C8B-B14F-4D97-AF65-F5344CB8AC3E}">
        <p14:creationId xmlns:p14="http://schemas.microsoft.com/office/powerpoint/2010/main" val="358178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898669-0486-429C-A96E-64D0745450CC}" type="slidenum">
              <a:rPr lang="en-US" smtClean="0"/>
              <a:t>5</a:t>
            </a:fld>
            <a:endParaRPr lang="en-US"/>
          </a:p>
        </p:txBody>
      </p:sp>
    </p:spTree>
    <p:extLst>
      <p:ext uri="{BB962C8B-B14F-4D97-AF65-F5344CB8AC3E}">
        <p14:creationId xmlns:p14="http://schemas.microsoft.com/office/powerpoint/2010/main" val="3671650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898669-0486-429C-A96E-64D0745450CC}" type="slidenum">
              <a:rPr lang="en-US" smtClean="0"/>
              <a:t>6</a:t>
            </a:fld>
            <a:endParaRPr lang="en-US"/>
          </a:p>
        </p:txBody>
      </p:sp>
    </p:spTree>
    <p:extLst>
      <p:ext uri="{BB962C8B-B14F-4D97-AF65-F5344CB8AC3E}">
        <p14:creationId xmlns:p14="http://schemas.microsoft.com/office/powerpoint/2010/main" val="4191304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898669-0486-429C-A96E-64D0745450CC}" type="slidenum">
              <a:rPr lang="en-US" smtClean="0"/>
              <a:t>8</a:t>
            </a:fld>
            <a:endParaRPr lang="en-US"/>
          </a:p>
        </p:txBody>
      </p:sp>
    </p:spTree>
    <p:extLst>
      <p:ext uri="{BB962C8B-B14F-4D97-AF65-F5344CB8AC3E}">
        <p14:creationId xmlns:p14="http://schemas.microsoft.com/office/powerpoint/2010/main" val="1854419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898669-0486-429C-A96E-64D0745450C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5531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898669-0486-429C-A96E-64D0745450CC}" type="slidenum">
              <a:rPr lang="en-US" smtClean="0"/>
              <a:t>10</a:t>
            </a:fld>
            <a:endParaRPr lang="en-US"/>
          </a:p>
        </p:txBody>
      </p:sp>
    </p:spTree>
    <p:extLst>
      <p:ext uri="{BB962C8B-B14F-4D97-AF65-F5344CB8AC3E}">
        <p14:creationId xmlns:p14="http://schemas.microsoft.com/office/powerpoint/2010/main" val="3931344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dirty="0"/>
          </a:p>
        </p:txBody>
      </p:sp>
      <p:sp>
        <p:nvSpPr>
          <p:cNvPr id="339" name="Google Shape;33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09521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
        <p:cNvGrpSpPr/>
        <p:nvPr/>
      </p:nvGrpSpPr>
      <p:grpSpPr>
        <a:xfrm>
          <a:off x="0" y="0"/>
          <a:ext cx="0" cy="0"/>
          <a:chOff x="0" y="0"/>
          <a:chExt cx="0" cy="0"/>
        </a:xfrm>
      </p:grpSpPr>
      <p:sp>
        <p:nvSpPr>
          <p:cNvPr id="346" name="Google Shape;346;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Thank you for your audience.</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I will now be taking questions.</a:t>
            </a:r>
          </a:p>
          <a:p>
            <a:pPr marL="0" lvl="0" indent="0" algn="l" rtl="0">
              <a:spcBef>
                <a:spcPts val="0"/>
              </a:spcBef>
              <a:spcAft>
                <a:spcPts val="0"/>
              </a:spcAft>
              <a:buNone/>
            </a:pPr>
            <a:endParaRPr dirty="0"/>
          </a:p>
        </p:txBody>
      </p:sp>
      <p:sp>
        <p:nvSpPr>
          <p:cNvPr id="347" name="Google Shape;347;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07369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1B4B813-EF89-466C-93A5-52CD036B9F83}"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b="1">
                <a:solidFill>
                  <a:schemeClr val="tx2"/>
                </a:solidFill>
              </a:defRPr>
            </a:lvl1pPr>
          </a:lstStyle>
          <a:p>
            <a:fld id="{17DD5B90-2C30-41D4-97A6-9561A82B10EF}" type="slidenum">
              <a:rPr lang="en-US" smtClean="0"/>
              <a:pPr/>
              <a:t>‹#›</a:t>
            </a:fld>
            <a:endParaRPr lang="en-US"/>
          </a:p>
        </p:txBody>
      </p:sp>
    </p:spTree>
    <p:extLst>
      <p:ext uri="{BB962C8B-B14F-4D97-AF65-F5344CB8AC3E}">
        <p14:creationId xmlns:p14="http://schemas.microsoft.com/office/powerpoint/2010/main" val="88128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BAAF78-8C95-4DF5-937E-93497DDEE71F}"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2918181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C8E8B-D218-44ED-A115-F0F8C106A9FB}"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671911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9749B84-4FC7-496F-9130-36E46E091F58}"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2538608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173C47-E4A2-4DF6-885D-DB359B6B6836}" type="datetime1">
              <a:rPr lang="en-US" smtClean="0"/>
              <a:t>7/17/2022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4022411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75D100A-8A53-437B-BE24-87680F4A8CF9}" type="datetime1">
              <a:rPr lang="en-US" smtClean="0"/>
              <a:t>7/17/2022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570390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DD5B90-2C30-41D4-97A6-9561A82B10EF}" type="slidenum">
              <a:rPr lang="en-US" smtClean="0"/>
              <a:t>‹#›</a:t>
            </a:fld>
            <a:endParaRPr lang="en-US"/>
          </a:p>
        </p:txBody>
      </p:sp>
      <p:sp>
        <p:nvSpPr>
          <p:cNvPr id="2" name="Date Placeholder 1"/>
          <p:cNvSpPr>
            <a:spLocks noGrp="1"/>
          </p:cNvSpPr>
          <p:nvPr>
            <p:ph type="dt" sz="half" idx="10"/>
          </p:nvPr>
        </p:nvSpPr>
        <p:spPr/>
        <p:txBody>
          <a:bodyPr/>
          <a:lstStyle/>
          <a:p>
            <a:fld id="{6F9DB78B-CC72-4329-8AD5-CA232A9D5E46}" type="datetime1">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300132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A5BBE0-0731-4D54-B94B-CFE957508594}"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3772944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376EBC-1A49-4232-BA83-AFC25399C726}" type="datetime1">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889473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742749-1401-4CC8-B1D2-7F8B13AB234C}"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2255965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E62D3A-E11E-48B1-9FDF-CCC12C7224E8}" type="datetime1">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DD5B90-2C30-41D4-97A6-9561A82B10EF}" type="slidenum">
              <a:rPr lang="en-US" smtClean="0"/>
              <a:t>‹#›</a:t>
            </a:fld>
            <a:endParaRPr lang="en-US"/>
          </a:p>
        </p:txBody>
      </p:sp>
    </p:spTree>
    <p:extLst>
      <p:ext uri="{BB962C8B-B14F-4D97-AF65-F5344CB8AC3E}">
        <p14:creationId xmlns:p14="http://schemas.microsoft.com/office/powerpoint/2010/main" val="3687132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643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DD5B90-2C30-41D4-97A6-9561A82B10EF}" type="slidenum">
              <a:rPr lang="en-US" smtClean="0"/>
              <a:t>‹#›</a:t>
            </a:fld>
            <a:endParaRPr lang="en-US"/>
          </a:p>
        </p:txBody>
      </p:sp>
      <p:sp>
        <p:nvSpPr>
          <p:cNvPr id="2" name="Date Placeholder 1"/>
          <p:cNvSpPr>
            <a:spLocks noGrp="1"/>
          </p:cNvSpPr>
          <p:nvPr>
            <p:ph type="dt" sz="half" idx="10"/>
          </p:nvPr>
        </p:nvSpPr>
        <p:spPr/>
        <p:txBody>
          <a:bodyPr/>
          <a:lstStyle/>
          <a:p>
            <a:fld id="{6F9DB78B-CC72-4329-8AD5-CA232A9D5E46}" type="datetime1">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Tree>
    <p:extLst>
      <p:ext uri="{BB962C8B-B14F-4D97-AF65-F5344CB8AC3E}">
        <p14:creationId xmlns:p14="http://schemas.microsoft.com/office/powerpoint/2010/main" val="3216511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A416D6F-74E0-5443-96FB-9210DAEA167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3264166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416D6F-74E0-5443-96FB-9210DAEA167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2153934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416D6F-74E0-5443-96FB-9210DAEA167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35840529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416D6F-74E0-5443-96FB-9210DAEA167E}"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2092391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defTabSz="1218895"/>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9537365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A416D6F-74E0-5443-96FB-9210DAEA167E}" type="datetimeFigureOut">
              <a:rPr lang="en-US" smtClean="0"/>
              <a:t>7/17/2022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10514953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416D6F-74E0-5443-96FB-9210DAEA167E}" type="datetimeFigureOut">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5478954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A416D6F-74E0-5443-96FB-9210DAEA167E}"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323207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A416D6F-74E0-5443-96FB-9210DAEA167E}" type="datetimeFigureOut">
              <a:rPr lang="en-US" smtClean="0"/>
              <a:t>7/17/2022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17598019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1218895"/>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28121417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889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24267736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889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19737585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889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10195722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889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42386022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889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6267783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416D6F-74E0-5443-96FB-9210DAEA167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5124202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416D6F-74E0-5443-96FB-9210DAEA167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7239BC-A3A4-5B41-A1BB-2D401ADEA948}" type="slidenum">
              <a:rPr lang="en-US" smtClean="0"/>
              <a:t>‹#›</a:t>
            </a:fld>
            <a:endParaRPr lang="en-US"/>
          </a:p>
        </p:txBody>
      </p:sp>
    </p:spTree>
    <p:extLst>
      <p:ext uri="{BB962C8B-B14F-4D97-AF65-F5344CB8AC3E}">
        <p14:creationId xmlns:p14="http://schemas.microsoft.com/office/powerpoint/2010/main" val="338252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Current Situation">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17D8C16-2FF3-4847-8937-6FA86D508362}"/>
              </a:ext>
            </a:extLst>
          </p:cNvPr>
          <p:cNvSpPr>
            <a:spLocks noGrp="1"/>
          </p:cNvSpPr>
          <p:nvPr>
            <p:ph type="pic" sz="quarter" idx="13"/>
          </p:nvPr>
        </p:nvSpPr>
        <p:spPr>
          <a:xfrm>
            <a:off x="5879920" y="-1"/>
            <a:ext cx="6312081" cy="5809454"/>
          </a:xfrm>
          <a:custGeom>
            <a:avLst/>
            <a:gdLst>
              <a:gd name="connsiteX0" fmla="*/ 456817 w 6310437"/>
              <a:gd name="connsiteY0" fmla="*/ 0 h 5809454"/>
              <a:gd name="connsiteX1" fmla="*/ 6310437 w 6310437"/>
              <a:gd name="connsiteY1" fmla="*/ 0 h 5809454"/>
              <a:gd name="connsiteX2" fmla="*/ 6310437 w 6310437"/>
              <a:gd name="connsiteY2" fmla="*/ 5033700 h 5809454"/>
              <a:gd name="connsiteX3" fmla="*/ 6178026 w 6310437"/>
              <a:gd name="connsiteY3" fmla="*/ 5132715 h 5809454"/>
              <a:gd name="connsiteX4" fmla="*/ 3962535 w 6310437"/>
              <a:gd name="connsiteY4" fmla="*/ 5809454 h 5809454"/>
              <a:gd name="connsiteX5" fmla="*/ 0 w 6310437"/>
              <a:gd name="connsiteY5" fmla="*/ 1846919 h 5809454"/>
              <a:gd name="connsiteX6" fmla="*/ 390749 w 6310437"/>
              <a:gd name="connsiteY6" fmla="*/ 128996 h 580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0437" h="5809454">
                <a:moveTo>
                  <a:pt x="456817" y="0"/>
                </a:moveTo>
                <a:lnTo>
                  <a:pt x="6310437" y="0"/>
                </a:lnTo>
                <a:lnTo>
                  <a:pt x="6310437" y="5033700"/>
                </a:lnTo>
                <a:lnTo>
                  <a:pt x="6178026" y="5132715"/>
                </a:lnTo>
                <a:cubicBezTo>
                  <a:pt x="5545601" y="5559973"/>
                  <a:pt x="4783203" y="5809454"/>
                  <a:pt x="3962535" y="5809454"/>
                </a:cubicBezTo>
                <a:cubicBezTo>
                  <a:pt x="1774087" y="5809454"/>
                  <a:pt x="0" y="4035367"/>
                  <a:pt x="0" y="1846919"/>
                </a:cubicBezTo>
                <a:cubicBezTo>
                  <a:pt x="0" y="1231418"/>
                  <a:pt x="140333" y="648694"/>
                  <a:pt x="390749" y="128996"/>
                </a:cubicBezTo>
                <a:close/>
              </a:path>
            </a:pathLst>
          </a:custGeom>
          <a:solidFill>
            <a:schemeClr val="accent4"/>
          </a:solidFill>
        </p:spPr>
        <p:txBody>
          <a:bodyPr wrap="square" anchor="ctr">
            <a:noAutofit/>
          </a:bodyPr>
          <a:lstStyle>
            <a:lvl1pPr marL="0" indent="0" algn="ctr">
              <a:buFontTx/>
              <a:buNone/>
              <a:defRPr>
                <a:solidFill>
                  <a:schemeClr val="bg1"/>
                </a:solidFill>
              </a:defRPr>
            </a:lvl1pPr>
          </a:lstStyle>
          <a:p>
            <a:endParaRPr lang="en-IN"/>
          </a:p>
        </p:txBody>
      </p:sp>
      <p:sp>
        <p:nvSpPr>
          <p:cNvPr id="14" name="Text Placeholder 13">
            <a:extLst>
              <a:ext uri="{FF2B5EF4-FFF2-40B4-BE49-F238E27FC236}">
                <a16:creationId xmlns:a16="http://schemas.microsoft.com/office/drawing/2014/main" id="{ECCC3397-C91F-4472-974E-FAB6E8322633}"/>
              </a:ext>
            </a:extLst>
          </p:cNvPr>
          <p:cNvSpPr>
            <a:spLocks noGrp="1"/>
          </p:cNvSpPr>
          <p:nvPr>
            <p:ph type="body" sz="quarter" idx="15"/>
          </p:nvPr>
        </p:nvSpPr>
        <p:spPr>
          <a:xfrm>
            <a:off x="623289" y="4149080"/>
            <a:ext cx="4535841" cy="1103014"/>
          </a:xfrm>
        </p:spPr>
        <p:txBody>
          <a:bodyPr>
            <a:normAutofit/>
          </a:bodyPr>
          <a:lstStyle>
            <a:lvl1pPr marL="0" indent="0">
              <a:buFontTx/>
              <a:buNone/>
              <a:defRPr sz="1800">
                <a:solidFill>
                  <a:schemeClr val="tx1">
                    <a:lumMod val="65000"/>
                    <a:lumOff val="35000"/>
                  </a:schemeClr>
                </a:solidFill>
              </a:defRPr>
            </a:lvl1pPr>
            <a:lvl2pPr marL="609494" indent="0">
              <a:buFontTx/>
              <a:buNone/>
              <a:defRPr/>
            </a:lvl2pPr>
            <a:lvl3pPr marL="1218986" indent="0">
              <a:buFontTx/>
              <a:buNone/>
              <a:defRPr/>
            </a:lvl3pPr>
            <a:lvl4pPr marL="1828480" indent="0">
              <a:buFontTx/>
              <a:buNone/>
              <a:defRPr/>
            </a:lvl4pPr>
            <a:lvl5pPr marL="2437973" indent="0">
              <a:buFontTx/>
              <a:buNone/>
              <a:defRPr/>
            </a:lvl5pPr>
          </a:lstStyle>
          <a:p>
            <a:pPr lvl="0"/>
            <a:r>
              <a:rPr lang="en-US" dirty="0"/>
              <a:t>Click to edit Master text styles</a:t>
            </a:r>
            <a:endParaRPr lang="en-IN" dirty="0"/>
          </a:p>
        </p:txBody>
      </p:sp>
      <p:sp>
        <p:nvSpPr>
          <p:cNvPr id="6" name="Text Placeholder 5">
            <a:extLst>
              <a:ext uri="{FF2B5EF4-FFF2-40B4-BE49-F238E27FC236}">
                <a16:creationId xmlns:a16="http://schemas.microsoft.com/office/drawing/2014/main" id="{2B65BF4D-ADFF-4E4A-B4B8-9039852820C5}"/>
              </a:ext>
            </a:extLst>
          </p:cNvPr>
          <p:cNvSpPr>
            <a:spLocks noGrp="1"/>
          </p:cNvSpPr>
          <p:nvPr>
            <p:ph type="body" sz="quarter" idx="16" hasCustomPrompt="1"/>
          </p:nvPr>
        </p:nvSpPr>
        <p:spPr>
          <a:xfrm>
            <a:off x="623290" y="2025205"/>
            <a:ext cx="4535842" cy="1943100"/>
          </a:xfrm>
        </p:spPr>
        <p:txBody>
          <a:bodyPr anchor="b">
            <a:noAutofit/>
          </a:bodyPr>
          <a:lstStyle>
            <a:lvl1pPr marL="0" indent="0">
              <a:lnSpc>
                <a:spcPct val="80000"/>
              </a:lnSpc>
              <a:buNone/>
              <a:defRPr sz="4800" b="1">
                <a:solidFill>
                  <a:schemeClr val="accent1"/>
                </a:solidFill>
              </a:defRPr>
            </a:lvl1pPr>
          </a:lstStyle>
          <a:p>
            <a:pPr lvl="0"/>
            <a:r>
              <a:rPr lang="en-US" dirty="0"/>
              <a:t>Click to Edit</a:t>
            </a:r>
            <a:endParaRPr lang="en-IN" dirty="0"/>
          </a:p>
        </p:txBody>
      </p:sp>
      <p:sp>
        <p:nvSpPr>
          <p:cNvPr id="27" name="Circle: Hollow 26">
            <a:extLst>
              <a:ext uri="{FF2B5EF4-FFF2-40B4-BE49-F238E27FC236}">
                <a16:creationId xmlns:a16="http://schemas.microsoft.com/office/drawing/2014/main" id="{4F1A6B45-7ACE-4D61-AA07-D68FCA7BE035}"/>
              </a:ext>
            </a:extLst>
          </p:cNvPr>
          <p:cNvSpPr/>
          <p:nvPr userDrawn="1"/>
        </p:nvSpPr>
        <p:spPr>
          <a:xfrm>
            <a:off x="11118552" y="6082337"/>
            <a:ext cx="555195" cy="555050"/>
          </a:xfrm>
          <a:prstGeom prst="donut">
            <a:avLst>
              <a:gd name="adj" fmla="val 18880"/>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800">
              <a:solidFill>
                <a:schemeClr val="tx1"/>
              </a:solidFill>
            </a:endParaRPr>
          </a:p>
        </p:txBody>
      </p:sp>
      <p:sp>
        <p:nvSpPr>
          <p:cNvPr id="28" name="Slide Number Placeholder 5">
            <a:extLst>
              <a:ext uri="{FF2B5EF4-FFF2-40B4-BE49-F238E27FC236}">
                <a16:creationId xmlns:a16="http://schemas.microsoft.com/office/drawing/2014/main" id="{C3548E07-E463-4088-B086-A138E2CC2C12}"/>
              </a:ext>
            </a:extLst>
          </p:cNvPr>
          <p:cNvSpPr>
            <a:spLocks noGrp="1"/>
          </p:cNvSpPr>
          <p:nvPr>
            <p:ph type="sldNum" sz="quarter" idx="4"/>
          </p:nvPr>
        </p:nvSpPr>
        <p:spPr>
          <a:xfrm>
            <a:off x="11209899" y="6177301"/>
            <a:ext cx="372501" cy="365125"/>
          </a:xfrm>
          <a:prstGeom prst="rect">
            <a:avLst/>
          </a:prstGeom>
        </p:spPr>
        <p:txBody>
          <a:bodyPr vert="horz" lIns="0" tIns="60949" rIns="0" bIns="60949" rtlCol="0" anchor="ctr"/>
          <a:lstStyle>
            <a:lvl1pPr algn="ctr">
              <a:defRPr sz="1400">
                <a:solidFill>
                  <a:schemeClr val="tx1">
                    <a:tint val="75000"/>
                  </a:schemeClr>
                </a:solidFill>
                <a:latin typeface="+mn-lt"/>
              </a:defRPr>
            </a:lvl1pPr>
          </a:lstStyle>
          <a:p>
            <a:fld id="{96E69268-9C8B-4EBF-A9EE-DC5DC2D48DC3}" type="slidenum">
              <a:rPr lang="en-US" smtClean="0"/>
              <a:pPr/>
              <a:t>‹#›</a:t>
            </a:fld>
            <a:endParaRPr lang="en-US" dirty="0"/>
          </a:p>
        </p:txBody>
      </p:sp>
      <p:sp>
        <p:nvSpPr>
          <p:cNvPr id="38" name="Footer Placeholder 2">
            <a:extLst>
              <a:ext uri="{FF2B5EF4-FFF2-40B4-BE49-F238E27FC236}">
                <a16:creationId xmlns:a16="http://schemas.microsoft.com/office/drawing/2014/main" id="{D654DA25-7027-4A43-A6C4-30E928D5CB70}"/>
              </a:ext>
            </a:extLst>
          </p:cNvPr>
          <p:cNvSpPr>
            <a:spLocks noGrp="1"/>
          </p:cNvSpPr>
          <p:nvPr>
            <p:ph type="ftr" sz="quarter" idx="11"/>
          </p:nvPr>
        </p:nvSpPr>
        <p:spPr>
          <a:xfrm>
            <a:off x="1488256" y="6161939"/>
            <a:ext cx="2920190" cy="365125"/>
          </a:xfrm>
          <a:prstGeom prst="rect">
            <a:avLst/>
          </a:prstGeom>
        </p:spPr>
        <p:txBody>
          <a:bodyPr/>
          <a:lstStyle>
            <a:lvl1pPr algn="l">
              <a:defRPr sz="1800" b="1">
                <a:solidFill>
                  <a:schemeClr val="tx2"/>
                </a:solidFill>
                <a:latin typeface="+mn-lt"/>
              </a:defRPr>
            </a:lvl1pPr>
          </a:lstStyle>
          <a:p>
            <a:r>
              <a:rPr lang="en-IN" dirty="0">
                <a:solidFill>
                  <a:schemeClr val="accent1"/>
                </a:solidFill>
              </a:rPr>
              <a:t>BUSINESS</a:t>
            </a:r>
            <a:r>
              <a:rPr lang="en-IN" dirty="0"/>
              <a:t> </a:t>
            </a:r>
            <a:r>
              <a:rPr lang="en-IN" dirty="0">
                <a:solidFill>
                  <a:schemeClr val="accent5"/>
                </a:solidFill>
              </a:rPr>
              <a:t>CASE ANALYSIS</a:t>
            </a:r>
            <a:endParaRPr lang="en-US" dirty="0">
              <a:solidFill>
                <a:schemeClr val="accent5"/>
              </a:solidFill>
            </a:endParaRPr>
          </a:p>
        </p:txBody>
      </p:sp>
      <p:grpSp>
        <p:nvGrpSpPr>
          <p:cNvPr id="39" name="Group 38">
            <a:extLst>
              <a:ext uri="{FF2B5EF4-FFF2-40B4-BE49-F238E27FC236}">
                <a16:creationId xmlns:a16="http://schemas.microsoft.com/office/drawing/2014/main" id="{DC1D1B5D-12FD-4337-9A7E-8F2EBBE30950}"/>
              </a:ext>
            </a:extLst>
          </p:cNvPr>
          <p:cNvGrpSpPr/>
          <p:nvPr userDrawn="1"/>
        </p:nvGrpSpPr>
        <p:grpSpPr>
          <a:xfrm>
            <a:off x="623290" y="6124308"/>
            <a:ext cx="699749" cy="440386"/>
            <a:chOff x="396798" y="438548"/>
            <a:chExt cx="1830191" cy="1152128"/>
          </a:xfrm>
        </p:grpSpPr>
        <p:sp>
          <p:nvSpPr>
            <p:cNvPr id="40" name="Oval 39">
              <a:extLst>
                <a:ext uri="{FF2B5EF4-FFF2-40B4-BE49-F238E27FC236}">
                  <a16:creationId xmlns:a16="http://schemas.microsoft.com/office/drawing/2014/main" id="{EEFA1082-3A0F-4A13-8BC7-0A7E46EFBA87}"/>
                </a:ext>
              </a:extLst>
            </p:cNvPr>
            <p:cNvSpPr/>
            <p:nvPr/>
          </p:nvSpPr>
          <p:spPr>
            <a:xfrm>
              <a:off x="396798" y="438548"/>
              <a:ext cx="1152128" cy="115212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800"/>
            </a:p>
          </p:txBody>
        </p:sp>
        <p:sp>
          <p:nvSpPr>
            <p:cNvPr id="41" name="Circle: Hollow 40">
              <a:extLst>
                <a:ext uri="{FF2B5EF4-FFF2-40B4-BE49-F238E27FC236}">
                  <a16:creationId xmlns:a16="http://schemas.microsoft.com/office/drawing/2014/main" id="{D67542E4-E6FA-4278-AADA-0AB76F73B468}"/>
                </a:ext>
              </a:extLst>
            </p:cNvPr>
            <p:cNvSpPr/>
            <p:nvPr/>
          </p:nvSpPr>
          <p:spPr>
            <a:xfrm>
              <a:off x="1074861" y="438548"/>
              <a:ext cx="1152128" cy="1152128"/>
            </a:xfrm>
            <a:prstGeom prst="donu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800">
                <a:solidFill>
                  <a:schemeClr val="tx1"/>
                </a:solidFill>
              </a:endParaRPr>
            </a:p>
          </p:txBody>
        </p:sp>
      </p:grpSp>
      <p:sp>
        <p:nvSpPr>
          <p:cNvPr id="42" name="Rectangle 41">
            <a:extLst>
              <a:ext uri="{FF2B5EF4-FFF2-40B4-BE49-F238E27FC236}">
                <a16:creationId xmlns:a16="http://schemas.microsoft.com/office/drawing/2014/main" id="{C126F254-2622-49F1-8ADB-C61BF9257817}"/>
              </a:ext>
            </a:extLst>
          </p:cNvPr>
          <p:cNvSpPr/>
          <p:nvPr userDrawn="1"/>
        </p:nvSpPr>
        <p:spPr>
          <a:xfrm>
            <a:off x="4482024" y="6213604"/>
            <a:ext cx="1148883" cy="230832"/>
          </a:xfrm>
          <a:prstGeom prst="rect">
            <a:avLst/>
          </a:prstGeom>
        </p:spPr>
        <p:txBody>
          <a:bodyPr wrap="none" lIns="0" tIns="0" rIns="0" bIns="0" anchor="ctr">
            <a:spAutoFit/>
          </a:bodyPr>
          <a:lstStyle/>
          <a:p>
            <a:pPr algn="l"/>
            <a:r>
              <a:rPr lang="en-US" sz="1500" b="1" dirty="0">
                <a:solidFill>
                  <a:schemeClr val="accent1"/>
                </a:solidFill>
                <a:latin typeface="+mn-lt"/>
                <a:ea typeface="Segoe UI" panose="020B0502040204020203" pitchFamily="34" charset="0"/>
                <a:cs typeface="Segoe UI" panose="020B0502040204020203" pitchFamily="34" charset="0"/>
              </a:rPr>
              <a:t>Presentation</a:t>
            </a:r>
          </a:p>
        </p:txBody>
      </p:sp>
      <p:sp>
        <p:nvSpPr>
          <p:cNvPr id="43" name="Rectangle: Rounded Corners 42">
            <a:extLst>
              <a:ext uri="{FF2B5EF4-FFF2-40B4-BE49-F238E27FC236}">
                <a16:creationId xmlns:a16="http://schemas.microsoft.com/office/drawing/2014/main" id="{FF8CA24F-FD92-4CE5-ABAA-D07201C43139}"/>
              </a:ext>
            </a:extLst>
          </p:cNvPr>
          <p:cNvSpPr/>
          <p:nvPr userDrawn="1"/>
        </p:nvSpPr>
        <p:spPr>
          <a:xfrm>
            <a:off x="5955503" y="6187807"/>
            <a:ext cx="2159214" cy="300000"/>
          </a:xfrm>
          <a:prstGeom prst="roundRect">
            <a:avLst>
              <a:gd name="adj" fmla="val 19919"/>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4" name="TextBox 43">
            <a:extLst>
              <a:ext uri="{FF2B5EF4-FFF2-40B4-BE49-F238E27FC236}">
                <a16:creationId xmlns:a16="http://schemas.microsoft.com/office/drawing/2014/main" id="{EB56D3BF-9D9D-4596-AC69-EC0DBDBD4E06}"/>
              </a:ext>
            </a:extLst>
          </p:cNvPr>
          <p:cNvSpPr txBox="1"/>
          <p:nvPr userDrawn="1"/>
        </p:nvSpPr>
        <p:spPr>
          <a:xfrm>
            <a:off x="6275130" y="6237780"/>
            <a:ext cx="1653254" cy="400110"/>
          </a:xfrm>
          <a:prstGeom prst="rect">
            <a:avLst/>
          </a:prstGeom>
          <a:noFill/>
        </p:spPr>
        <p:txBody>
          <a:bodyPr wrap="square" lIns="0" tIns="0" rIns="0" bIns="0" rtlCol="0">
            <a:spAutoFit/>
          </a:bodyPr>
          <a:lstStyle/>
          <a:p>
            <a:r>
              <a:rPr lang="en-US" sz="1300" i="0" dirty="0">
                <a:solidFill>
                  <a:schemeClr val="tx1">
                    <a:lumMod val="50000"/>
                    <a:lumOff val="50000"/>
                  </a:schemeClr>
                </a:solidFill>
                <a:latin typeface="+mn-lt"/>
                <a:ea typeface="Segoe UI" panose="020B0502040204020203" pitchFamily="34" charset="0"/>
                <a:cs typeface="Segoe UI" panose="020B0502040204020203" pitchFamily="34" charset="0"/>
              </a:rPr>
              <a:t>www.slidemodel.com</a:t>
            </a:r>
          </a:p>
        </p:txBody>
      </p:sp>
      <p:sp>
        <p:nvSpPr>
          <p:cNvPr id="45" name="Freeform 5">
            <a:extLst>
              <a:ext uri="{FF2B5EF4-FFF2-40B4-BE49-F238E27FC236}">
                <a16:creationId xmlns:a16="http://schemas.microsoft.com/office/drawing/2014/main" id="{1147407F-DA21-4B28-A01E-53E9CDE20C72}"/>
              </a:ext>
            </a:extLst>
          </p:cNvPr>
          <p:cNvSpPr>
            <a:spLocks noEditPoints="1"/>
          </p:cNvSpPr>
          <p:nvPr userDrawn="1"/>
        </p:nvSpPr>
        <p:spPr bwMode="auto">
          <a:xfrm>
            <a:off x="6048592" y="6267979"/>
            <a:ext cx="140153" cy="139656"/>
          </a:xfrm>
          <a:custGeom>
            <a:avLst/>
            <a:gdLst>
              <a:gd name="T0" fmla="*/ 126 w 253"/>
              <a:gd name="T1" fmla="*/ 0 h 252"/>
              <a:gd name="T2" fmla="*/ 0 w 253"/>
              <a:gd name="T3" fmla="*/ 126 h 252"/>
              <a:gd name="T4" fmla="*/ 126 w 253"/>
              <a:gd name="T5" fmla="*/ 252 h 252"/>
              <a:gd name="T6" fmla="*/ 253 w 253"/>
              <a:gd name="T7" fmla="*/ 126 h 252"/>
              <a:gd name="T8" fmla="*/ 126 w 253"/>
              <a:gd name="T9" fmla="*/ 0 h 252"/>
              <a:gd name="T10" fmla="*/ 204 w 253"/>
              <a:gd name="T11" fmla="*/ 65 h 252"/>
              <a:gd name="T12" fmla="*/ 225 w 253"/>
              <a:gd name="T13" fmla="*/ 122 h 252"/>
              <a:gd name="T14" fmla="*/ 184 w 253"/>
              <a:gd name="T15" fmla="*/ 117 h 252"/>
              <a:gd name="T16" fmla="*/ 184 w 253"/>
              <a:gd name="T17" fmla="*/ 117 h 252"/>
              <a:gd name="T18" fmla="*/ 156 w 253"/>
              <a:gd name="T19" fmla="*/ 120 h 252"/>
              <a:gd name="T20" fmla="*/ 149 w 253"/>
              <a:gd name="T21" fmla="*/ 104 h 252"/>
              <a:gd name="T22" fmla="*/ 204 w 253"/>
              <a:gd name="T23" fmla="*/ 65 h 252"/>
              <a:gd name="T24" fmla="*/ 126 w 253"/>
              <a:gd name="T25" fmla="*/ 28 h 252"/>
              <a:gd name="T26" fmla="*/ 188 w 253"/>
              <a:gd name="T27" fmla="*/ 49 h 252"/>
              <a:gd name="T28" fmla="*/ 139 w 253"/>
              <a:gd name="T29" fmla="*/ 84 h 252"/>
              <a:gd name="T30" fmla="*/ 105 w 253"/>
              <a:gd name="T31" fmla="*/ 30 h 252"/>
              <a:gd name="T32" fmla="*/ 126 w 253"/>
              <a:gd name="T33" fmla="*/ 28 h 252"/>
              <a:gd name="T34" fmla="*/ 83 w 253"/>
              <a:gd name="T35" fmla="*/ 38 h 252"/>
              <a:gd name="T36" fmla="*/ 118 w 253"/>
              <a:gd name="T37" fmla="*/ 92 h 252"/>
              <a:gd name="T38" fmla="*/ 40 w 253"/>
              <a:gd name="T39" fmla="*/ 103 h 252"/>
              <a:gd name="T40" fmla="*/ 39 w 253"/>
              <a:gd name="T41" fmla="*/ 103 h 252"/>
              <a:gd name="T42" fmla="*/ 39 w 253"/>
              <a:gd name="T43" fmla="*/ 103 h 252"/>
              <a:gd name="T44" fmla="*/ 31 w 253"/>
              <a:gd name="T45" fmla="*/ 102 h 252"/>
              <a:gd name="T46" fmla="*/ 83 w 253"/>
              <a:gd name="T47" fmla="*/ 38 h 252"/>
              <a:gd name="T48" fmla="*/ 28 w 253"/>
              <a:gd name="T49" fmla="*/ 126 h 252"/>
              <a:gd name="T50" fmla="*/ 28 w 253"/>
              <a:gd name="T51" fmla="*/ 125 h 252"/>
              <a:gd name="T52" fmla="*/ 39 w 253"/>
              <a:gd name="T53" fmla="*/ 125 h 252"/>
              <a:gd name="T54" fmla="*/ 39 w 253"/>
              <a:gd name="T55" fmla="*/ 125 h 252"/>
              <a:gd name="T56" fmla="*/ 128 w 253"/>
              <a:gd name="T57" fmla="*/ 112 h 252"/>
              <a:gd name="T58" fmla="*/ 134 w 253"/>
              <a:gd name="T59" fmla="*/ 125 h 252"/>
              <a:gd name="T60" fmla="*/ 78 w 253"/>
              <a:gd name="T61" fmla="*/ 158 h 252"/>
              <a:gd name="T62" fmla="*/ 51 w 253"/>
              <a:gd name="T63" fmla="*/ 190 h 252"/>
              <a:gd name="T64" fmla="*/ 28 w 253"/>
              <a:gd name="T65" fmla="*/ 126 h 252"/>
              <a:gd name="T66" fmla="*/ 126 w 253"/>
              <a:gd name="T67" fmla="*/ 225 h 252"/>
              <a:gd name="T68" fmla="*/ 68 w 253"/>
              <a:gd name="T69" fmla="*/ 205 h 252"/>
              <a:gd name="T70" fmla="*/ 91 w 253"/>
              <a:gd name="T71" fmla="*/ 177 h 252"/>
              <a:gd name="T72" fmla="*/ 142 w 253"/>
              <a:gd name="T73" fmla="*/ 146 h 252"/>
              <a:gd name="T74" fmla="*/ 161 w 253"/>
              <a:gd name="T75" fmla="*/ 218 h 252"/>
              <a:gd name="T76" fmla="*/ 126 w 253"/>
              <a:gd name="T77" fmla="*/ 225 h 252"/>
              <a:gd name="T78" fmla="*/ 182 w 253"/>
              <a:gd name="T79" fmla="*/ 207 h 252"/>
              <a:gd name="T80" fmla="*/ 164 w 253"/>
              <a:gd name="T81" fmla="*/ 141 h 252"/>
              <a:gd name="T82" fmla="*/ 184 w 253"/>
              <a:gd name="T83" fmla="*/ 140 h 252"/>
              <a:gd name="T84" fmla="*/ 184 w 253"/>
              <a:gd name="T85" fmla="*/ 140 h 252"/>
              <a:gd name="T86" fmla="*/ 223 w 253"/>
              <a:gd name="T87" fmla="*/ 144 h 252"/>
              <a:gd name="T88" fmla="*/ 182 w 253"/>
              <a:gd name="T89" fmla="*/ 207 h 252"/>
              <a:gd name="T90" fmla="*/ 182 w 253"/>
              <a:gd name="T91" fmla="*/ 207 h 252"/>
              <a:gd name="T92" fmla="*/ 182 w 253"/>
              <a:gd name="T93" fmla="*/ 207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53" h="252">
                <a:moveTo>
                  <a:pt x="126" y="0"/>
                </a:moveTo>
                <a:cubicBezTo>
                  <a:pt x="57" y="0"/>
                  <a:pt x="0" y="57"/>
                  <a:pt x="0" y="126"/>
                </a:cubicBezTo>
                <a:cubicBezTo>
                  <a:pt x="0" y="196"/>
                  <a:pt x="57" y="252"/>
                  <a:pt x="126" y="252"/>
                </a:cubicBezTo>
                <a:cubicBezTo>
                  <a:pt x="196" y="252"/>
                  <a:pt x="253" y="196"/>
                  <a:pt x="253" y="126"/>
                </a:cubicBezTo>
                <a:cubicBezTo>
                  <a:pt x="253" y="57"/>
                  <a:pt x="196" y="0"/>
                  <a:pt x="126" y="0"/>
                </a:cubicBezTo>
                <a:close/>
                <a:moveTo>
                  <a:pt x="204" y="65"/>
                </a:moveTo>
                <a:cubicBezTo>
                  <a:pt x="216" y="81"/>
                  <a:pt x="224" y="100"/>
                  <a:pt x="225" y="122"/>
                </a:cubicBezTo>
                <a:cubicBezTo>
                  <a:pt x="210" y="119"/>
                  <a:pt x="197" y="117"/>
                  <a:pt x="184" y="117"/>
                </a:cubicBezTo>
                <a:cubicBezTo>
                  <a:pt x="184" y="117"/>
                  <a:pt x="184" y="117"/>
                  <a:pt x="184" y="117"/>
                </a:cubicBezTo>
                <a:cubicBezTo>
                  <a:pt x="174" y="117"/>
                  <a:pt x="165" y="118"/>
                  <a:pt x="156" y="120"/>
                </a:cubicBezTo>
                <a:cubicBezTo>
                  <a:pt x="154" y="114"/>
                  <a:pt x="152" y="109"/>
                  <a:pt x="149" y="104"/>
                </a:cubicBezTo>
                <a:cubicBezTo>
                  <a:pt x="169" y="96"/>
                  <a:pt x="188" y="83"/>
                  <a:pt x="204" y="65"/>
                </a:cubicBezTo>
                <a:close/>
                <a:moveTo>
                  <a:pt x="126" y="28"/>
                </a:moveTo>
                <a:cubicBezTo>
                  <a:pt x="150" y="28"/>
                  <a:pt x="171" y="36"/>
                  <a:pt x="188" y="49"/>
                </a:cubicBezTo>
                <a:cubicBezTo>
                  <a:pt x="175" y="65"/>
                  <a:pt x="158" y="76"/>
                  <a:pt x="139" y="84"/>
                </a:cubicBezTo>
                <a:cubicBezTo>
                  <a:pt x="127" y="59"/>
                  <a:pt x="114" y="41"/>
                  <a:pt x="105" y="30"/>
                </a:cubicBezTo>
                <a:cubicBezTo>
                  <a:pt x="112" y="29"/>
                  <a:pt x="119" y="28"/>
                  <a:pt x="126" y="28"/>
                </a:cubicBezTo>
                <a:close/>
                <a:moveTo>
                  <a:pt x="83" y="38"/>
                </a:moveTo>
                <a:cubicBezTo>
                  <a:pt x="90" y="46"/>
                  <a:pt x="103" y="64"/>
                  <a:pt x="118" y="92"/>
                </a:cubicBezTo>
                <a:cubicBezTo>
                  <a:pt x="88" y="100"/>
                  <a:pt x="58" y="103"/>
                  <a:pt x="40" y="103"/>
                </a:cubicBezTo>
                <a:cubicBezTo>
                  <a:pt x="40" y="103"/>
                  <a:pt x="39" y="103"/>
                  <a:pt x="39" y="103"/>
                </a:cubicBezTo>
                <a:cubicBezTo>
                  <a:pt x="39" y="103"/>
                  <a:pt x="39" y="103"/>
                  <a:pt x="39" y="103"/>
                </a:cubicBezTo>
                <a:cubicBezTo>
                  <a:pt x="36" y="103"/>
                  <a:pt x="33" y="102"/>
                  <a:pt x="31" y="102"/>
                </a:cubicBezTo>
                <a:cubicBezTo>
                  <a:pt x="38" y="74"/>
                  <a:pt x="57" y="51"/>
                  <a:pt x="83" y="38"/>
                </a:cubicBezTo>
                <a:close/>
                <a:moveTo>
                  <a:pt x="28" y="126"/>
                </a:moveTo>
                <a:cubicBezTo>
                  <a:pt x="28" y="126"/>
                  <a:pt x="28" y="125"/>
                  <a:pt x="28" y="125"/>
                </a:cubicBezTo>
                <a:cubicBezTo>
                  <a:pt x="31" y="125"/>
                  <a:pt x="34" y="125"/>
                  <a:pt x="39" y="125"/>
                </a:cubicBezTo>
                <a:cubicBezTo>
                  <a:pt x="39" y="125"/>
                  <a:pt x="39" y="125"/>
                  <a:pt x="39" y="125"/>
                </a:cubicBezTo>
                <a:cubicBezTo>
                  <a:pt x="59" y="125"/>
                  <a:pt x="93" y="123"/>
                  <a:pt x="128" y="112"/>
                </a:cubicBezTo>
                <a:cubicBezTo>
                  <a:pt x="130" y="116"/>
                  <a:pt x="132" y="121"/>
                  <a:pt x="134" y="125"/>
                </a:cubicBezTo>
                <a:cubicBezTo>
                  <a:pt x="110" y="133"/>
                  <a:pt x="92" y="145"/>
                  <a:pt x="78" y="158"/>
                </a:cubicBezTo>
                <a:cubicBezTo>
                  <a:pt x="65" y="170"/>
                  <a:pt x="56" y="182"/>
                  <a:pt x="51" y="190"/>
                </a:cubicBezTo>
                <a:cubicBezTo>
                  <a:pt x="37" y="172"/>
                  <a:pt x="28" y="150"/>
                  <a:pt x="28" y="126"/>
                </a:cubicBezTo>
                <a:close/>
                <a:moveTo>
                  <a:pt x="126" y="225"/>
                </a:moveTo>
                <a:cubicBezTo>
                  <a:pt x="104" y="225"/>
                  <a:pt x="84" y="217"/>
                  <a:pt x="68" y="205"/>
                </a:cubicBezTo>
                <a:cubicBezTo>
                  <a:pt x="71" y="200"/>
                  <a:pt x="79" y="189"/>
                  <a:pt x="91" y="177"/>
                </a:cubicBezTo>
                <a:cubicBezTo>
                  <a:pt x="103" y="165"/>
                  <a:pt x="120" y="153"/>
                  <a:pt x="142" y="146"/>
                </a:cubicBezTo>
                <a:cubicBezTo>
                  <a:pt x="149" y="167"/>
                  <a:pt x="156" y="191"/>
                  <a:pt x="161" y="218"/>
                </a:cubicBezTo>
                <a:cubicBezTo>
                  <a:pt x="150" y="222"/>
                  <a:pt x="139" y="225"/>
                  <a:pt x="126" y="225"/>
                </a:cubicBezTo>
                <a:close/>
                <a:moveTo>
                  <a:pt x="182" y="207"/>
                </a:moveTo>
                <a:cubicBezTo>
                  <a:pt x="177" y="183"/>
                  <a:pt x="171" y="161"/>
                  <a:pt x="164" y="141"/>
                </a:cubicBezTo>
                <a:cubicBezTo>
                  <a:pt x="170" y="140"/>
                  <a:pt x="177" y="140"/>
                  <a:pt x="184" y="140"/>
                </a:cubicBezTo>
                <a:cubicBezTo>
                  <a:pt x="184" y="140"/>
                  <a:pt x="184" y="140"/>
                  <a:pt x="184" y="140"/>
                </a:cubicBezTo>
                <a:cubicBezTo>
                  <a:pt x="196" y="140"/>
                  <a:pt x="209" y="141"/>
                  <a:pt x="223" y="144"/>
                </a:cubicBezTo>
                <a:cubicBezTo>
                  <a:pt x="218" y="170"/>
                  <a:pt x="203" y="193"/>
                  <a:pt x="182" y="207"/>
                </a:cubicBezTo>
                <a:close/>
                <a:moveTo>
                  <a:pt x="182" y="207"/>
                </a:moveTo>
                <a:cubicBezTo>
                  <a:pt x="182" y="207"/>
                  <a:pt x="182" y="207"/>
                  <a:pt x="182" y="207"/>
                </a:cubicBezTo>
              </a:path>
            </a:pathLst>
          </a:custGeom>
          <a:solidFill>
            <a:schemeClr val="tx1">
              <a:lumMod val="50000"/>
              <a:lumOff val="50000"/>
            </a:schemeClr>
          </a:solidFill>
          <a:ln>
            <a:noFill/>
          </a:ln>
        </p:spPr>
        <p:txBody>
          <a:bodyPr vert="horz" wrap="square" lIns="91440" tIns="45720" rIns="91440" bIns="45720" numCol="1" anchor="t" anchorCtr="0" compatLnSpc="1">
            <a:prstTxWarp prst="textNoShape">
              <a:avLst/>
            </a:prstTxWarp>
          </a:bodyPr>
          <a:lstStyle/>
          <a:p>
            <a:endParaRPr lang="en-US" sz="1800"/>
          </a:p>
        </p:txBody>
      </p:sp>
      <p:cxnSp>
        <p:nvCxnSpPr>
          <p:cNvPr id="46" name="Straight Connector 45">
            <a:extLst>
              <a:ext uri="{FF2B5EF4-FFF2-40B4-BE49-F238E27FC236}">
                <a16:creationId xmlns:a16="http://schemas.microsoft.com/office/drawing/2014/main" id="{DF1EFA56-FA83-4D57-B670-03017F128EAB}"/>
              </a:ext>
            </a:extLst>
          </p:cNvPr>
          <p:cNvCxnSpPr>
            <a:cxnSpLocks/>
          </p:cNvCxnSpPr>
          <p:nvPr userDrawn="1"/>
        </p:nvCxnSpPr>
        <p:spPr>
          <a:xfrm>
            <a:off x="5780626" y="6209778"/>
            <a:ext cx="0" cy="291693"/>
          </a:xfrm>
          <a:prstGeom prst="line">
            <a:avLst/>
          </a:prstGeom>
          <a:ln w="25400" cap="rnd" cmpd="sng">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05941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ontents slide layout">
  <p:cSld name="Contents slide layout">
    <p:spTree>
      <p:nvGrpSpPr>
        <p:cNvPr id="1" name="Shape 20"/>
        <p:cNvGrpSpPr/>
        <p:nvPr/>
      </p:nvGrpSpPr>
      <p:grpSpPr>
        <a:xfrm>
          <a:off x="0" y="0"/>
          <a:ext cx="0" cy="0"/>
          <a:chOff x="0" y="0"/>
          <a:chExt cx="0" cy="0"/>
        </a:xfrm>
      </p:grpSpPr>
      <p:sp>
        <p:nvSpPr>
          <p:cNvPr id="21" name="Google Shape;21;p32"/>
          <p:cNvSpPr txBox="1">
            <a:spLocks noGrp="1"/>
          </p:cNvSpPr>
          <p:nvPr>
            <p:ph type="body" idx="1"/>
          </p:nvPr>
        </p:nvSpPr>
        <p:spPr>
          <a:xfrm>
            <a:off x="323529" y="339509"/>
            <a:ext cx="11573197" cy="724247"/>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90000"/>
              </a:lnSpc>
              <a:spcBef>
                <a:spcPts val="1000"/>
              </a:spcBef>
              <a:spcAft>
                <a:spcPts val="0"/>
              </a:spcAft>
              <a:buClr>
                <a:srgbClr val="262626"/>
              </a:buClr>
              <a:buSzPts val="5400"/>
              <a:buFont typeface="Arial"/>
              <a:buNone/>
              <a:defRPr sz="5400" b="0" i="0" u="none" strike="noStrike" cap="none">
                <a:solidFill>
                  <a:srgbClr val="262626"/>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Tree>
    <p:extLst>
      <p:ext uri="{BB962C8B-B14F-4D97-AF65-F5344CB8AC3E}">
        <p14:creationId xmlns:p14="http://schemas.microsoft.com/office/powerpoint/2010/main" val="14359433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End slide layout">
  <p:cSld name="End slide layout">
    <p:bg>
      <p:bgPr>
        <a:blipFill>
          <a:blip r:embed="rId2">
            <a:alphaModFix/>
          </a:blip>
          <a:stretch>
            <a:fillRect/>
          </a:stretch>
        </a:blipFill>
        <a:effectLst/>
      </p:bgPr>
    </p:bg>
    <p:spTree>
      <p:nvGrpSpPr>
        <p:cNvPr id="1" name="Shape 97"/>
        <p:cNvGrpSpPr/>
        <p:nvPr/>
      </p:nvGrpSpPr>
      <p:grpSpPr>
        <a:xfrm>
          <a:off x="0" y="0"/>
          <a:ext cx="0" cy="0"/>
          <a:chOff x="0" y="0"/>
          <a:chExt cx="0" cy="0"/>
        </a:xfrm>
      </p:grpSpPr>
    </p:spTree>
    <p:extLst>
      <p:ext uri="{BB962C8B-B14F-4D97-AF65-F5344CB8AC3E}">
        <p14:creationId xmlns:p14="http://schemas.microsoft.com/office/powerpoint/2010/main" val="33319805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18_Contents slide layout">
  <p:cSld name="18_Contents slide layout">
    <p:spTree>
      <p:nvGrpSpPr>
        <p:cNvPr id="1" name="Shape 22"/>
        <p:cNvGrpSpPr/>
        <p:nvPr/>
      </p:nvGrpSpPr>
      <p:grpSpPr>
        <a:xfrm>
          <a:off x="0" y="0"/>
          <a:ext cx="0" cy="0"/>
          <a:chOff x="0" y="0"/>
          <a:chExt cx="0" cy="0"/>
        </a:xfrm>
      </p:grpSpPr>
      <p:grpSp>
        <p:nvGrpSpPr>
          <p:cNvPr id="23" name="Google Shape;23;p30"/>
          <p:cNvGrpSpPr/>
          <p:nvPr/>
        </p:nvGrpSpPr>
        <p:grpSpPr>
          <a:xfrm>
            <a:off x="0" y="477136"/>
            <a:ext cx="11704320" cy="5935130"/>
            <a:chOff x="-161213" y="477136"/>
            <a:chExt cx="11704320" cy="5935130"/>
          </a:xfrm>
        </p:grpSpPr>
        <p:cxnSp>
          <p:nvCxnSpPr>
            <p:cNvPr id="24" name="Google Shape;24;p30"/>
            <p:cNvCxnSpPr/>
            <p:nvPr/>
          </p:nvCxnSpPr>
          <p:spPr>
            <a:xfrm rot="10800000">
              <a:off x="-161213" y="477136"/>
              <a:ext cx="11704320" cy="0"/>
            </a:xfrm>
            <a:prstGeom prst="straightConnector1">
              <a:avLst/>
            </a:prstGeom>
            <a:noFill/>
            <a:ln w="44450" cap="flat" cmpd="sng">
              <a:solidFill>
                <a:schemeClr val="accent1"/>
              </a:solidFill>
              <a:prstDash val="solid"/>
              <a:miter lim="800000"/>
              <a:headEnd type="none" w="sm" len="sm"/>
              <a:tailEnd type="none" w="sm" len="sm"/>
            </a:ln>
          </p:spPr>
        </p:cxnSp>
        <p:cxnSp>
          <p:nvCxnSpPr>
            <p:cNvPr id="25" name="Google Shape;25;p30"/>
            <p:cNvCxnSpPr/>
            <p:nvPr/>
          </p:nvCxnSpPr>
          <p:spPr>
            <a:xfrm rot="10800000">
              <a:off x="11543107" y="477136"/>
              <a:ext cx="0" cy="5935130"/>
            </a:xfrm>
            <a:prstGeom prst="straightConnector1">
              <a:avLst/>
            </a:prstGeom>
            <a:noFill/>
            <a:ln w="44450" cap="flat" cmpd="sng">
              <a:solidFill>
                <a:schemeClr val="accent1"/>
              </a:solidFill>
              <a:prstDash val="solid"/>
              <a:miter lim="800000"/>
              <a:headEnd type="none" w="sm" len="sm"/>
              <a:tailEnd type="none" w="sm" len="sm"/>
            </a:ln>
          </p:spPr>
        </p:cxnSp>
        <p:cxnSp>
          <p:nvCxnSpPr>
            <p:cNvPr id="26" name="Google Shape;26;p30"/>
            <p:cNvCxnSpPr/>
            <p:nvPr/>
          </p:nvCxnSpPr>
          <p:spPr>
            <a:xfrm flipH="1">
              <a:off x="-161213" y="6392850"/>
              <a:ext cx="11704320" cy="13272"/>
            </a:xfrm>
            <a:prstGeom prst="straightConnector1">
              <a:avLst/>
            </a:prstGeom>
            <a:noFill/>
            <a:ln w="44450" cap="flat" cmpd="sng">
              <a:solidFill>
                <a:schemeClr val="accent1"/>
              </a:solidFill>
              <a:prstDash val="solid"/>
              <a:miter lim="800000"/>
              <a:headEnd type="none" w="sm" len="sm"/>
              <a:tailEnd type="none" w="sm" len="sm"/>
            </a:ln>
          </p:spPr>
        </p:cxnSp>
      </p:grpSp>
      <p:sp>
        <p:nvSpPr>
          <p:cNvPr id="27" name="Google Shape;27;p30"/>
          <p:cNvSpPr>
            <a:spLocks noGrp="1"/>
          </p:cNvSpPr>
          <p:nvPr>
            <p:ph type="pic" idx="2"/>
          </p:nvPr>
        </p:nvSpPr>
        <p:spPr>
          <a:xfrm>
            <a:off x="0" y="0"/>
            <a:ext cx="6923314" cy="6858000"/>
          </a:xfrm>
          <a:prstGeom prst="rect">
            <a:avLst/>
          </a:prstGeom>
          <a:solidFill>
            <a:srgbClr val="F2F2F2"/>
          </a:solidFill>
          <a:ln>
            <a:noFill/>
          </a:ln>
        </p:spPr>
        <p:txBody>
          <a:bodyPr spcFirstLastPara="1" wrap="square" lIns="91425" tIns="45700" rIns="91425" bIns="45700" anchor="ctr" anchorCtr="0">
            <a:noAutofit/>
          </a:bodyPr>
          <a:lstStyle>
            <a:lvl1pPr marR="0" lvl="0" algn="ctr" rtl="0">
              <a:lnSpc>
                <a:spcPct val="100000"/>
              </a:lnSpc>
              <a:spcBef>
                <a:spcPts val="1000"/>
              </a:spcBef>
              <a:spcAft>
                <a:spcPts val="0"/>
              </a:spcAft>
              <a:buClr>
                <a:srgbClr val="3F3F3F"/>
              </a:buClr>
              <a:buSzPts val="1200"/>
              <a:buFont typeface="Arial"/>
              <a:buNone/>
              <a:defRPr sz="1200" b="0" i="0" u="none" strike="noStrike" cap="none">
                <a:solidFill>
                  <a:srgbClr val="3F3F3F"/>
                </a:solidFill>
                <a:latin typeface="Arial"/>
                <a:ea typeface="Arial"/>
                <a:cs typeface="Arial"/>
                <a:sym typeface="Arial"/>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Tree>
    <p:extLst>
      <p:ext uri="{BB962C8B-B14F-4D97-AF65-F5344CB8AC3E}">
        <p14:creationId xmlns:p14="http://schemas.microsoft.com/office/powerpoint/2010/main" val="1150213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21" Type="http://schemas.openxmlformats.org/officeDocument/2006/relationships/slideLayout" Target="../slideLayouts/slideLayout34.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slideLayout" Target="../slideLayouts/slideLayout33.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slideLayout" Target="../slideLayouts/slideLayout3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 Id="rId22"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5" name="Rounded Rectangle 24"/>
          <p:cNvSpPr/>
          <p:nvPr userDrawn="1"/>
        </p:nvSpPr>
        <p:spPr>
          <a:xfrm>
            <a:off x="11522399" y="94072"/>
            <a:ext cx="457200" cy="457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4A236C-F93A-4FF8-A4E0-8A6A87BD16FE}" type="datetime1">
              <a:rPr lang="en-US" smtClean="0"/>
              <a:t>7/17/2022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155574" y="144207"/>
            <a:ext cx="797847" cy="365125"/>
          </a:xfrm>
          <a:prstGeom prst="rect">
            <a:avLst/>
          </a:prstGeom>
        </p:spPr>
        <p:txBody>
          <a:bodyPr vert="horz" lIns="91440" tIns="45720" rIns="91440" bIns="45720" rtlCol="0" anchor="ctr"/>
          <a:lstStyle>
            <a:lvl1pPr algn="r">
              <a:defRPr sz="1400">
                <a:solidFill>
                  <a:schemeClr val="bg1"/>
                </a:solidFill>
                <a:latin typeface="Arial" panose="020B0604020202020204" pitchFamily="34" charset="0"/>
                <a:cs typeface="Arial" panose="020B0604020202020204" pitchFamily="34" charset="0"/>
              </a:defRPr>
            </a:lvl1pPr>
          </a:lstStyle>
          <a:p>
            <a:fld id="{17DD5B90-2C30-41D4-97A6-9561A82B10EF}" type="slidenum">
              <a:rPr lang="en-US" smtClean="0"/>
              <a:pPr/>
              <a:t>‹#›</a:t>
            </a:fld>
            <a:endParaRPr lang="en-US" dirty="0"/>
          </a:p>
        </p:txBody>
      </p:sp>
      <p:grpSp>
        <p:nvGrpSpPr>
          <p:cNvPr id="7" name="Group 6"/>
          <p:cNvGrpSpPr>
            <a:grpSpLocks noChangeAspect="1"/>
          </p:cNvGrpSpPr>
          <p:nvPr userDrawn="1"/>
        </p:nvGrpSpPr>
        <p:grpSpPr bwMode="auto">
          <a:xfrm>
            <a:off x="10142958" y="222718"/>
            <a:ext cx="1282497" cy="246857"/>
            <a:chOff x="2838" y="1974"/>
            <a:chExt cx="1995" cy="384"/>
          </a:xfrm>
        </p:grpSpPr>
        <p:sp>
          <p:nvSpPr>
            <p:cNvPr id="8" name="Freeform 7"/>
            <p:cNvSpPr>
              <a:spLocks/>
            </p:cNvSpPr>
            <p:nvPr/>
          </p:nvSpPr>
          <p:spPr bwMode="auto">
            <a:xfrm>
              <a:off x="3216" y="2104"/>
              <a:ext cx="175" cy="217"/>
            </a:xfrm>
            <a:custGeom>
              <a:avLst/>
              <a:gdLst>
                <a:gd name="T0" fmla="*/ 460 w 906"/>
                <a:gd name="T1" fmla="*/ 1126 h 1126"/>
                <a:gd name="T2" fmla="*/ 0 w 906"/>
                <a:gd name="T3" fmla="*/ 931 h 1126"/>
                <a:gd name="T4" fmla="*/ 172 w 906"/>
                <a:gd name="T5" fmla="*/ 776 h 1126"/>
                <a:gd name="T6" fmla="*/ 449 w 906"/>
                <a:gd name="T7" fmla="*/ 915 h 1126"/>
                <a:gd name="T8" fmla="*/ 621 w 906"/>
                <a:gd name="T9" fmla="*/ 810 h 1126"/>
                <a:gd name="T10" fmla="*/ 522 w 906"/>
                <a:gd name="T11" fmla="*/ 709 h 1126"/>
                <a:gd name="T12" fmla="*/ 333 w 906"/>
                <a:gd name="T13" fmla="*/ 655 h 1126"/>
                <a:gd name="T14" fmla="*/ 54 w 906"/>
                <a:gd name="T15" fmla="*/ 350 h 1126"/>
                <a:gd name="T16" fmla="*/ 466 w 906"/>
                <a:gd name="T17" fmla="*/ 0 h 1126"/>
                <a:gd name="T18" fmla="*/ 875 w 906"/>
                <a:gd name="T19" fmla="*/ 169 h 1126"/>
                <a:gd name="T20" fmla="*/ 697 w 906"/>
                <a:gd name="T21" fmla="*/ 316 h 1126"/>
                <a:gd name="T22" fmla="*/ 472 w 906"/>
                <a:gd name="T23" fmla="*/ 212 h 1126"/>
                <a:gd name="T24" fmla="*/ 325 w 906"/>
                <a:gd name="T25" fmla="*/ 316 h 1126"/>
                <a:gd name="T26" fmla="*/ 472 w 906"/>
                <a:gd name="T27" fmla="*/ 418 h 1126"/>
                <a:gd name="T28" fmla="*/ 632 w 906"/>
                <a:gd name="T29" fmla="*/ 460 h 1126"/>
                <a:gd name="T30" fmla="*/ 906 w 906"/>
                <a:gd name="T31" fmla="*/ 765 h 1126"/>
                <a:gd name="T32" fmla="*/ 460 w 906"/>
                <a:gd name="T33" fmla="*/ 1126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06" h="1126">
                  <a:moveTo>
                    <a:pt x="460" y="1126"/>
                  </a:moveTo>
                  <a:cubicBezTo>
                    <a:pt x="268" y="1126"/>
                    <a:pt x="105" y="1075"/>
                    <a:pt x="0" y="931"/>
                  </a:cubicBezTo>
                  <a:lnTo>
                    <a:pt x="172" y="776"/>
                  </a:lnTo>
                  <a:cubicBezTo>
                    <a:pt x="226" y="855"/>
                    <a:pt x="333" y="915"/>
                    <a:pt x="449" y="915"/>
                  </a:cubicBezTo>
                  <a:cubicBezTo>
                    <a:pt x="531" y="915"/>
                    <a:pt x="621" y="886"/>
                    <a:pt x="621" y="810"/>
                  </a:cubicBezTo>
                  <a:cubicBezTo>
                    <a:pt x="621" y="751"/>
                    <a:pt x="576" y="731"/>
                    <a:pt x="522" y="709"/>
                  </a:cubicBezTo>
                  <a:cubicBezTo>
                    <a:pt x="494" y="697"/>
                    <a:pt x="370" y="663"/>
                    <a:pt x="333" y="655"/>
                  </a:cubicBezTo>
                  <a:cubicBezTo>
                    <a:pt x="184" y="615"/>
                    <a:pt x="54" y="536"/>
                    <a:pt x="54" y="350"/>
                  </a:cubicBezTo>
                  <a:cubicBezTo>
                    <a:pt x="54" y="147"/>
                    <a:pt x="223" y="0"/>
                    <a:pt x="466" y="0"/>
                  </a:cubicBezTo>
                  <a:cubicBezTo>
                    <a:pt x="658" y="0"/>
                    <a:pt x="788" y="54"/>
                    <a:pt x="875" y="169"/>
                  </a:cubicBezTo>
                  <a:lnTo>
                    <a:pt x="697" y="316"/>
                  </a:lnTo>
                  <a:cubicBezTo>
                    <a:pt x="646" y="248"/>
                    <a:pt x="556" y="212"/>
                    <a:pt x="472" y="212"/>
                  </a:cubicBezTo>
                  <a:cubicBezTo>
                    <a:pt x="392" y="212"/>
                    <a:pt x="325" y="243"/>
                    <a:pt x="325" y="316"/>
                  </a:cubicBezTo>
                  <a:cubicBezTo>
                    <a:pt x="325" y="384"/>
                    <a:pt x="390" y="398"/>
                    <a:pt x="472" y="418"/>
                  </a:cubicBezTo>
                  <a:cubicBezTo>
                    <a:pt x="497" y="426"/>
                    <a:pt x="604" y="452"/>
                    <a:pt x="632" y="460"/>
                  </a:cubicBezTo>
                  <a:cubicBezTo>
                    <a:pt x="793" y="505"/>
                    <a:pt x="906" y="590"/>
                    <a:pt x="906" y="765"/>
                  </a:cubicBezTo>
                  <a:cubicBezTo>
                    <a:pt x="898" y="1008"/>
                    <a:pt x="686" y="1126"/>
                    <a:pt x="460" y="1126"/>
                  </a:cubicBez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Freeform 8"/>
            <p:cNvSpPr>
              <a:spLocks/>
            </p:cNvSpPr>
            <p:nvPr/>
          </p:nvSpPr>
          <p:spPr bwMode="auto">
            <a:xfrm>
              <a:off x="3400" y="2107"/>
              <a:ext cx="75" cy="213"/>
            </a:xfrm>
            <a:custGeom>
              <a:avLst/>
              <a:gdLst>
                <a:gd name="T0" fmla="*/ 226 w 390"/>
                <a:gd name="T1" fmla="*/ 1104 h 1104"/>
                <a:gd name="T2" fmla="*/ 0 w 390"/>
                <a:gd name="T3" fmla="*/ 883 h 1104"/>
                <a:gd name="T4" fmla="*/ 0 w 390"/>
                <a:gd name="T5" fmla="*/ 0 h 1104"/>
                <a:gd name="T6" fmla="*/ 251 w 390"/>
                <a:gd name="T7" fmla="*/ 0 h 1104"/>
                <a:gd name="T8" fmla="*/ 251 w 390"/>
                <a:gd name="T9" fmla="*/ 821 h 1104"/>
                <a:gd name="T10" fmla="*/ 316 w 390"/>
                <a:gd name="T11" fmla="*/ 883 h 1104"/>
                <a:gd name="T12" fmla="*/ 390 w 390"/>
                <a:gd name="T13" fmla="*/ 878 h 1104"/>
                <a:gd name="T14" fmla="*/ 390 w 390"/>
                <a:gd name="T15" fmla="*/ 1078 h 1104"/>
                <a:gd name="T16" fmla="*/ 226 w 390"/>
                <a:gd name="T17" fmla="*/ 1104 h 1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0" h="1104">
                  <a:moveTo>
                    <a:pt x="226" y="1104"/>
                  </a:moveTo>
                  <a:cubicBezTo>
                    <a:pt x="57" y="1104"/>
                    <a:pt x="0" y="993"/>
                    <a:pt x="0" y="883"/>
                  </a:cubicBezTo>
                  <a:lnTo>
                    <a:pt x="0" y="0"/>
                  </a:lnTo>
                  <a:lnTo>
                    <a:pt x="251" y="0"/>
                  </a:lnTo>
                  <a:lnTo>
                    <a:pt x="251" y="821"/>
                  </a:lnTo>
                  <a:cubicBezTo>
                    <a:pt x="251" y="855"/>
                    <a:pt x="263" y="883"/>
                    <a:pt x="316" y="883"/>
                  </a:cubicBezTo>
                  <a:cubicBezTo>
                    <a:pt x="339" y="883"/>
                    <a:pt x="362" y="881"/>
                    <a:pt x="390" y="878"/>
                  </a:cubicBezTo>
                  <a:lnTo>
                    <a:pt x="390" y="1078"/>
                  </a:lnTo>
                  <a:cubicBezTo>
                    <a:pt x="342" y="1092"/>
                    <a:pt x="280" y="1104"/>
                    <a:pt x="226" y="1104"/>
                  </a:cubicBez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0" name="Freeform 9"/>
            <p:cNvSpPr>
              <a:spLocks noEditPoints="1"/>
            </p:cNvSpPr>
            <p:nvPr/>
          </p:nvSpPr>
          <p:spPr bwMode="auto">
            <a:xfrm>
              <a:off x="3483" y="2106"/>
              <a:ext cx="48" cy="211"/>
            </a:xfrm>
            <a:custGeom>
              <a:avLst/>
              <a:gdLst>
                <a:gd name="T0" fmla="*/ 0 w 251"/>
                <a:gd name="T1" fmla="*/ 187 h 1095"/>
                <a:gd name="T2" fmla="*/ 0 w 251"/>
                <a:gd name="T3" fmla="*/ 0 h 1095"/>
                <a:gd name="T4" fmla="*/ 251 w 251"/>
                <a:gd name="T5" fmla="*/ 0 h 1095"/>
                <a:gd name="T6" fmla="*/ 251 w 251"/>
                <a:gd name="T7" fmla="*/ 187 h 1095"/>
                <a:gd name="T8" fmla="*/ 0 w 251"/>
                <a:gd name="T9" fmla="*/ 187 h 1095"/>
                <a:gd name="T10" fmla="*/ 0 w 251"/>
                <a:gd name="T11" fmla="*/ 1095 h 1095"/>
                <a:gd name="T12" fmla="*/ 0 w 251"/>
                <a:gd name="T13" fmla="*/ 294 h 1095"/>
                <a:gd name="T14" fmla="*/ 251 w 251"/>
                <a:gd name="T15" fmla="*/ 294 h 1095"/>
                <a:gd name="T16" fmla="*/ 251 w 251"/>
                <a:gd name="T17" fmla="*/ 1095 h 1095"/>
                <a:gd name="T18" fmla="*/ 0 w 251"/>
                <a:gd name="T19" fmla="*/ 1095 h 1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 h="1095">
                  <a:moveTo>
                    <a:pt x="0" y="187"/>
                  </a:moveTo>
                  <a:lnTo>
                    <a:pt x="0" y="0"/>
                  </a:lnTo>
                  <a:lnTo>
                    <a:pt x="251" y="0"/>
                  </a:lnTo>
                  <a:lnTo>
                    <a:pt x="251" y="187"/>
                  </a:lnTo>
                  <a:lnTo>
                    <a:pt x="0" y="187"/>
                  </a:lnTo>
                  <a:close/>
                  <a:moveTo>
                    <a:pt x="0" y="1095"/>
                  </a:moveTo>
                  <a:lnTo>
                    <a:pt x="0" y="294"/>
                  </a:lnTo>
                  <a:lnTo>
                    <a:pt x="251" y="294"/>
                  </a:lnTo>
                  <a:lnTo>
                    <a:pt x="251" y="1095"/>
                  </a:lnTo>
                  <a:lnTo>
                    <a:pt x="0" y="1095"/>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1" name="Freeform 10"/>
            <p:cNvSpPr>
              <a:spLocks noEditPoints="1"/>
            </p:cNvSpPr>
            <p:nvPr/>
          </p:nvSpPr>
          <p:spPr bwMode="auto">
            <a:xfrm>
              <a:off x="3544" y="2108"/>
              <a:ext cx="149" cy="213"/>
            </a:xfrm>
            <a:custGeom>
              <a:avLst/>
              <a:gdLst>
                <a:gd name="T0" fmla="*/ 525 w 771"/>
                <a:gd name="T1" fmla="*/ 1083 h 1103"/>
                <a:gd name="T2" fmla="*/ 525 w 771"/>
                <a:gd name="T3" fmla="*/ 990 h 1103"/>
                <a:gd name="T4" fmla="*/ 520 w 771"/>
                <a:gd name="T5" fmla="*/ 990 h 1103"/>
                <a:gd name="T6" fmla="*/ 297 w 771"/>
                <a:gd name="T7" fmla="*/ 1103 h 1103"/>
                <a:gd name="T8" fmla="*/ 0 w 771"/>
                <a:gd name="T9" fmla="*/ 807 h 1103"/>
                <a:gd name="T10" fmla="*/ 0 w 771"/>
                <a:gd name="T11" fmla="*/ 564 h 1103"/>
                <a:gd name="T12" fmla="*/ 314 w 771"/>
                <a:gd name="T13" fmla="*/ 268 h 1103"/>
                <a:gd name="T14" fmla="*/ 514 w 771"/>
                <a:gd name="T15" fmla="*/ 358 h 1103"/>
                <a:gd name="T16" fmla="*/ 520 w 771"/>
                <a:gd name="T17" fmla="*/ 358 h 1103"/>
                <a:gd name="T18" fmla="*/ 520 w 771"/>
                <a:gd name="T19" fmla="*/ 0 h 1103"/>
                <a:gd name="T20" fmla="*/ 771 w 771"/>
                <a:gd name="T21" fmla="*/ 0 h 1103"/>
                <a:gd name="T22" fmla="*/ 771 w 771"/>
                <a:gd name="T23" fmla="*/ 1083 h 1103"/>
                <a:gd name="T24" fmla="*/ 525 w 771"/>
                <a:gd name="T25" fmla="*/ 1083 h 1103"/>
                <a:gd name="T26" fmla="*/ 520 w 771"/>
                <a:gd name="T27" fmla="*/ 578 h 1103"/>
                <a:gd name="T28" fmla="*/ 381 w 771"/>
                <a:gd name="T29" fmla="*/ 448 h 1103"/>
                <a:gd name="T30" fmla="*/ 252 w 771"/>
                <a:gd name="T31" fmla="*/ 587 h 1103"/>
                <a:gd name="T32" fmla="*/ 252 w 771"/>
                <a:gd name="T33" fmla="*/ 773 h 1103"/>
                <a:gd name="T34" fmla="*/ 381 w 771"/>
                <a:gd name="T35" fmla="*/ 903 h 1103"/>
                <a:gd name="T36" fmla="*/ 517 w 771"/>
                <a:gd name="T37" fmla="*/ 765 h 1103"/>
                <a:gd name="T38" fmla="*/ 517 w 771"/>
                <a:gd name="T39" fmla="*/ 578 h 1103"/>
                <a:gd name="T40" fmla="*/ 520 w 771"/>
                <a:gd name="T41" fmla="*/ 578 h 1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71" h="1103">
                  <a:moveTo>
                    <a:pt x="525" y="1083"/>
                  </a:moveTo>
                  <a:lnTo>
                    <a:pt x="525" y="990"/>
                  </a:lnTo>
                  <a:lnTo>
                    <a:pt x="520" y="990"/>
                  </a:lnTo>
                  <a:cubicBezTo>
                    <a:pt x="469" y="1061"/>
                    <a:pt x="373" y="1103"/>
                    <a:pt x="297" y="1103"/>
                  </a:cubicBezTo>
                  <a:cubicBezTo>
                    <a:pt x="116" y="1103"/>
                    <a:pt x="0" y="993"/>
                    <a:pt x="0" y="807"/>
                  </a:cubicBezTo>
                  <a:lnTo>
                    <a:pt x="0" y="564"/>
                  </a:lnTo>
                  <a:cubicBezTo>
                    <a:pt x="0" y="381"/>
                    <a:pt x="139" y="268"/>
                    <a:pt x="314" y="268"/>
                  </a:cubicBezTo>
                  <a:cubicBezTo>
                    <a:pt x="393" y="268"/>
                    <a:pt x="472" y="302"/>
                    <a:pt x="514" y="358"/>
                  </a:cubicBezTo>
                  <a:lnTo>
                    <a:pt x="520" y="358"/>
                  </a:lnTo>
                  <a:lnTo>
                    <a:pt x="520" y="0"/>
                  </a:lnTo>
                  <a:lnTo>
                    <a:pt x="771" y="0"/>
                  </a:lnTo>
                  <a:lnTo>
                    <a:pt x="771" y="1083"/>
                  </a:lnTo>
                  <a:lnTo>
                    <a:pt x="525" y="1083"/>
                  </a:lnTo>
                  <a:close/>
                  <a:moveTo>
                    <a:pt x="520" y="578"/>
                  </a:moveTo>
                  <a:cubicBezTo>
                    <a:pt x="520" y="488"/>
                    <a:pt x="449" y="448"/>
                    <a:pt x="381" y="448"/>
                  </a:cubicBezTo>
                  <a:cubicBezTo>
                    <a:pt x="319" y="448"/>
                    <a:pt x="252" y="488"/>
                    <a:pt x="252" y="587"/>
                  </a:cubicBezTo>
                  <a:lnTo>
                    <a:pt x="252" y="773"/>
                  </a:lnTo>
                  <a:cubicBezTo>
                    <a:pt x="252" y="858"/>
                    <a:pt x="311" y="903"/>
                    <a:pt x="381" y="903"/>
                  </a:cubicBezTo>
                  <a:cubicBezTo>
                    <a:pt x="446" y="903"/>
                    <a:pt x="517" y="866"/>
                    <a:pt x="517" y="765"/>
                  </a:cubicBezTo>
                  <a:lnTo>
                    <a:pt x="517" y="578"/>
                  </a:lnTo>
                  <a:lnTo>
                    <a:pt x="520" y="578"/>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2" name="Freeform 11"/>
            <p:cNvSpPr>
              <a:spLocks noEditPoints="1"/>
            </p:cNvSpPr>
            <p:nvPr/>
          </p:nvSpPr>
          <p:spPr bwMode="auto">
            <a:xfrm>
              <a:off x="3705" y="2159"/>
              <a:ext cx="145" cy="162"/>
            </a:xfrm>
            <a:custGeom>
              <a:avLst/>
              <a:gdLst>
                <a:gd name="T0" fmla="*/ 257 w 753"/>
                <a:gd name="T1" fmla="*/ 503 h 838"/>
                <a:gd name="T2" fmla="*/ 257 w 753"/>
                <a:gd name="T3" fmla="*/ 519 h 838"/>
                <a:gd name="T4" fmla="*/ 440 w 753"/>
                <a:gd name="T5" fmla="*/ 644 h 838"/>
                <a:gd name="T6" fmla="*/ 638 w 753"/>
                <a:gd name="T7" fmla="*/ 590 h 838"/>
                <a:gd name="T8" fmla="*/ 711 w 753"/>
                <a:gd name="T9" fmla="*/ 768 h 838"/>
                <a:gd name="T10" fmla="*/ 398 w 753"/>
                <a:gd name="T11" fmla="*/ 838 h 838"/>
                <a:gd name="T12" fmla="*/ 0 w 753"/>
                <a:gd name="T13" fmla="*/ 511 h 838"/>
                <a:gd name="T14" fmla="*/ 0 w 753"/>
                <a:gd name="T15" fmla="*/ 350 h 838"/>
                <a:gd name="T16" fmla="*/ 384 w 753"/>
                <a:gd name="T17" fmla="*/ 0 h 838"/>
                <a:gd name="T18" fmla="*/ 753 w 753"/>
                <a:gd name="T19" fmla="*/ 299 h 838"/>
                <a:gd name="T20" fmla="*/ 753 w 753"/>
                <a:gd name="T21" fmla="*/ 500 h 838"/>
                <a:gd name="T22" fmla="*/ 257 w 753"/>
                <a:gd name="T23" fmla="*/ 500 h 838"/>
                <a:gd name="T24" fmla="*/ 257 w 753"/>
                <a:gd name="T25" fmla="*/ 503 h 838"/>
                <a:gd name="T26" fmla="*/ 511 w 753"/>
                <a:gd name="T27" fmla="*/ 313 h 838"/>
                <a:gd name="T28" fmla="*/ 387 w 753"/>
                <a:gd name="T29" fmla="*/ 195 h 838"/>
                <a:gd name="T30" fmla="*/ 257 w 753"/>
                <a:gd name="T31" fmla="*/ 325 h 838"/>
                <a:gd name="T32" fmla="*/ 257 w 753"/>
                <a:gd name="T33" fmla="*/ 353 h 838"/>
                <a:gd name="T34" fmla="*/ 511 w 753"/>
                <a:gd name="T35" fmla="*/ 353 h 838"/>
                <a:gd name="T36" fmla="*/ 511 w 753"/>
                <a:gd name="T37" fmla="*/ 313 h 8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53" h="838">
                  <a:moveTo>
                    <a:pt x="257" y="503"/>
                  </a:moveTo>
                  <a:lnTo>
                    <a:pt x="257" y="519"/>
                  </a:lnTo>
                  <a:cubicBezTo>
                    <a:pt x="257" y="601"/>
                    <a:pt x="358" y="644"/>
                    <a:pt x="440" y="644"/>
                  </a:cubicBezTo>
                  <a:cubicBezTo>
                    <a:pt x="514" y="644"/>
                    <a:pt x="601" y="604"/>
                    <a:pt x="638" y="590"/>
                  </a:cubicBezTo>
                  <a:lnTo>
                    <a:pt x="711" y="768"/>
                  </a:lnTo>
                  <a:cubicBezTo>
                    <a:pt x="632" y="810"/>
                    <a:pt x="547" y="838"/>
                    <a:pt x="398" y="838"/>
                  </a:cubicBezTo>
                  <a:cubicBezTo>
                    <a:pt x="206" y="838"/>
                    <a:pt x="0" y="740"/>
                    <a:pt x="0" y="511"/>
                  </a:cubicBezTo>
                  <a:lnTo>
                    <a:pt x="0" y="350"/>
                  </a:lnTo>
                  <a:cubicBezTo>
                    <a:pt x="0" y="113"/>
                    <a:pt x="192" y="0"/>
                    <a:pt x="384" y="0"/>
                  </a:cubicBezTo>
                  <a:cubicBezTo>
                    <a:pt x="570" y="0"/>
                    <a:pt x="753" y="102"/>
                    <a:pt x="753" y="299"/>
                  </a:cubicBezTo>
                  <a:lnTo>
                    <a:pt x="753" y="500"/>
                  </a:lnTo>
                  <a:lnTo>
                    <a:pt x="257" y="500"/>
                  </a:lnTo>
                  <a:lnTo>
                    <a:pt x="257" y="503"/>
                  </a:lnTo>
                  <a:close/>
                  <a:moveTo>
                    <a:pt x="511" y="313"/>
                  </a:moveTo>
                  <a:cubicBezTo>
                    <a:pt x="511" y="229"/>
                    <a:pt x="451" y="195"/>
                    <a:pt x="387" y="195"/>
                  </a:cubicBezTo>
                  <a:cubicBezTo>
                    <a:pt x="316" y="195"/>
                    <a:pt x="257" y="234"/>
                    <a:pt x="257" y="325"/>
                  </a:cubicBezTo>
                  <a:lnTo>
                    <a:pt x="257" y="353"/>
                  </a:lnTo>
                  <a:lnTo>
                    <a:pt x="511" y="353"/>
                  </a:lnTo>
                  <a:lnTo>
                    <a:pt x="511" y="313"/>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3" name="Freeform 12"/>
            <p:cNvSpPr>
              <a:spLocks/>
            </p:cNvSpPr>
            <p:nvPr/>
          </p:nvSpPr>
          <p:spPr bwMode="auto">
            <a:xfrm>
              <a:off x="3861" y="2107"/>
              <a:ext cx="212" cy="210"/>
            </a:xfrm>
            <a:custGeom>
              <a:avLst/>
              <a:gdLst>
                <a:gd name="T0" fmla="*/ 164 w 212"/>
                <a:gd name="T1" fmla="*/ 210 h 210"/>
                <a:gd name="T2" fmla="*/ 164 w 212"/>
                <a:gd name="T3" fmla="*/ 77 h 210"/>
                <a:gd name="T4" fmla="*/ 163 w 212"/>
                <a:gd name="T5" fmla="*/ 77 h 210"/>
                <a:gd name="T6" fmla="*/ 124 w 212"/>
                <a:gd name="T7" fmla="*/ 182 h 210"/>
                <a:gd name="T8" fmla="*/ 88 w 212"/>
                <a:gd name="T9" fmla="*/ 182 h 210"/>
                <a:gd name="T10" fmla="*/ 50 w 212"/>
                <a:gd name="T11" fmla="*/ 77 h 210"/>
                <a:gd name="T12" fmla="*/ 49 w 212"/>
                <a:gd name="T13" fmla="*/ 77 h 210"/>
                <a:gd name="T14" fmla="*/ 49 w 212"/>
                <a:gd name="T15" fmla="*/ 210 h 210"/>
                <a:gd name="T16" fmla="*/ 0 w 212"/>
                <a:gd name="T17" fmla="*/ 210 h 210"/>
                <a:gd name="T18" fmla="*/ 0 w 212"/>
                <a:gd name="T19" fmla="*/ 0 h 210"/>
                <a:gd name="T20" fmla="*/ 66 w 212"/>
                <a:gd name="T21" fmla="*/ 0 h 210"/>
                <a:gd name="T22" fmla="*/ 107 w 212"/>
                <a:gd name="T23" fmla="*/ 109 h 210"/>
                <a:gd name="T24" fmla="*/ 147 w 212"/>
                <a:gd name="T25" fmla="*/ 0 h 210"/>
                <a:gd name="T26" fmla="*/ 212 w 212"/>
                <a:gd name="T27" fmla="*/ 0 h 210"/>
                <a:gd name="T28" fmla="*/ 212 w 212"/>
                <a:gd name="T29" fmla="*/ 210 h 210"/>
                <a:gd name="T30" fmla="*/ 164 w 212"/>
                <a:gd name="T31" fmla="*/ 210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12" h="210">
                  <a:moveTo>
                    <a:pt x="164" y="210"/>
                  </a:moveTo>
                  <a:lnTo>
                    <a:pt x="164" y="77"/>
                  </a:lnTo>
                  <a:lnTo>
                    <a:pt x="163" y="77"/>
                  </a:lnTo>
                  <a:lnTo>
                    <a:pt x="124" y="182"/>
                  </a:lnTo>
                  <a:lnTo>
                    <a:pt x="88" y="182"/>
                  </a:lnTo>
                  <a:lnTo>
                    <a:pt x="50" y="77"/>
                  </a:lnTo>
                  <a:lnTo>
                    <a:pt x="49" y="77"/>
                  </a:lnTo>
                  <a:lnTo>
                    <a:pt x="49" y="210"/>
                  </a:lnTo>
                  <a:lnTo>
                    <a:pt x="0" y="210"/>
                  </a:lnTo>
                  <a:lnTo>
                    <a:pt x="0" y="0"/>
                  </a:lnTo>
                  <a:lnTo>
                    <a:pt x="66" y="0"/>
                  </a:lnTo>
                  <a:lnTo>
                    <a:pt x="107" y="109"/>
                  </a:lnTo>
                  <a:lnTo>
                    <a:pt x="147" y="0"/>
                  </a:lnTo>
                  <a:lnTo>
                    <a:pt x="212" y="0"/>
                  </a:lnTo>
                  <a:lnTo>
                    <a:pt x="212" y="210"/>
                  </a:lnTo>
                  <a:lnTo>
                    <a:pt x="164" y="21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Freeform 13"/>
            <p:cNvSpPr>
              <a:spLocks noEditPoints="1"/>
            </p:cNvSpPr>
            <p:nvPr/>
          </p:nvSpPr>
          <p:spPr bwMode="auto">
            <a:xfrm>
              <a:off x="4086" y="2159"/>
              <a:ext cx="149" cy="162"/>
            </a:xfrm>
            <a:custGeom>
              <a:avLst/>
              <a:gdLst>
                <a:gd name="T0" fmla="*/ 387 w 768"/>
                <a:gd name="T1" fmla="*/ 838 h 838"/>
                <a:gd name="T2" fmla="*/ 0 w 768"/>
                <a:gd name="T3" fmla="*/ 516 h 838"/>
                <a:gd name="T4" fmla="*/ 0 w 768"/>
                <a:gd name="T5" fmla="*/ 344 h 838"/>
                <a:gd name="T6" fmla="*/ 381 w 768"/>
                <a:gd name="T7" fmla="*/ 0 h 838"/>
                <a:gd name="T8" fmla="*/ 768 w 768"/>
                <a:gd name="T9" fmla="*/ 336 h 838"/>
                <a:gd name="T10" fmla="*/ 768 w 768"/>
                <a:gd name="T11" fmla="*/ 502 h 838"/>
                <a:gd name="T12" fmla="*/ 387 w 768"/>
                <a:gd name="T13" fmla="*/ 838 h 838"/>
                <a:gd name="T14" fmla="*/ 514 w 768"/>
                <a:gd name="T15" fmla="*/ 319 h 838"/>
                <a:gd name="T16" fmla="*/ 384 w 768"/>
                <a:gd name="T17" fmla="*/ 192 h 838"/>
                <a:gd name="T18" fmla="*/ 257 w 768"/>
                <a:gd name="T19" fmla="*/ 325 h 838"/>
                <a:gd name="T20" fmla="*/ 257 w 768"/>
                <a:gd name="T21" fmla="*/ 522 h 838"/>
                <a:gd name="T22" fmla="*/ 387 w 768"/>
                <a:gd name="T23" fmla="*/ 646 h 838"/>
                <a:gd name="T24" fmla="*/ 514 w 768"/>
                <a:gd name="T25" fmla="*/ 519 h 838"/>
                <a:gd name="T26" fmla="*/ 514 w 768"/>
                <a:gd name="T27" fmla="*/ 319 h 8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68" h="838">
                  <a:moveTo>
                    <a:pt x="387" y="838"/>
                  </a:moveTo>
                  <a:cubicBezTo>
                    <a:pt x="195" y="838"/>
                    <a:pt x="0" y="751"/>
                    <a:pt x="0" y="516"/>
                  </a:cubicBezTo>
                  <a:lnTo>
                    <a:pt x="0" y="344"/>
                  </a:lnTo>
                  <a:cubicBezTo>
                    <a:pt x="0" y="113"/>
                    <a:pt x="192" y="0"/>
                    <a:pt x="381" y="0"/>
                  </a:cubicBezTo>
                  <a:cubicBezTo>
                    <a:pt x="573" y="0"/>
                    <a:pt x="768" y="104"/>
                    <a:pt x="768" y="336"/>
                  </a:cubicBezTo>
                  <a:lnTo>
                    <a:pt x="768" y="502"/>
                  </a:lnTo>
                  <a:cubicBezTo>
                    <a:pt x="768" y="737"/>
                    <a:pt x="568" y="838"/>
                    <a:pt x="387" y="838"/>
                  </a:cubicBezTo>
                  <a:close/>
                  <a:moveTo>
                    <a:pt x="514" y="319"/>
                  </a:moveTo>
                  <a:cubicBezTo>
                    <a:pt x="514" y="243"/>
                    <a:pt x="460" y="192"/>
                    <a:pt x="384" y="192"/>
                  </a:cubicBezTo>
                  <a:cubicBezTo>
                    <a:pt x="314" y="192"/>
                    <a:pt x="257" y="237"/>
                    <a:pt x="257" y="325"/>
                  </a:cubicBezTo>
                  <a:lnTo>
                    <a:pt x="257" y="522"/>
                  </a:lnTo>
                  <a:cubicBezTo>
                    <a:pt x="257" y="601"/>
                    <a:pt x="308" y="646"/>
                    <a:pt x="387" y="646"/>
                  </a:cubicBezTo>
                  <a:cubicBezTo>
                    <a:pt x="458" y="646"/>
                    <a:pt x="514" y="604"/>
                    <a:pt x="514" y="519"/>
                  </a:cubicBezTo>
                  <a:lnTo>
                    <a:pt x="514" y="319"/>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Freeform 14"/>
            <p:cNvSpPr>
              <a:spLocks noEditPoints="1"/>
            </p:cNvSpPr>
            <p:nvPr/>
          </p:nvSpPr>
          <p:spPr bwMode="auto">
            <a:xfrm>
              <a:off x="4247" y="2108"/>
              <a:ext cx="148" cy="213"/>
            </a:xfrm>
            <a:custGeom>
              <a:avLst/>
              <a:gdLst>
                <a:gd name="T0" fmla="*/ 525 w 771"/>
                <a:gd name="T1" fmla="*/ 1083 h 1103"/>
                <a:gd name="T2" fmla="*/ 525 w 771"/>
                <a:gd name="T3" fmla="*/ 990 h 1103"/>
                <a:gd name="T4" fmla="*/ 519 w 771"/>
                <a:gd name="T5" fmla="*/ 990 h 1103"/>
                <a:gd name="T6" fmla="*/ 297 w 771"/>
                <a:gd name="T7" fmla="*/ 1103 h 1103"/>
                <a:gd name="T8" fmla="*/ 0 w 771"/>
                <a:gd name="T9" fmla="*/ 807 h 1103"/>
                <a:gd name="T10" fmla="*/ 0 w 771"/>
                <a:gd name="T11" fmla="*/ 564 h 1103"/>
                <a:gd name="T12" fmla="*/ 313 w 771"/>
                <a:gd name="T13" fmla="*/ 268 h 1103"/>
                <a:gd name="T14" fmla="*/ 514 w 771"/>
                <a:gd name="T15" fmla="*/ 358 h 1103"/>
                <a:gd name="T16" fmla="*/ 519 w 771"/>
                <a:gd name="T17" fmla="*/ 358 h 1103"/>
                <a:gd name="T18" fmla="*/ 519 w 771"/>
                <a:gd name="T19" fmla="*/ 0 h 1103"/>
                <a:gd name="T20" fmla="*/ 771 w 771"/>
                <a:gd name="T21" fmla="*/ 0 h 1103"/>
                <a:gd name="T22" fmla="*/ 771 w 771"/>
                <a:gd name="T23" fmla="*/ 1083 h 1103"/>
                <a:gd name="T24" fmla="*/ 525 w 771"/>
                <a:gd name="T25" fmla="*/ 1083 h 1103"/>
                <a:gd name="T26" fmla="*/ 519 w 771"/>
                <a:gd name="T27" fmla="*/ 578 h 1103"/>
                <a:gd name="T28" fmla="*/ 381 w 771"/>
                <a:gd name="T29" fmla="*/ 448 h 1103"/>
                <a:gd name="T30" fmla="*/ 251 w 771"/>
                <a:gd name="T31" fmla="*/ 587 h 1103"/>
                <a:gd name="T32" fmla="*/ 251 w 771"/>
                <a:gd name="T33" fmla="*/ 773 h 1103"/>
                <a:gd name="T34" fmla="*/ 381 w 771"/>
                <a:gd name="T35" fmla="*/ 903 h 1103"/>
                <a:gd name="T36" fmla="*/ 517 w 771"/>
                <a:gd name="T37" fmla="*/ 765 h 1103"/>
                <a:gd name="T38" fmla="*/ 517 w 771"/>
                <a:gd name="T39" fmla="*/ 578 h 1103"/>
                <a:gd name="T40" fmla="*/ 519 w 771"/>
                <a:gd name="T41" fmla="*/ 578 h 1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71" h="1103">
                  <a:moveTo>
                    <a:pt x="525" y="1083"/>
                  </a:moveTo>
                  <a:lnTo>
                    <a:pt x="525" y="990"/>
                  </a:lnTo>
                  <a:lnTo>
                    <a:pt x="519" y="990"/>
                  </a:lnTo>
                  <a:cubicBezTo>
                    <a:pt x="469" y="1061"/>
                    <a:pt x="373" y="1103"/>
                    <a:pt x="297" y="1103"/>
                  </a:cubicBezTo>
                  <a:cubicBezTo>
                    <a:pt x="116" y="1103"/>
                    <a:pt x="0" y="993"/>
                    <a:pt x="0" y="807"/>
                  </a:cubicBezTo>
                  <a:lnTo>
                    <a:pt x="0" y="564"/>
                  </a:lnTo>
                  <a:cubicBezTo>
                    <a:pt x="0" y="381"/>
                    <a:pt x="138" y="268"/>
                    <a:pt x="313" y="268"/>
                  </a:cubicBezTo>
                  <a:cubicBezTo>
                    <a:pt x="392" y="268"/>
                    <a:pt x="472" y="302"/>
                    <a:pt x="514" y="358"/>
                  </a:cubicBezTo>
                  <a:lnTo>
                    <a:pt x="519" y="358"/>
                  </a:lnTo>
                  <a:lnTo>
                    <a:pt x="519" y="0"/>
                  </a:lnTo>
                  <a:lnTo>
                    <a:pt x="771" y="0"/>
                  </a:lnTo>
                  <a:lnTo>
                    <a:pt x="771" y="1083"/>
                  </a:lnTo>
                  <a:lnTo>
                    <a:pt x="525" y="1083"/>
                  </a:lnTo>
                  <a:close/>
                  <a:moveTo>
                    <a:pt x="519" y="578"/>
                  </a:moveTo>
                  <a:cubicBezTo>
                    <a:pt x="519" y="488"/>
                    <a:pt x="449" y="448"/>
                    <a:pt x="381" y="448"/>
                  </a:cubicBezTo>
                  <a:cubicBezTo>
                    <a:pt x="319" y="448"/>
                    <a:pt x="251" y="488"/>
                    <a:pt x="251" y="587"/>
                  </a:cubicBezTo>
                  <a:lnTo>
                    <a:pt x="251" y="773"/>
                  </a:lnTo>
                  <a:cubicBezTo>
                    <a:pt x="251" y="858"/>
                    <a:pt x="311" y="903"/>
                    <a:pt x="381" y="903"/>
                  </a:cubicBezTo>
                  <a:cubicBezTo>
                    <a:pt x="446" y="903"/>
                    <a:pt x="517" y="866"/>
                    <a:pt x="517" y="765"/>
                  </a:cubicBezTo>
                  <a:lnTo>
                    <a:pt x="517" y="578"/>
                  </a:lnTo>
                  <a:lnTo>
                    <a:pt x="519" y="578"/>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15"/>
            <p:cNvSpPr>
              <a:spLocks noEditPoints="1"/>
            </p:cNvSpPr>
            <p:nvPr/>
          </p:nvSpPr>
          <p:spPr bwMode="auto">
            <a:xfrm>
              <a:off x="4405" y="2159"/>
              <a:ext cx="145" cy="162"/>
            </a:xfrm>
            <a:custGeom>
              <a:avLst/>
              <a:gdLst>
                <a:gd name="T0" fmla="*/ 256 w 753"/>
                <a:gd name="T1" fmla="*/ 503 h 838"/>
                <a:gd name="T2" fmla="*/ 256 w 753"/>
                <a:gd name="T3" fmla="*/ 519 h 838"/>
                <a:gd name="T4" fmla="*/ 440 w 753"/>
                <a:gd name="T5" fmla="*/ 644 h 838"/>
                <a:gd name="T6" fmla="*/ 637 w 753"/>
                <a:gd name="T7" fmla="*/ 590 h 838"/>
                <a:gd name="T8" fmla="*/ 711 w 753"/>
                <a:gd name="T9" fmla="*/ 768 h 838"/>
                <a:gd name="T10" fmla="*/ 398 w 753"/>
                <a:gd name="T11" fmla="*/ 838 h 838"/>
                <a:gd name="T12" fmla="*/ 0 w 753"/>
                <a:gd name="T13" fmla="*/ 511 h 838"/>
                <a:gd name="T14" fmla="*/ 0 w 753"/>
                <a:gd name="T15" fmla="*/ 350 h 838"/>
                <a:gd name="T16" fmla="*/ 383 w 753"/>
                <a:gd name="T17" fmla="*/ 0 h 838"/>
                <a:gd name="T18" fmla="*/ 753 w 753"/>
                <a:gd name="T19" fmla="*/ 299 h 838"/>
                <a:gd name="T20" fmla="*/ 753 w 753"/>
                <a:gd name="T21" fmla="*/ 500 h 838"/>
                <a:gd name="T22" fmla="*/ 256 w 753"/>
                <a:gd name="T23" fmla="*/ 500 h 838"/>
                <a:gd name="T24" fmla="*/ 256 w 753"/>
                <a:gd name="T25" fmla="*/ 503 h 838"/>
                <a:gd name="T26" fmla="*/ 510 w 753"/>
                <a:gd name="T27" fmla="*/ 313 h 838"/>
                <a:gd name="T28" fmla="*/ 386 w 753"/>
                <a:gd name="T29" fmla="*/ 195 h 838"/>
                <a:gd name="T30" fmla="*/ 256 w 753"/>
                <a:gd name="T31" fmla="*/ 325 h 838"/>
                <a:gd name="T32" fmla="*/ 256 w 753"/>
                <a:gd name="T33" fmla="*/ 353 h 838"/>
                <a:gd name="T34" fmla="*/ 510 w 753"/>
                <a:gd name="T35" fmla="*/ 353 h 838"/>
                <a:gd name="T36" fmla="*/ 510 w 753"/>
                <a:gd name="T37" fmla="*/ 313 h 8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753" h="838">
                  <a:moveTo>
                    <a:pt x="256" y="503"/>
                  </a:moveTo>
                  <a:lnTo>
                    <a:pt x="256" y="519"/>
                  </a:lnTo>
                  <a:cubicBezTo>
                    <a:pt x="256" y="601"/>
                    <a:pt x="358" y="644"/>
                    <a:pt x="440" y="644"/>
                  </a:cubicBezTo>
                  <a:cubicBezTo>
                    <a:pt x="513" y="644"/>
                    <a:pt x="601" y="604"/>
                    <a:pt x="637" y="590"/>
                  </a:cubicBezTo>
                  <a:lnTo>
                    <a:pt x="711" y="768"/>
                  </a:lnTo>
                  <a:cubicBezTo>
                    <a:pt x="632" y="810"/>
                    <a:pt x="547" y="838"/>
                    <a:pt x="398" y="838"/>
                  </a:cubicBezTo>
                  <a:cubicBezTo>
                    <a:pt x="206" y="838"/>
                    <a:pt x="0" y="740"/>
                    <a:pt x="0" y="511"/>
                  </a:cubicBezTo>
                  <a:lnTo>
                    <a:pt x="0" y="350"/>
                  </a:lnTo>
                  <a:cubicBezTo>
                    <a:pt x="0" y="113"/>
                    <a:pt x="192" y="0"/>
                    <a:pt x="383" y="0"/>
                  </a:cubicBezTo>
                  <a:cubicBezTo>
                    <a:pt x="570" y="0"/>
                    <a:pt x="753" y="102"/>
                    <a:pt x="753" y="299"/>
                  </a:cubicBezTo>
                  <a:lnTo>
                    <a:pt x="753" y="500"/>
                  </a:lnTo>
                  <a:lnTo>
                    <a:pt x="256" y="500"/>
                  </a:lnTo>
                  <a:lnTo>
                    <a:pt x="256" y="503"/>
                  </a:lnTo>
                  <a:close/>
                  <a:moveTo>
                    <a:pt x="510" y="313"/>
                  </a:moveTo>
                  <a:cubicBezTo>
                    <a:pt x="510" y="229"/>
                    <a:pt x="451" y="195"/>
                    <a:pt x="386" y="195"/>
                  </a:cubicBezTo>
                  <a:cubicBezTo>
                    <a:pt x="316" y="195"/>
                    <a:pt x="256" y="234"/>
                    <a:pt x="256" y="325"/>
                  </a:cubicBezTo>
                  <a:lnTo>
                    <a:pt x="256" y="353"/>
                  </a:lnTo>
                  <a:lnTo>
                    <a:pt x="510" y="353"/>
                  </a:lnTo>
                  <a:lnTo>
                    <a:pt x="510" y="313"/>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16"/>
            <p:cNvSpPr>
              <a:spLocks/>
            </p:cNvSpPr>
            <p:nvPr/>
          </p:nvSpPr>
          <p:spPr bwMode="auto">
            <a:xfrm>
              <a:off x="4559" y="2107"/>
              <a:ext cx="75" cy="213"/>
            </a:xfrm>
            <a:custGeom>
              <a:avLst/>
              <a:gdLst>
                <a:gd name="T0" fmla="*/ 229 w 390"/>
                <a:gd name="T1" fmla="*/ 1104 h 1104"/>
                <a:gd name="T2" fmla="*/ 0 w 390"/>
                <a:gd name="T3" fmla="*/ 883 h 1104"/>
                <a:gd name="T4" fmla="*/ 0 w 390"/>
                <a:gd name="T5" fmla="*/ 0 h 1104"/>
                <a:gd name="T6" fmla="*/ 252 w 390"/>
                <a:gd name="T7" fmla="*/ 0 h 1104"/>
                <a:gd name="T8" fmla="*/ 252 w 390"/>
                <a:gd name="T9" fmla="*/ 821 h 1104"/>
                <a:gd name="T10" fmla="*/ 316 w 390"/>
                <a:gd name="T11" fmla="*/ 883 h 1104"/>
                <a:gd name="T12" fmla="*/ 390 w 390"/>
                <a:gd name="T13" fmla="*/ 878 h 1104"/>
                <a:gd name="T14" fmla="*/ 390 w 390"/>
                <a:gd name="T15" fmla="*/ 1078 h 1104"/>
                <a:gd name="T16" fmla="*/ 229 w 390"/>
                <a:gd name="T17" fmla="*/ 1104 h 1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0" h="1104">
                  <a:moveTo>
                    <a:pt x="229" y="1104"/>
                  </a:moveTo>
                  <a:cubicBezTo>
                    <a:pt x="60" y="1104"/>
                    <a:pt x="0" y="993"/>
                    <a:pt x="0" y="883"/>
                  </a:cubicBezTo>
                  <a:lnTo>
                    <a:pt x="0" y="0"/>
                  </a:lnTo>
                  <a:lnTo>
                    <a:pt x="252" y="0"/>
                  </a:lnTo>
                  <a:lnTo>
                    <a:pt x="252" y="821"/>
                  </a:lnTo>
                  <a:cubicBezTo>
                    <a:pt x="252" y="855"/>
                    <a:pt x="263" y="883"/>
                    <a:pt x="316" y="883"/>
                  </a:cubicBezTo>
                  <a:cubicBezTo>
                    <a:pt x="339" y="883"/>
                    <a:pt x="362" y="881"/>
                    <a:pt x="390" y="878"/>
                  </a:cubicBezTo>
                  <a:lnTo>
                    <a:pt x="390" y="1078"/>
                  </a:lnTo>
                  <a:cubicBezTo>
                    <a:pt x="345" y="1092"/>
                    <a:pt x="283" y="1104"/>
                    <a:pt x="229" y="1104"/>
                  </a:cubicBez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Rectangle 17"/>
            <p:cNvSpPr>
              <a:spLocks noChangeArrowheads="1"/>
            </p:cNvSpPr>
            <p:nvPr/>
          </p:nvSpPr>
          <p:spPr bwMode="auto">
            <a:xfrm>
              <a:off x="4641" y="2304"/>
              <a:ext cx="9" cy="13"/>
            </a:xfrm>
            <a:prstGeom prst="rect">
              <a:avLst/>
            </a:prstGeom>
            <a:solidFill>
              <a:srgbClr val="000000"/>
            </a:solidFill>
            <a:ln w="9525">
              <a:noFill/>
              <a:miter lim="800000"/>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18"/>
            <p:cNvSpPr>
              <a:spLocks/>
            </p:cNvSpPr>
            <p:nvPr/>
          </p:nvSpPr>
          <p:spPr bwMode="auto">
            <a:xfrm>
              <a:off x="4658" y="2262"/>
              <a:ext cx="43" cy="56"/>
            </a:xfrm>
            <a:custGeom>
              <a:avLst/>
              <a:gdLst>
                <a:gd name="T0" fmla="*/ 116 w 223"/>
                <a:gd name="T1" fmla="*/ 291 h 291"/>
                <a:gd name="T2" fmla="*/ 0 w 223"/>
                <a:gd name="T3" fmla="*/ 178 h 291"/>
                <a:gd name="T4" fmla="*/ 0 w 223"/>
                <a:gd name="T5" fmla="*/ 116 h 291"/>
                <a:gd name="T6" fmla="*/ 113 w 223"/>
                <a:gd name="T7" fmla="*/ 0 h 291"/>
                <a:gd name="T8" fmla="*/ 220 w 223"/>
                <a:gd name="T9" fmla="*/ 91 h 291"/>
                <a:gd name="T10" fmla="*/ 220 w 223"/>
                <a:gd name="T11" fmla="*/ 99 h 291"/>
                <a:gd name="T12" fmla="*/ 181 w 223"/>
                <a:gd name="T13" fmla="*/ 99 h 291"/>
                <a:gd name="T14" fmla="*/ 181 w 223"/>
                <a:gd name="T15" fmla="*/ 91 h 291"/>
                <a:gd name="T16" fmla="*/ 116 w 223"/>
                <a:gd name="T17" fmla="*/ 34 h 291"/>
                <a:gd name="T18" fmla="*/ 45 w 223"/>
                <a:gd name="T19" fmla="*/ 113 h 291"/>
                <a:gd name="T20" fmla="*/ 45 w 223"/>
                <a:gd name="T21" fmla="*/ 178 h 291"/>
                <a:gd name="T22" fmla="*/ 116 w 223"/>
                <a:gd name="T23" fmla="*/ 254 h 291"/>
                <a:gd name="T24" fmla="*/ 181 w 223"/>
                <a:gd name="T25" fmla="*/ 201 h 291"/>
                <a:gd name="T26" fmla="*/ 181 w 223"/>
                <a:gd name="T27" fmla="*/ 192 h 291"/>
                <a:gd name="T28" fmla="*/ 220 w 223"/>
                <a:gd name="T29" fmla="*/ 192 h 291"/>
                <a:gd name="T30" fmla="*/ 220 w 223"/>
                <a:gd name="T31" fmla="*/ 201 h 291"/>
                <a:gd name="T32" fmla="*/ 116 w 223"/>
                <a:gd name="T33" fmla="*/ 291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23" h="291">
                  <a:moveTo>
                    <a:pt x="116" y="291"/>
                  </a:moveTo>
                  <a:cubicBezTo>
                    <a:pt x="45" y="291"/>
                    <a:pt x="0" y="252"/>
                    <a:pt x="0" y="178"/>
                  </a:cubicBezTo>
                  <a:lnTo>
                    <a:pt x="0" y="116"/>
                  </a:lnTo>
                  <a:cubicBezTo>
                    <a:pt x="0" y="46"/>
                    <a:pt x="45" y="0"/>
                    <a:pt x="113" y="0"/>
                  </a:cubicBezTo>
                  <a:cubicBezTo>
                    <a:pt x="181" y="0"/>
                    <a:pt x="220" y="40"/>
                    <a:pt x="220" y="91"/>
                  </a:cubicBezTo>
                  <a:lnTo>
                    <a:pt x="220" y="99"/>
                  </a:lnTo>
                  <a:lnTo>
                    <a:pt x="181" y="99"/>
                  </a:lnTo>
                  <a:lnTo>
                    <a:pt x="181" y="91"/>
                  </a:lnTo>
                  <a:cubicBezTo>
                    <a:pt x="181" y="68"/>
                    <a:pt x="164" y="34"/>
                    <a:pt x="116" y="34"/>
                  </a:cubicBezTo>
                  <a:cubicBezTo>
                    <a:pt x="68" y="34"/>
                    <a:pt x="45" y="65"/>
                    <a:pt x="45" y="113"/>
                  </a:cubicBezTo>
                  <a:lnTo>
                    <a:pt x="45" y="178"/>
                  </a:lnTo>
                  <a:cubicBezTo>
                    <a:pt x="45" y="223"/>
                    <a:pt x="65" y="254"/>
                    <a:pt x="116" y="254"/>
                  </a:cubicBezTo>
                  <a:cubicBezTo>
                    <a:pt x="164" y="254"/>
                    <a:pt x="181" y="223"/>
                    <a:pt x="181" y="201"/>
                  </a:cubicBezTo>
                  <a:lnTo>
                    <a:pt x="181" y="192"/>
                  </a:lnTo>
                  <a:lnTo>
                    <a:pt x="220" y="192"/>
                  </a:lnTo>
                  <a:lnTo>
                    <a:pt x="220" y="201"/>
                  </a:lnTo>
                  <a:cubicBezTo>
                    <a:pt x="223" y="254"/>
                    <a:pt x="186" y="291"/>
                    <a:pt x="116" y="291"/>
                  </a:cubicBez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19"/>
            <p:cNvSpPr>
              <a:spLocks noEditPoints="1"/>
            </p:cNvSpPr>
            <p:nvPr/>
          </p:nvSpPr>
          <p:spPr bwMode="auto">
            <a:xfrm>
              <a:off x="4706" y="2262"/>
              <a:ext cx="44" cy="56"/>
            </a:xfrm>
            <a:custGeom>
              <a:avLst/>
              <a:gdLst>
                <a:gd name="T0" fmla="*/ 113 w 226"/>
                <a:gd name="T1" fmla="*/ 291 h 291"/>
                <a:gd name="T2" fmla="*/ 0 w 226"/>
                <a:gd name="T3" fmla="*/ 181 h 291"/>
                <a:gd name="T4" fmla="*/ 0 w 226"/>
                <a:gd name="T5" fmla="*/ 116 h 291"/>
                <a:gd name="T6" fmla="*/ 113 w 226"/>
                <a:gd name="T7" fmla="*/ 0 h 291"/>
                <a:gd name="T8" fmla="*/ 226 w 226"/>
                <a:gd name="T9" fmla="*/ 113 h 291"/>
                <a:gd name="T10" fmla="*/ 226 w 226"/>
                <a:gd name="T11" fmla="*/ 178 h 291"/>
                <a:gd name="T12" fmla="*/ 113 w 226"/>
                <a:gd name="T13" fmla="*/ 291 h 291"/>
                <a:gd name="T14" fmla="*/ 181 w 226"/>
                <a:gd name="T15" fmla="*/ 113 h 291"/>
                <a:gd name="T16" fmla="*/ 113 w 226"/>
                <a:gd name="T17" fmla="*/ 37 h 291"/>
                <a:gd name="T18" fmla="*/ 45 w 226"/>
                <a:gd name="T19" fmla="*/ 116 h 291"/>
                <a:gd name="T20" fmla="*/ 45 w 226"/>
                <a:gd name="T21" fmla="*/ 181 h 291"/>
                <a:gd name="T22" fmla="*/ 113 w 226"/>
                <a:gd name="T23" fmla="*/ 257 h 291"/>
                <a:gd name="T24" fmla="*/ 181 w 226"/>
                <a:gd name="T25" fmla="*/ 178 h 291"/>
                <a:gd name="T26" fmla="*/ 181 w 226"/>
                <a:gd name="T27" fmla="*/ 113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6" h="291">
                  <a:moveTo>
                    <a:pt x="113" y="291"/>
                  </a:moveTo>
                  <a:cubicBezTo>
                    <a:pt x="43" y="291"/>
                    <a:pt x="0" y="252"/>
                    <a:pt x="0" y="181"/>
                  </a:cubicBezTo>
                  <a:lnTo>
                    <a:pt x="0" y="116"/>
                  </a:lnTo>
                  <a:cubicBezTo>
                    <a:pt x="0" y="43"/>
                    <a:pt x="45" y="0"/>
                    <a:pt x="113" y="0"/>
                  </a:cubicBezTo>
                  <a:cubicBezTo>
                    <a:pt x="184" y="0"/>
                    <a:pt x="226" y="43"/>
                    <a:pt x="226" y="113"/>
                  </a:cubicBezTo>
                  <a:lnTo>
                    <a:pt x="226" y="178"/>
                  </a:lnTo>
                  <a:cubicBezTo>
                    <a:pt x="226" y="252"/>
                    <a:pt x="178" y="291"/>
                    <a:pt x="113" y="291"/>
                  </a:cubicBezTo>
                  <a:close/>
                  <a:moveTo>
                    <a:pt x="181" y="113"/>
                  </a:moveTo>
                  <a:cubicBezTo>
                    <a:pt x="181" y="71"/>
                    <a:pt x="164" y="37"/>
                    <a:pt x="113" y="37"/>
                  </a:cubicBezTo>
                  <a:cubicBezTo>
                    <a:pt x="65" y="37"/>
                    <a:pt x="45" y="68"/>
                    <a:pt x="45" y="116"/>
                  </a:cubicBezTo>
                  <a:lnTo>
                    <a:pt x="45" y="181"/>
                  </a:lnTo>
                  <a:cubicBezTo>
                    <a:pt x="45" y="223"/>
                    <a:pt x="62" y="257"/>
                    <a:pt x="113" y="257"/>
                  </a:cubicBezTo>
                  <a:cubicBezTo>
                    <a:pt x="161" y="257"/>
                    <a:pt x="181" y="226"/>
                    <a:pt x="181" y="178"/>
                  </a:cubicBezTo>
                  <a:lnTo>
                    <a:pt x="181" y="113"/>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20"/>
            <p:cNvSpPr>
              <a:spLocks/>
            </p:cNvSpPr>
            <p:nvPr/>
          </p:nvSpPr>
          <p:spPr bwMode="auto">
            <a:xfrm>
              <a:off x="4758" y="2262"/>
              <a:ext cx="75" cy="55"/>
            </a:xfrm>
            <a:custGeom>
              <a:avLst/>
              <a:gdLst>
                <a:gd name="T0" fmla="*/ 339 w 384"/>
                <a:gd name="T1" fmla="*/ 287 h 287"/>
                <a:gd name="T2" fmla="*/ 339 w 384"/>
                <a:gd name="T3" fmla="*/ 107 h 287"/>
                <a:gd name="T4" fmla="*/ 285 w 384"/>
                <a:gd name="T5" fmla="*/ 39 h 287"/>
                <a:gd name="T6" fmla="*/ 212 w 384"/>
                <a:gd name="T7" fmla="*/ 124 h 287"/>
                <a:gd name="T8" fmla="*/ 212 w 384"/>
                <a:gd name="T9" fmla="*/ 287 h 287"/>
                <a:gd name="T10" fmla="*/ 170 w 384"/>
                <a:gd name="T11" fmla="*/ 287 h 287"/>
                <a:gd name="T12" fmla="*/ 170 w 384"/>
                <a:gd name="T13" fmla="*/ 107 h 287"/>
                <a:gd name="T14" fmla="*/ 116 w 384"/>
                <a:gd name="T15" fmla="*/ 39 h 287"/>
                <a:gd name="T16" fmla="*/ 43 w 384"/>
                <a:gd name="T17" fmla="*/ 121 h 287"/>
                <a:gd name="T18" fmla="*/ 43 w 384"/>
                <a:gd name="T19" fmla="*/ 285 h 287"/>
                <a:gd name="T20" fmla="*/ 0 w 384"/>
                <a:gd name="T21" fmla="*/ 285 h 287"/>
                <a:gd name="T22" fmla="*/ 0 w 384"/>
                <a:gd name="T23" fmla="*/ 5 h 287"/>
                <a:gd name="T24" fmla="*/ 40 w 384"/>
                <a:gd name="T25" fmla="*/ 5 h 287"/>
                <a:gd name="T26" fmla="*/ 40 w 384"/>
                <a:gd name="T27" fmla="*/ 50 h 287"/>
                <a:gd name="T28" fmla="*/ 43 w 384"/>
                <a:gd name="T29" fmla="*/ 50 h 287"/>
                <a:gd name="T30" fmla="*/ 130 w 384"/>
                <a:gd name="T31" fmla="*/ 0 h 287"/>
                <a:gd name="T32" fmla="*/ 206 w 384"/>
                <a:gd name="T33" fmla="*/ 50 h 287"/>
                <a:gd name="T34" fmla="*/ 209 w 384"/>
                <a:gd name="T35" fmla="*/ 50 h 287"/>
                <a:gd name="T36" fmla="*/ 299 w 384"/>
                <a:gd name="T37" fmla="*/ 0 h 287"/>
                <a:gd name="T38" fmla="*/ 384 w 384"/>
                <a:gd name="T39" fmla="*/ 87 h 287"/>
                <a:gd name="T40" fmla="*/ 384 w 384"/>
                <a:gd name="T41" fmla="*/ 285 h 287"/>
                <a:gd name="T42" fmla="*/ 339 w 384"/>
                <a:gd name="T43" fmla="*/ 285 h 287"/>
                <a:gd name="T44" fmla="*/ 339 w 384"/>
                <a:gd name="T45" fmla="*/ 287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84" h="287">
                  <a:moveTo>
                    <a:pt x="339" y="287"/>
                  </a:moveTo>
                  <a:lnTo>
                    <a:pt x="339" y="107"/>
                  </a:lnTo>
                  <a:cubicBezTo>
                    <a:pt x="339" y="62"/>
                    <a:pt x="319" y="39"/>
                    <a:pt x="285" y="39"/>
                  </a:cubicBezTo>
                  <a:cubicBezTo>
                    <a:pt x="246" y="39"/>
                    <a:pt x="212" y="76"/>
                    <a:pt x="212" y="124"/>
                  </a:cubicBezTo>
                  <a:lnTo>
                    <a:pt x="212" y="287"/>
                  </a:lnTo>
                  <a:lnTo>
                    <a:pt x="170" y="287"/>
                  </a:lnTo>
                  <a:lnTo>
                    <a:pt x="170" y="107"/>
                  </a:lnTo>
                  <a:cubicBezTo>
                    <a:pt x="170" y="62"/>
                    <a:pt x="150" y="39"/>
                    <a:pt x="116" y="39"/>
                  </a:cubicBezTo>
                  <a:cubicBezTo>
                    <a:pt x="79" y="39"/>
                    <a:pt x="43" y="73"/>
                    <a:pt x="43" y="121"/>
                  </a:cubicBezTo>
                  <a:lnTo>
                    <a:pt x="43" y="285"/>
                  </a:lnTo>
                  <a:lnTo>
                    <a:pt x="0" y="285"/>
                  </a:lnTo>
                  <a:lnTo>
                    <a:pt x="0" y="5"/>
                  </a:lnTo>
                  <a:lnTo>
                    <a:pt x="40" y="5"/>
                  </a:lnTo>
                  <a:lnTo>
                    <a:pt x="40" y="50"/>
                  </a:lnTo>
                  <a:lnTo>
                    <a:pt x="43" y="50"/>
                  </a:lnTo>
                  <a:cubicBezTo>
                    <a:pt x="62" y="19"/>
                    <a:pt x="88" y="0"/>
                    <a:pt x="130" y="0"/>
                  </a:cubicBezTo>
                  <a:cubicBezTo>
                    <a:pt x="172" y="0"/>
                    <a:pt x="195" y="22"/>
                    <a:pt x="206" y="50"/>
                  </a:cubicBezTo>
                  <a:lnTo>
                    <a:pt x="209" y="50"/>
                  </a:lnTo>
                  <a:cubicBezTo>
                    <a:pt x="229" y="19"/>
                    <a:pt x="257" y="0"/>
                    <a:pt x="299" y="0"/>
                  </a:cubicBezTo>
                  <a:cubicBezTo>
                    <a:pt x="356" y="0"/>
                    <a:pt x="384" y="42"/>
                    <a:pt x="384" y="87"/>
                  </a:cubicBezTo>
                  <a:lnTo>
                    <a:pt x="384" y="285"/>
                  </a:lnTo>
                  <a:lnTo>
                    <a:pt x="339" y="285"/>
                  </a:lnTo>
                  <a:lnTo>
                    <a:pt x="339" y="287"/>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21"/>
            <p:cNvSpPr>
              <a:spLocks/>
            </p:cNvSpPr>
            <p:nvPr/>
          </p:nvSpPr>
          <p:spPr bwMode="auto">
            <a:xfrm>
              <a:off x="2838" y="2037"/>
              <a:ext cx="304" cy="321"/>
            </a:xfrm>
            <a:custGeom>
              <a:avLst/>
              <a:gdLst>
                <a:gd name="T0" fmla="*/ 550 w 1572"/>
                <a:gd name="T1" fmla="*/ 1245 h 1665"/>
                <a:gd name="T2" fmla="*/ 352 w 1572"/>
                <a:gd name="T3" fmla="*/ 1036 h 1665"/>
                <a:gd name="T4" fmla="*/ 361 w 1572"/>
                <a:gd name="T5" fmla="*/ 0 h 1665"/>
                <a:gd name="T6" fmla="*/ 316 w 1572"/>
                <a:gd name="T7" fmla="*/ 6 h 1665"/>
                <a:gd name="T8" fmla="*/ 115 w 1572"/>
                <a:gd name="T9" fmla="*/ 229 h 1665"/>
                <a:gd name="T10" fmla="*/ 166 w 1572"/>
                <a:gd name="T11" fmla="*/ 1439 h 1665"/>
                <a:gd name="T12" fmla="*/ 383 w 1572"/>
                <a:gd name="T13" fmla="*/ 1645 h 1665"/>
                <a:gd name="T14" fmla="*/ 1433 w 1572"/>
                <a:gd name="T15" fmla="*/ 1397 h 1665"/>
                <a:gd name="T16" fmla="*/ 1566 w 1572"/>
                <a:gd name="T17" fmla="*/ 1191 h 1665"/>
                <a:gd name="T18" fmla="*/ 1572 w 1572"/>
                <a:gd name="T19" fmla="*/ 1103 h 1665"/>
                <a:gd name="T20" fmla="*/ 550 w 1572"/>
                <a:gd name="T21" fmla="*/ 1245 h 1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72" h="1665">
                  <a:moveTo>
                    <a:pt x="550" y="1245"/>
                  </a:moveTo>
                  <a:cubicBezTo>
                    <a:pt x="479" y="1236"/>
                    <a:pt x="383" y="1140"/>
                    <a:pt x="352" y="1036"/>
                  </a:cubicBezTo>
                  <a:cubicBezTo>
                    <a:pt x="251" y="697"/>
                    <a:pt x="254" y="336"/>
                    <a:pt x="361" y="0"/>
                  </a:cubicBezTo>
                  <a:cubicBezTo>
                    <a:pt x="347" y="3"/>
                    <a:pt x="330" y="3"/>
                    <a:pt x="316" y="6"/>
                  </a:cubicBezTo>
                  <a:cubicBezTo>
                    <a:pt x="245" y="17"/>
                    <a:pt x="149" y="119"/>
                    <a:pt x="115" y="229"/>
                  </a:cubicBezTo>
                  <a:cubicBezTo>
                    <a:pt x="0" y="627"/>
                    <a:pt x="19" y="1053"/>
                    <a:pt x="166" y="1439"/>
                  </a:cubicBezTo>
                  <a:cubicBezTo>
                    <a:pt x="208" y="1547"/>
                    <a:pt x="313" y="1640"/>
                    <a:pt x="383" y="1645"/>
                  </a:cubicBezTo>
                  <a:cubicBezTo>
                    <a:pt x="759" y="1665"/>
                    <a:pt x="1103" y="1558"/>
                    <a:pt x="1433" y="1397"/>
                  </a:cubicBezTo>
                  <a:cubicBezTo>
                    <a:pt x="1495" y="1366"/>
                    <a:pt x="1557" y="1270"/>
                    <a:pt x="1566" y="1191"/>
                  </a:cubicBezTo>
                  <a:cubicBezTo>
                    <a:pt x="1569" y="1163"/>
                    <a:pt x="1572" y="1132"/>
                    <a:pt x="1572" y="1103"/>
                  </a:cubicBezTo>
                  <a:cubicBezTo>
                    <a:pt x="1244" y="1219"/>
                    <a:pt x="906" y="1290"/>
                    <a:pt x="550" y="1245"/>
                  </a:cubicBezTo>
                  <a:close/>
                </a:path>
              </a:pathLst>
            </a:custGeom>
            <a:solidFill>
              <a:srgbClr val="FFD400"/>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22"/>
            <p:cNvSpPr>
              <a:spLocks/>
            </p:cNvSpPr>
            <p:nvPr/>
          </p:nvSpPr>
          <p:spPr bwMode="auto">
            <a:xfrm>
              <a:off x="2908" y="1974"/>
              <a:ext cx="284" cy="275"/>
            </a:xfrm>
            <a:custGeom>
              <a:avLst/>
              <a:gdLst>
                <a:gd name="T0" fmla="*/ 1439 w 1470"/>
                <a:gd name="T1" fmla="*/ 460 h 1423"/>
                <a:gd name="T2" fmla="*/ 1304 w 1470"/>
                <a:gd name="T3" fmla="*/ 266 h 1423"/>
                <a:gd name="T4" fmla="*/ 254 w 1470"/>
                <a:gd name="T5" fmla="*/ 17 h 1423"/>
                <a:gd name="T6" fmla="*/ 39 w 1470"/>
                <a:gd name="T7" fmla="*/ 209 h 1423"/>
                <a:gd name="T8" fmla="*/ 0 w 1470"/>
                <a:gd name="T9" fmla="*/ 322 h 1423"/>
                <a:gd name="T10" fmla="*/ 1024 w 1470"/>
                <a:gd name="T11" fmla="*/ 486 h 1423"/>
                <a:gd name="T12" fmla="*/ 1174 w 1470"/>
                <a:gd name="T13" fmla="*/ 680 h 1423"/>
                <a:gd name="T14" fmla="*/ 1216 w 1470"/>
                <a:gd name="T15" fmla="*/ 1423 h 1423"/>
                <a:gd name="T16" fmla="*/ 1259 w 1470"/>
                <a:gd name="T17" fmla="*/ 1409 h 1423"/>
                <a:gd name="T18" fmla="*/ 1411 w 1470"/>
                <a:gd name="T19" fmla="*/ 1228 h 1423"/>
                <a:gd name="T20" fmla="*/ 1439 w 1470"/>
                <a:gd name="T21" fmla="*/ 460 h 1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70" h="1423">
                  <a:moveTo>
                    <a:pt x="1439" y="460"/>
                  </a:moveTo>
                  <a:cubicBezTo>
                    <a:pt x="1431" y="387"/>
                    <a:pt x="1366" y="297"/>
                    <a:pt x="1304" y="266"/>
                  </a:cubicBezTo>
                  <a:cubicBezTo>
                    <a:pt x="971" y="110"/>
                    <a:pt x="626" y="0"/>
                    <a:pt x="254" y="17"/>
                  </a:cubicBezTo>
                  <a:cubicBezTo>
                    <a:pt x="183" y="20"/>
                    <a:pt x="79" y="108"/>
                    <a:pt x="39" y="209"/>
                  </a:cubicBezTo>
                  <a:cubicBezTo>
                    <a:pt x="25" y="246"/>
                    <a:pt x="11" y="285"/>
                    <a:pt x="0" y="322"/>
                  </a:cubicBezTo>
                  <a:cubicBezTo>
                    <a:pt x="355" y="282"/>
                    <a:pt x="694" y="359"/>
                    <a:pt x="1024" y="486"/>
                  </a:cubicBezTo>
                  <a:cubicBezTo>
                    <a:pt x="1089" y="514"/>
                    <a:pt x="1160" y="601"/>
                    <a:pt x="1174" y="680"/>
                  </a:cubicBezTo>
                  <a:cubicBezTo>
                    <a:pt x="1219" y="934"/>
                    <a:pt x="1233" y="1169"/>
                    <a:pt x="1216" y="1423"/>
                  </a:cubicBezTo>
                  <a:cubicBezTo>
                    <a:pt x="1230" y="1417"/>
                    <a:pt x="1244" y="1414"/>
                    <a:pt x="1259" y="1409"/>
                  </a:cubicBezTo>
                  <a:cubicBezTo>
                    <a:pt x="1323" y="1383"/>
                    <a:pt x="1394" y="1298"/>
                    <a:pt x="1411" y="1228"/>
                  </a:cubicBezTo>
                  <a:cubicBezTo>
                    <a:pt x="1462" y="965"/>
                    <a:pt x="1470" y="728"/>
                    <a:pt x="1439" y="460"/>
                  </a:cubicBezTo>
                  <a:close/>
                </a:path>
              </a:pathLst>
            </a:custGeom>
            <a:solidFill>
              <a:srgbClr val="ED1B2F"/>
            </a:solidFill>
            <a:ln w="0">
              <a:noFill/>
              <a:prstDash val="solid"/>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Tree>
    <p:extLst>
      <p:ext uri="{BB962C8B-B14F-4D97-AF65-F5344CB8AC3E}">
        <p14:creationId xmlns:p14="http://schemas.microsoft.com/office/powerpoint/2010/main" val="21909223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pic>
        <p:nvPicPr>
          <p:cNvPr id="26" name="Picture 2" descr="E:\cloud\drive\websites\slidemodel\logo\sebastian\slidemodel-logo-trans.png"/>
          <p:cNvPicPr>
            <a:picLocks noChangeAspect="1" noChangeArrowheads="1"/>
          </p:cNvPicPr>
          <p:nvPr userDrawn="1"/>
        </p:nvPicPr>
        <p:blipFill>
          <a:blip r:embed="rId4" cstate="print">
            <a:extLst>
              <a:ext uri="{28A0092B-C50C-407E-A947-70E740481C1C}">
                <a14:useLocalDpi xmlns:a14="http://schemas.microsoft.com/office/drawing/2010/main"/>
              </a:ext>
            </a:extLst>
          </a:blip>
          <a:srcRect/>
          <a:stretch>
            <a:fillRect/>
          </a:stretch>
        </p:blipFill>
        <p:spPr bwMode="auto">
          <a:xfrm>
            <a:off x="10045993" y="203736"/>
            <a:ext cx="1411851" cy="267264"/>
          </a:xfrm>
          <a:prstGeom prst="rect">
            <a:avLst/>
          </a:prstGeom>
          <a:noFill/>
          <a:extLst>
            <a:ext uri="{909E8E84-426E-40dd-AFC4-6F175D3DCCD1}">
              <a14:hiddenFill xmlns:a14="http://schemas.microsoft.com/office/drawing/2010/main" xmlns="">
                <a:solidFill>
                  <a:srgbClr val="FFFFFF"/>
                </a:solidFill>
              </a14:hiddenFill>
            </a:ext>
          </a:extLst>
        </p:spPr>
      </p:pic>
      <p:sp>
        <p:nvSpPr>
          <p:cNvPr id="7" name="Rounded Rectangle 6"/>
          <p:cNvSpPr/>
          <p:nvPr userDrawn="1"/>
        </p:nvSpPr>
        <p:spPr>
          <a:xfrm>
            <a:off x="11522399" y="94072"/>
            <a:ext cx="457200" cy="457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5"/>
          <p:cNvSpPr>
            <a:spLocks noGrp="1"/>
          </p:cNvSpPr>
          <p:nvPr>
            <p:ph type="sldNum" sz="quarter" idx="4"/>
          </p:nvPr>
        </p:nvSpPr>
        <p:spPr>
          <a:xfrm>
            <a:off x="11155574" y="144207"/>
            <a:ext cx="797847" cy="365125"/>
          </a:xfrm>
          <a:prstGeom prst="rect">
            <a:avLst/>
          </a:prstGeom>
        </p:spPr>
        <p:txBody>
          <a:bodyPr vert="horz" lIns="91440" tIns="45720" rIns="91440" bIns="45720" rtlCol="0" anchor="ctr"/>
          <a:lstStyle>
            <a:lvl1pPr algn="r">
              <a:defRPr sz="1400">
                <a:solidFill>
                  <a:schemeClr val="bg1"/>
                </a:solidFill>
                <a:latin typeface="Arial" panose="020B0604020202020204" pitchFamily="34" charset="0"/>
                <a:cs typeface="Arial" panose="020B0604020202020204" pitchFamily="34" charset="0"/>
              </a:defRPr>
            </a:lvl1pPr>
          </a:lstStyle>
          <a:p>
            <a:fld id="{17DD5B90-2C30-41D4-97A6-9561A82B10EF}" type="slidenum">
              <a:rPr lang="en-US" smtClean="0"/>
              <a:pPr/>
              <a:t>‹#›</a:t>
            </a:fld>
            <a:endParaRPr lang="en-US" dirty="0"/>
          </a:p>
        </p:txBody>
      </p:sp>
    </p:spTree>
    <p:extLst>
      <p:ext uri="{BB962C8B-B14F-4D97-AF65-F5344CB8AC3E}">
        <p14:creationId xmlns:p14="http://schemas.microsoft.com/office/powerpoint/2010/main" val="85150121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1218895"/>
            <a:fld id="{FD1176A7-B091-469C-82C8-89C693043C40}" type="datetimeFigureOut">
              <a:rPr lang="en-US" smtClean="0">
                <a:solidFill>
                  <a:prstClr val="black">
                    <a:tint val="75000"/>
                  </a:prstClr>
                </a:solidFill>
              </a:rPr>
              <a:pPr defTabSz="1218895"/>
              <a:t>7/17/2022</a:t>
            </a:fld>
            <a:endParaRPr lang="en-US">
              <a:solidFill>
                <a:prstClr val="black">
                  <a:tint val="75000"/>
                </a:prstClr>
              </a:solidFill>
            </a:endParaRPr>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1218895"/>
            <a:endParaRPr lang="en-US">
              <a:solidFill>
                <a:prstClr val="black">
                  <a:tint val="75000"/>
                </a:prstClr>
              </a:solidFill>
            </a:endParaRPr>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4080048017"/>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10.jpe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2.jpeg"/><Relationship Id="rId7" Type="http://schemas.openxmlformats.org/officeDocument/2006/relationships/image" Target="../media/image16.jp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15.jpg"/><Relationship Id="rId5" Type="http://schemas.openxmlformats.org/officeDocument/2006/relationships/image" Target="../media/image14.jpeg"/><Relationship Id="rId10" Type="http://schemas.openxmlformats.org/officeDocument/2006/relationships/image" Target="../media/image7.jpeg"/><Relationship Id="rId4" Type="http://schemas.openxmlformats.org/officeDocument/2006/relationships/image" Target="../media/image13.jpg"/><Relationship Id="rId9" Type="http://schemas.openxmlformats.org/officeDocument/2006/relationships/image" Target="../media/image17.tiff"/></Relationships>
</file>

<file path=ppt/slides/_rels/slide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3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0" name="Right Triangle 9"/>
          <p:cNvSpPr/>
          <p:nvPr/>
        </p:nvSpPr>
        <p:spPr>
          <a:xfrm flipH="1" flipV="1">
            <a:off x="4240137" y="5329236"/>
            <a:ext cx="485775" cy="27146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719918" y="0"/>
            <a:ext cx="7472082" cy="6858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a:ext>
            </a:extLst>
          </a:blip>
          <a:stretch>
            <a:fillRect/>
          </a:stretch>
        </p:blipFill>
        <p:spPr>
          <a:xfrm rot="5400000">
            <a:off x="1131234" y="3269316"/>
            <a:ext cx="6858000" cy="319368"/>
          </a:xfrm>
          <a:prstGeom prst="rect">
            <a:avLst/>
          </a:prstGeom>
        </p:spPr>
      </p:pic>
      <p:pic>
        <p:nvPicPr>
          <p:cNvPr id="3" name="Picture 2">
            <a:extLst>
              <a:ext uri="{FF2B5EF4-FFF2-40B4-BE49-F238E27FC236}">
                <a16:creationId xmlns:a16="http://schemas.microsoft.com/office/drawing/2014/main" id="{0A66FE05-64EC-584B-A3C0-3A3B039650CF}"/>
              </a:ext>
            </a:extLst>
          </p:cNvPr>
          <p:cNvPicPr>
            <a:picLocks noChangeAspect="1"/>
          </p:cNvPicPr>
          <p:nvPr/>
        </p:nvPicPr>
        <p:blipFill>
          <a:blip r:embed="rId5"/>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08BF880C-D9C7-EC46-A9FF-BCEC8D317FEC}"/>
              </a:ext>
            </a:extLst>
          </p:cNvPr>
          <p:cNvGrpSpPr/>
          <p:nvPr/>
        </p:nvGrpSpPr>
        <p:grpSpPr>
          <a:xfrm>
            <a:off x="4240137" y="5243513"/>
            <a:ext cx="7951863" cy="1614487"/>
            <a:chOff x="4240137" y="3714749"/>
            <a:chExt cx="7951863" cy="1614487"/>
          </a:xfrm>
        </p:grpSpPr>
        <p:sp>
          <p:nvSpPr>
            <p:cNvPr id="13" name="Rectangle 12">
              <a:extLst>
                <a:ext uri="{FF2B5EF4-FFF2-40B4-BE49-F238E27FC236}">
                  <a16:creationId xmlns:a16="http://schemas.microsoft.com/office/drawing/2014/main" id="{2D45CF70-523A-0B4A-937A-AD8C65F5D306}"/>
                </a:ext>
              </a:extLst>
            </p:cNvPr>
            <p:cNvSpPr/>
            <p:nvPr/>
          </p:nvSpPr>
          <p:spPr>
            <a:xfrm>
              <a:off x="4240137" y="3714749"/>
              <a:ext cx="7951863" cy="16144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Rectangle 14">
              <a:extLst>
                <a:ext uri="{FF2B5EF4-FFF2-40B4-BE49-F238E27FC236}">
                  <a16:creationId xmlns:a16="http://schemas.microsoft.com/office/drawing/2014/main" id="{EC9A8186-C095-194E-B284-AEFE86F61165}"/>
                </a:ext>
              </a:extLst>
            </p:cNvPr>
            <p:cNvSpPr/>
            <p:nvPr/>
          </p:nvSpPr>
          <p:spPr>
            <a:xfrm>
              <a:off x="4499279" y="3982835"/>
              <a:ext cx="7067961" cy="1015663"/>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PROPER CARE UK</a:t>
              </a:r>
            </a:p>
          </p:txBody>
        </p:sp>
      </p:grpSp>
      <p:pic>
        <p:nvPicPr>
          <p:cNvPr id="11" name="Picture 10">
            <a:extLst>
              <a:ext uri="{FF2B5EF4-FFF2-40B4-BE49-F238E27FC236}">
                <a16:creationId xmlns:a16="http://schemas.microsoft.com/office/drawing/2014/main" id="{FD9B36B3-3F0E-F64A-B3A8-E365A79D1BA0}"/>
              </a:ext>
            </a:extLst>
          </p:cNvPr>
          <p:cNvPicPr>
            <a:picLocks noChangeAspect="1"/>
          </p:cNvPicPr>
          <p:nvPr/>
        </p:nvPicPr>
        <p:blipFill>
          <a:blip r:embed="rId6"/>
          <a:stretch>
            <a:fillRect/>
          </a:stretch>
        </p:blipFill>
        <p:spPr>
          <a:xfrm>
            <a:off x="9865535" y="27983"/>
            <a:ext cx="2326464" cy="581616"/>
          </a:xfrm>
          <a:prstGeom prst="rect">
            <a:avLst/>
          </a:prstGeom>
        </p:spPr>
      </p:pic>
      <p:sp>
        <p:nvSpPr>
          <p:cNvPr id="2" name="Title 1">
            <a:extLst>
              <a:ext uri="{FF2B5EF4-FFF2-40B4-BE49-F238E27FC236}">
                <a16:creationId xmlns:a16="http://schemas.microsoft.com/office/drawing/2014/main" id="{B3295290-8262-252B-3817-72185A870619}"/>
              </a:ext>
            </a:extLst>
          </p:cNvPr>
          <p:cNvSpPr>
            <a:spLocks noGrp="1"/>
          </p:cNvSpPr>
          <p:nvPr>
            <p:ph type="ctrTitle"/>
          </p:nvPr>
        </p:nvSpPr>
        <p:spPr>
          <a:xfrm>
            <a:off x="299634" y="27983"/>
            <a:ext cx="4923295" cy="4288967"/>
          </a:xfrm>
        </p:spPr>
        <p:txBody>
          <a:bodyPr>
            <a:normAutofit/>
          </a:bodyPr>
          <a:lstStyle/>
          <a:p>
            <a:pPr>
              <a:lnSpc>
                <a:spcPct val="104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University of Wales Trinity Sain David</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Module Code</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BWSM4004_BIRM </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Module: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Problem Solving and Decision Making</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Student Number: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2119341</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Student Name: Ajah Jammeh</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Lecture Name: Zahra </a:t>
            </a:r>
            <a:r>
              <a:rPr lang="en-GB" sz="2000" b="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mohammed</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Assignment title task 1</a:t>
            </a:r>
            <a:b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Presentation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solidFill>
                <a:schemeClr val="bg1"/>
              </a:solidFill>
            </a:endParaRPr>
          </a:p>
        </p:txBody>
      </p:sp>
    </p:spTree>
    <p:extLst>
      <p:ext uri="{BB962C8B-B14F-4D97-AF65-F5344CB8AC3E}">
        <p14:creationId xmlns:p14="http://schemas.microsoft.com/office/powerpoint/2010/main" val="3854897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right)">
                                      <p:cBhvr>
                                        <p:cTn id="7" dur="500"/>
                                        <p:tgtEl>
                                          <p:spTgt spid="10"/>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0"/>
            <a:ext cx="5052446" cy="6858001"/>
          </a:xfrm>
          <a:prstGeom prst="rect">
            <a:avLst/>
          </a:prstGeom>
        </p:spPr>
      </p:pic>
      <p:grpSp>
        <p:nvGrpSpPr>
          <p:cNvPr id="5" name="Group 4"/>
          <p:cNvGrpSpPr/>
          <p:nvPr/>
        </p:nvGrpSpPr>
        <p:grpSpPr>
          <a:xfrm>
            <a:off x="1" y="4138048"/>
            <a:ext cx="5052446" cy="2030278"/>
            <a:chOff x="1" y="4138048"/>
            <a:chExt cx="5052446" cy="2030278"/>
          </a:xfrm>
        </p:grpSpPr>
        <p:sp>
          <p:nvSpPr>
            <p:cNvPr id="7" name="Rectangle 6"/>
            <p:cNvSpPr/>
            <p:nvPr/>
          </p:nvSpPr>
          <p:spPr>
            <a:xfrm>
              <a:off x="1" y="4138048"/>
              <a:ext cx="5052446" cy="203027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itle 1"/>
            <p:cNvSpPr txBox="1">
              <a:spLocks/>
            </p:cNvSpPr>
            <p:nvPr/>
          </p:nvSpPr>
          <p:spPr>
            <a:xfrm>
              <a:off x="255722" y="4371383"/>
              <a:ext cx="4541004" cy="156360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5400" b="0" i="0" u="none" strike="noStrike" kern="1200" cap="none" spc="0" normalizeH="0" baseline="0" noProof="0" dirty="0">
                  <a:ln>
                    <a:noFill/>
                  </a:ln>
                  <a:gradFill>
                    <a:gsLst>
                      <a:gs pos="0">
                        <a:srgbClr val="60047A">
                          <a:lumMod val="40000"/>
                          <a:lumOff val="60000"/>
                        </a:srgbClr>
                      </a:gs>
                      <a:gs pos="46000">
                        <a:srgbClr val="60047A">
                          <a:lumMod val="95000"/>
                          <a:lumOff val="5000"/>
                        </a:srgbClr>
                      </a:gs>
                      <a:gs pos="100000">
                        <a:srgbClr val="60047A">
                          <a:lumMod val="60000"/>
                        </a:srgbClr>
                      </a:gs>
                    </a:gsLst>
                    <a:path path="circle">
                      <a:fillToRect l="50000" t="130000" r="50000" b="-30000"/>
                    </a:path>
                  </a:gradFill>
                  <a:effectLst/>
                  <a:uLnTx/>
                  <a:uFillTx/>
                  <a:latin typeface="Arial" panose="020B0604020202020204" pitchFamily="34" charset="0"/>
                  <a:ea typeface="+mj-ea"/>
                  <a:cs typeface="Arial" panose="020B0604020202020204" pitchFamily="34" charset="0"/>
                </a:rPr>
                <a:t>Problem &amp; Solution</a:t>
              </a:r>
            </a:p>
          </p:txBody>
        </p:sp>
      </p:grpSp>
      <p:sp>
        <p:nvSpPr>
          <p:cNvPr id="11" name="Rectangle 10"/>
          <p:cNvSpPr/>
          <p:nvPr/>
        </p:nvSpPr>
        <p:spPr>
          <a:xfrm>
            <a:off x="5513294" y="609599"/>
            <a:ext cx="6252882" cy="5262979"/>
          </a:xfrm>
          <a:prstGeom prst="rect">
            <a:avLst/>
          </a:prstGeom>
        </p:spPr>
        <p:txBody>
          <a:bodyPr wrap="square">
            <a:spAutoFit/>
          </a:bodyPr>
          <a:lstStyle/>
          <a:p>
            <a:r>
              <a:rPr lang="en-US" sz="2100" b="1" dirty="0">
                <a:latin typeface="Times New Roman" panose="02020603050405020304" pitchFamily="18" charset="0"/>
                <a:cs typeface="Times New Roman" panose="02020603050405020304" pitchFamily="18" charset="0"/>
              </a:rPr>
              <a:t>In this report, the analysis of Proper Care UK, an adult care provider is faced with workforce challenges which is currently the biggest threat facing the organization and Proper Care already has significant consequences for both patients and staff. The management of the organization recognized that they could see waiting lists continue to grow and a further deterioration in care quality, potentially undermining the future sustainability of services if the substantial staff shortages continue to be the general problem of the company. </a:t>
            </a:r>
            <a:endParaRPr lang="en-GB" sz="2100" b="1" dirty="0">
              <a:latin typeface="Times New Roman" panose="02020603050405020304" pitchFamily="18" charset="0"/>
              <a:cs typeface="Times New Roman" panose="02020603050405020304" pitchFamily="18" charset="0"/>
            </a:endParaRPr>
          </a:p>
          <a:p>
            <a:r>
              <a:rPr lang="en-US" sz="2100" b="1" dirty="0">
                <a:latin typeface="Times New Roman" panose="02020603050405020304" pitchFamily="18" charset="0"/>
                <a:cs typeface="Times New Roman" panose="02020603050405020304" pitchFamily="18" charset="0"/>
              </a:rPr>
              <a:t>This report aims to understand the causes and impact of staff shortage in Proper Care and to get solutions that best enable Proper Care to address the problem.</a:t>
            </a:r>
            <a:endParaRPr lang="en-GB" sz="2100" b="1"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100" b="0" i="0" u="none" strike="noStrike" kern="1200" cap="none" spc="0" normalizeH="0" baseline="0" noProof="0" dirty="0">
              <a:ln>
                <a:noFill/>
              </a:ln>
              <a:solidFill>
                <a:srgbClr val="34495E">
                  <a:lumMod val="75000"/>
                </a:srgbClr>
              </a:solidFill>
              <a:effectLst/>
              <a:uLnTx/>
              <a:uFillTx/>
              <a:latin typeface="Arial" panose="020B0604020202020204" pitchFamily="34" charset="0"/>
              <a:ea typeface="+mn-ea"/>
              <a:cs typeface="Arial" panose="020B0604020202020204" pitchFamily="34" charset="0"/>
            </a:endParaRPr>
          </a:p>
        </p:txBody>
      </p:sp>
      <p:pic>
        <p:nvPicPr>
          <p:cNvPr id="23" name="Picture 22">
            <a:extLst>
              <a:ext uri="{FF2B5EF4-FFF2-40B4-BE49-F238E27FC236}">
                <a16:creationId xmlns:a16="http://schemas.microsoft.com/office/drawing/2014/main" id="{E1695770-7C3A-324D-8D45-03D08157A255}"/>
              </a:ext>
            </a:extLst>
          </p:cNvPr>
          <p:cNvPicPr>
            <a:picLocks noChangeAspect="1"/>
          </p:cNvPicPr>
          <p:nvPr/>
        </p:nvPicPr>
        <p:blipFill>
          <a:blip r:embed="rId4"/>
          <a:stretch>
            <a:fillRect/>
          </a:stretch>
        </p:blipFill>
        <p:spPr>
          <a:xfrm>
            <a:off x="9865535" y="27983"/>
            <a:ext cx="2326464" cy="581616"/>
          </a:xfrm>
          <a:prstGeom prst="rect">
            <a:avLst/>
          </a:prstGeom>
        </p:spPr>
      </p:pic>
    </p:spTree>
    <p:extLst>
      <p:ext uri="{BB962C8B-B14F-4D97-AF65-F5344CB8AC3E}">
        <p14:creationId xmlns:p14="http://schemas.microsoft.com/office/powerpoint/2010/main" val="2488300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aturation sat="0"/>
                    </a14:imgEffect>
                  </a14:imgLayer>
                </a14:imgProps>
              </a:ext>
            </a:extLst>
          </a:blip>
          <a:srcRect/>
          <a:stretch>
            <a:fillRect t="-17000" b="-17000"/>
          </a:stretch>
        </a:blip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1138658" y="144463"/>
            <a:ext cx="798512"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D5B90-2C30-41D4-97A6-9561A82B10EF}" type="slidenum">
              <a:rPr kumimoji="0" lang="en-US" sz="1400" b="0" i="0" u="none" strike="noStrike" kern="1200" cap="none" spc="0" normalizeH="0" baseline="0" noProof="0" smtClean="0">
                <a:ln>
                  <a:noFill/>
                </a:ln>
                <a:solidFill>
                  <a:prstClr val="white"/>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2041627E-FBE9-D244-BA4E-2EA7F9434CEB}"/>
              </a:ext>
            </a:extLst>
          </p:cNvPr>
          <p:cNvPicPr>
            <a:picLocks noChangeAspect="1"/>
          </p:cNvPicPr>
          <p:nvPr/>
        </p:nvPicPr>
        <p:blipFill>
          <a:blip r:embed="rId5"/>
          <a:stretch>
            <a:fillRect/>
          </a:stretch>
        </p:blipFill>
        <p:spPr>
          <a:xfrm>
            <a:off x="0" y="9992"/>
            <a:ext cx="12192000" cy="6848008"/>
          </a:xfrm>
          <a:prstGeom prst="rect">
            <a:avLst/>
          </a:prstGeom>
        </p:spPr>
      </p:pic>
      <p:sp>
        <p:nvSpPr>
          <p:cNvPr id="7" name="Rectangle 6">
            <a:extLst>
              <a:ext uri="{FF2B5EF4-FFF2-40B4-BE49-F238E27FC236}">
                <a16:creationId xmlns:a16="http://schemas.microsoft.com/office/drawing/2014/main" id="{FC89E337-570D-FF4B-ACDA-D4C4402C0F67}"/>
              </a:ext>
            </a:extLst>
          </p:cNvPr>
          <p:cNvSpPr/>
          <p:nvPr/>
        </p:nvSpPr>
        <p:spPr>
          <a:xfrm>
            <a:off x="0" y="5174191"/>
            <a:ext cx="9639946" cy="1673817"/>
          </a:xfrm>
          <a:prstGeom prst="rect">
            <a:avLst/>
          </a:prstGeom>
          <a:solidFill>
            <a:schemeClr val="accent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1175" algn="ctr"/>
            <a:r>
              <a:rPr lang="en-US" sz="4000" dirty="0">
                <a:latin typeface="Times New Roman" panose="02020603050405020304" pitchFamily="18" charset="0"/>
                <a:cs typeface="Times New Roman" panose="02020603050405020304" pitchFamily="18" charset="0"/>
              </a:rPr>
              <a:t>IMPACT OF A COMPLEX PROBLEM ON EMPLOYEES </a:t>
            </a:r>
            <a:endParaRPr lang="en-US" sz="4000" dirty="0">
              <a:solidFill>
                <a:prstClr val="white"/>
              </a:solidFill>
              <a:latin typeface="Times New Roman" panose="02020603050405020304" pitchFamily="18" charset="0"/>
              <a:cs typeface="Times New Roman" panose="02020603050405020304" pitchFamily="18" charset="0"/>
            </a:endParaRPr>
          </a:p>
          <a:p>
            <a:pPr marL="511175" lvl="0"/>
            <a:endParaRPr kumimoji="0" lang="en-US" sz="32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1444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DD5B90-2C30-41D4-97A6-9561A82B10EF}" type="slidenum">
              <a:rPr lang="en-US" smtClean="0"/>
              <a:t>4</a:t>
            </a:fld>
            <a:endParaRPr lang="en-US"/>
          </a:p>
        </p:txBody>
      </p:sp>
      <p:grpSp>
        <p:nvGrpSpPr>
          <p:cNvPr id="4" name="Group 3"/>
          <p:cNvGrpSpPr/>
          <p:nvPr/>
        </p:nvGrpSpPr>
        <p:grpSpPr>
          <a:xfrm>
            <a:off x="448743" y="1997840"/>
            <a:ext cx="11294514" cy="2246770"/>
            <a:chOff x="2313015" y="2240280"/>
            <a:chExt cx="3269409" cy="639659"/>
          </a:xfrm>
        </p:grpSpPr>
        <p:sp>
          <p:nvSpPr>
            <p:cNvPr id="9" name="Rectangle 8"/>
            <p:cNvSpPr/>
            <p:nvPr/>
          </p:nvSpPr>
          <p:spPr>
            <a:xfrm>
              <a:off x="2313015" y="2240280"/>
              <a:ext cx="3269409" cy="639659"/>
            </a:xfrm>
            <a:prstGeom prst="rect">
              <a:avLst/>
            </a:prstGeom>
          </p:spPr>
          <p:txBody>
            <a:bodyPr wrap="square">
              <a:spAutoFit/>
            </a:bodyPr>
            <a:lstStyle/>
            <a:p>
              <a:pPr algn="ctr"/>
              <a:endParaRPr lang="en-US" sz="2000" dirty="0">
                <a:latin typeface="Times New Roman" panose="02020603050405020304" pitchFamily="18" charset="0"/>
                <a:cs typeface="Times New Roman" panose="02020603050405020304" pitchFamily="18" charset="0"/>
              </a:endParaRPr>
            </a:p>
            <a:p>
              <a:pPr algn="ctr"/>
              <a:r>
                <a:rPr lang="en-US" sz="2000" dirty="0">
                  <a:latin typeface="Times New Roman" panose="02020603050405020304" pitchFamily="18" charset="0"/>
                  <a:cs typeface="Times New Roman" panose="02020603050405020304" pitchFamily="18" charset="0"/>
                </a:rPr>
                <a:t>In the context of this report case study, the nature of workforce shortages has become a growing concern like short- and long-term plans where Brexit appear to have created an additional risk to the industry. In NHS, the net inflow of nurses from the European Union (EU) into the NHS has turned into a net outflow. Over 1,584 European Union (EU) left their roles and duties between July 2017 and July 2018 (NHS Digital 2018b). Based on this nature, the UK government increased an effort to increase the number of nurses and allied health professionals in training by up to 10,000 (Health Education England 2017a). </a:t>
              </a:r>
              <a:endParaRPr lang="en-GB" sz="2000" dirty="0">
                <a:latin typeface="Times New Roman" panose="02020603050405020304" pitchFamily="18" charset="0"/>
                <a:cs typeface="Times New Roman" panose="02020603050405020304" pitchFamily="18" charset="0"/>
              </a:endParaRPr>
            </a:p>
          </p:txBody>
        </p:sp>
        <p:sp>
          <p:nvSpPr>
            <p:cNvPr id="10" name="Rectangle 9"/>
            <p:cNvSpPr/>
            <p:nvPr/>
          </p:nvSpPr>
          <p:spPr>
            <a:xfrm>
              <a:off x="3321578" y="2676745"/>
              <a:ext cx="65495" cy="117249"/>
            </a:xfrm>
            <a:prstGeom prst="rect">
              <a:avLst/>
            </a:prstGeom>
          </p:spPr>
          <p:txBody>
            <a:bodyPr wrap="none">
              <a:spAutoFit/>
            </a:bodyPr>
            <a:lstStyle/>
            <a:p>
              <a:pPr algn="ctr"/>
              <a:endParaRPr lang="en-US" sz="1600" dirty="0">
                <a:solidFill>
                  <a:schemeClr val="tx2"/>
                </a:solidFill>
                <a:latin typeface="Arial" panose="020B0604020202020204" pitchFamily="34" charset="0"/>
                <a:cs typeface="Arial" panose="020B0604020202020204" pitchFamily="34" charset="0"/>
              </a:endParaRPr>
            </a:p>
          </p:txBody>
        </p:sp>
      </p:grpSp>
      <p:pic>
        <p:nvPicPr>
          <p:cNvPr id="30" name="Picture 29">
            <a:extLst>
              <a:ext uri="{FF2B5EF4-FFF2-40B4-BE49-F238E27FC236}">
                <a16:creationId xmlns:a16="http://schemas.microsoft.com/office/drawing/2014/main" id="{70A62F91-7D0F-3246-AA5F-D555EAFD50D9}"/>
              </a:ext>
            </a:extLst>
          </p:cNvPr>
          <p:cNvPicPr>
            <a:picLocks noChangeAspect="1"/>
          </p:cNvPicPr>
          <p:nvPr/>
        </p:nvPicPr>
        <p:blipFill>
          <a:blip r:embed="rId3"/>
          <a:stretch>
            <a:fillRect/>
          </a:stretch>
        </p:blipFill>
        <p:spPr>
          <a:xfrm>
            <a:off x="9865535" y="27983"/>
            <a:ext cx="2326464" cy="581616"/>
          </a:xfrm>
          <a:prstGeom prst="rect">
            <a:avLst/>
          </a:prstGeom>
        </p:spPr>
      </p:pic>
    </p:spTree>
    <p:extLst>
      <p:ext uri="{BB962C8B-B14F-4D97-AF65-F5344CB8AC3E}">
        <p14:creationId xmlns:p14="http://schemas.microsoft.com/office/powerpoint/2010/main" val="209313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DD5B90-2C30-41D4-97A6-9561A82B10EF}" type="slidenum">
              <a:rPr lang="en-US" smtClean="0"/>
              <a:t>5</a:t>
            </a:fld>
            <a:endParaRPr lang="en-US"/>
          </a:p>
        </p:txBody>
      </p:sp>
      <p:grpSp>
        <p:nvGrpSpPr>
          <p:cNvPr id="4" name="Group 3"/>
          <p:cNvGrpSpPr/>
          <p:nvPr/>
        </p:nvGrpSpPr>
        <p:grpSpPr>
          <a:xfrm>
            <a:off x="3" y="-2"/>
            <a:ext cx="4383741" cy="6863414"/>
            <a:chOff x="2313016" y="2240280"/>
            <a:chExt cx="2496083" cy="852318"/>
          </a:xfrm>
        </p:grpSpPr>
        <p:sp>
          <p:nvSpPr>
            <p:cNvPr id="9" name="Rectangle 8"/>
            <p:cNvSpPr/>
            <p:nvPr/>
          </p:nvSpPr>
          <p:spPr>
            <a:xfrm>
              <a:off x="2313016" y="2240280"/>
              <a:ext cx="2496083" cy="852318"/>
            </a:xfrm>
            <a:prstGeom prst="rect">
              <a:avLst/>
            </a:prstGeom>
          </p:spPr>
          <p:txBody>
            <a:bodyPr wrap="square">
              <a:spAutoFit/>
            </a:bodyPr>
            <a:lstStyle/>
            <a:p>
              <a:pPr algn="ctr"/>
              <a:endParaRPr lang="en-US" sz="2000" dirty="0">
                <a:latin typeface="Times New Roman" panose="02020603050405020304" pitchFamily="18" charset="0"/>
                <a:cs typeface="Times New Roman" panose="02020603050405020304" pitchFamily="18" charset="0"/>
              </a:endParaRPr>
            </a:p>
            <a:p>
              <a:pPr algn="ctr"/>
              <a:r>
                <a:rPr lang="en-US" sz="2000" dirty="0">
                  <a:latin typeface="Times New Roman" panose="02020603050405020304" pitchFamily="18" charset="0"/>
                  <a:cs typeface="Times New Roman" panose="02020603050405020304" pitchFamily="18" charset="0"/>
                </a:rPr>
                <a:t>Recently, GP Patient Survey shows that patients have problems accessing general practice, with more than a third of patients struggling to get an appointment when they need to attend the (NHS England and Ipsos MORI 2018). In addition, the nature of employee shortages in have been derived after the service of trusts, performance provided by NHS has been decline since 2012 and this have a have made patient patients and patients experiencing long waits for both accident and emergency (A&amp;E) and planned care due to shortages of the workforce. Since this time the substantial staff shortages continue to grow and a further deterioration in care quality,  potentially undermining the future sustainability services  (Department of Health 2016). </a:t>
              </a:r>
              <a:endParaRPr lang="en-GB" sz="2000" dirty="0">
                <a:latin typeface="Times New Roman" panose="02020603050405020304" pitchFamily="18" charset="0"/>
                <a:cs typeface="Times New Roman" panose="02020603050405020304" pitchFamily="18" charset="0"/>
              </a:endParaRPr>
            </a:p>
            <a:p>
              <a:r>
                <a:rPr lang="en-GB" sz="2000" dirty="0">
                  <a:effectLst/>
                  <a:latin typeface="Times New Roman" panose="02020603050405020304" pitchFamily="18" charset="0"/>
                  <a:cs typeface="Times New Roman" panose="02020603050405020304" pitchFamily="18" charset="0"/>
                </a:rPr>
                <a:t> </a:t>
              </a:r>
              <a:endParaRPr lang="en-US" sz="2000" b="1" cap="all" dirty="0">
                <a:solidFill>
                  <a:schemeClr val="accent2"/>
                </a:solidFill>
                <a:latin typeface="Times New Roman" panose="02020603050405020304" pitchFamily="18" charset="0"/>
                <a:cs typeface="Times New Roman" panose="02020603050405020304" pitchFamily="18" charset="0"/>
              </a:endParaRPr>
            </a:p>
          </p:txBody>
        </p:sp>
        <p:sp>
          <p:nvSpPr>
            <p:cNvPr id="10" name="Rectangle 9"/>
            <p:cNvSpPr/>
            <p:nvPr/>
          </p:nvSpPr>
          <p:spPr>
            <a:xfrm>
              <a:off x="3321578" y="2676745"/>
              <a:ext cx="65495" cy="117249"/>
            </a:xfrm>
            <a:prstGeom prst="rect">
              <a:avLst/>
            </a:prstGeom>
          </p:spPr>
          <p:txBody>
            <a:bodyPr wrap="none">
              <a:spAutoFit/>
            </a:bodyPr>
            <a:lstStyle/>
            <a:p>
              <a:pPr algn="ctr"/>
              <a:endParaRPr lang="en-US" sz="1600" dirty="0">
                <a:solidFill>
                  <a:schemeClr val="tx2"/>
                </a:solidFill>
                <a:latin typeface="Arial" panose="020B0604020202020204" pitchFamily="34" charset="0"/>
                <a:cs typeface="Arial" panose="020B0604020202020204" pitchFamily="34" charset="0"/>
              </a:endParaRPr>
            </a:p>
          </p:txBody>
        </p:sp>
      </p:grpSp>
      <p:pic>
        <p:nvPicPr>
          <p:cNvPr id="3" name="Picture 2">
            <a:extLst>
              <a:ext uri="{FF2B5EF4-FFF2-40B4-BE49-F238E27FC236}">
                <a16:creationId xmlns:a16="http://schemas.microsoft.com/office/drawing/2014/main" id="{A629C0B5-4494-0845-A3EE-FEDB021A47E8}"/>
              </a:ext>
            </a:extLst>
          </p:cNvPr>
          <p:cNvPicPr>
            <a:picLocks noChangeAspect="1"/>
          </p:cNvPicPr>
          <p:nvPr/>
        </p:nvPicPr>
        <p:blipFill>
          <a:blip r:embed="rId3"/>
          <a:stretch>
            <a:fillRect/>
          </a:stretch>
        </p:blipFill>
        <p:spPr>
          <a:xfrm>
            <a:off x="4383744" y="0"/>
            <a:ext cx="7808255" cy="6858000"/>
          </a:xfrm>
          <a:prstGeom prst="rect">
            <a:avLst/>
          </a:prstGeom>
        </p:spPr>
      </p:pic>
      <p:pic>
        <p:nvPicPr>
          <p:cNvPr id="8" name="Picture 7">
            <a:extLst>
              <a:ext uri="{FF2B5EF4-FFF2-40B4-BE49-F238E27FC236}">
                <a16:creationId xmlns:a16="http://schemas.microsoft.com/office/drawing/2014/main" id="{E47633B8-1C7C-DF47-B75D-4E412BA9F01C}"/>
              </a:ext>
            </a:extLst>
          </p:cNvPr>
          <p:cNvPicPr>
            <a:picLocks noChangeAspect="1"/>
          </p:cNvPicPr>
          <p:nvPr/>
        </p:nvPicPr>
        <p:blipFill>
          <a:blip r:embed="rId4"/>
          <a:stretch>
            <a:fillRect/>
          </a:stretch>
        </p:blipFill>
        <p:spPr>
          <a:xfrm>
            <a:off x="9865535" y="27983"/>
            <a:ext cx="2326464" cy="581616"/>
          </a:xfrm>
          <a:prstGeom prst="rect">
            <a:avLst/>
          </a:prstGeom>
        </p:spPr>
      </p:pic>
    </p:spTree>
    <p:extLst>
      <p:ext uri="{BB962C8B-B14F-4D97-AF65-F5344CB8AC3E}">
        <p14:creationId xmlns:p14="http://schemas.microsoft.com/office/powerpoint/2010/main" val="1617205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037745" y="834852"/>
            <a:ext cx="10150208" cy="9681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lnSpc>
                <a:spcPct val="100000"/>
              </a:lnSpc>
              <a:spcBef>
                <a:spcPts val="0"/>
              </a:spcBef>
            </a:pPr>
            <a:r>
              <a:rPr lang="en-US" sz="2800" dirty="0">
                <a:solidFill>
                  <a:prstClr val="black"/>
                </a:solidFill>
                <a:latin typeface="Calibri"/>
                <a:ea typeface="+mn-ea"/>
                <a:cs typeface="+mn-cs"/>
              </a:rPr>
              <a:t>PESTLE ANALYSIS OF THE MACRO-ENVIRONMENTAL FACTORS CONTRIBUTING TO THE COMPLEX PROBLEM</a:t>
            </a:r>
            <a:r>
              <a:rPr lang="en-GB" sz="2800" dirty="0">
                <a:solidFill>
                  <a:prstClr val="black"/>
                </a:solidFill>
                <a:latin typeface="Calibri"/>
                <a:ea typeface="+mn-ea"/>
                <a:cs typeface="+mn-cs"/>
              </a:rPr>
              <a:t> </a:t>
            </a:r>
            <a:endParaRPr lang="en-US" sz="2800" dirty="0">
              <a:gradFill>
                <a:gsLst>
                  <a:gs pos="0">
                    <a:srgbClr val="60047A">
                      <a:lumMod val="40000"/>
                      <a:lumOff val="60000"/>
                    </a:srgbClr>
                  </a:gs>
                  <a:gs pos="46000">
                    <a:srgbClr val="60047A">
                      <a:lumMod val="95000"/>
                      <a:lumOff val="5000"/>
                    </a:srgbClr>
                  </a:gs>
                  <a:gs pos="100000">
                    <a:srgbClr val="60047A">
                      <a:lumMod val="60000"/>
                    </a:srgbClr>
                  </a:gs>
                </a:gsLst>
                <a:path path="circle">
                  <a:fillToRect l="50000" t="130000" r="50000" b="-30000"/>
                </a:path>
              </a:gradFill>
              <a:latin typeface="Arial" panose="020B0604020202020204" pitchFamily="34" charset="0"/>
              <a:ea typeface="+mn-ea"/>
              <a:cs typeface="Arial" panose="020B0604020202020204" pitchFamily="34" charset="0"/>
            </a:endParaRPr>
          </a:p>
          <a:p>
            <a:pPr algn="ctr"/>
            <a:endParaRPr lang="en-US" sz="4799" dirty="0">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a:latin typeface="Arial" panose="020B0604020202020204" pitchFamily="34" charset="0"/>
              <a:cs typeface="Arial" panose="020B0604020202020204" pitchFamily="34" charset="0"/>
            </a:endParaRPr>
          </a:p>
          <a:p>
            <a:pPr algn="ctr"/>
            <a:endParaRPr lang="en-US" sz="4799" dirty="0">
              <a:gradFill>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gradFill>
              <a:latin typeface="Arial" panose="020B0604020202020204" pitchFamily="34" charset="0"/>
              <a:cs typeface="Arial" panose="020B0604020202020204" pitchFamily="34" charset="0"/>
            </a:endParaRPr>
          </a:p>
        </p:txBody>
      </p:sp>
      <p:grpSp>
        <p:nvGrpSpPr>
          <p:cNvPr id="4" name="Group 3"/>
          <p:cNvGrpSpPr/>
          <p:nvPr/>
        </p:nvGrpSpPr>
        <p:grpSpPr>
          <a:xfrm>
            <a:off x="1588" y="2075520"/>
            <a:ext cx="2437765" cy="3904555"/>
            <a:chOff x="0" y="2075166"/>
            <a:chExt cx="2438400" cy="3905572"/>
          </a:xfrm>
        </p:grpSpPr>
        <p:sp>
          <p:nvSpPr>
            <p:cNvPr id="5" name="Rectangle 4"/>
            <p:cNvSpPr/>
            <p:nvPr/>
          </p:nvSpPr>
          <p:spPr>
            <a:xfrm>
              <a:off x="0" y="2075166"/>
              <a:ext cx="2438400" cy="1952786"/>
            </a:xfrm>
            <a:prstGeom prst="rect">
              <a:avLst/>
            </a:prstGeom>
            <a:blipFill dpi="0" rotWithShape="1">
              <a:blip r:embed="rId3"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9"/>
            </a:p>
          </p:txBody>
        </p:sp>
        <p:sp>
          <p:nvSpPr>
            <p:cNvPr id="6" name="Rectangle 5"/>
            <p:cNvSpPr/>
            <p:nvPr/>
          </p:nvSpPr>
          <p:spPr>
            <a:xfrm>
              <a:off x="0" y="4027952"/>
              <a:ext cx="2438400" cy="1952786"/>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Legal Factors</a:t>
              </a:r>
            </a:p>
          </p:txBody>
        </p:sp>
      </p:grpSp>
      <p:grpSp>
        <p:nvGrpSpPr>
          <p:cNvPr id="16" name="Group 15"/>
          <p:cNvGrpSpPr/>
          <p:nvPr/>
        </p:nvGrpSpPr>
        <p:grpSpPr>
          <a:xfrm>
            <a:off x="2439354" y="2075520"/>
            <a:ext cx="2437765" cy="3904555"/>
            <a:chOff x="2438400" y="2075166"/>
            <a:chExt cx="2438400" cy="3905572"/>
          </a:xfrm>
        </p:grpSpPr>
        <p:sp>
          <p:nvSpPr>
            <p:cNvPr id="7" name="Rectangle 6"/>
            <p:cNvSpPr/>
            <p:nvPr/>
          </p:nvSpPr>
          <p:spPr>
            <a:xfrm>
              <a:off x="2438400" y="2075166"/>
              <a:ext cx="2438400" cy="1952786"/>
            </a:xfrm>
            <a:prstGeom prst="rect">
              <a:avLst/>
            </a:prstGeom>
            <a:gradFill flip="none" rotWithShape="1">
              <a:gsLst>
                <a:gs pos="0">
                  <a:schemeClr val="accent2">
                    <a:lumMod val="89000"/>
                  </a:schemeClr>
                </a:gs>
                <a:gs pos="23000">
                  <a:schemeClr val="accent2">
                    <a:lumMod val="89000"/>
                  </a:schemeClr>
                </a:gs>
                <a:gs pos="69000">
                  <a:schemeClr val="accent2">
                    <a:lumMod val="75000"/>
                  </a:schemeClr>
                </a:gs>
                <a:gs pos="97000">
                  <a:schemeClr val="accent2">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Arial" panose="020B0604020202020204" pitchFamily="34" charset="0"/>
                  <a:cs typeface="Arial" panose="020B0604020202020204" pitchFamily="34" charset="0"/>
                </a:rPr>
                <a:t>Environmental Factors</a:t>
              </a:r>
            </a:p>
            <a:p>
              <a:pPr algn="ctr"/>
              <a:endParaRPr lang="en-US" sz="1600" dirty="0">
                <a:latin typeface="Arial" panose="020B0604020202020204" pitchFamily="34" charset="0"/>
                <a:cs typeface="Arial" panose="020B0604020202020204" pitchFamily="34" charset="0"/>
              </a:endParaRPr>
            </a:p>
          </p:txBody>
        </p:sp>
        <p:sp>
          <p:nvSpPr>
            <p:cNvPr id="8" name="Rectangle 7"/>
            <p:cNvSpPr/>
            <p:nvPr/>
          </p:nvSpPr>
          <p:spPr>
            <a:xfrm>
              <a:off x="2438400" y="4027952"/>
              <a:ext cx="2438400" cy="1952786"/>
            </a:xfrm>
            <a:prstGeom prst="rect">
              <a:avLst/>
            </a:prstGeom>
            <a:blipFill dpi="0" rotWithShape="1">
              <a:blip r:embed="rId4">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9"/>
            </a:p>
          </p:txBody>
        </p:sp>
      </p:grpSp>
      <p:grpSp>
        <p:nvGrpSpPr>
          <p:cNvPr id="17" name="Group 16"/>
          <p:cNvGrpSpPr/>
          <p:nvPr/>
        </p:nvGrpSpPr>
        <p:grpSpPr>
          <a:xfrm>
            <a:off x="4877119" y="2075520"/>
            <a:ext cx="2437765" cy="3904555"/>
            <a:chOff x="4876800" y="2075166"/>
            <a:chExt cx="2438400" cy="3905572"/>
          </a:xfrm>
        </p:grpSpPr>
        <p:sp>
          <p:nvSpPr>
            <p:cNvPr id="9" name="Rectangle 8"/>
            <p:cNvSpPr/>
            <p:nvPr/>
          </p:nvSpPr>
          <p:spPr>
            <a:xfrm>
              <a:off x="4876800" y="2075166"/>
              <a:ext cx="2438400" cy="1952786"/>
            </a:xfrm>
            <a:prstGeom prst="rect">
              <a:avLst/>
            </a:prstGeom>
            <a:blipFill dpi="0" rotWithShape="1">
              <a:blip r:embed="rId5" cstate="print">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9"/>
            </a:p>
          </p:txBody>
        </p:sp>
        <p:sp>
          <p:nvSpPr>
            <p:cNvPr id="10" name="Rectangle 9"/>
            <p:cNvSpPr/>
            <p:nvPr/>
          </p:nvSpPr>
          <p:spPr>
            <a:xfrm>
              <a:off x="4876800" y="4027952"/>
              <a:ext cx="2438400" cy="1952786"/>
            </a:xfrm>
            <a:prstGeom prst="rect">
              <a:avLst/>
            </a:prstGeom>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399" dirty="0"/>
                <a:t>Economic Factors</a:t>
              </a:r>
            </a:p>
          </p:txBody>
        </p:sp>
      </p:grpSp>
      <p:grpSp>
        <p:nvGrpSpPr>
          <p:cNvPr id="18" name="Group 17"/>
          <p:cNvGrpSpPr/>
          <p:nvPr/>
        </p:nvGrpSpPr>
        <p:grpSpPr>
          <a:xfrm>
            <a:off x="7314884" y="2075520"/>
            <a:ext cx="2437765" cy="3904555"/>
            <a:chOff x="7315200" y="2075166"/>
            <a:chExt cx="2438400" cy="3905572"/>
          </a:xfrm>
        </p:grpSpPr>
        <p:sp>
          <p:nvSpPr>
            <p:cNvPr id="11" name="Rectangle 10"/>
            <p:cNvSpPr/>
            <p:nvPr/>
          </p:nvSpPr>
          <p:spPr>
            <a:xfrm>
              <a:off x="7315200" y="2075166"/>
              <a:ext cx="2438400" cy="1952786"/>
            </a:xfrm>
            <a:prstGeom prst="rect">
              <a:avLst/>
            </a:prstGeom>
            <a:gradFill flip="none" rotWithShape="1">
              <a:gsLst>
                <a:gs pos="0">
                  <a:schemeClr val="accent4">
                    <a:lumMod val="89000"/>
                  </a:schemeClr>
                </a:gs>
                <a:gs pos="23000">
                  <a:schemeClr val="accent4">
                    <a:lumMod val="89000"/>
                  </a:schemeClr>
                </a:gs>
                <a:gs pos="69000">
                  <a:schemeClr val="accent4">
                    <a:lumMod val="75000"/>
                  </a:schemeClr>
                </a:gs>
                <a:gs pos="97000">
                  <a:schemeClr val="accent4">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399" dirty="0"/>
                <a:t>Social Factors</a:t>
              </a:r>
            </a:p>
          </p:txBody>
        </p:sp>
        <p:sp>
          <p:nvSpPr>
            <p:cNvPr id="12" name="Rectangle 11"/>
            <p:cNvSpPr/>
            <p:nvPr/>
          </p:nvSpPr>
          <p:spPr>
            <a:xfrm>
              <a:off x="7315200" y="4027952"/>
              <a:ext cx="2438400" cy="1952786"/>
            </a:xfrm>
            <a:prstGeom prst="rect">
              <a:avLst/>
            </a:prstGeom>
            <a:blipFill dpi="0" rotWithShape="1">
              <a:blip r:embed="rId6">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9"/>
            </a:p>
          </p:txBody>
        </p:sp>
      </p:grpSp>
      <p:grpSp>
        <p:nvGrpSpPr>
          <p:cNvPr id="19" name="Group 18"/>
          <p:cNvGrpSpPr/>
          <p:nvPr/>
        </p:nvGrpSpPr>
        <p:grpSpPr>
          <a:xfrm>
            <a:off x="9752649" y="2075520"/>
            <a:ext cx="2437765" cy="3904555"/>
            <a:chOff x="9753600" y="2075166"/>
            <a:chExt cx="2438400" cy="3905572"/>
          </a:xfrm>
        </p:grpSpPr>
        <p:sp>
          <p:nvSpPr>
            <p:cNvPr id="13" name="Rectangle 12"/>
            <p:cNvSpPr/>
            <p:nvPr/>
          </p:nvSpPr>
          <p:spPr>
            <a:xfrm>
              <a:off x="9753600" y="2075166"/>
              <a:ext cx="2438400" cy="1952786"/>
            </a:xfrm>
            <a:prstGeom prst="rect">
              <a:avLst/>
            </a:prstGeom>
            <a:blipFill dpi="0" rotWithShape="1">
              <a:blip r:embed="rId7">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399"/>
            </a:p>
          </p:txBody>
        </p:sp>
        <p:sp>
          <p:nvSpPr>
            <p:cNvPr id="14" name="Rectangle 13"/>
            <p:cNvSpPr/>
            <p:nvPr/>
          </p:nvSpPr>
          <p:spPr>
            <a:xfrm>
              <a:off x="9753600" y="4027952"/>
              <a:ext cx="2438400" cy="1952786"/>
            </a:xfrm>
            <a:prstGeom prst="rect">
              <a:avLst/>
            </a:prstGeo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399" dirty="0"/>
                <a:t>Political Factors</a:t>
              </a:r>
            </a:p>
          </p:txBody>
        </p:sp>
      </p:grpSp>
      <p:pic>
        <p:nvPicPr>
          <p:cNvPr id="15" name="Picture 14"/>
          <p:cNvPicPr>
            <a:picLocks noChangeAspect="1"/>
          </p:cNvPicPr>
          <p:nvPr/>
        </p:nvPicPr>
        <p:blipFill rotWithShape="1">
          <a:blip r:embed="rId8">
            <a:extLst>
              <a:ext uri="{28A0092B-C50C-407E-A947-70E740481C1C}">
                <a14:useLocalDpi xmlns:a14="http://schemas.microsoft.com/office/drawing/2010/main"/>
              </a:ext>
            </a:extLst>
          </a:blip>
          <a:srcRect b="38596"/>
          <a:stretch/>
        </p:blipFill>
        <p:spPr>
          <a:xfrm>
            <a:off x="1588" y="5980074"/>
            <a:ext cx="12188824" cy="272507"/>
          </a:xfrm>
          <a:prstGeom prst="rect">
            <a:avLst/>
          </a:prstGeom>
        </p:spPr>
      </p:pic>
      <p:pic>
        <p:nvPicPr>
          <p:cNvPr id="20" name="Picture 19">
            <a:extLst>
              <a:ext uri="{FF2B5EF4-FFF2-40B4-BE49-F238E27FC236}">
                <a16:creationId xmlns:a16="http://schemas.microsoft.com/office/drawing/2014/main" id="{5F89DF7A-98BA-B545-A4CB-DB6B8F02EC92}"/>
              </a:ext>
            </a:extLst>
          </p:cNvPr>
          <p:cNvPicPr>
            <a:picLocks noChangeAspect="1"/>
          </p:cNvPicPr>
          <p:nvPr/>
        </p:nvPicPr>
        <p:blipFill>
          <a:blip r:embed="rId9"/>
          <a:stretch>
            <a:fillRect/>
          </a:stretch>
        </p:blipFill>
        <p:spPr>
          <a:xfrm>
            <a:off x="7314883" y="4027797"/>
            <a:ext cx="2437766" cy="1995352"/>
          </a:xfrm>
          <a:prstGeom prst="rect">
            <a:avLst/>
          </a:prstGeom>
        </p:spPr>
      </p:pic>
      <p:pic>
        <p:nvPicPr>
          <p:cNvPr id="21" name="Picture 20">
            <a:extLst>
              <a:ext uri="{FF2B5EF4-FFF2-40B4-BE49-F238E27FC236}">
                <a16:creationId xmlns:a16="http://schemas.microsoft.com/office/drawing/2014/main" id="{11487CE7-4950-9C4E-AA5E-5A837757281D}"/>
              </a:ext>
            </a:extLst>
          </p:cNvPr>
          <p:cNvPicPr>
            <a:picLocks noChangeAspect="1"/>
          </p:cNvPicPr>
          <p:nvPr/>
        </p:nvPicPr>
        <p:blipFill>
          <a:blip r:embed="rId10"/>
          <a:stretch>
            <a:fillRect/>
          </a:stretch>
        </p:blipFill>
        <p:spPr>
          <a:xfrm>
            <a:off x="9865535" y="27983"/>
            <a:ext cx="2326464" cy="581616"/>
          </a:xfrm>
          <a:prstGeom prst="rect">
            <a:avLst/>
          </a:prstGeom>
        </p:spPr>
      </p:pic>
    </p:spTree>
    <p:extLst>
      <p:ext uri="{BB962C8B-B14F-4D97-AF65-F5344CB8AC3E}">
        <p14:creationId xmlns:p14="http://schemas.microsoft.com/office/powerpoint/2010/main" val="4200683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strVal val="#ppt_w*0.70"/>
                                          </p:val>
                                        </p:tav>
                                        <p:tav tm="100000">
                                          <p:val>
                                            <p:strVal val="#ppt_w"/>
                                          </p:val>
                                        </p:tav>
                                      </p:tavLst>
                                    </p:anim>
                                    <p:anim calcmode="lin" valueType="num">
                                      <p:cBhvr>
                                        <p:cTn id="8" dur="500" fill="hold"/>
                                        <p:tgtEl>
                                          <p:spTgt spid="4"/>
                                        </p:tgtEl>
                                        <p:attrNameLst>
                                          <p:attrName>ppt_h</p:attrName>
                                        </p:attrNameLst>
                                      </p:cBhvr>
                                      <p:tavLst>
                                        <p:tav tm="0">
                                          <p:val>
                                            <p:strVal val="#ppt_h"/>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55" presetClass="entr" presetSubtype="0" fill="hold" nodeType="after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p:cTn id="13" dur="500" fill="hold"/>
                                        <p:tgtEl>
                                          <p:spTgt spid="16"/>
                                        </p:tgtEl>
                                        <p:attrNameLst>
                                          <p:attrName>ppt_w</p:attrName>
                                        </p:attrNameLst>
                                      </p:cBhvr>
                                      <p:tavLst>
                                        <p:tav tm="0">
                                          <p:val>
                                            <p:strVal val="#ppt_w*0.70"/>
                                          </p:val>
                                        </p:tav>
                                        <p:tav tm="100000">
                                          <p:val>
                                            <p:strVal val="#ppt_w"/>
                                          </p:val>
                                        </p:tav>
                                      </p:tavLst>
                                    </p:anim>
                                    <p:anim calcmode="lin" valueType="num">
                                      <p:cBhvr>
                                        <p:cTn id="14" dur="500" fill="hold"/>
                                        <p:tgtEl>
                                          <p:spTgt spid="16"/>
                                        </p:tgtEl>
                                        <p:attrNameLst>
                                          <p:attrName>ppt_h</p:attrName>
                                        </p:attrNameLst>
                                      </p:cBhvr>
                                      <p:tavLst>
                                        <p:tav tm="0">
                                          <p:val>
                                            <p:strVal val="#ppt_h"/>
                                          </p:val>
                                        </p:tav>
                                        <p:tav tm="100000">
                                          <p:val>
                                            <p:strVal val="#ppt_h"/>
                                          </p:val>
                                        </p:tav>
                                      </p:tavLst>
                                    </p:anim>
                                    <p:animEffect transition="in" filter="fade">
                                      <p:cBhvr>
                                        <p:cTn id="15" dur="500"/>
                                        <p:tgtEl>
                                          <p:spTgt spid="16"/>
                                        </p:tgtEl>
                                      </p:cBhvr>
                                    </p:animEffect>
                                  </p:childTnLst>
                                </p:cTn>
                              </p:par>
                            </p:childTnLst>
                          </p:cTn>
                        </p:par>
                        <p:par>
                          <p:cTn id="16" fill="hold">
                            <p:stCondLst>
                              <p:cond delay="1000"/>
                            </p:stCondLst>
                            <p:childTnLst>
                              <p:par>
                                <p:cTn id="17" presetID="55" presetClass="entr" presetSubtype="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500" fill="hold"/>
                                        <p:tgtEl>
                                          <p:spTgt spid="17"/>
                                        </p:tgtEl>
                                        <p:attrNameLst>
                                          <p:attrName>ppt_w</p:attrName>
                                        </p:attrNameLst>
                                      </p:cBhvr>
                                      <p:tavLst>
                                        <p:tav tm="0">
                                          <p:val>
                                            <p:strVal val="#ppt_w*0.70"/>
                                          </p:val>
                                        </p:tav>
                                        <p:tav tm="100000">
                                          <p:val>
                                            <p:strVal val="#ppt_w"/>
                                          </p:val>
                                        </p:tav>
                                      </p:tavLst>
                                    </p:anim>
                                    <p:anim calcmode="lin" valueType="num">
                                      <p:cBhvr>
                                        <p:cTn id="20" dur="500" fill="hold"/>
                                        <p:tgtEl>
                                          <p:spTgt spid="17"/>
                                        </p:tgtEl>
                                        <p:attrNameLst>
                                          <p:attrName>ppt_h</p:attrName>
                                        </p:attrNameLst>
                                      </p:cBhvr>
                                      <p:tavLst>
                                        <p:tav tm="0">
                                          <p:val>
                                            <p:strVal val="#ppt_h"/>
                                          </p:val>
                                        </p:tav>
                                        <p:tav tm="100000">
                                          <p:val>
                                            <p:strVal val="#ppt_h"/>
                                          </p:val>
                                        </p:tav>
                                      </p:tavLst>
                                    </p:anim>
                                    <p:animEffect transition="in" filter="fade">
                                      <p:cBhvr>
                                        <p:cTn id="21" dur="500"/>
                                        <p:tgtEl>
                                          <p:spTgt spid="17"/>
                                        </p:tgtEl>
                                      </p:cBhvr>
                                    </p:animEffect>
                                  </p:childTnLst>
                                </p:cTn>
                              </p:par>
                            </p:childTnLst>
                          </p:cTn>
                        </p:par>
                        <p:par>
                          <p:cTn id="22" fill="hold">
                            <p:stCondLst>
                              <p:cond delay="1500"/>
                            </p:stCondLst>
                            <p:childTnLst>
                              <p:par>
                                <p:cTn id="23" presetID="55" presetClass="entr" presetSubtype="0" fill="hold" nodeType="after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p:cTn id="25" dur="500" fill="hold"/>
                                        <p:tgtEl>
                                          <p:spTgt spid="18"/>
                                        </p:tgtEl>
                                        <p:attrNameLst>
                                          <p:attrName>ppt_w</p:attrName>
                                        </p:attrNameLst>
                                      </p:cBhvr>
                                      <p:tavLst>
                                        <p:tav tm="0">
                                          <p:val>
                                            <p:strVal val="#ppt_w*0.70"/>
                                          </p:val>
                                        </p:tav>
                                        <p:tav tm="100000">
                                          <p:val>
                                            <p:strVal val="#ppt_w"/>
                                          </p:val>
                                        </p:tav>
                                      </p:tavLst>
                                    </p:anim>
                                    <p:anim calcmode="lin" valueType="num">
                                      <p:cBhvr>
                                        <p:cTn id="26" dur="500" fill="hold"/>
                                        <p:tgtEl>
                                          <p:spTgt spid="18"/>
                                        </p:tgtEl>
                                        <p:attrNameLst>
                                          <p:attrName>ppt_h</p:attrName>
                                        </p:attrNameLst>
                                      </p:cBhvr>
                                      <p:tavLst>
                                        <p:tav tm="0">
                                          <p:val>
                                            <p:strVal val="#ppt_h"/>
                                          </p:val>
                                        </p:tav>
                                        <p:tav tm="100000">
                                          <p:val>
                                            <p:strVal val="#ppt_h"/>
                                          </p:val>
                                        </p:tav>
                                      </p:tavLst>
                                    </p:anim>
                                    <p:animEffect transition="in" filter="fade">
                                      <p:cBhvr>
                                        <p:cTn id="27" dur="500"/>
                                        <p:tgtEl>
                                          <p:spTgt spid="18"/>
                                        </p:tgtEl>
                                      </p:cBhvr>
                                    </p:animEffect>
                                  </p:childTnLst>
                                </p:cTn>
                              </p:par>
                            </p:childTnLst>
                          </p:cTn>
                        </p:par>
                        <p:par>
                          <p:cTn id="28" fill="hold">
                            <p:stCondLst>
                              <p:cond delay="2000"/>
                            </p:stCondLst>
                            <p:childTnLst>
                              <p:par>
                                <p:cTn id="29" presetID="55" presetClass="entr" presetSubtype="0" fill="hold" nodeType="after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p:cTn id="31" dur="500" fill="hold"/>
                                        <p:tgtEl>
                                          <p:spTgt spid="19"/>
                                        </p:tgtEl>
                                        <p:attrNameLst>
                                          <p:attrName>ppt_w</p:attrName>
                                        </p:attrNameLst>
                                      </p:cBhvr>
                                      <p:tavLst>
                                        <p:tav tm="0">
                                          <p:val>
                                            <p:strVal val="#ppt_w*0.70"/>
                                          </p:val>
                                        </p:tav>
                                        <p:tav tm="100000">
                                          <p:val>
                                            <p:strVal val="#ppt_w"/>
                                          </p:val>
                                        </p:tav>
                                      </p:tavLst>
                                    </p:anim>
                                    <p:anim calcmode="lin" valueType="num">
                                      <p:cBhvr>
                                        <p:cTn id="32" dur="500" fill="hold"/>
                                        <p:tgtEl>
                                          <p:spTgt spid="19"/>
                                        </p:tgtEl>
                                        <p:attrNameLst>
                                          <p:attrName>ppt_h</p:attrName>
                                        </p:attrNameLst>
                                      </p:cBhvr>
                                      <p:tavLst>
                                        <p:tav tm="0">
                                          <p:val>
                                            <p:strVal val="#ppt_h"/>
                                          </p:val>
                                        </p:tav>
                                        <p:tav tm="100000">
                                          <p:val>
                                            <p:strVal val="#ppt_h"/>
                                          </p:val>
                                        </p:tav>
                                      </p:tavLst>
                                    </p:anim>
                                    <p:animEffect transition="in" filter="fade">
                                      <p:cBhvr>
                                        <p:cTn id="33" dur="500"/>
                                        <p:tgtEl>
                                          <p:spTgt spid="19"/>
                                        </p:tgtEl>
                                      </p:cBhvr>
                                    </p:animEffect>
                                  </p:childTnLst>
                                </p:cTn>
                              </p:par>
                            </p:childTnLst>
                          </p:cTn>
                        </p:par>
                        <p:par>
                          <p:cTn id="34" fill="hold">
                            <p:stCondLst>
                              <p:cond delay="2500"/>
                            </p:stCondLst>
                            <p:childTnLst>
                              <p:par>
                                <p:cTn id="35" presetID="16" presetClass="entr" presetSubtype="21" fill="hold"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barn(inVertical)">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octor speaking with elderly patient">
            <a:extLst>
              <a:ext uri="{FF2B5EF4-FFF2-40B4-BE49-F238E27FC236}">
                <a16:creationId xmlns:a16="http://schemas.microsoft.com/office/drawing/2014/main" id="{FED34877-4BAE-6566-9D31-30DFE7443BC3}"/>
              </a:ext>
            </a:extLst>
          </p:cNvPr>
          <p:cNvPicPr>
            <a:picLocks noChangeAspect="1"/>
          </p:cNvPicPr>
          <p:nvPr/>
        </p:nvPicPr>
        <p:blipFill rotWithShape="1">
          <a:blip r:embed="rId2"/>
          <a:srcRect l="4884" r="998" b="-1"/>
          <a:stretch/>
        </p:blipFill>
        <p:spPr>
          <a:xfrm>
            <a:off x="2522356"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2FCDC3-0FB8-A28F-3217-6282E5AA4855}"/>
              </a:ext>
            </a:extLst>
          </p:cNvPr>
          <p:cNvSpPr>
            <a:spLocks noGrp="1"/>
          </p:cNvSpPr>
          <p:nvPr>
            <p:ph type="title"/>
          </p:nvPr>
        </p:nvSpPr>
        <p:spPr>
          <a:xfrm>
            <a:off x="838200" y="365125"/>
            <a:ext cx="3822189" cy="828244"/>
          </a:xfrm>
        </p:spPr>
        <p:txBody>
          <a:bodyPr>
            <a:normAutofit/>
          </a:bodyPr>
          <a:lstStyle/>
          <a:p>
            <a:pPr algn="ctr"/>
            <a:r>
              <a:rPr lang="en-GB" sz="4000" dirty="0"/>
              <a:t>PMI Grid </a:t>
            </a:r>
          </a:p>
        </p:txBody>
      </p:sp>
      <p:sp>
        <p:nvSpPr>
          <p:cNvPr id="17" name="Content Placeholder 16">
            <a:extLst>
              <a:ext uri="{FF2B5EF4-FFF2-40B4-BE49-F238E27FC236}">
                <a16:creationId xmlns:a16="http://schemas.microsoft.com/office/drawing/2014/main" id="{89CD1CA4-D175-3847-55AB-65F4BAB298AD}"/>
              </a:ext>
            </a:extLst>
          </p:cNvPr>
          <p:cNvSpPr>
            <a:spLocks noGrp="1"/>
          </p:cNvSpPr>
          <p:nvPr>
            <p:ph idx="1"/>
          </p:nvPr>
        </p:nvSpPr>
        <p:spPr>
          <a:xfrm>
            <a:off x="529992" y="1193369"/>
            <a:ext cx="6258266" cy="4983594"/>
          </a:xfrm>
        </p:spPr>
        <p:txBody>
          <a:bodyPr>
            <a:normAutofit/>
          </a:bodyPr>
          <a:lstStyle/>
          <a:p>
            <a:r>
              <a:rPr lang="en-US" sz="2400" dirty="0"/>
              <a:t>Developed by Edward de Bono for charting discussion activities (De Bono 1985).</a:t>
            </a:r>
          </a:p>
          <a:p>
            <a:r>
              <a:rPr lang="en-US" sz="2400" dirty="0"/>
              <a:t>Useful in  a debate /discussion over a difficult decision.</a:t>
            </a:r>
          </a:p>
          <a:p>
            <a:r>
              <a:rPr lang="en-US" sz="2400" dirty="0"/>
              <a:t>Debate brings up plusses, minuses and interesting .</a:t>
            </a:r>
          </a:p>
          <a:p>
            <a:r>
              <a:rPr lang="en-US" sz="2400" dirty="0"/>
              <a:t>Making a Balanced Decision.</a:t>
            </a:r>
          </a:p>
        </p:txBody>
      </p:sp>
      <p:sp>
        <p:nvSpPr>
          <p:cNvPr id="4" name="Slide Number Placeholder 3">
            <a:extLst>
              <a:ext uri="{FF2B5EF4-FFF2-40B4-BE49-F238E27FC236}">
                <a16:creationId xmlns:a16="http://schemas.microsoft.com/office/drawing/2014/main" id="{E06F3E0F-21BC-DEA2-DBE9-F817D2230662}"/>
              </a:ext>
            </a:extLst>
          </p:cNvPr>
          <p:cNvSpPr>
            <a:spLocks noGrp="1"/>
          </p:cNvSpPr>
          <p:nvPr>
            <p:ph type="sldNum" sz="quarter" idx="12"/>
          </p:nvPr>
        </p:nvSpPr>
        <p:spPr>
          <a:xfrm>
            <a:off x="8610600" y="6356350"/>
            <a:ext cx="2743200" cy="365125"/>
          </a:xfrm>
        </p:spPr>
        <p:txBody>
          <a:bodyPr>
            <a:normAutofit/>
          </a:bodyPr>
          <a:lstStyle/>
          <a:p>
            <a:pPr>
              <a:spcAft>
                <a:spcPts val="600"/>
              </a:spcAft>
            </a:pPr>
            <a:fld id="{17DD5B90-2C30-41D4-97A6-9561A82B10EF}"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1446275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DD5B90-2C30-41D4-97A6-9561A82B10EF}" type="slidenum">
              <a:rPr lang="en-US" smtClean="0"/>
              <a:t>8</a:t>
            </a:fld>
            <a:endParaRPr lang="en-US"/>
          </a:p>
        </p:txBody>
      </p:sp>
      <p:pic>
        <p:nvPicPr>
          <p:cNvPr id="30" name="Picture 29">
            <a:extLst>
              <a:ext uri="{FF2B5EF4-FFF2-40B4-BE49-F238E27FC236}">
                <a16:creationId xmlns:a16="http://schemas.microsoft.com/office/drawing/2014/main" id="{70A62F91-7D0F-3246-AA5F-D555EAFD50D9}"/>
              </a:ext>
            </a:extLst>
          </p:cNvPr>
          <p:cNvPicPr>
            <a:picLocks noChangeAspect="1"/>
          </p:cNvPicPr>
          <p:nvPr/>
        </p:nvPicPr>
        <p:blipFill>
          <a:blip r:embed="rId3"/>
          <a:stretch>
            <a:fillRect/>
          </a:stretch>
        </p:blipFill>
        <p:spPr>
          <a:xfrm>
            <a:off x="9865535" y="27983"/>
            <a:ext cx="2326464" cy="581616"/>
          </a:xfrm>
          <a:prstGeom prst="rect">
            <a:avLst/>
          </a:prstGeom>
        </p:spPr>
      </p:pic>
      <p:graphicFrame>
        <p:nvGraphicFramePr>
          <p:cNvPr id="3" name="Table 2">
            <a:extLst>
              <a:ext uri="{FF2B5EF4-FFF2-40B4-BE49-F238E27FC236}">
                <a16:creationId xmlns:a16="http://schemas.microsoft.com/office/drawing/2014/main" id="{179DB3CD-EAAC-FA40-A2D1-40B7D47D6D93}"/>
              </a:ext>
            </a:extLst>
          </p:cNvPr>
          <p:cNvGraphicFramePr>
            <a:graphicFrameLocks noGrp="1"/>
          </p:cNvGraphicFramePr>
          <p:nvPr>
            <p:extLst>
              <p:ext uri="{D42A27DB-BD31-4B8C-83A1-F6EECF244321}">
                <p14:modId xmlns:p14="http://schemas.microsoft.com/office/powerpoint/2010/main" val="3306713160"/>
              </p:ext>
            </p:extLst>
          </p:nvPr>
        </p:nvGraphicFramePr>
        <p:xfrm>
          <a:off x="0" y="725823"/>
          <a:ext cx="12048566" cy="5799834"/>
        </p:xfrm>
        <a:graphic>
          <a:graphicData uri="http://schemas.openxmlformats.org/drawingml/2006/table">
            <a:tbl>
              <a:tblPr firstRow="1" firstCol="1" bandRow="1">
                <a:tableStyleId>{5C22544A-7EE6-4342-B048-85BDC9FD1C3A}</a:tableStyleId>
              </a:tblPr>
              <a:tblGrid>
                <a:gridCol w="6024283">
                  <a:extLst>
                    <a:ext uri="{9D8B030D-6E8A-4147-A177-3AD203B41FA5}">
                      <a16:colId xmlns:a16="http://schemas.microsoft.com/office/drawing/2014/main" val="594671716"/>
                    </a:ext>
                  </a:extLst>
                </a:gridCol>
                <a:gridCol w="6024283">
                  <a:extLst>
                    <a:ext uri="{9D8B030D-6E8A-4147-A177-3AD203B41FA5}">
                      <a16:colId xmlns:a16="http://schemas.microsoft.com/office/drawing/2014/main" val="1762737264"/>
                    </a:ext>
                  </a:extLst>
                </a:gridCol>
              </a:tblGrid>
              <a:tr h="1763909">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The Political Factor: The political factor changes the way we feel and think about an employee in an organization. It has an impart impact on the function of management in an organization most especially human resources management. The management can eye for a new skilled workforce to help the organization achieve their goals.</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ECONOMIC FACTOR</a:t>
                      </a:r>
                      <a:endParaRPr lang="en-GB" sz="1200" dirty="0">
                        <a:effectLst/>
                        <a:latin typeface="Times New Roman" panose="02020603050405020304" pitchFamily="18" charset="0"/>
                        <a:cs typeface="Times New Roman" panose="02020603050405020304" pitchFamily="18" charset="0"/>
                      </a:endParaRPr>
                    </a:p>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The economic factor is about the way an organization employ staff. The economy has shaped the world of the management system. Management can keep to changes in the market and they can’t hire the best staff. E.g. Some organization's found themselves hiring remote staff. Labour markets change depending on who and how we hire too. If Proper Care managers don’t realize this, they may end up costing the company valuable time and money. Human Resources have difficulties in training and developing a new workforce. Human Resources must adjust how they manage workers’ information and communication.</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extLst>
                  <a:ext uri="{0D108BD9-81ED-4DB2-BD59-A6C34878D82A}">
                    <a16:rowId xmlns:a16="http://schemas.microsoft.com/office/drawing/2014/main" val="3870589989"/>
                  </a:ext>
                </a:extLst>
              </a:tr>
              <a:tr h="1752161">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SOCIAL FACTOR:</a:t>
                      </a:r>
                      <a:endParaRPr lang="en-GB" sz="1200" dirty="0">
                        <a:effectLst/>
                        <a:latin typeface="Times New Roman" panose="02020603050405020304" pitchFamily="18" charset="0"/>
                        <a:cs typeface="Times New Roman" panose="02020603050405020304" pitchFamily="18" charset="0"/>
                      </a:endParaRPr>
                    </a:p>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Social factors influence how an individual change, sand o also the management of an organization. Organizations must not be involved in hiring employees or staff based on localization. An organization must hire the right staff at the right moment. The social class of an individual must not be the key factor during the recruitment process. The management must accommodate employees and ensure that they can access more information regarding training and benefits. </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TECHNOLOGY FACTOR</a:t>
                      </a:r>
                      <a:endParaRPr lang="en-GB" sz="1200" dirty="0">
                        <a:effectLst/>
                        <a:latin typeface="Times New Roman" panose="02020603050405020304" pitchFamily="18" charset="0"/>
                        <a:cs typeface="Times New Roman" panose="02020603050405020304" pitchFamily="18" charset="0"/>
                      </a:endParaRPr>
                    </a:p>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Technology in an organization makes workflow easy. With the influence of innovation, communications can be easy by an organization through messaging apps. Management can get connected to employees through this innovation and also physically. Management can use the database to sort through applicants until only the top choices are left. </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extLst>
                  <a:ext uri="{0D108BD9-81ED-4DB2-BD59-A6C34878D82A}">
                    <a16:rowId xmlns:a16="http://schemas.microsoft.com/office/drawing/2014/main" val="506148056"/>
                  </a:ext>
                </a:extLst>
              </a:tr>
              <a:tr h="2044756">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LEGAL FACTOR: </a:t>
                      </a:r>
                      <a:endParaRPr lang="en-GB" sz="1200" dirty="0">
                        <a:effectLst/>
                        <a:latin typeface="Times New Roman" panose="02020603050405020304" pitchFamily="18" charset="0"/>
                        <a:cs typeface="Times New Roman" panose="02020603050405020304" pitchFamily="18" charset="0"/>
                      </a:endParaRPr>
                    </a:p>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A legal factor is a strict confidential confidentiality agreement that manages employee contracts and other legal information. Organizations must take legal responsibility for employees and the management must abide by the legality of its employees. Human Resources must work adequately on the legal factor of an organization and also take responsibility. The management must verify its employees and conduct a good background check and if the management does not vet this information, the organization may face legal consequences. </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tc>
                  <a:txBody>
                    <a:bodyPr/>
                    <a:lstStyle/>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ENVIRONMENTAL FACTOR: </a:t>
                      </a:r>
                      <a:endParaRPr lang="en-GB" sz="1200" dirty="0">
                        <a:effectLst/>
                        <a:latin typeface="Times New Roman" panose="02020603050405020304" pitchFamily="18" charset="0"/>
                        <a:cs typeface="Times New Roman" panose="02020603050405020304" pitchFamily="18" charset="0"/>
                      </a:endParaRPr>
                    </a:p>
                    <a:p>
                      <a:pPr>
                        <a:lnSpc>
                          <a:spcPct val="115000"/>
                        </a:lnSpc>
                        <a:spcAft>
                          <a:spcPts val="1000"/>
                        </a:spcAft>
                      </a:pPr>
                      <a:r>
                        <a:rPr lang="en-US" sz="1200" dirty="0">
                          <a:effectLst/>
                          <a:latin typeface="Times New Roman" panose="02020603050405020304" pitchFamily="18" charset="0"/>
                          <a:cs typeface="Times New Roman" panose="02020603050405020304" pitchFamily="18" charset="0"/>
                        </a:rPr>
                        <a:t>Due to digitization, management dies not need too much paperwork to document employees and other information. The paperwork in today's market can be digitally managed and organization's need a database system to store or keep their information. In addition, due to environmental factors, remote work means less pollution driven. </a:t>
                      </a:r>
                      <a:endParaRPr lang="en-GB" sz="1200" dirty="0">
                        <a:effectLst/>
                        <a:latin typeface="Times New Roman" panose="02020603050405020304" pitchFamily="18" charset="0"/>
                        <a:ea typeface="SimSun" panose="02010600030101010101" pitchFamily="2" charset="-122"/>
                        <a:cs typeface="Times New Roman" panose="02020603050405020304" pitchFamily="18" charset="0"/>
                      </a:endParaRPr>
                    </a:p>
                  </a:txBody>
                  <a:tcPr marL="46039" marR="46039" marT="0" marB="0"/>
                </a:tc>
                <a:extLst>
                  <a:ext uri="{0D108BD9-81ED-4DB2-BD59-A6C34878D82A}">
                    <a16:rowId xmlns:a16="http://schemas.microsoft.com/office/drawing/2014/main" val="332388186"/>
                  </a:ext>
                </a:extLst>
              </a:tr>
            </a:tbl>
          </a:graphicData>
        </a:graphic>
      </p:graphicFrame>
    </p:spTree>
    <p:extLst>
      <p:ext uri="{BB962C8B-B14F-4D97-AF65-F5344CB8AC3E}">
        <p14:creationId xmlns:p14="http://schemas.microsoft.com/office/powerpoint/2010/main" val="3276037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0" name="Right Triangle 9"/>
          <p:cNvSpPr/>
          <p:nvPr/>
        </p:nvSpPr>
        <p:spPr>
          <a:xfrm flipH="1" flipV="1">
            <a:off x="4240137" y="5329236"/>
            <a:ext cx="485775" cy="27146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719918" y="0"/>
            <a:ext cx="7472082" cy="6858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a:ext>
            </a:extLst>
          </a:blip>
          <a:stretch>
            <a:fillRect/>
          </a:stretch>
        </p:blipFill>
        <p:spPr>
          <a:xfrm rot="5400000">
            <a:off x="1131234" y="3269316"/>
            <a:ext cx="6858000" cy="319368"/>
          </a:xfrm>
          <a:prstGeom prst="rect">
            <a:avLst/>
          </a:prstGeom>
        </p:spPr>
      </p:pic>
      <p:pic>
        <p:nvPicPr>
          <p:cNvPr id="3" name="Picture 2">
            <a:extLst>
              <a:ext uri="{FF2B5EF4-FFF2-40B4-BE49-F238E27FC236}">
                <a16:creationId xmlns:a16="http://schemas.microsoft.com/office/drawing/2014/main" id="{0A66FE05-64EC-584B-A3C0-3A3B039650CF}"/>
              </a:ext>
            </a:extLst>
          </p:cNvPr>
          <p:cNvPicPr>
            <a:picLocks noChangeAspect="1"/>
          </p:cNvPicPr>
          <p:nvPr/>
        </p:nvPicPr>
        <p:blipFill>
          <a:blip r:embed="rId5"/>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08BF880C-D9C7-EC46-A9FF-BCEC8D317FEC}"/>
              </a:ext>
            </a:extLst>
          </p:cNvPr>
          <p:cNvGrpSpPr/>
          <p:nvPr/>
        </p:nvGrpSpPr>
        <p:grpSpPr>
          <a:xfrm>
            <a:off x="1" y="5243513"/>
            <a:ext cx="12192000" cy="1614487"/>
            <a:chOff x="4240137" y="3714749"/>
            <a:chExt cx="7951863" cy="1614487"/>
          </a:xfrm>
        </p:grpSpPr>
        <p:sp>
          <p:nvSpPr>
            <p:cNvPr id="13" name="Rectangle 12">
              <a:extLst>
                <a:ext uri="{FF2B5EF4-FFF2-40B4-BE49-F238E27FC236}">
                  <a16:creationId xmlns:a16="http://schemas.microsoft.com/office/drawing/2014/main" id="{2D45CF70-523A-0B4A-937A-AD8C65F5D306}"/>
                </a:ext>
              </a:extLst>
            </p:cNvPr>
            <p:cNvSpPr/>
            <p:nvPr/>
          </p:nvSpPr>
          <p:spPr>
            <a:xfrm>
              <a:off x="4240137" y="3714749"/>
              <a:ext cx="7951863" cy="16144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5" name="Rectangle 14">
              <a:extLst>
                <a:ext uri="{FF2B5EF4-FFF2-40B4-BE49-F238E27FC236}">
                  <a16:creationId xmlns:a16="http://schemas.microsoft.com/office/drawing/2014/main" id="{EC9A8186-C095-194E-B284-AEFE86F61165}"/>
                </a:ext>
              </a:extLst>
            </p:cNvPr>
            <p:cNvSpPr/>
            <p:nvPr/>
          </p:nvSpPr>
          <p:spPr>
            <a:xfrm>
              <a:off x="4400550" y="3800473"/>
              <a:ext cx="7379074" cy="954107"/>
            </a:xfrm>
            <a:prstGeom prst="rect">
              <a:avLst/>
            </a:prstGeom>
          </p:spPr>
          <p:txBody>
            <a:bodyPr wrap="square">
              <a:spAutoFit/>
            </a:bodyPr>
            <a:lstStyle/>
            <a:p>
              <a:pPr lvl="0" algn="ctr">
                <a:defRPr/>
              </a:pPr>
              <a:r>
                <a:rPr lang="en-US" sz="2800" dirty="0">
                  <a:solidFill>
                    <a:schemeClr val="bg1"/>
                  </a:solidFill>
                  <a:latin typeface="Times New Roman" panose="02020603050405020304" pitchFamily="18" charset="0"/>
                  <a:cs typeface="Times New Roman" panose="02020603050405020304" pitchFamily="18" charset="0"/>
                </a:rPr>
                <a:t>RESEARCH-INFORMED CAUSE-AND-EFFECT ANALYSIS, “USING FISHBONE DIAGRAM”</a:t>
              </a:r>
              <a:r>
                <a:rPr lang="en-GB" sz="2800" dirty="0">
                  <a:solidFill>
                    <a:schemeClr val="bg1"/>
                  </a:solidFill>
                  <a:latin typeface="Times New Roman" panose="02020603050405020304" pitchFamily="18" charset="0"/>
                  <a:cs typeface="Times New Roman" panose="02020603050405020304" pitchFamily="18" charset="0"/>
                </a:rPr>
                <a:t> </a:t>
              </a:r>
              <a:endParaRPr kumimoji="0" lang="en-US" sz="2800" b="0" i="0" u="none" strike="noStrike" kern="1200" cap="none" spc="0" normalizeH="0" baseline="0" noProof="0" dirty="0">
                <a:ln>
                  <a:noFill/>
                </a:ln>
                <a:solidFill>
                  <a:schemeClr val="bg1"/>
                </a:solidFill>
                <a:effectLst/>
                <a:uLnTx/>
                <a:uFillTx/>
                <a:latin typeface="Times New Roman" panose="02020603050405020304" pitchFamily="18" charset="0"/>
                <a:cs typeface="Times New Roman" panose="02020603050405020304" pitchFamily="18" charset="0"/>
              </a:endParaRPr>
            </a:p>
          </p:txBody>
        </p:sp>
      </p:grpSp>
      <p:pic>
        <p:nvPicPr>
          <p:cNvPr id="9" name="Picture 8">
            <a:extLst>
              <a:ext uri="{FF2B5EF4-FFF2-40B4-BE49-F238E27FC236}">
                <a16:creationId xmlns:a16="http://schemas.microsoft.com/office/drawing/2014/main" id="{FDF14768-99E1-7B4D-95CC-25688FF8166C}"/>
              </a:ext>
            </a:extLst>
          </p:cNvPr>
          <p:cNvPicPr>
            <a:picLocks noChangeAspect="1"/>
          </p:cNvPicPr>
          <p:nvPr/>
        </p:nvPicPr>
        <p:blipFill>
          <a:blip r:embed="rId6"/>
          <a:stretch>
            <a:fillRect/>
          </a:stretch>
        </p:blipFill>
        <p:spPr>
          <a:xfrm>
            <a:off x="9865535" y="27983"/>
            <a:ext cx="2326464" cy="581616"/>
          </a:xfrm>
          <a:prstGeom prst="rect">
            <a:avLst/>
          </a:prstGeom>
        </p:spPr>
      </p:pic>
    </p:spTree>
    <p:extLst>
      <p:ext uri="{BB962C8B-B14F-4D97-AF65-F5344CB8AC3E}">
        <p14:creationId xmlns:p14="http://schemas.microsoft.com/office/powerpoint/2010/main" val="391286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right)">
                                      <p:cBhvr>
                                        <p:cTn id="7" dur="500"/>
                                        <p:tgtEl>
                                          <p:spTgt spid="10"/>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left)">
                                      <p:cBhvr>
                                        <p:cTn id="1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DD5B90-2C30-41D4-97A6-9561A82B10EF}" type="slidenum">
              <a:rPr lang="en-US" smtClean="0"/>
              <a:t>10</a:t>
            </a:fld>
            <a:endParaRPr lang="en-US"/>
          </a:p>
        </p:txBody>
      </p:sp>
      <p:pic>
        <p:nvPicPr>
          <p:cNvPr id="30" name="Picture 29">
            <a:extLst>
              <a:ext uri="{FF2B5EF4-FFF2-40B4-BE49-F238E27FC236}">
                <a16:creationId xmlns:a16="http://schemas.microsoft.com/office/drawing/2014/main" id="{70A62F91-7D0F-3246-AA5F-D555EAFD50D9}"/>
              </a:ext>
            </a:extLst>
          </p:cNvPr>
          <p:cNvPicPr>
            <a:picLocks noChangeAspect="1"/>
          </p:cNvPicPr>
          <p:nvPr/>
        </p:nvPicPr>
        <p:blipFill>
          <a:blip r:embed="rId3"/>
          <a:stretch>
            <a:fillRect/>
          </a:stretch>
        </p:blipFill>
        <p:spPr>
          <a:xfrm>
            <a:off x="9865535" y="27983"/>
            <a:ext cx="2326464" cy="581616"/>
          </a:xfrm>
          <a:prstGeom prst="rect">
            <a:avLst/>
          </a:prstGeom>
        </p:spPr>
      </p:pic>
      <p:sp>
        <p:nvSpPr>
          <p:cNvPr id="3" name="Rectangle 2">
            <a:extLst>
              <a:ext uri="{FF2B5EF4-FFF2-40B4-BE49-F238E27FC236}">
                <a16:creationId xmlns:a16="http://schemas.microsoft.com/office/drawing/2014/main" id="{2176761F-C869-924B-B1C1-9BD90FF2D89D}"/>
              </a:ext>
            </a:extLst>
          </p:cNvPr>
          <p:cNvSpPr>
            <a:spLocks noChangeArrowheads="1"/>
          </p:cNvSpPr>
          <p:nvPr/>
        </p:nvSpPr>
        <p:spPr bwMode="auto">
          <a:xfrm rot="10800000" flipV="1">
            <a:off x="215154" y="938030"/>
            <a:ext cx="11976845"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400" b="0" i="0" u="none" strike="noStrike" cap="none" normalizeH="0" baseline="0" dirty="0">
                <a:ln>
                  <a:noFill/>
                </a:ln>
                <a:solidFill>
                  <a:schemeClr val="tx1"/>
                </a:solidFill>
                <a:effectLst/>
                <a:latin typeface="Times New Roman" panose="02020603050405020304" pitchFamily="18" charset="0"/>
                <a:ea typeface="SimSun" panose="02010600030101010101" pitchFamily="2" charset="-122"/>
                <a:cs typeface="Times New Roman" panose="02020603050405020304" pitchFamily="18" charset="0"/>
              </a:rPr>
              <a:t>A Fishbone diagram is a combined technique that can be brainstormed and mapped out to discuss the cause and effect of an underlying problem in an organization such as; workforce shortages. Based on this report case study, the underlying issue instead of just getting stuck on the most obvious ones. Not only does it help you get to the root cause of a problem, but it also uncovers bottlenecks in your processes and identifies areas where your processes aren’t working. The diagram is analyzed in different four steps below.</a:t>
            </a:r>
            <a:endParaRPr kumimoji="0" lang="en-US" altLang="zh-CN"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3073" name="Image1">
            <a:extLst>
              <a:ext uri="{FF2B5EF4-FFF2-40B4-BE49-F238E27FC236}">
                <a16:creationId xmlns:a16="http://schemas.microsoft.com/office/drawing/2014/main" id="{B1037135-4E52-084C-B254-05348D861E24}"/>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8459" y="3246356"/>
            <a:ext cx="7758953" cy="324857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248FB5B5-CAD3-AC42-80C5-2C4334F401E7}"/>
              </a:ext>
            </a:extLst>
          </p:cNvPr>
          <p:cNvSpPr>
            <a:spLocks noChangeArrowheads="1"/>
          </p:cNvSpPr>
          <p:nvPr/>
        </p:nvSpPr>
        <p:spPr bwMode="auto">
          <a:xfrm>
            <a:off x="0" y="2768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978956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pic>
        <p:nvPicPr>
          <p:cNvPr id="341" name="Google Shape;341;p19"/>
          <p:cNvPicPr preferRelativeResize="0"/>
          <p:nvPr/>
        </p:nvPicPr>
        <p:blipFill rotWithShape="1">
          <a:blip r:embed="rId3">
            <a:alphaModFix/>
          </a:blip>
          <a:srcRect/>
          <a:stretch/>
        </p:blipFill>
        <p:spPr>
          <a:xfrm>
            <a:off x="0" y="0"/>
            <a:ext cx="12192000" cy="4567211"/>
          </a:xfrm>
          <a:prstGeom prst="rect">
            <a:avLst/>
          </a:prstGeom>
          <a:noFill/>
          <a:ln>
            <a:noFill/>
          </a:ln>
        </p:spPr>
      </p:pic>
      <p:sp>
        <p:nvSpPr>
          <p:cNvPr id="343" name="Google Shape;343;p19"/>
          <p:cNvSpPr txBox="1"/>
          <p:nvPr/>
        </p:nvSpPr>
        <p:spPr>
          <a:xfrm>
            <a:off x="0" y="4567211"/>
            <a:ext cx="12192000" cy="1754286"/>
          </a:xfrm>
          <a:prstGeom prst="rect">
            <a:avLst/>
          </a:prstGeom>
          <a:noFill/>
          <a:ln>
            <a:noFill/>
          </a:ln>
        </p:spPr>
        <p:txBody>
          <a:bodyPr spcFirstLastPara="1" wrap="square" lIns="91425" tIns="45700" rIns="91425" bIns="45700" anchor="t" anchorCtr="0">
            <a:spAutoFit/>
          </a:bodyPr>
          <a:lstStyle/>
          <a:p>
            <a:r>
              <a:rPr lang="en-US" sz="3600" b="1" dirty="0">
                <a:latin typeface="Times New Roman" panose="02020603050405020304" pitchFamily="18" charset="0"/>
                <a:cs typeface="Times New Roman" panose="02020603050405020304" pitchFamily="18" charset="0"/>
              </a:rPr>
              <a:t>It  recommend that the management of the organization must offer more hours to employees, train them to do better and hire temporary agencies. </a:t>
            </a:r>
            <a:endParaRPr lang="en-GB" sz="36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0512631-C6DA-B940-9379-A128774A997B}"/>
              </a:ext>
            </a:extLst>
          </p:cNvPr>
          <p:cNvPicPr>
            <a:picLocks noChangeAspect="1"/>
          </p:cNvPicPr>
          <p:nvPr/>
        </p:nvPicPr>
        <p:blipFill>
          <a:blip r:embed="rId4"/>
          <a:stretch>
            <a:fillRect/>
          </a:stretch>
        </p:blipFill>
        <p:spPr>
          <a:xfrm>
            <a:off x="9865535" y="27983"/>
            <a:ext cx="2326464" cy="581616"/>
          </a:xfrm>
          <a:prstGeom prst="rect">
            <a:avLst/>
          </a:prstGeom>
        </p:spPr>
      </p:pic>
    </p:spTree>
    <p:extLst>
      <p:ext uri="{BB962C8B-B14F-4D97-AF65-F5344CB8AC3E}">
        <p14:creationId xmlns:p14="http://schemas.microsoft.com/office/powerpoint/2010/main" val="2258755905"/>
      </p:ext>
    </p:extLst>
  </p:cSld>
  <p:clrMapOvr>
    <a:masterClrMapping/>
  </p:clrMapOvr>
  <mc:AlternateContent xmlns:mc="http://schemas.openxmlformats.org/markup-compatibility/2006" xmlns:p14="http://schemas.microsoft.com/office/powerpoint/2010/main">
    <mc:Choice Requires="p14">
      <p:transition spd="slow" p14:dur="2000" advTm="33940"/>
    </mc:Choice>
    <mc:Fallback xmlns="">
      <p:transition spd="slow" advTm="3394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8"/>
        <p:cNvGrpSpPr/>
        <p:nvPr/>
      </p:nvGrpSpPr>
      <p:grpSpPr>
        <a:xfrm>
          <a:off x="0" y="0"/>
          <a:ext cx="0" cy="0"/>
          <a:chOff x="0" y="0"/>
          <a:chExt cx="0" cy="0"/>
        </a:xfrm>
      </p:grpSpPr>
      <p:sp>
        <p:nvSpPr>
          <p:cNvPr id="349" name="Google Shape;349;p20"/>
          <p:cNvSpPr txBox="1"/>
          <p:nvPr/>
        </p:nvSpPr>
        <p:spPr>
          <a:xfrm>
            <a:off x="1" y="2769507"/>
            <a:ext cx="12191999" cy="1015663"/>
          </a:xfrm>
          <a:prstGeom prst="rect">
            <a:avLst/>
          </a:prstGeom>
          <a:noFill/>
          <a:ln>
            <a:noFill/>
          </a:ln>
        </p:spPr>
        <p:txBody>
          <a:bodyPr spcFirstLastPara="1" wrap="square" lIns="91425" tIns="45700" rIns="91425" bIns="45700" anchor="ctr" anchorCtr="0">
            <a:spAutoFit/>
          </a:bodyPr>
          <a:lstStyle/>
          <a:p>
            <a:pPr marL="0" marR="0" lvl="0" indent="0" algn="ctr" defTabSz="914400" rtl="0" eaLnBrk="1" fontAlgn="auto" latinLnBrk="0" hangingPunct="1">
              <a:lnSpc>
                <a:spcPct val="100000"/>
              </a:lnSpc>
              <a:spcBef>
                <a:spcPts val="0"/>
              </a:spcBef>
              <a:spcAft>
                <a:spcPts val="0"/>
              </a:spcAft>
              <a:buClr>
                <a:srgbClr val="000000"/>
              </a:buClr>
              <a:buSzPts val="6000"/>
              <a:buFont typeface="Arial"/>
              <a:buNone/>
              <a:tabLst/>
              <a:defRPr/>
            </a:pPr>
            <a:r>
              <a:rPr kumimoji="0" lang="en-US" sz="6000" b="0" i="0" u="none" strike="noStrike" kern="1200" cap="none" spc="0" normalizeH="0" baseline="0" noProof="0">
                <a:ln>
                  <a:noFill/>
                </a:ln>
                <a:solidFill>
                  <a:srgbClr val="000000"/>
                </a:solidFill>
                <a:effectLst/>
                <a:uLnTx/>
                <a:uFillTx/>
                <a:latin typeface="Arial"/>
                <a:ea typeface="Arial"/>
                <a:cs typeface="Arial"/>
                <a:sym typeface="Arial"/>
              </a:rPr>
              <a:t>THANK YOU</a:t>
            </a:r>
            <a:endParaRPr kumimoji="0" sz="60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350" name="Google Shape;350;p20"/>
          <p:cNvSpPr/>
          <p:nvPr/>
        </p:nvSpPr>
        <p:spPr>
          <a:xfrm>
            <a:off x="2636391" y="4595579"/>
            <a:ext cx="6443331" cy="478258"/>
          </a:xfrm>
          <a:prstGeom prst="roundRect">
            <a:avLst>
              <a:gd name="adj" fmla="val 50000"/>
            </a:avLst>
          </a:prstGeom>
          <a:solidFill>
            <a:schemeClr val="accent3"/>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prstClr val="white"/>
              </a:buClr>
              <a:buSzPts val="2700"/>
              <a:buFont typeface="Arial"/>
              <a:buNone/>
              <a:tabLst/>
              <a:defRPr/>
            </a:pPr>
            <a:endParaRPr kumimoji="0" sz="2700" b="0" i="0" u="none" strike="noStrike" kern="1200" cap="none" spc="0" normalizeH="0" baseline="0" noProof="0">
              <a:ln>
                <a:noFill/>
              </a:ln>
              <a:solidFill>
                <a:srgbClr val="FFFFFF"/>
              </a:solidFill>
              <a:effectLst/>
              <a:uLnTx/>
              <a:uFillTx/>
              <a:latin typeface="Arial"/>
              <a:ea typeface="Arial"/>
              <a:cs typeface="Arial"/>
              <a:sym typeface="Arial"/>
            </a:endParaRPr>
          </a:p>
        </p:txBody>
      </p:sp>
      <p:sp>
        <p:nvSpPr>
          <p:cNvPr id="351" name="Google Shape;351;p20"/>
          <p:cNvSpPr txBox="1"/>
          <p:nvPr/>
        </p:nvSpPr>
        <p:spPr>
          <a:xfrm>
            <a:off x="2912837" y="4581394"/>
            <a:ext cx="5890437" cy="492443"/>
          </a:xfrm>
          <a:prstGeom prst="rect">
            <a:avLst/>
          </a:prstGeom>
          <a:solidFill>
            <a:schemeClr val="accent2"/>
          </a:solid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
                <a:srgbClr val="FFFFFF"/>
              </a:buClr>
              <a:buSzPts val="2600"/>
              <a:buFont typeface="Arial"/>
              <a:buNone/>
              <a:tabLst/>
              <a:defRPr/>
            </a:pPr>
            <a:r>
              <a:rPr kumimoji="0" lang="en-US" sz="2600" b="1" i="0" u="none" strike="noStrike" kern="1200" cap="none" spc="0" normalizeH="0" baseline="0" noProof="0">
                <a:ln>
                  <a:noFill/>
                </a:ln>
                <a:solidFill>
                  <a:srgbClr val="FFFFFF"/>
                </a:solidFill>
                <a:effectLst/>
                <a:uLnTx/>
                <a:uFillTx/>
                <a:latin typeface="Arial"/>
                <a:ea typeface="Arial"/>
                <a:cs typeface="Arial"/>
                <a:sym typeface="Arial"/>
              </a:rPr>
              <a:t>Any Questions???</a:t>
            </a:r>
            <a:endParaRPr kumimoji="0" sz="2600" b="1" i="0" u="none" strike="noStrike" kern="1200" cap="none" spc="0" normalizeH="0" baseline="0" noProof="0">
              <a:ln>
                <a:noFill/>
              </a:ln>
              <a:solidFill>
                <a:srgbClr val="FFFFFF"/>
              </a:solidFill>
              <a:effectLst/>
              <a:uLnTx/>
              <a:uFillTx/>
              <a:latin typeface="Arial"/>
              <a:ea typeface="Arial"/>
              <a:cs typeface="Arial"/>
              <a:sym typeface="Arial"/>
            </a:endParaRPr>
          </a:p>
        </p:txBody>
      </p:sp>
      <p:pic>
        <p:nvPicPr>
          <p:cNvPr id="6" name="Picture 5">
            <a:extLst>
              <a:ext uri="{FF2B5EF4-FFF2-40B4-BE49-F238E27FC236}">
                <a16:creationId xmlns:a16="http://schemas.microsoft.com/office/drawing/2014/main" id="{5C20C656-71B6-6342-8FAF-5EBBB53205AD}"/>
              </a:ext>
            </a:extLst>
          </p:cNvPr>
          <p:cNvPicPr>
            <a:picLocks noChangeAspect="1"/>
          </p:cNvPicPr>
          <p:nvPr/>
        </p:nvPicPr>
        <p:blipFill>
          <a:blip r:embed="rId3"/>
          <a:stretch>
            <a:fillRect/>
          </a:stretch>
        </p:blipFill>
        <p:spPr>
          <a:xfrm>
            <a:off x="9865535" y="27983"/>
            <a:ext cx="2326464" cy="581616"/>
          </a:xfrm>
          <a:prstGeom prst="rect">
            <a:avLst/>
          </a:prstGeom>
        </p:spPr>
      </p:pic>
    </p:spTree>
    <p:extLst>
      <p:ext uri="{BB962C8B-B14F-4D97-AF65-F5344CB8AC3E}">
        <p14:creationId xmlns:p14="http://schemas.microsoft.com/office/powerpoint/2010/main" val="2322974470"/>
      </p:ext>
    </p:extLst>
  </p:cSld>
  <p:clrMapOvr>
    <a:masterClrMapping/>
  </p:clrMapOvr>
  <mc:AlternateContent xmlns:mc="http://schemas.openxmlformats.org/markup-compatibility/2006" xmlns:p14="http://schemas.microsoft.com/office/powerpoint/2010/main">
    <mc:Choice Requires="p14">
      <p:transition spd="slow" p14:dur="2000" advTm="8627"/>
    </mc:Choice>
    <mc:Fallback xmlns="">
      <p:transition spd="slow" advTm="8627"/>
    </mc:Fallback>
  </mc:AlternateContent>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1_Office Theme">
  <a:themeElements>
    <a:clrScheme name="Violate Vibrant">
      <a:dk1>
        <a:sysClr val="windowText" lastClr="000000"/>
      </a:dk1>
      <a:lt1>
        <a:sysClr val="window" lastClr="FFFFFF"/>
      </a:lt1>
      <a:dk2>
        <a:srgbClr val="34495E"/>
      </a:dk2>
      <a:lt2>
        <a:srgbClr val="E8F3F5"/>
      </a:lt2>
      <a:accent1>
        <a:srgbClr val="160A47"/>
      </a:accent1>
      <a:accent2>
        <a:srgbClr val="60047A"/>
      </a:accent2>
      <a:accent3>
        <a:srgbClr val="9C0F5F"/>
      </a:accent3>
      <a:accent4>
        <a:srgbClr val="C91B26"/>
      </a:accent4>
      <a:accent5>
        <a:srgbClr val="F2671F"/>
      </a:accent5>
      <a:accent6>
        <a:srgbClr val="FAEA23"/>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Violate Vibrant">
      <a:dk1>
        <a:sysClr val="windowText" lastClr="000000"/>
      </a:dk1>
      <a:lt1>
        <a:sysClr val="window" lastClr="FFFFFF"/>
      </a:lt1>
      <a:dk2>
        <a:srgbClr val="34495E"/>
      </a:dk2>
      <a:lt2>
        <a:srgbClr val="E8F3F5"/>
      </a:lt2>
      <a:accent1>
        <a:srgbClr val="160A47"/>
      </a:accent1>
      <a:accent2>
        <a:srgbClr val="60047A"/>
      </a:accent2>
      <a:accent3>
        <a:srgbClr val="9C0F5F"/>
      </a:accent3>
      <a:accent4>
        <a:srgbClr val="C91B26"/>
      </a:accent4>
      <a:accent5>
        <a:srgbClr val="F2671F"/>
      </a:accent5>
      <a:accent6>
        <a:srgbClr val="FAEA23"/>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1112</Words>
  <Application>Microsoft Office PowerPoint</Application>
  <PresentationFormat>Widescreen</PresentationFormat>
  <Paragraphs>57</Paragraphs>
  <Slides>12</Slides>
  <Notes>11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12</vt:i4>
      </vt:variant>
    </vt:vector>
  </HeadingPairs>
  <TitlesOfParts>
    <vt:vector size="20" baseType="lpstr">
      <vt:lpstr>Arial</vt:lpstr>
      <vt:lpstr>Calibri</vt:lpstr>
      <vt:lpstr>Calibri Light</vt:lpstr>
      <vt:lpstr>Century Gothic</vt:lpstr>
      <vt:lpstr>Times New Roman</vt:lpstr>
      <vt:lpstr>1_Office Theme</vt:lpstr>
      <vt:lpstr>Custom Design</vt:lpstr>
      <vt:lpstr>Mesh</vt:lpstr>
      <vt:lpstr>  University of Wales Trinity Sain David Module Code: BWSM4004_BIRM  Module: Problem Solving and Decision Making Student Number: 2119341 Student Name: Ajah Jammeh Lecture Name: Zahra mohammed   Assignment title task 1 Presentation  </vt:lpstr>
      <vt:lpstr>PowerPoint Presentation</vt:lpstr>
      <vt:lpstr>PowerPoint Presentation</vt:lpstr>
      <vt:lpstr>PowerPoint Presentation</vt:lpstr>
      <vt:lpstr>PowerPoint Presentation</vt:lpstr>
      <vt:lpstr>PowerPoint Presentation</vt:lpstr>
      <vt:lpstr>PMI Grid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olamide togun</dc:creator>
  <cp:lastModifiedBy>ajah jammeh</cp:lastModifiedBy>
  <cp:revision>3</cp:revision>
  <dcterms:created xsi:type="dcterms:W3CDTF">2022-07-17T20:48:26Z</dcterms:created>
  <dcterms:modified xsi:type="dcterms:W3CDTF">2022-07-17T23:01:14Z</dcterms:modified>
</cp:coreProperties>
</file>