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83" r:id="rId2"/>
    <p:sldId id="259" r:id="rId3"/>
    <p:sldId id="274" r:id="rId4"/>
    <p:sldId id="262" r:id="rId5"/>
    <p:sldId id="266" r:id="rId6"/>
    <p:sldId id="275" r:id="rId7"/>
    <p:sldId id="280" r:id="rId8"/>
    <p:sldId id="268" r:id="rId9"/>
    <p:sldId id="276" r:id="rId10"/>
    <p:sldId id="269" r:id="rId11"/>
    <p:sldId id="278" r:id="rId12"/>
    <p:sldId id="271" r:id="rId13"/>
    <p:sldId id="281" r:id="rId14"/>
    <p:sldId id="270" r:id="rId15"/>
    <p:sldId id="277" r:id="rId16"/>
    <p:sldId id="263" r:id="rId17"/>
    <p:sldId id="282" r:id="rId18"/>
    <p:sldId id="264" r:id="rId19"/>
    <p:sldId id="284" r:id="rId20"/>
    <p:sldId id="26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C6CE47-FE78-4EA6-AACF-C42C0AAA72FA}" v="1" dt="2023-11-09T12:17:19.1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851"/>
    <p:restoredTop sz="53646" autoAdjust="0"/>
  </p:normalViewPr>
  <p:slideViewPr>
    <p:cSldViewPr snapToGrid="0">
      <p:cViewPr varScale="1">
        <p:scale>
          <a:sx n="58" d="100"/>
          <a:sy n="58" d="100"/>
        </p:scale>
        <p:origin x="70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42C6CE47-FE78-4EA6-AACF-C42C0AAA72FA}"/>
    <pc:docChg chg="custSel addSld delSld modSld">
      <pc:chgData name="Laura Knight" userId="fcc6b1b8-7f69-4c06-9fd3-1a1553b3cd99" providerId="ADAL" clId="{42C6CE47-FE78-4EA6-AACF-C42C0AAA72FA}" dt="2023-11-09T12:17:23.385" v="45" actId="1076"/>
      <pc:docMkLst>
        <pc:docMk/>
      </pc:docMkLst>
      <pc:sldChg chg="modNotesTx">
        <pc:chgData name="Laura Knight" userId="fcc6b1b8-7f69-4c06-9fd3-1a1553b3cd99" providerId="ADAL" clId="{42C6CE47-FE78-4EA6-AACF-C42C0AAA72FA}" dt="2023-11-09T12:14:56.895" v="2" actId="20577"/>
        <pc:sldMkLst>
          <pc:docMk/>
          <pc:sldMk cId="4056308915" sldId="268"/>
        </pc:sldMkLst>
      </pc:sldChg>
      <pc:sldChg chg="del">
        <pc:chgData name="Laura Knight" userId="fcc6b1b8-7f69-4c06-9fd3-1a1553b3cd99" providerId="ADAL" clId="{42C6CE47-FE78-4EA6-AACF-C42C0AAA72FA}" dt="2023-11-09T12:14:08.374" v="1" actId="47"/>
        <pc:sldMkLst>
          <pc:docMk/>
          <pc:sldMk cId="1568220711" sldId="279"/>
        </pc:sldMkLst>
      </pc:sldChg>
      <pc:sldChg chg="modSp mod">
        <pc:chgData name="Laura Knight" userId="fcc6b1b8-7f69-4c06-9fd3-1a1553b3cd99" providerId="ADAL" clId="{42C6CE47-FE78-4EA6-AACF-C42C0AAA72FA}" dt="2023-11-09T12:13:35.151" v="0" actId="20577"/>
        <pc:sldMkLst>
          <pc:docMk/>
          <pc:sldMk cId="2629591678" sldId="283"/>
        </pc:sldMkLst>
        <pc:spChg chg="mod">
          <ac:chgData name="Laura Knight" userId="fcc6b1b8-7f69-4c06-9fd3-1a1553b3cd99" providerId="ADAL" clId="{42C6CE47-FE78-4EA6-AACF-C42C0AAA72FA}" dt="2023-11-09T12:13:35.151" v="0" actId="20577"/>
          <ac:spMkLst>
            <pc:docMk/>
            <pc:sldMk cId="2629591678" sldId="283"/>
            <ac:spMk id="2" creationId="{F8EDD6B1-EAFE-AB93-E987-E82A87EA5FE6}"/>
          </ac:spMkLst>
        </pc:spChg>
      </pc:sldChg>
      <pc:sldChg chg="addSp delSp modSp new mod">
        <pc:chgData name="Laura Knight" userId="fcc6b1b8-7f69-4c06-9fd3-1a1553b3cd99" providerId="ADAL" clId="{42C6CE47-FE78-4EA6-AACF-C42C0AAA72FA}" dt="2023-11-09T12:17:23.385" v="45" actId="1076"/>
        <pc:sldMkLst>
          <pc:docMk/>
          <pc:sldMk cId="4103230264" sldId="284"/>
        </pc:sldMkLst>
        <pc:spChg chg="mod">
          <ac:chgData name="Laura Knight" userId="fcc6b1b8-7f69-4c06-9fd3-1a1553b3cd99" providerId="ADAL" clId="{42C6CE47-FE78-4EA6-AACF-C42C0AAA72FA}" dt="2023-11-09T12:16:59.600" v="42" actId="207"/>
          <ac:spMkLst>
            <pc:docMk/>
            <pc:sldMk cId="4103230264" sldId="284"/>
            <ac:spMk id="2" creationId="{FE820267-2335-A3D3-9DC1-58E2BB412506}"/>
          </ac:spMkLst>
        </pc:spChg>
        <pc:spChg chg="del">
          <ac:chgData name="Laura Knight" userId="fcc6b1b8-7f69-4c06-9fd3-1a1553b3cd99" providerId="ADAL" clId="{42C6CE47-FE78-4EA6-AACF-C42C0AAA72FA}" dt="2023-11-09T12:17:19.109" v="43" actId="931"/>
          <ac:spMkLst>
            <pc:docMk/>
            <pc:sldMk cId="4103230264" sldId="284"/>
            <ac:spMk id="3" creationId="{22FE6C81-7CA0-BD4C-9FC4-D41125A2BF67}"/>
          </ac:spMkLst>
        </pc:spChg>
        <pc:picChg chg="add mod">
          <ac:chgData name="Laura Knight" userId="fcc6b1b8-7f69-4c06-9fd3-1a1553b3cd99" providerId="ADAL" clId="{42C6CE47-FE78-4EA6-AACF-C42C0AAA72FA}" dt="2023-11-09T12:17:23.385" v="45" actId="1076"/>
          <ac:picMkLst>
            <pc:docMk/>
            <pc:sldMk cId="4103230264" sldId="284"/>
            <ac:picMk id="5" creationId="{C3847279-7524-ACFD-C716-CF3ACA1CDFE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r>
              <a:rPr lang="en-GB"/>
              <a:t>To find out what information already exists and who is saying what about your topic area</a:t>
            </a:r>
            <a:endParaRPr lang="en-US"/>
          </a:p>
          <a:p>
            <a:pPr marL="857250" lvl="1" indent="-457200">
              <a:lnSpc>
                <a:spcPct val="90000"/>
              </a:lnSpc>
              <a:spcBef>
                <a:spcPct val="20000"/>
              </a:spcBef>
              <a:buFont typeface="Courier New,monospace"/>
              <a:buChar char="•"/>
            </a:pPr>
            <a:r>
              <a:rPr lang="en-GB"/>
              <a:t>To identify gaps in the literature</a:t>
            </a:r>
            <a:endParaRPr lang="en-US"/>
          </a:p>
          <a:p>
            <a:pPr marL="857250" lvl="1" indent="-457200">
              <a:lnSpc>
                <a:spcPct val="90000"/>
              </a:lnSpc>
              <a:spcBef>
                <a:spcPct val="20000"/>
              </a:spcBef>
              <a:buFont typeface="Courier New,monospace"/>
              <a:buChar char="•"/>
            </a:pPr>
            <a:r>
              <a:rPr lang="en-GB"/>
              <a:t>To provide context for your research</a:t>
            </a:r>
            <a:endParaRPr lang="en-US"/>
          </a:p>
          <a:p>
            <a:pPr marL="857250" lvl="1" indent="-457200">
              <a:lnSpc>
                <a:spcPct val="90000"/>
              </a:lnSpc>
              <a:spcBef>
                <a:spcPct val="20000"/>
              </a:spcBef>
              <a:buFont typeface="Courier New,monospace"/>
              <a:buChar char="•"/>
            </a:pPr>
            <a:r>
              <a:rPr lang="en-GB"/>
              <a:t>To show that you have read widely and in depth</a:t>
            </a:r>
            <a:endParaRPr lang="en-US"/>
          </a:p>
          <a:p>
            <a:pPr marL="857250" lvl="1" indent="-457200">
              <a:lnSpc>
                <a:spcPct val="90000"/>
              </a:lnSpc>
              <a:spcBef>
                <a:spcPct val="20000"/>
              </a:spcBef>
              <a:buFont typeface="Courier New,monospace"/>
              <a:buChar char="•"/>
            </a:pPr>
            <a:r>
              <a:rPr lang="en-GB"/>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a:ea typeface="Calibri"/>
                <a:cs typeface="Calibri"/>
              </a:rPr>
              <a:t>To identify major influential works</a:t>
            </a:r>
          </a:p>
          <a:p>
            <a:pPr marL="857250" lvl="1" indent="-457200">
              <a:lnSpc>
                <a:spcPct val="90000"/>
              </a:lnSpc>
              <a:spcBef>
                <a:spcPct val="20000"/>
              </a:spcBef>
              <a:buFont typeface="Courier New,monospace"/>
              <a:buChar char="•"/>
            </a:pPr>
            <a:r>
              <a:rPr lang="en-GB">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a:ea typeface="Calibri"/>
                <a:cs typeface="Calibri"/>
              </a:rPr>
              <a:t>To identify main ideas, conclusions and theories</a:t>
            </a:r>
          </a:p>
          <a:p>
            <a:pPr marL="857250" lvl="1" indent="-457200">
              <a:lnSpc>
                <a:spcPct val="90000"/>
              </a:lnSpc>
              <a:spcBef>
                <a:spcPct val="20000"/>
              </a:spcBef>
              <a:buFont typeface="Courier New,monospace"/>
              <a:buChar char="•"/>
            </a:pPr>
            <a:r>
              <a:rPr lang="en-GB">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These are just some of the common problems encountered by students when they embark upon their literature reviews</a:t>
            </a:r>
          </a:p>
          <a:p>
            <a:endParaRPr lang="en-US">
              <a:ea typeface="Calibri"/>
              <a:cs typeface="Calibri"/>
            </a:endParaRPr>
          </a:p>
          <a:p>
            <a:pPr marL="171450" indent="-171450">
              <a:spcBef>
                <a:spcPct val="20000"/>
              </a:spcBef>
              <a:buFont typeface="Arial"/>
              <a:buChar char="•"/>
            </a:pPr>
            <a:r>
              <a:rPr lang="en-GB"/>
              <a:t>Where will you find appropriate and relevant literature? </a:t>
            </a:r>
            <a:endParaRPr lang="en-US"/>
          </a:p>
          <a:p>
            <a:pPr marL="171450" indent="-171450">
              <a:spcBef>
                <a:spcPct val="20000"/>
              </a:spcBef>
              <a:buFont typeface="Arial"/>
              <a:buChar char="•"/>
            </a:pPr>
            <a:r>
              <a:rPr lang="en-GB"/>
              <a:t>How to reference correctly</a:t>
            </a:r>
            <a:endParaRPr lang="en-US"/>
          </a:p>
          <a:p>
            <a:pPr marL="171450" indent="-171450">
              <a:spcBef>
                <a:spcPct val="20000"/>
              </a:spcBef>
              <a:buFont typeface="Arial"/>
              <a:buChar char="•"/>
            </a:pPr>
            <a:r>
              <a:rPr lang="en-GB"/>
              <a:t>How to review the literature</a:t>
            </a:r>
            <a:endParaRPr lang="en-US"/>
          </a:p>
          <a:p>
            <a:pPr marL="171450" indent="-171450">
              <a:spcBef>
                <a:spcPct val="20000"/>
              </a:spcBef>
              <a:buFont typeface="Arial"/>
              <a:buChar char="•"/>
            </a:pPr>
            <a:r>
              <a:rPr lang="en-GB"/>
              <a:t>How to structure the literature review chapter</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 have already submitted your proposals you have already started on your literature review – so looking back on that research lets hear how you found your resources</a:t>
            </a:r>
          </a:p>
          <a:p>
            <a:endParaRPr lang="en-US" dirty="0">
              <a:ea typeface="Calibri"/>
              <a:cs typeface="Calibri"/>
            </a:endParaRPr>
          </a:p>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a couple of inputs from Lisa Ellis , Academic Librarian.</a:t>
            </a:r>
          </a:p>
          <a:p>
            <a:r>
              <a:rPr lang="en-US" dirty="0">
                <a:ea typeface="Calibri"/>
                <a:cs typeface="Calibri"/>
              </a:rPr>
              <a:t>You can also visit the library on campus at anytime</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is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Log, Catalogue and review</a:t>
            </a:r>
          </a:p>
          <a:p>
            <a:endParaRPr lang="en-US">
              <a:ea typeface="Calibri"/>
              <a:cs typeface="Calibri"/>
            </a:endParaRPr>
          </a:p>
          <a:p>
            <a:r>
              <a:rPr lang="en-US" b="1">
                <a:ea typeface="Calibri"/>
                <a:cs typeface="Calibri"/>
              </a:rPr>
              <a:t>a. Log</a:t>
            </a:r>
          </a:p>
          <a:p>
            <a:r>
              <a:rPr lang="en-US">
                <a:ea typeface="Calibri"/>
                <a:cs typeface="Calibri"/>
              </a:rPr>
              <a:t>This is all about logging all the reference material as you go along</a:t>
            </a:r>
          </a:p>
          <a:p>
            <a:r>
              <a:rPr lang="en-US">
                <a:ea typeface="Calibri"/>
                <a:cs typeface="Calibri"/>
              </a:rPr>
              <a:t>There are many different reference management </a:t>
            </a:r>
            <a:r>
              <a:rPr lang="en-US" err="1">
                <a:ea typeface="Calibri"/>
                <a:cs typeface="Calibri"/>
              </a:rPr>
              <a:t>programmes</a:t>
            </a:r>
            <a:r>
              <a:rPr lang="en-US">
                <a:ea typeface="Calibri"/>
                <a:cs typeface="Calibri"/>
              </a:rPr>
              <a:t> available online or you can just use an old fashioned spreadsheet/word document</a:t>
            </a:r>
          </a:p>
          <a:p>
            <a:r>
              <a:rPr lang="en-US">
                <a:ea typeface="Calibri"/>
                <a:cs typeface="Calibri"/>
              </a:rPr>
              <a:t>DON'T FORGET – it must comply with UWTSD HArvard reference system</a:t>
            </a:r>
          </a:p>
          <a:p>
            <a:endParaRPr lang="en-US">
              <a:ea typeface="Calibri"/>
              <a:cs typeface="Calibri"/>
            </a:endParaRPr>
          </a:p>
          <a:p>
            <a:r>
              <a:rPr lang="en-US" b="1">
                <a:ea typeface="Calibri"/>
                <a:cs typeface="Calibri"/>
              </a:rPr>
              <a:t>b. Catalogue</a:t>
            </a:r>
          </a:p>
          <a:p>
            <a:r>
              <a:rPr lang="en-US">
                <a:ea typeface="Calibri"/>
                <a:cs typeface="Calibri"/>
              </a:rPr>
              <a:t>This is all about cataloguing all your literature - arguments, relevant quotations etc. This will assist you in locating information quickly and accurately. Again </a:t>
            </a:r>
            <a:r>
              <a:rPr lang="en-US" err="1">
                <a:ea typeface="Calibri"/>
                <a:cs typeface="Calibri"/>
              </a:rPr>
              <a:t>thik</a:t>
            </a:r>
            <a:r>
              <a:rPr lang="en-US">
                <a:ea typeface="Calibri"/>
                <a:cs typeface="Calibri"/>
              </a:rPr>
              <a:t> of how you will do this – notebook or excel spreadsheet ( excel spreadsheet will allow you to filter information quickly and easily).</a:t>
            </a:r>
          </a:p>
          <a:p>
            <a:endParaRPr lang="en-US" b="1">
              <a:ea typeface="Calibri"/>
              <a:cs typeface="Calibri"/>
            </a:endParaRPr>
          </a:p>
          <a:p>
            <a:r>
              <a:rPr lang="en-US" b="1">
                <a:ea typeface="Calibri"/>
                <a:cs typeface="Calibri"/>
              </a:rPr>
              <a:t>c. Digest and review</a:t>
            </a:r>
          </a:p>
          <a:p>
            <a:r>
              <a:rPr lang="en-US">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a:ea typeface="Calibri"/>
                <a:cs typeface="Calibri"/>
              </a:rPr>
              <a:t>Use visuals like a mind-map to help you visualise how you will bring it together into a narrative</a:t>
            </a:r>
          </a:p>
          <a:p>
            <a:r>
              <a:rPr lang="en-US">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reviewing the literature , what kind of questions should you be considering as you are reading through and making notes</a:t>
            </a:r>
          </a:p>
          <a:p>
            <a:endParaRPr lang="en-US">
              <a:ea typeface="Calibri"/>
              <a:cs typeface="Calibri"/>
            </a:endParaRPr>
          </a:p>
          <a:p>
            <a:r>
              <a:rPr lang="en-US">
                <a:ea typeface="Calibri"/>
                <a:cs typeface="Calibri"/>
              </a:rPr>
              <a:t>Some suggestions:</a:t>
            </a:r>
          </a:p>
          <a:p>
            <a:pPr marL="171450" indent="-171450">
              <a:spcBef>
                <a:spcPct val="20000"/>
              </a:spcBef>
              <a:buFont typeface="Arial,Sans-Serif"/>
              <a:buChar char="•"/>
            </a:pPr>
            <a:r>
              <a:rPr lang="en-GB"/>
              <a:t>What question or problem is the author addressing?</a:t>
            </a:r>
            <a:endParaRPr lang="en-US"/>
          </a:p>
          <a:p>
            <a:pPr marL="171450" indent="-171450">
              <a:spcBef>
                <a:spcPct val="20000"/>
              </a:spcBef>
              <a:buFont typeface="Arial,Sans-Serif"/>
              <a:buChar char="•"/>
            </a:pPr>
            <a:r>
              <a:rPr lang="en-GB"/>
              <a:t>What are the key concepts and how are they defined?</a:t>
            </a:r>
            <a:endParaRPr lang="en-US"/>
          </a:p>
          <a:p>
            <a:pPr marL="171450" indent="-171450">
              <a:spcBef>
                <a:spcPct val="20000"/>
              </a:spcBef>
              <a:buFont typeface="Arial,Sans-Serif"/>
              <a:buChar char="•"/>
            </a:pPr>
            <a:r>
              <a:rPr lang="en-GB"/>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a:t>What are the results and conclusions of the study?</a:t>
            </a:r>
            <a:endParaRPr lang="en-US"/>
          </a:p>
          <a:p>
            <a:pPr marL="171450" indent="-171450">
              <a:spcBef>
                <a:spcPct val="20000"/>
              </a:spcBef>
              <a:buFont typeface="Arial,Sans-Serif"/>
              <a:buChar char="•"/>
            </a:pPr>
            <a:r>
              <a:rPr lang="en-GB"/>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a:t>How does the publication contribute to your understanding of the topic? What are its key insights and arguments?</a:t>
            </a:r>
            <a:endParaRPr lang="en-US"/>
          </a:p>
          <a:p>
            <a:pPr marL="171450" indent="-171450">
              <a:spcBef>
                <a:spcPct val="20000"/>
              </a:spcBef>
              <a:buFont typeface="Arial,Sans-Serif"/>
              <a:buChar char="•"/>
            </a:pPr>
            <a:r>
              <a:rPr lang="en-GB"/>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which ways do you think you could structure your literature review? </a:t>
            </a:r>
            <a:br>
              <a:rPr lang="en-US" dirty="0">
                <a:ea typeface="Calibri"/>
                <a:cs typeface="Calibri"/>
              </a:rPr>
            </a:br>
            <a:br>
              <a:rPr lang="en-US" dirty="0">
                <a:ea typeface="Calibri"/>
                <a:cs typeface="Calibri"/>
              </a:rPr>
            </a:br>
            <a:r>
              <a:rPr lang="en-US" dirty="0">
                <a:ea typeface="Calibri"/>
                <a:cs typeface="Calibri"/>
              </a:rPr>
              <a:t>https://</a:t>
            </a:r>
            <a:r>
              <a:rPr lang="en-US" dirty="0" err="1">
                <a:ea typeface="Calibri"/>
                <a:cs typeface="Calibri"/>
              </a:rPr>
              <a:t>www.scribbr.co.uk</a:t>
            </a:r>
            <a:r>
              <a:rPr lang="en-US" dirty="0">
                <a:ea typeface="Calibri"/>
                <a:cs typeface="Calibri"/>
              </a:rPr>
              <a:t>/thesis-dissertation/literature-review/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a:cs typeface="Calibri"/>
              </a:rPr>
              <a:t>4  ways that you can structure your literature review</a:t>
            </a:r>
            <a:endParaRPr lang="en-GB" b="1"/>
          </a:p>
          <a:p>
            <a:pPr>
              <a:spcBef>
                <a:spcPct val="20000"/>
              </a:spcBef>
            </a:pPr>
            <a:r>
              <a:rPr lang="en-GB" b="1"/>
              <a:t>1. Chronological</a:t>
            </a:r>
            <a:endParaRPr lang="en-GB">
              <a:cs typeface="Calibri" panose="020F0502020204030204"/>
            </a:endParaRPr>
          </a:p>
          <a:p>
            <a:pPr marL="285750" indent="-285750">
              <a:spcBef>
                <a:spcPct val="20000"/>
              </a:spcBef>
              <a:buFont typeface="Arial"/>
              <a:buChar char="•"/>
            </a:pPr>
            <a:r>
              <a:rPr lang="en-GB"/>
              <a:t>The simplest approach is to trace the development of the topic over time. However, if you choose this strategy, be careful to avoid simply listing and summarizing sources in order.</a:t>
            </a:r>
            <a:endParaRPr lang="en-US"/>
          </a:p>
          <a:p>
            <a:pPr marL="285750" indent="-285750">
              <a:spcBef>
                <a:spcPct val="20000"/>
              </a:spcBef>
              <a:buFont typeface="Arial"/>
              <a:buChar char="•"/>
            </a:pPr>
            <a:r>
              <a:rPr lang="en-GB"/>
              <a:t>Try to </a:t>
            </a:r>
            <a:r>
              <a:rPr lang="en-GB" err="1"/>
              <a:t>analyze</a:t>
            </a:r>
            <a:r>
              <a:rPr lang="en-GB"/>
              <a:t> patterns, turning points and key debates that have shaped the direction of the field. Give your interpretation of how and why certain developments occurred.</a:t>
            </a:r>
            <a:endParaRPr lang="en-US"/>
          </a:p>
          <a:p>
            <a:pPr marL="285750" indent="-285750">
              <a:spcBef>
                <a:spcPct val="20000"/>
              </a:spcBef>
              <a:buFont typeface="Arial"/>
              <a:buChar char="•"/>
            </a:pPr>
            <a:endParaRPr lang="en-GB"/>
          </a:p>
          <a:p>
            <a:pPr>
              <a:spcBef>
                <a:spcPct val="20000"/>
              </a:spcBef>
            </a:pPr>
            <a:r>
              <a:rPr lang="en-GB" b="1"/>
              <a:t>2. Thematic</a:t>
            </a:r>
            <a:endParaRPr lang="en-GB">
              <a:cs typeface="Calibri" panose="020F0502020204030204"/>
            </a:endParaRPr>
          </a:p>
          <a:p>
            <a:pPr marL="285750" indent="-285750">
              <a:spcBef>
                <a:spcPct val="20000"/>
              </a:spcBef>
              <a:buFont typeface="Arial"/>
              <a:buChar char="•"/>
            </a:pPr>
            <a:r>
              <a:rPr lang="en-GB"/>
              <a:t>If you have found some recurring central themes, you can organize your literature review into subsections that address different aspects of the topic.</a:t>
            </a:r>
            <a:endParaRPr lang="en-US"/>
          </a:p>
          <a:p>
            <a:pPr marL="285750" indent="-285750">
              <a:spcBef>
                <a:spcPct val="20000"/>
              </a:spcBef>
              <a:buFont typeface="Arial"/>
              <a:buChar char="•"/>
            </a:pPr>
            <a:r>
              <a:rPr lang="en-GB"/>
              <a:t>For example, if you are reviewing literature about inequalities in migrant health outcomes, key themes might include healthcare policy, language barriers, cultural attitudes, legal status, and economic access.</a:t>
            </a:r>
            <a:endParaRPr lang="en-US"/>
          </a:p>
          <a:p>
            <a:pPr marL="285750" indent="-285750">
              <a:spcBef>
                <a:spcPct val="20000"/>
              </a:spcBef>
              <a:buFont typeface="Arial"/>
              <a:buChar char="•"/>
            </a:pPr>
            <a:endParaRPr lang="en-GB"/>
          </a:p>
          <a:p>
            <a:pPr>
              <a:spcBef>
                <a:spcPct val="20000"/>
              </a:spcBef>
            </a:pPr>
            <a:r>
              <a:rPr lang="en-GB" b="1"/>
              <a:t>3. Methodological</a:t>
            </a:r>
            <a:endParaRPr lang="en-US">
              <a:cs typeface="Calibri" panose="020F0502020204030204"/>
            </a:endParaRPr>
          </a:p>
          <a:p>
            <a:pPr marL="285750" indent="-285750">
              <a:spcBef>
                <a:spcPct val="20000"/>
              </a:spcBef>
              <a:buFont typeface="Arial"/>
              <a:buChar char="•"/>
            </a:pPr>
            <a:r>
              <a:rPr lang="en-GB"/>
              <a:t>If you draw your sources from different disciplines or fields that use a variety of </a:t>
            </a:r>
            <a:r>
              <a:rPr lang="en-GB">
                <a:hlinkClick r:id="rId3"/>
              </a:rPr>
              <a:t>research methods</a:t>
            </a:r>
            <a:r>
              <a:rPr lang="en-GB"/>
              <a:t>, you might want to compare the results and conclusions that emerge from different approaches. For example:</a:t>
            </a:r>
            <a:endParaRPr lang="en-US"/>
          </a:p>
          <a:p>
            <a:pPr marL="285750" indent="-285750">
              <a:spcBef>
                <a:spcPct val="20000"/>
              </a:spcBef>
              <a:buFont typeface="Arial,Sans-Serif"/>
              <a:buChar char="•"/>
            </a:pPr>
            <a:r>
              <a:rPr lang="en-GB"/>
              <a:t>Look at what results have emerged in</a:t>
            </a:r>
            <a:r>
              <a:rPr lang="en-GB">
                <a:hlinkClick r:id="rId4"/>
              </a:rPr>
              <a:t> qualitative versus quantitative research</a:t>
            </a:r>
            <a:endParaRPr lang="en-GB"/>
          </a:p>
          <a:p>
            <a:pPr marL="285750" indent="-285750">
              <a:spcBef>
                <a:spcPct val="20000"/>
              </a:spcBef>
              <a:buFont typeface="Arial,Sans-Serif"/>
              <a:buChar char="•"/>
            </a:pPr>
            <a:r>
              <a:rPr lang="en-GB"/>
              <a:t>Discuss how the topic has been approached by empirical versus theoretical scholarship</a:t>
            </a:r>
            <a:endParaRPr lang="en-US"/>
          </a:p>
          <a:p>
            <a:pPr marL="285750" indent="-285750">
              <a:spcBef>
                <a:spcPct val="20000"/>
              </a:spcBef>
              <a:buFont typeface="Arial,Sans-Serif"/>
              <a:buChar char="•"/>
            </a:pPr>
            <a:r>
              <a:rPr lang="en-GB"/>
              <a:t>Divide the literature into sociological, historical, and cultural sources</a:t>
            </a:r>
            <a:endParaRPr lang="en-US"/>
          </a:p>
          <a:p>
            <a:pPr marL="285750" indent="-285750">
              <a:spcBef>
                <a:spcPct val="20000"/>
              </a:spcBef>
              <a:buFont typeface="Arial,Sans-Serif"/>
              <a:buChar char="•"/>
            </a:pPr>
            <a:endParaRPr lang="en-GB"/>
          </a:p>
          <a:p>
            <a:pPr>
              <a:spcBef>
                <a:spcPct val="20000"/>
              </a:spcBef>
            </a:pPr>
            <a:r>
              <a:rPr lang="en-GB" b="1"/>
              <a:t>4. Theoretical</a:t>
            </a:r>
            <a:endParaRPr lang="en-GB">
              <a:cs typeface="Calibri" panose="020F0502020204030204"/>
            </a:endParaRPr>
          </a:p>
          <a:p>
            <a:pPr marL="285750" indent="-285750">
              <a:spcBef>
                <a:spcPct val="20000"/>
              </a:spcBef>
              <a:buFont typeface="Arial,Sans-Serif"/>
              <a:buChar char="•"/>
            </a:pPr>
            <a:r>
              <a:rPr lang="en-GB"/>
              <a:t>A literature review is often the foundation for a </a:t>
            </a:r>
            <a:r>
              <a:rPr lang="en-GB">
                <a:hlinkClick r:id="rId5"/>
              </a:rPr>
              <a:t>theoretical framework</a:t>
            </a:r>
            <a:r>
              <a:rPr lang="en-GB"/>
              <a:t>. You can use it to discuss various theories, models, and definitions of key concepts.</a:t>
            </a:r>
            <a:endParaRPr lang="en-US"/>
          </a:p>
          <a:p>
            <a:pPr marL="285750" indent="-285750">
              <a:spcBef>
                <a:spcPct val="20000"/>
              </a:spcBef>
              <a:buFont typeface="Arial,Sans-Serif"/>
              <a:buChar char="•"/>
            </a:pPr>
            <a:r>
              <a:rPr lang="en-GB"/>
              <a:t>You might argue for the relevance of a specific theoretical approach, or combine various theoretical concepts to create a framework for your research.</a:t>
            </a:r>
            <a:endParaRPr lang="en-GB">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do you think are the features of a GOOD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201925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724524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09/11/2023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scribbr.co.uk/thesis-dissertation/literature-review/#collect-select-literature" TargetMode="External"/><Relationship Id="rId7" Type="http://schemas.openxmlformats.org/officeDocument/2006/relationships/hyperlink" Target="https://www.scribbr.co.uk/thesis-dissertation/literature-review/#write"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hyperlink" Target="https://www.scribbr.co.uk/thesis-dissertation/literature-review/#structure" TargetMode="External"/><Relationship Id="rId5" Type="http://schemas.openxmlformats.org/officeDocument/2006/relationships/hyperlink" Target="https://www.scribbr.co.uk/thesis-dissertation/literature-review/#connections-themes" TargetMode="External"/><Relationship Id="rId4" Type="http://schemas.openxmlformats.org/officeDocument/2006/relationships/hyperlink" Target="https://www.scribbr.co.uk/thesis-dissertation/literature-review/#evaluat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scribbr.co.uk/thesis-dissertation/literature-review/"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7341" y="4092123"/>
            <a:ext cx="5858184" cy="1160633"/>
          </a:xfrm>
        </p:spPr>
        <p:txBody>
          <a:bodyPr anchor="t">
            <a:normAutofit fontScale="90000"/>
          </a:bodyPr>
          <a:lstStyle/>
          <a:p>
            <a:r>
              <a:rPr lang="en-US" sz="3600" dirty="0">
                <a:solidFill>
                  <a:schemeClr val="tx2"/>
                </a:solidFill>
                <a:latin typeface="Bahnschrift" panose="020F0502020204030204" pitchFamily="34" charset="0"/>
              </a:rPr>
              <a:t>BMPS6012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Literature Review Workshop</a:t>
            </a:r>
            <a:br>
              <a:rPr lang="en-US" sz="3600" dirty="0">
                <a:solidFill>
                  <a:schemeClr val="tx2"/>
                </a:solidFill>
                <a:latin typeface="Bahnschrift" panose="020F0502020204030204" pitchFamily="34" charset="0"/>
              </a:rPr>
            </a:b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591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a:solidFill>
                  <a:srgbClr val="0070C0"/>
                </a:solidFill>
              </a:rPr>
              <a:t>Deilliannau Dysgu </a:t>
            </a:r>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lnSpcReduction="10000"/>
          </a:bodyPr>
          <a:lstStyle/>
          <a:p>
            <a:r>
              <a:rPr lang="en-GB" dirty="0" err="1">
                <a:solidFill>
                  <a:srgbClr val="0070C0"/>
                </a:solidFill>
              </a:rPr>
              <a:t>Esbonio’r</a:t>
            </a:r>
            <a:r>
              <a:rPr lang="en-GB" dirty="0">
                <a:solidFill>
                  <a:srgbClr val="0070C0"/>
                </a:solidFill>
              </a:rPr>
              <a:t> term ‘</a:t>
            </a:r>
            <a:r>
              <a:rPr lang="en-GB" dirty="0" err="1">
                <a:solidFill>
                  <a:srgbClr val="0070C0"/>
                </a:solidFill>
              </a:rPr>
              <a:t>adolygiad</a:t>
            </a:r>
            <a:r>
              <a:rPr lang="en-GB" dirty="0">
                <a:solidFill>
                  <a:srgbClr val="0070C0"/>
                </a:solidFill>
              </a:rPr>
              <a:t> </a:t>
            </a:r>
            <a:r>
              <a:rPr lang="en-GB" dirty="0" err="1">
                <a:solidFill>
                  <a:srgbClr val="0070C0"/>
                </a:solidFill>
              </a:rPr>
              <a:t>llenyddiaeth</a:t>
            </a:r>
            <a:r>
              <a:rPr lang="en-GB" dirty="0">
                <a:solidFill>
                  <a:srgbClr val="0070C0"/>
                </a:solidFill>
              </a:rPr>
              <a:t>’</a:t>
            </a:r>
          </a:p>
          <a:p>
            <a:r>
              <a:rPr lang="en-GB" dirty="0" err="1">
                <a:solidFill>
                  <a:srgbClr val="0070C0"/>
                </a:solidFill>
              </a:rPr>
              <a:t>Nodi’r</a:t>
            </a:r>
            <a:r>
              <a:rPr lang="en-GB" dirty="0">
                <a:solidFill>
                  <a:srgbClr val="0070C0"/>
                </a:solidFill>
              </a:rPr>
              <a:t> </a:t>
            </a:r>
            <a:r>
              <a:rPr lang="en-GB" dirty="0" err="1">
                <a:solidFill>
                  <a:srgbClr val="0070C0"/>
                </a:solidFill>
              </a:rPr>
              <a:t>problemau</a:t>
            </a:r>
            <a:r>
              <a:rPr lang="en-GB" dirty="0">
                <a:solidFill>
                  <a:srgbClr val="0070C0"/>
                </a:solidFill>
              </a:rPr>
              <a:t> </a:t>
            </a:r>
            <a:r>
              <a:rPr lang="en-GB" dirty="0" err="1">
                <a:solidFill>
                  <a:srgbClr val="0070C0"/>
                </a:solidFill>
              </a:rPr>
              <a:t>cyffredin</a:t>
            </a:r>
            <a:r>
              <a:rPr lang="en-GB" dirty="0">
                <a:solidFill>
                  <a:srgbClr val="0070C0"/>
                </a:solidFill>
              </a:rPr>
              <a:t> y </a:t>
            </a:r>
            <a:r>
              <a:rPr lang="en-GB" dirty="0" err="1">
                <a:solidFill>
                  <a:srgbClr val="0070C0"/>
                </a:solidFill>
              </a:rPr>
              <a:t>gellir</a:t>
            </a:r>
            <a:r>
              <a:rPr lang="en-GB" dirty="0">
                <a:solidFill>
                  <a:srgbClr val="0070C0"/>
                </a:solidFill>
              </a:rPr>
              <a:t> </a:t>
            </a:r>
            <a:r>
              <a:rPr lang="en-GB" dirty="0" err="1">
                <a:solidFill>
                  <a:srgbClr val="0070C0"/>
                </a:solidFill>
              </a:rPr>
              <a:t>eu</a:t>
            </a:r>
            <a:r>
              <a:rPr lang="en-GB" dirty="0">
                <a:solidFill>
                  <a:srgbClr val="0070C0"/>
                </a:solidFill>
              </a:rPr>
              <a:t> </a:t>
            </a:r>
            <a:r>
              <a:rPr lang="en-GB" dirty="0" err="1">
                <a:solidFill>
                  <a:srgbClr val="0070C0"/>
                </a:solidFill>
              </a:rPr>
              <a:t>cyfrif</a:t>
            </a:r>
            <a:r>
              <a:rPr lang="en-GB" dirty="0">
                <a:solidFill>
                  <a:srgbClr val="0070C0"/>
                </a:solidFill>
              </a:rPr>
              <a:t> </a:t>
            </a:r>
            <a:r>
              <a:rPr lang="en-GB" dirty="0" err="1">
                <a:solidFill>
                  <a:srgbClr val="0070C0"/>
                </a:solidFill>
              </a:rPr>
              <a:t>wrth</a:t>
            </a:r>
            <a:r>
              <a:rPr lang="en-GB" dirty="0">
                <a:solidFill>
                  <a:srgbClr val="0070C0"/>
                </a:solidFill>
              </a:rPr>
              <a:t> </a:t>
            </a:r>
            <a:r>
              <a:rPr lang="en-GB" dirty="0" err="1">
                <a:solidFill>
                  <a:srgbClr val="0070C0"/>
                </a:solidFill>
              </a:rPr>
              <a:t>ddechrau</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t>
            </a:r>
            <a:r>
              <a:rPr lang="en-GB" dirty="0">
                <a:solidFill>
                  <a:srgbClr val="0070C0"/>
                </a:solidFill>
              </a:rPr>
              <a:t> o </a:t>
            </a:r>
            <a:r>
              <a:rPr lang="en-GB" dirty="0" err="1">
                <a:solidFill>
                  <a:srgbClr val="0070C0"/>
                </a:solidFill>
              </a:rPr>
              <a:t>lenyddiaeth</a:t>
            </a:r>
            <a:r>
              <a:rPr lang="en-GB" dirty="0">
                <a:solidFill>
                  <a:srgbClr val="0070C0"/>
                </a:solidFill>
              </a:rPr>
              <a:t> a </a:t>
            </a:r>
            <a:r>
              <a:rPr lang="en-GB" dirty="0" err="1">
                <a:solidFill>
                  <a:srgbClr val="0070C0"/>
                </a:solidFill>
              </a:rPr>
              <a:t>sut</a:t>
            </a:r>
            <a:r>
              <a:rPr lang="en-GB" dirty="0">
                <a:solidFill>
                  <a:srgbClr val="0070C0"/>
                </a:solidFill>
              </a:rPr>
              <a:t> </a:t>
            </a:r>
            <a:r>
              <a:rPr lang="en-GB" dirty="0" err="1">
                <a:solidFill>
                  <a:srgbClr val="0070C0"/>
                </a:solidFill>
              </a:rPr>
              <a:t>i’w</a:t>
            </a:r>
            <a:r>
              <a:rPr lang="en-GB" dirty="0">
                <a:solidFill>
                  <a:srgbClr val="0070C0"/>
                </a:solidFill>
              </a:rPr>
              <a:t> </a:t>
            </a:r>
            <a:r>
              <a:rPr lang="en-GB" dirty="0" err="1">
                <a:solidFill>
                  <a:srgbClr val="0070C0"/>
                </a:solidFill>
              </a:rPr>
              <a:t>groesgyn</a:t>
            </a:r>
            <a:endParaRPr lang="en-GB" dirty="0">
              <a:solidFill>
                <a:srgbClr val="0070C0"/>
              </a:solidFill>
            </a:endParaRPr>
          </a:p>
          <a:p>
            <a:r>
              <a:rPr lang="en-GB" dirty="0" err="1">
                <a:solidFill>
                  <a:srgbClr val="0070C0"/>
                </a:solidFill>
              </a:rPr>
              <a:t>Amlinellu</a:t>
            </a:r>
            <a:r>
              <a:rPr lang="en-GB" dirty="0">
                <a:solidFill>
                  <a:srgbClr val="0070C0"/>
                </a:solidFill>
              </a:rPr>
              <a:t> </a:t>
            </a:r>
            <a:r>
              <a:rPr lang="en-GB" dirty="0" err="1">
                <a:solidFill>
                  <a:srgbClr val="0070C0"/>
                </a:solidFill>
              </a:rPr>
              <a:t>Nodweddion</a:t>
            </a:r>
            <a:r>
              <a:rPr lang="en-GB" dirty="0">
                <a:solidFill>
                  <a:srgbClr val="0070C0"/>
                </a:solidFill>
              </a:rPr>
              <a:t> da a </a:t>
            </a:r>
            <a:r>
              <a:rPr lang="en-GB" dirty="0" err="1">
                <a:solidFill>
                  <a:srgbClr val="0070C0"/>
                </a:solidFill>
              </a:rPr>
              <a:t>drwg</a:t>
            </a:r>
            <a:r>
              <a:rPr lang="en-GB" dirty="0">
                <a:solidFill>
                  <a:srgbClr val="0070C0"/>
                </a:solidFill>
              </a:rPr>
              <a:t> </a:t>
            </a:r>
            <a:r>
              <a:rPr lang="en-GB" dirty="0" err="1">
                <a:solidFill>
                  <a:srgbClr val="0070C0"/>
                </a:solidFill>
              </a:rPr>
              <a:t>ysgrifennu</a:t>
            </a:r>
            <a:r>
              <a:rPr lang="en-GB" dirty="0">
                <a:solidFill>
                  <a:srgbClr val="0070C0"/>
                </a:solidFill>
              </a:rPr>
              <a:t> </a:t>
            </a:r>
            <a:r>
              <a:rPr lang="en-GB" dirty="0" err="1">
                <a:solidFill>
                  <a:srgbClr val="0070C0"/>
                </a:solidFill>
              </a:rPr>
              <a:t>adolygiadau</a:t>
            </a:r>
            <a:r>
              <a:rPr lang="en-GB" dirty="0">
                <a:solidFill>
                  <a:srgbClr val="0070C0"/>
                </a:solidFill>
              </a:rPr>
              <a:t> </a:t>
            </a:r>
            <a:r>
              <a:rPr lang="en-GB" dirty="0" err="1">
                <a:solidFill>
                  <a:srgbClr val="0070C0"/>
                </a:solidFill>
              </a:rPr>
              <a:t>llenyddiaeth</a:t>
            </a:r>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lnSpcReduction="10000"/>
          </a:bodyPr>
          <a:lstStyle/>
          <a:p>
            <a:r>
              <a:rPr lang="en-GB"/>
              <a:t>Explain the term ‘literature review’</a:t>
            </a:r>
          </a:p>
          <a:p>
            <a:r>
              <a:rPr lang="en-GB"/>
              <a:t>Identify the common problems that may be accounted when beginning to write a literature review and how to overcome them</a:t>
            </a:r>
          </a:p>
          <a:p>
            <a:r>
              <a:rPr lang="en-GB"/>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endParaRPr lang="en-GB" dirty="0"/>
          </a:p>
          <a:p>
            <a:pPr marL="0" indent="0">
              <a:buNone/>
            </a:pPr>
            <a:r>
              <a:rPr lang="en-GB" b="1" dirty="0"/>
              <a:t>WHY </a:t>
            </a:r>
            <a:r>
              <a:rPr lang="en-GB" dirty="0"/>
              <a:t>do you need to undertake a literature review?</a:t>
            </a:r>
          </a:p>
          <a:p>
            <a:pPr marL="0" indent="0">
              <a:buNone/>
            </a:pPr>
            <a:endParaRPr lang="en-GB" dirty="0"/>
          </a:p>
          <a:p>
            <a:pPr marL="0" indent="0">
              <a:buNone/>
            </a:pPr>
            <a:r>
              <a:rPr lang="en-GB" dirty="0"/>
              <a:t>&amp;</a:t>
            </a:r>
          </a:p>
          <a:p>
            <a:pPr marL="0" indent="0">
              <a:buNone/>
            </a:pPr>
            <a:endParaRPr lang="en-GB" dirty="0"/>
          </a:p>
          <a:p>
            <a:pPr marL="0" indent="0">
              <a:buNone/>
            </a:pPr>
            <a:r>
              <a:rPr lang="en-GB" b="1" dirty="0"/>
              <a:t>HOW</a:t>
            </a:r>
            <a:r>
              <a:rPr lang="en-GB" dirty="0"/>
              <a:t> to write your literature review…</a:t>
            </a:r>
          </a:p>
        </p:txBody>
      </p:sp>
      <p:pic>
        <p:nvPicPr>
          <p:cNvPr id="1026" name="Picture 2" descr="How to Write a Stellar Literature Review | Grammarly Blog">
            <a:extLst>
              <a:ext uri="{FF2B5EF4-FFF2-40B4-BE49-F238E27FC236}">
                <a16:creationId xmlns:a16="http://schemas.microsoft.com/office/drawing/2014/main" id="{A56C9D76-F73E-55DD-2AD4-2AE167BB94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400" y="2387599"/>
            <a:ext cx="3911600" cy="3201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1143000"/>
          </a:xfrm>
          <a:solidFill>
            <a:srgbClr val="92D050"/>
          </a:solidFill>
        </p:spPr>
        <p:txBody>
          <a:bodyPr anchor="ctr">
            <a:normAutofit/>
          </a:bodyPr>
          <a:lstStyle/>
          <a:p>
            <a:r>
              <a:rPr lang="en-GB" b="1" dirty="0">
                <a:solidFill>
                  <a:schemeClr val="bg1"/>
                </a:solidFill>
              </a:rPr>
              <a:t>Literature Review - ‘WHY?'</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sz="half" idx="1"/>
          </p:nvPr>
        </p:nvSpPr>
        <p:spPr>
          <a:xfrm>
            <a:off x="609600" y="2025074"/>
            <a:ext cx="5384800" cy="3989040"/>
          </a:xfrm>
        </p:spPr>
        <p:txBody>
          <a:bodyPr vert="horz" lIns="91440" tIns="45720" rIns="91440" bIns="45720" rtlCol="0">
            <a:normAutofit fontScale="92500" lnSpcReduction="10000"/>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1800" dirty="0"/>
              <a:t>To find out who is saying what about your topic area</a:t>
            </a:r>
          </a:p>
          <a:p>
            <a:pPr marL="857250" lvl="1" indent="-457200">
              <a:lnSpc>
                <a:spcPct val="90000"/>
              </a:lnSpc>
              <a:buFont typeface="Courier New" panose="02070309020205020404" pitchFamily="49" charset="0"/>
              <a:buChar char="o"/>
            </a:pPr>
            <a:r>
              <a:rPr lang="en-GB" sz="1800" dirty="0"/>
              <a:t>To identify gaps in the literature</a:t>
            </a:r>
          </a:p>
          <a:p>
            <a:pPr marL="857250" lvl="1" indent="-457200">
              <a:lnSpc>
                <a:spcPct val="90000"/>
              </a:lnSpc>
              <a:buFont typeface="Courier New" panose="02070309020205020404" pitchFamily="49" charset="0"/>
              <a:buChar char="o"/>
            </a:pPr>
            <a:r>
              <a:rPr lang="en-GB" sz="1800" dirty="0"/>
              <a:t>To provide context for your research</a:t>
            </a:r>
          </a:p>
          <a:p>
            <a:pPr marL="857250" lvl="1" indent="-457200">
              <a:lnSpc>
                <a:spcPct val="90000"/>
              </a:lnSpc>
              <a:buFont typeface="Courier New" panose="02070309020205020404" pitchFamily="49" charset="0"/>
              <a:buChar char="o"/>
            </a:pPr>
            <a:r>
              <a:rPr lang="en-GB" sz="1800" dirty="0"/>
              <a:t>To show that you have read widely and in depth</a:t>
            </a:r>
          </a:p>
          <a:p>
            <a:pPr marL="857250" lvl="1" indent="-457200">
              <a:lnSpc>
                <a:spcPct val="90000"/>
              </a:lnSpc>
              <a:buFont typeface="Courier New" panose="02070309020205020404" pitchFamily="49" charset="0"/>
              <a:buChar char="o"/>
            </a:pPr>
            <a:r>
              <a:rPr lang="en-GB" sz="1800" dirty="0"/>
              <a:t>To show you have the skills to interpret and evaluate the literature</a:t>
            </a:r>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r>
              <a:rPr lang="en-GB" sz="1800" i="1" dirty="0"/>
              <a:t>‘…review of literature should demonstrate that ‘the writer has studied existing work in the field with insight…’ (Haywood and Wragg, 1982.p2)</a:t>
            </a:r>
          </a:p>
          <a:p>
            <a:pPr>
              <a:lnSpc>
                <a:spcPct val="90000"/>
              </a:lnSpc>
            </a:pPr>
            <a:endParaRPr lang="en-GB" sz="1800" dirty="0"/>
          </a:p>
        </p:txBody>
      </p:sp>
      <p:pic>
        <p:nvPicPr>
          <p:cNvPr id="3074" name="Picture 2" descr="The literature review : Supporting Research">
            <a:extLst>
              <a:ext uri="{FF2B5EF4-FFF2-40B4-BE49-F238E27FC236}">
                <a16:creationId xmlns:a16="http://schemas.microsoft.com/office/drawing/2014/main" id="{941F674F-0C64-903D-49B0-B701CCCF2A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2191428"/>
            <a:ext cx="5384800" cy="2215460"/>
          </a:xfrm>
          <a:prstGeom prst="rect">
            <a:avLst/>
          </a:prstGeom>
          <a:solidFill>
            <a:srgbClr val="FFFFFF"/>
          </a:solidFill>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chemeClr val="accent3"/>
          </a:solidFill>
        </p:spPr>
        <p:txBody>
          <a:bodyPr anchor="ctr">
            <a:normAutofit/>
          </a:bodyPr>
          <a:lstStyle/>
          <a:p>
            <a:pPr>
              <a:lnSpc>
                <a:spcPct val="90000"/>
              </a:lnSpc>
            </a:pPr>
            <a:r>
              <a:rPr lang="en-GB" sz="3700" b="1" dirty="0">
                <a:solidFill>
                  <a:schemeClr val="bg1"/>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942708"/>
            <a:ext cx="5384800" cy="3989040"/>
          </a:xfrm>
        </p:spPr>
        <p:txBody>
          <a:bodyPr vert="horz" lIns="91440" tIns="45720" rIns="91440" bIns="45720" rtlCol="0">
            <a:normAutofit/>
          </a:bodyPr>
          <a:lstStyle/>
          <a:p>
            <a:r>
              <a:rPr lang="en-GB" dirty="0"/>
              <a:t>Where will you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098" name="Picture 2" descr="The process of writing a literature review - Learn HQ">
            <a:extLst>
              <a:ext uri="{FF2B5EF4-FFF2-40B4-BE49-F238E27FC236}">
                <a16:creationId xmlns:a16="http://schemas.microsoft.com/office/drawing/2014/main" id="{8A36654A-B942-E8BF-A1A1-93FDC80BC3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76" y="1600201"/>
            <a:ext cx="4653280" cy="4674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The 'How' of writing a Literature review</a:t>
            </a:r>
          </a:p>
        </p:txBody>
      </p:sp>
      <p:pic>
        <p:nvPicPr>
          <p:cNvPr id="5124" name="Picture 4" descr="3D Crossword Start Reading on White Background Stock Illustration -  Illustration of inspiration, cloud: 91601837">
            <a:extLst>
              <a:ext uri="{FF2B5EF4-FFF2-40B4-BE49-F238E27FC236}">
                <a16:creationId xmlns:a16="http://schemas.microsoft.com/office/drawing/2014/main" id="{5A3916F1-F708-2AEE-81E9-C9955CBBC7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3666" y="1564336"/>
            <a:ext cx="5344668" cy="4060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82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92D050"/>
          </a:solidFill>
        </p:spPr>
        <p:txBody>
          <a:bodyPr anchor="ctr">
            <a:normAutofit/>
          </a:bodyPr>
          <a:lstStyle/>
          <a:p>
            <a:r>
              <a:rPr lang="en-GB"/>
              <a:t>Where do you find resources?</a:t>
            </a:r>
          </a:p>
        </p:txBody>
      </p:sp>
      <p:pic>
        <p:nvPicPr>
          <p:cNvPr id="4" name="Picture 3" descr="Magnifying glass and question mark">
            <a:extLst>
              <a:ext uri="{FF2B5EF4-FFF2-40B4-BE49-F238E27FC236}">
                <a16:creationId xmlns:a16="http://schemas.microsoft.com/office/drawing/2014/main" id="{CD7E3DB6-6C9E-0F1E-063C-04771D929D98}"/>
              </a:ext>
            </a:extLst>
          </p:cNvPr>
          <p:cNvPicPr>
            <a:picLocks noChangeAspect="1"/>
          </p:cNvPicPr>
          <p:nvPr/>
        </p:nvPicPr>
        <p:blipFill rotWithShape="1">
          <a:blip r:embed="rId2"/>
          <a:srcRect t="23032" b="13506"/>
          <a:stretch/>
        </p:blipFill>
        <p:spPr>
          <a:xfrm>
            <a:off x="609600" y="1600201"/>
            <a:ext cx="10972800" cy="3917032"/>
          </a:xfrm>
          <a:prstGeom prst="rect">
            <a:avLst/>
          </a:prstGeom>
          <a:noFill/>
        </p:spPr>
      </p:pic>
    </p:spTree>
    <p:extLst>
      <p:ext uri="{BB962C8B-B14F-4D97-AF65-F5344CB8AC3E}">
        <p14:creationId xmlns:p14="http://schemas.microsoft.com/office/powerpoint/2010/main" val="222995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chemeClr val="accent3"/>
          </a:solidFill>
        </p:spPr>
        <p:txBody>
          <a:bodyPr>
            <a:normAutofit fontScale="90000"/>
          </a:bodyPr>
          <a:lstStyle/>
          <a:p>
            <a:br>
              <a:rPr lang="en-GB" sz="3600" dirty="0">
                <a:solidFill>
                  <a:schemeClr val="bg1"/>
                </a:solidFill>
              </a:rPr>
            </a:br>
            <a:r>
              <a:rPr lang="en-GB" sz="3600" b="1" dirty="0">
                <a:solidFill>
                  <a:schemeClr val="bg1"/>
                </a:solidFill>
              </a:rPr>
              <a:t>1. How to find your resources </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dirty="0">
                <a:solidFill>
                  <a:srgbClr val="0070C0"/>
                </a:solidFill>
              </a:rPr>
              <a:t>Go and look for it! :-P</a:t>
            </a:r>
            <a:br>
              <a:rPr lang="en-GB" sz="2400" b="1" i="1" dirty="0">
                <a:solidFill>
                  <a:srgbClr val="0070C0"/>
                </a:solidFill>
              </a:rPr>
            </a:br>
            <a:endParaRPr lang="en-US" dirty="0">
              <a:solidFill>
                <a:srgbClr val="0070C0"/>
              </a:solidFill>
            </a:endParaRPr>
          </a:p>
          <a:p>
            <a:pPr marL="0" indent="0">
              <a:buNone/>
            </a:pPr>
            <a:r>
              <a:rPr lang="en-GB" i="1" dirty="0"/>
              <a:t>4 methods of finding resources:</a:t>
            </a:r>
          </a:p>
          <a:p>
            <a:pPr marL="0" indent="0">
              <a:buNone/>
            </a:pPr>
            <a:r>
              <a:rPr lang="en-GB" i="1" dirty="0"/>
              <a:t>1. University Library</a:t>
            </a:r>
          </a:p>
          <a:p>
            <a:pPr marL="0" indent="0">
              <a:buNone/>
            </a:pPr>
            <a:r>
              <a:rPr lang="en-GB" i="1" dirty="0"/>
              <a:t>2. Google scholar</a:t>
            </a:r>
          </a:p>
          <a:p>
            <a:pPr marL="0" indent="0">
              <a:buNone/>
            </a:pPr>
            <a:r>
              <a:rPr lang="en-GB" i="1" dirty="0"/>
              <a:t>3. 'Snowballing'</a:t>
            </a:r>
          </a:p>
          <a:p>
            <a:pPr marL="0" indent="0">
              <a:buNone/>
            </a:pPr>
            <a:r>
              <a:rPr lang="en-GB" i="1"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dirty="0"/>
              <a:t>Just like a Detective Constable…</a:t>
            </a:r>
            <a:br>
              <a:rPr lang="en-GB" dirty="0"/>
            </a:br>
            <a:endParaRPr lang="en-GB" dirty="0"/>
          </a:p>
          <a:p>
            <a:pPr marL="514350" indent="-514350">
              <a:buAutoNum type="arabicPeriod"/>
            </a:pPr>
            <a:r>
              <a:rPr lang="en-GB" dirty="0"/>
              <a:t>Questions that need answers (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6146" name="Picture 2" descr="Library and Learning Resources | University of Wales Trinity Saint David">
            <a:extLst>
              <a:ext uri="{FF2B5EF4-FFF2-40B4-BE49-F238E27FC236}">
                <a16:creationId xmlns:a16="http://schemas.microsoft.com/office/drawing/2014/main" id="{2806788B-AB0F-EB99-1C1A-85FE6028D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2182" y="4032249"/>
            <a:ext cx="33147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chemeClr val="accent3"/>
          </a:solidFill>
        </p:spPr>
        <p:txBody>
          <a:bodyPr/>
          <a:lstStyle/>
          <a:p>
            <a:r>
              <a:rPr lang="en-GB" dirty="0">
                <a:solidFill>
                  <a:schemeClr val="bg1"/>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a. Log</a:t>
            </a:r>
          </a:p>
          <a:p>
            <a:pPr marL="0" indent="0">
              <a:buNone/>
            </a:pPr>
            <a:r>
              <a:rPr lang="en-GB" dirty="0"/>
              <a:t>Logging all the reference information – why?</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solidFill>
                  <a:schemeClr val="bg1"/>
                </a:solidFill>
              </a:rPr>
              <a:t>b. Catalogue</a:t>
            </a:r>
            <a:endParaRPr lang="en-US" b="1" dirty="0">
              <a:solidFill>
                <a:schemeClr val="bg1"/>
              </a:solidFill>
            </a:endParaRPr>
          </a:p>
          <a:p>
            <a:pPr marL="0" indent="0">
              <a:buNone/>
            </a:pPr>
            <a:r>
              <a:rPr lang="en-GB" dirty="0"/>
              <a:t>Catalogue all your literature – assist in remembering who said what/where etc – why?</a:t>
            </a:r>
          </a:p>
        </p:txBody>
      </p:sp>
      <p:sp>
        <p:nvSpPr>
          <p:cNvPr id="5" name="Rectangle 4">
            <a:extLst>
              <a:ext uri="{FF2B5EF4-FFF2-40B4-BE49-F238E27FC236}">
                <a16:creationId xmlns:a16="http://schemas.microsoft.com/office/drawing/2014/main" id="{84E97E43-0FE7-537D-E1B0-D35D7B872378}"/>
              </a:ext>
            </a:extLst>
          </p:cNvPr>
          <p:cNvSpPr/>
          <p:nvPr/>
        </p:nvSpPr>
        <p:spPr>
          <a:xfrm>
            <a:off x="609600" y="3845478"/>
            <a:ext cx="6016254" cy="185183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bg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 – why? </a:t>
            </a:r>
          </a:p>
          <a:p>
            <a:pPr algn="ctr"/>
            <a:endParaRPr lang="en-GB" dirty="0"/>
          </a:p>
        </p:txBody>
      </p:sp>
      <p:pic>
        <p:nvPicPr>
          <p:cNvPr id="1026" name="Picture 2" descr="Benefits of Mind Mapping - MindMapper">
            <a:extLst>
              <a:ext uri="{FF2B5EF4-FFF2-40B4-BE49-F238E27FC236}">
                <a16:creationId xmlns:a16="http://schemas.microsoft.com/office/drawing/2014/main" id="{DEB369C3-EAEC-714C-B014-72C9BDDDBE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8819" y="3845478"/>
            <a:ext cx="360680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xfrm>
            <a:off x="0" y="241435"/>
            <a:ext cx="10972800" cy="1143000"/>
          </a:xfrm>
          <a:solidFill>
            <a:srgbClr val="92D050"/>
          </a:solidFill>
        </p:spPr>
        <p:txBody>
          <a:bodyPr/>
          <a:lstStyle/>
          <a:p>
            <a:pPr algn="l"/>
            <a:r>
              <a:rPr lang="en-GB" dirty="0">
                <a:solidFill>
                  <a:schemeClr val="bg1"/>
                </a:solidFill>
              </a:rPr>
              <a:t>Referencing &amp; Reviewing Literature</a:t>
            </a:r>
            <a:endParaRPr lang="en-GB" dirty="0"/>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 Harvard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r>
              <a:rPr lang="en-GB" dirty="0"/>
              <a:t> Make a table! </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dirty="0">
                <a:solidFill>
                  <a:srgbClr val="0070C0"/>
                </a:solidFill>
              </a:rPr>
              <a:t>How to review the literature</a:t>
            </a:r>
          </a:p>
          <a:p>
            <a:pPr marL="0" indent="0">
              <a:buNone/>
            </a:pPr>
            <a:endParaRPr lang="en-GB" dirty="0"/>
          </a:p>
          <a:p>
            <a:pPr>
              <a:buFont typeface="Courier New" panose="02070309020205020404" pitchFamily="49" charset="0"/>
              <a:buChar char="o"/>
            </a:pPr>
            <a:r>
              <a:rPr lang="en-GB" dirty="0"/>
              <a:t>Read widely</a:t>
            </a:r>
          </a:p>
          <a:p>
            <a:pPr>
              <a:buFont typeface="Courier New" panose="02070309020205020404" pitchFamily="49" charset="0"/>
              <a:buChar char="o"/>
            </a:pPr>
            <a:r>
              <a:rPr lang="en-GB" i="1" dirty="0"/>
              <a:t>‘Critically evaluate’ </a:t>
            </a:r>
            <a:r>
              <a:rPr lang="en-GB" dirty="0"/>
              <a:t>what you read</a:t>
            </a:r>
          </a:p>
          <a:p>
            <a:pPr>
              <a:buFont typeface="Courier New" panose="02070309020205020404" pitchFamily="49" charset="0"/>
              <a:buChar char="o"/>
            </a:pPr>
            <a:r>
              <a:rPr lang="en-GB" dirty="0"/>
              <a:t>Identify themes, gaps, trends, patterns</a:t>
            </a:r>
          </a:p>
          <a:p>
            <a:pPr>
              <a:buFont typeface="Courier New" panose="02070309020205020404" pitchFamily="49" charset="0"/>
              <a:buChar char="o"/>
            </a:pPr>
            <a:r>
              <a:rPr lang="en-GB" dirty="0"/>
              <a:t>Make notes</a:t>
            </a:r>
          </a:p>
          <a:p>
            <a:pPr>
              <a:buFont typeface="Courier New" panose="02070309020205020404" pitchFamily="49" charset="0"/>
              <a:buChar char="o"/>
            </a:pPr>
            <a:endParaRPr lang="en-GB" dirty="0"/>
          </a:p>
        </p:txBody>
      </p:sp>
      <p:graphicFrame>
        <p:nvGraphicFramePr>
          <p:cNvPr id="5" name="Table 5">
            <a:extLst>
              <a:ext uri="{FF2B5EF4-FFF2-40B4-BE49-F238E27FC236}">
                <a16:creationId xmlns:a16="http://schemas.microsoft.com/office/drawing/2014/main" id="{D801669A-6681-F6F1-822D-B74FA233775A}"/>
              </a:ext>
            </a:extLst>
          </p:cNvPr>
          <p:cNvGraphicFramePr>
            <a:graphicFrameLocks noGrp="1"/>
          </p:cNvGraphicFramePr>
          <p:nvPr>
            <p:extLst>
              <p:ext uri="{D42A27DB-BD31-4B8C-83A1-F6EECF244321}">
                <p14:modId xmlns:p14="http://schemas.microsoft.com/office/powerpoint/2010/main" val="3688868869"/>
              </p:ext>
            </p:extLst>
          </p:nvPr>
        </p:nvGraphicFramePr>
        <p:xfrm>
          <a:off x="609600" y="4932545"/>
          <a:ext cx="5384802" cy="1112520"/>
        </p:xfrm>
        <a:graphic>
          <a:graphicData uri="http://schemas.openxmlformats.org/drawingml/2006/table">
            <a:tbl>
              <a:tblPr firstRow="1" bandRow="1">
                <a:tableStyleId>{5C22544A-7EE6-4342-B048-85BDC9FD1C3A}</a:tableStyleId>
              </a:tblPr>
              <a:tblGrid>
                <a:gridCol w="1794934">
                  <a:extLst>
                    <a:ext uri="{9D8B030D-6E8A-4147-A177-3AD203B41FA5}">
                      <a16:colId xmlns:a16="http://schemas.microsoft.com/office/drawing/2014/main" val="3506751941"/>
                    </a:ext>
                  </a:extLst>
                </a:gridCol>
                <a:gridCol w="1794934">
                  <a:extLst>
                    <a:ext uri="{9D8B030D-6E8A-4147-A177-3AD203B41FA5}">
                      <a16:colId xmlns:a16="http://schemas.microsoft.com/office/drawing/2014/main" val="3198770614"/>
                    </a:ext>
                  </a:extLst>
                </a:gridCol>
                <a:gridCol w="1794934">
                  <a:extLst>
                    <a:ext uri="{9D8B030D-6E8A-4147-A177-3AD203B41FA5}">
                      <a16:colId xmlns:a16="http://schemas.microsoft.com/office/drawing/2014/main" val="1417250863"/>
                    </a:ext>
                  </a:extLst>
                </a:gridCol>
              </a:tblGrid>
              <a:tr h="370840">
                <a:tc>
                  <a:txBody>
                    <a:bodyPr/>
                    <a:lstStyle/>
                    <a:p>
                      <a:r>
                        <a:rPr lang="en-US" dirty="0"/>
                        <a:t>Source?</a:t>
                      </a:r>
                    </a:p>
                  </a:txBody>
                  <a:tcPr/>
                </a:tc>
                <a:tc>
                  <a:txBody>
                    <a:bodyPr/>
                    <a:lstStyle/>
                    <a:p>
                      <a:r>
                        <a:rPr lang="en-US" dirty="0"/>
                        <a:t>Where?</a:t>
                      </a:r>
                    </a:p>
                  </a:txBody>
                  <a:tcPr/>
                </a:tc>
                <a:tc>
                  <a:txBody>
                    <a:bodyPr/>
                    <a:lstStyle/>
                    <a:p>
                      <a:r>
                        <a:rPr lang="en-US" dirty="0"/>
                        <a:t>Citation?</a:t>
                      </a:r>
                    </a:p>
                  </a:txBody>
                  <a:tcPr/>
                </a:tc>
                <a:extLst>
                  <a:ext uri="{0D108BD9-81ED-4DB2-BD59-A6C34878D82A}">
                    <a16:rowId xmlns:a16="http://schemas.microsoft.com/office/drawing/2014/main" val="4179561447"/>
                  </a:ext>
                </a:extLst>
              </a:tr>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6440584"/>
                  </a:ext>
                </a:extLst>
              </a:tr>
              <a:tr h="370840">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238890985"/>
                  </a:ext>
                </a:extLst>
              </a:tr>
            </a:tbl>
          </a:graphicData>
        </a:graphic>
      </p:graphicFrame>
      <p:pic>
        <p:nvPicPr>
          <p:cNvPr id="7" name="Picture 6" descr="Text&#10;&#10;Description automatically generated">
            <a:extLst>
              <a:ext uri="{FF2B5EF4-FFF2-40B4-BE49-F238E27FC236}">
                <a16:creationId xmlns:a16="http://schemas.microsoft.com/office/drawing/2014/main" id="{E1081B8C-7379-A950-7A49-9629CC349D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295154">
            <a:off x="9557438" y="4907720"/>
            <a:ext cx="1327134" cy="1641563"/>
          </a:xfrm>
          <a:prstGeom prst="rect">
            <a:avLst/>
          </a:prstGeom>
        </p:spPr>
      </p:pic>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513348" y="142871"/>
            <a:ext cx="10972800" cy="1143000"/>
          </a:xfrm>
          <a:solidFill>
            <a:srgbClr val="92D050"/>
          </a:solidFill>
        </p:spPr>
        <p:txBody>
          <a:bodyPr anchor="ctr">
            <a:normAutofit/>
          </a:bodyPr>
          <a:lstStyle/>
          <a:p>
            <a:pPr>
              <a:lnSpc>
                <a:spcPct val="90000"/>
              </a:lnSpc>
            </a:pPr>
            <a:r>
              <a:rPr lang="en-GB" sz="2800" dirty="0">
                <a:solidFill>
                  <a:schemeClr val="bg1"/>
                </a:solidFill>
              </a:rPr>
              <a:t>When reviewing the literature , what kind of questions should you be considering as you are reading and making notes?</a:t>
            </a:r>
          </a:p>
        </p:txBody>
      </p:sp>
      <p:sp>
        <p:nvSpPr>
          <p:cNvPr id="3" name="TextBox 2">
            <a:extLst>
              <a:ext uri="{FF2B5EF4-FFF2-40B4-BE49-F238E27FC236}">
                <a16:creationId xmlns:a16="http://schemas.microsoft.com/office/drawing/2014/main" id="{F97D294A-7E81-C06F-4E08-F2763C7B2D9C}"/>
              </a:ext>
            </a:extLst>
          </p:cNvPr>
          <p:cNvSpPr txBox="1"/>
          <p:nvPr/>
        </p:nvSpPr>
        <p:spPr>
          <a:xfrm>
            <a:off x="5197642" y="1617044"/>
            <a:ext cx="5072514" cy="3139321"/>
          </a:xfrm>
          <a:prstGeom prst="rect">
            <a:avLst/>
          </a:prstGeom>
          <a:noFill/>
        </p:spPr>
        <p:txBody>
          <a:bodyPr wrap="square" rtlCol="0">
            <a:spAutoFit/>
          </a:bodyPr>
          <a:lstStyle/>
          <a:p>
            <a:r>
              <a:rPr lang="en-US" b="1" u="sng" dirty="0"/>
              <a:t>Remember</a:t>
            </a:r>
          </a:p>
          <a:p>
            <a:endParaRPr lang="en-US" dirty="0"/>
          </a:p>
          <a:p>
            <a:pPr marL="285750" indent="-285750">
              <a:buFont typeface="Arial" panose="020B0604020202020204" pitchFamily="34" charset="0"/>
              <a:buChar char="•"/>
            </a:pPr>
            <a:r>
              <a:rPr lang="en-US" dirty="0"/>
              <a:t>Your objectives help meet your overall aim…</a:t>
            </a:r>
          </a:p>
          <a:p>
            <a:endParaRPr lang="en-US" dirty="0"/>
          </a:p>
          <a:p>
            <a:pPr marL="285750" indent="-285750">
              <a:buFont typeface="Arial" panose="020B0604020202020204" pitchFamily="34" charset="0"/>
              <a:buChar char="•"/>
            </a:pPr>
            <a:r>
              <a:rPr lang="en-US" dirty="0"/>
              <a:t>Your LR should link to your objectives…</a:t>
            </a:r>
          </a:p>
          <a:p>
            <a:endParaRPr lang="en-US" dirty="0"/>
          </a:p>
          <a:p>
            <a:pPr marL="285750" indent="-285750">
              <a:buFont typeface="Arial" panose="020B0604020202020204" pitchFamily="34" charset="0"/>
              <a:buChar char="•"/>
            </a:pPr>
            <a:r>
              <a:rPr lang="en-US" dirty="0"/>
              <a:t>There should be a flow through your project – what does this mean? </a:t>
            </a:r>
          </a:p>
          <a:p>
            <a:pPr marL="285750" indent="-285750">
              <a:buFont typeface="Arial" panose="020B0604020202020204" pitchFamily="34" charset="0"/>
              <a:buChar char="•"/>
            </a:pPr>
            <a:endParaRPr lang="en-US" dirty="0"/>
          </a:p>
          <a:p>
            <a:endParaRPr lang="en-US" dirty="0"/>
          </a:p>
          <a:p>
            <a:endParaRPr lang="en-US" dirty="0"/>
          </a:p>
        </p:txBody>
      </p:sp>
      <p:pic>
        <p:nvPicPr>
          <p:cNvPr id="2050" name="Picture 2" descr="What Should I Avoid When Trying to Get More Links?">
            <a:extLst>
              <a:ext uri="{FF2B5EF4-FFF2-40B4-BE49-F238E27FC236}">
                <a16:creationId xmlns:a16="http://schemas.microsoft.com/office/drawing/2014/main" id="{272ADA3A-F384-4808-96A5-55B550CC5B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9286" y="4174156"/>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Our Spaces and Opening Times | University of Wales Trinity Saint David">
            <a:extLst>
              <a:ext uri="{FF2B5EF4-FFF2-40B4-BE49-F238E27FC236}">
                <a16:creationId xmlns:a16="http://schemas.microsoft.com/office/drawing/2014/main" id="{454877D8-F11F-BB82-7422-2AF16F06E7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8" y="1617044"/>
            <a:ext cx="3927722" cy="3927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367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92D050"/>
          </a:solidFill>
        </p:spPr>
        <p:txBody>
          <a:bodyPr/>
          <a:lstStyle/>
          <a:p>
            <a:pPr algn="l"/>
            <a:r>
              <a:rPr lang="en-GB" dirty="0">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a:xfrm>
            <a:off x="609600" y="2822609"/>
            <a:ext cx="10972800" cy="3917032"/>
          </a:xfrm>
        </p:spPr>
        <p:txBody>
          <a:bodyPr>
            <a:normAutofit fontScale="70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pPr marL="0" indent="0" algn="r">
              <a:buNone/>
            </a:pPr>
            <a:r>
              <a:rPr lang="en-GB" dirty="0">
                <a:solidFill>
                  <a:srgbClr val="0D405F"/>
                </a:solidFill>
                <a:latin typeface="Inter"/>
              </a:rPr>
              <a:t>(</a:t>
            </a:r>
            <a:r>
              <a:rPr lang="en-GB" dirty="0" err="1">
                <a:solidFill>
                  <a:srgbClr val="0D405F"/>
                </a:solidFill>
                <a:latin typeface="Inter"/>
              </a:rPr>
              <a:t>Scribbr</a:t>
            </a:r>
            <a:r>
              <a:rPr lang="en-GB" dirty="0">
                <a:solidFill>
                  <a:srgbClr val="0D405F"/>
                </a:solidFill>
                <a:latin typeface="Inter"/>
              </a:rPr>
              <a:t>, 2022)</a:t>
            </a:r>
            <a:endParaRPr lang="en-GB" b="0" i="0" dirty="0">
              <a:solidFill>
                <a:srgbClr val="0D405F"/>
              </a:solidFill>
              <a:effectLst/>
              <a:latin typeface="Inter"/>
            </a:endParaRPr>
          </a:p>
          <a:p>
            <a:endParaRPr lang="en-GB" dirty="0"/>
          </a:p>
        </p:txBody>
      </p:sp>
      <p:pic>
        <p:nvPicPr>
          <p:cNvPr id="3074" name="Picture 2" descr="Flat vector illustration of group of people doing discussion. Suitable for  design element of business forum, political debate, and discuss current  issues activity. 4413151 Vector Art at Vecteezy">
            <a:extLst>
              <a:ext uri="{FF2B5EF4-FFF2-40B4-BE49-F238E27FC236}">
                <a16:creationId xmlns:a16="http://schemas.microsoft.com/office/drawing/2014/main" id="{BE173BE4-E2A2-2525-60D3-8D3D66634C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9200" y="69157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988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xfrm>
            <a:off x="609600" y="274638"/>
            <a:ext cx="10972800" cy="1143000"/>
          </a:xfrm>
          <a:solidFill>
            <a:srgbClr val="92D050"/>
          </a:solidFill>
        </p:spPr>
        <p:txBody>
          <a:bodyPr vert="horz" lIns="91440" tIns="45720" rIns="91440" bIns="45720" rtlCol="0" anchor="ctr">
            <a:normAutofit/>
          </a:bodyPr>
          <a:lstStyle/>
          <a:p>
            <a:r>
              <a:rPr lang="en-GB" dirty="0">
                <a:solidFill>
                  <a:schemeClr val="bg1"/>
                </a:solidFill>
              </a:rPr>
              <a:t>How to structure your literature review?</a:t>
            </a:r>
          </a:p>
        </p:txBody>
      </p:sp>
      <p:sp>
        <p:nvSpPr>
          <p:cNvPr id="4" name="TextBox 3">
            <a:extLst>
              <a:ext uri="{FF2B5EF4-FFF2-40B4-BE49-F238E27FC236}">
                <a16:creationId xmlns:a16="http://schemas.microsoft.com/office/drawing/2014/main" id="{E0702FF8-5983-C0A2-558F-3D216271E1B9}"/>
              </a:ext>
            </a:extLst>
          </p:cNvPr>
          <p:cNvSpPr txBox="1"/>
          <p:nvPr/>
        </p:nvSpPr>
        <p:spPr>
          <a:xfrm>
            <a:off x="609600" y="1600201"/>
            <a:ext cx="53848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b="0" i="0" dirty="0">
                <a:effectLst/>
              </a:rPr>
              <a:t>There are five key steps to writing a literature review:</a:t>
            </a:r>
          </a:p>
          <a:p>
            <a:pPr>
              <a:spcBef>
                <a:spcPct val="20000"/>
              </a:spcBef>
              <a:buFont typeface="Arial" pitchFamily="34" charset="0"/>
              <a:buAutoNum type="arabicPeriod"/>
            </a:pPr>
            <a:r>
              <a:rPr lang="en-GB" sz="2800" b="1" i="0" u="none" strike="noStrike" dirty="0">
                <a:effectLst/>
                <a:hlinkClick r:id="rId3"/>
              </a:rPr>
              <a:t>Search</a:t>
            </a:r>
            <a:r>
              <a:rPr lang="en-GB" sz="2800" b="0" i="0" u="none" strike="noStrike" dirty="0">
                <a:effectLst/>
                <a:hlinkClick r:id="rId3"/>
              </a:rPr>
              <a:t> for relevant literature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4"/>
              </a:rPr>
              <a:t>Evaluate</a:t>
            </a:r>
            <a:r>
              <a:rPr lang="en-GB" sz="2800" b="0" i="0" u="none" strike="noStrike" dirty="0">
                <a:effectLst/>
                <a:hlinkClick r:id="rId4"/>
              </a:rPr>
              <a:t> sources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5"/>
              </a:rPr>
              <a:t>Identify</a:t>
            </a:r>
            <a:r>
              <a:rPr lang="en-GB" sz="2800" b="0" i="0" u="none" strike="noStrike" dirty="0">
                <a:effectLst/>
                <a:hlinkClick r:id="rId5"/>
              </a:rPr>
              <a:t> themes, debates and gaps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6"/>
              </a:rPr>
              <a:t>Outline</a:t>
            </a:r>
            <a:r>
              <a:rPr lang="en-GB" sz="2800" b="0" i="0" u="none" strike="noStrike" dirty="0">
                <a:effectLst/>
                <a:hlinkClick r:id="rId6"/>
              </a:rPr>
              <a:t> the structure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7"/>
              </a:rPr>
              <a:t>Write</a:t>
            </a:r>
            <a:r>
              <a:rPr lang="en-GB" sz="2800" b="0" i="0" u="none" strike="noStrike" dirty="0">
                <a:effectLst/>
                <a:hlinkClick r:id="rId7"/>
              </a:rPr>
              <a:t> your literature review</a:t>
            </a:r>
            <a:endParaRPr lang="en-GB" sz="2800" b="0" i="0" dirty="0">
              <a:effectLst/>
            </a:endParaRPr>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D83F0FB5-7B30-0AC1-274B-515D25381D6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67969" y="1856233"/>
            <a:ext cx="5214431" cy="3989040"/>
          </a:xfrm>
          <a:prstGeom prst="rect">
            <a:avLst/>
          </a:prstGeom>
          <a:noFill/>
        </p:spPr>
      </p:pic>
    </p:spTree>
    <p:extLst>
      <p:ext uri="{BB962C8B-B14F-4D97-AF65-F5344CB8AC3E}">
        <p14:creationId xmlns:p14="http://schemas.microsoft.com/office/powerpoint/2010/main" val="3715423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dirty="0"/>
              <a:t>4 ways to structure your literature review</a:t>
            </a:r>
            <a:endParaRPr lang="en-US" sz="2600" dirty="0"/>
          </a:p>
          <a:p>
            <a:pPr marL="0" indent="0">
              <a:lnSpc>
                <a:spcPct val="90000"/>
              </a:lnSpc>
              <a:buNone/>
            </a:pPr>
            <a:endParaRPr lang="en-GB" sz="2600" b="1" dirty="0"/>
          </a:p>
          <a:p>
            <a:pPr marL="0" indent="0">
              <a:lnSpc>
                <a:spcPct val="90000"/>
              </a:lnSpc>
              <a:buNone/>
            </a:pPr>
            <a:r>
              <a:rPr lang="en-GB" sz="2600" b="1" dirty="0"/>
              <a:t>1. Chronological</a:t>
            </a:r>
          </a:p>
          <a:p>
            <a:pPr marL="0" indent="0">
              <a:lnSpc>
                <a:spcPct val="90000"/>
              </a:lnSpc>
              <a:buNone/>
            </a:pPr>
            <a:r>
              <a:rPr lang="en-GB" sz="2600" b="1" dirty="0">
                <a:highlight>
                  <a:srgbClr val="00FF00"/>
                </a:highlight>
              </a:rPr>
              <a:t>2. Thematic</a:t>
            </a:r>
          </a:p>
          <a:p>
            <a:pPr marL="0" indent="0">
              <a:lnSpc>
                <a:spcPct val="90000"/>
              </a:lnSpc>
              <a:buNone/>
            </a:pPr>
            <a:r>
              <a:rPr lang="en-GB" sz="2600" b="1" dirty="0"/>
              <a:t>3. Methodological</a:t>
            </a:r>
          </a:p>
          <a:p>
            <a:pPr marL="0" indent="0">
              <a:lnSpc>
                <a:spcPct val="90000"/>
              </a:lnSpc>
              <a:buNone/>
            </a:pPr>
            <a:r>
              <a:rPr lang="en-GB" sz="2600" b="1" dirty="0"/>
              <a:t>4. Theoretical</a:t>
            </a:r>
          </a:p>
          <a:p>
            <a:pPr>
              <a:lnSpc>
                <a:spcPct val="90000"/>
              </a:lnSpc>
            </a:pPr>
            <a:endParaRPr lang="en-GB" sz="2600" dirty="0"/>
          </a:p>
          <a:p>
            <a:pPr marL="0" indent="0">
              <a:lnSpc>
                <a:spcPct val="90000"/>
              </a:lnSpc>
              <a:buNone/>
            </a:pPr>
            <a:r>
              <a:rPr lang="en-GB" sz="2600" b="0" i="0" dirty="0">
                <a:effectLst/>
              </a:rPr>
              <a:t>(Source: </a:t>
            </a:r>
            <a:r>
              <a:rPr lang="en-GB" sz="2600" b="0" i="0" dirty="0" err="1">
                <a:effectLst/>
              </a:rPr>
              <a:t>Scribbr</a:t>
            </a:r>
            <a:r>
              <a:rPr lang="en-GB" sz="2600" b="0" i="0" dirty="0">
                <a:effectLst/>
              </a:rPr>
              <a:t>, 2022)</a:t>
            </a:r>
          </a:p>
          <a:p>
            <a:pPr>
              <a:lnSpc>
                <a:spcPct val="90000"/>
              </a:lnSpc>
            </a:pPr>
            <a:endParaRPr lang="en-GB" sz="2600" dirty="0"/>
          </a:p>
        </p:txBody>
      </p:sp>
      <p:pic>
        <p:nvPicPr>
          <p:cNvPr id="8194" name="Picture 2" descr="Information - Simple English Wikipedia, the free encyclopedia">
            <a:extLst>
              <a:ext uri="{FF2B5EF4-FFF2-40B4-BE49-F238E27FC236}">
                <a16:creationId xmlns:a16="http://schemas.microsoft.com/office/drawing/2014/main" id="{52A312BD-9082-D996-D69B-F8CD969192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4418" y="216597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A0428B0-24E4-2B1D-BFC1-9C74D99901F9}"/>
              </a:ext>
            </a:extLst>
          </p:cNvPr>
          <p:cNvSpPr txBox="1"/>
          <p:nvPr/>
        </p:nvSpPr>
        <p:spPr>
          <a:xfrm>
            <a:off x="6613236" y="5700077"/>
            <a:ext cx="6548582" cy="369332"/>
          </a:xfrm>
          <a:prstGeom prst="rect">
            <a:avLst/>
          </a:prstGeom>
          <a:noFill/>
        </p:spPr>
        <p:txBody>
          <a:bodyPr wrap="square" rtlCol="0">
            <a:spAutoFit/>
          </a:bodyPr>
          <a:lstStyle/>
          <a:p>
            <a:r>
              <a:rPr lang="en-US" dirty="0"/>
              <a:t>Click </a:t>
            </a:r>
            <a:r>
              <a:rPr lang="en-US" b="1" u="sng" dirty="0">
                <a:hlinkClick r:id="rId4"/>
              </a:rPr>
              <a:t>here</a:t>
            </a:r>
            <a:r>
              <a:rPr lang="en-US" b="1" u="sng" dirty="0"/>
              <a:t> </a:t>
            </a:r>
            <a:r>
              <a:rPr lang="en-US" dirty="0"/>
              <a:t> to read about each one in more detail</a:t>
            </a:r>
          </a:p>
        </p:txBody>
      </p:sp>
    </p:spTree>
    <p:extLst>
      <p:ext uri="{BB962C8B-B14F-4D97-AF65-F5344CB8AC3E}">
        <p14:creationId xmlns:p14="http://schemas.microsoft.com/office/powerpoint/2010/main" val="2182149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xfrm>
            <a:off x="368968" y="120504"/>
            <a:ext cx="10972800" cy="1143000"/>
          </a:xfrm>
          <a:solidFill>
            <a:srgbClr val="92D050"/>
          </a:solidFill>
        </p:spPr>
        <p:txBody>
          <a:bodyPr/>
          <a:lstStyle/>
          <a:p>
            <a:r>
              <a:rPr lang="en-GB" dirty="0"/>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599" y="1432814"/>
            <a:ext cx="3719033" cy="2287830"/>
          </a:xfrm>
          <a:solidFill>
            <a:schemeClr val="accent3">
              <a:lumMod val="40000"/>
              <a:lumOff val="6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318488" y="3841865"/>
            <a:ext cx="4020289" cy="2075181"/>
          </a:xfrm>
          <a:solidFill>
            <a:schemeClr val="accent3">
              <a:lumMod val="40000"/>
              <a:lumOff val="6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p>
          <a:p>
            <a:pPr marL="457200" indent="-457200"/>
            <a:r>
              <a:rPr lang="en-GB" dirty="0"/>
              <a:t>Supervisor feedback</a:t>
            </a:r>
          </a:p>
        </p:txBody>
      </p:sp>
      <p:pic>
        <p:nvPicPr>
          <p:cNvPr id="9218" name="Picture 2" descr="Planning icon 2 - Tilos Americas">
            <a:extLst>
              <a:ext uri="{FF2B5EF4-FFF2-40B4-BE49-F238E27FC236}">
                <a16:creationId xmlns:a16="http://schemas.microsoft.com/office/drawing/2014/main" id="{2C56B012-F3DD-E435-06FE-2BE759FEB4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5835" y="1712068"/>
            <a:ext cx="4739532" cy="4739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983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92D050"/>
          </a:solidFill>
        </p:spPr>
        <p:txBody>
          <a:bodyPr anchor="ctr">
            <a:normAutofit/>
          </a:bodyPr>
          <a:lstStyle/>
          <a:p>
            <a:pPr>
              <a:lnSpc>
                <a:spcPct val="90000"/>
              </a:lnSpc>
            </a:pPr>
            <a:br>
              <a:rPr lang="en-GB" sz="3700" b="1" dirty="0"/>
            </a:br>
            <a:r>
              <a:rPr lang="en-GB" sz="3700" b="1" dirty="0">
                <a:solidFill>
                  <a:schemeClr val="bg1"/>
                </a:solidFill>
              </a:rPr>
              <a:t>Features of a good literature review</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4352544" y="1965961"/>
            <a:ext cx="7229858" cy="3989040"/>
          </a:xfrm>
        </p:spPr>
        <p:txBody>
          <a:bodyPr>
            <a:normAutofit/>
          </a:bodyPr>
          <a:lstStyle/>
          <a:p>
            <a:pPr>
              <a:lnSpc>
                <a:spcPct val="90000"/>
              </a:lnSpc>
            </a:pPr>
            <a:r>
              <a:rPr lang="en-GB" sz="2200" dirty="0"/>
              <a:t>Lays out what research has been done by others which is relevant to your research aim/objectives</a:t>
            </a:r>
            <a:br>
              <a:rPr lang="en-GB" sz="2200" dirty="0"/>
            </a:br>
            <a:endParaRPr lang="en-GB" sz="2200" dirty="0"/>
          </a:p>
          <a:p>
            <a:pPr>
              <a:lnSpc>
                <a:spcPct val="90000"/>
              </a:lnSpc>
            </a:pPr>
            <a:r>
              <a:rPr lang="en-GB" sz="2200" dirty="0"/>
              <a:t>Presents work of others in a clear, interesting and progressive manner ( to build up a logical picture)</a:t>
            </a:r>
            <a:br>
              <a:rPr lang="en-GB" sz="2200" dirty="0"/>
            </a:br>
            <a:endParaRPr lang="en-GB" sz="2200" dirty="0"/>
          </a:p>
          <a:p>
            <a:pPr>
              <a:lnSpc>
                <a:spcPct val="90000"/>
              </a:lnSpc>
            </a:pPr>
            <a:r>
              <a:rPr lang="en-GB" sz="2200" dirty="0"/>
              <a:t>Provides evidence of in-depth critical evaluation</a:t>
            </a:r>
            <a:br>
              <a:rPr lang="en-GB" sz="2200" dirty="0"/>
            </a:br>
            <a:endParaRPr lang="en-GB" sz="2200" dirty="0"/>
          </a:p>
          <a:p>
            <a:pPr>
              <a:lnSpc>
                <a:spcPct val="90000"/>
              </a:lnSpc>
            </a:pPr>
            <a:r>
              <a:rPr lang="en-GB" sz="2200" dirty="0"/>
              <a:t>Highlights important/emerging issues</a:t>
            </a:r>
            <a:br>
              <a:rPr lang="en-GB" sz="2200" dirty="0"/>
            </a:br>
            <a:endParaRPr lang="en-GB" sz="2200" dirty="0"/>
          </a:p>
          <a:p>
            <a:pPr>
              <a:lnSpc>
                <a:spcPct val="90000"/>
              </a:lnSpc>
            </a:pPr>
            <a:r>
              <a:rPr lang="en-GB" sz="2200" dirty="0"/>
              <a:t>Cites a variety of relevant and appropriate sources properly</a:t>
            </a:r>
          </a:p>
        </p:txBody>
      </p:sp>
      <p:pic>
        <p:nvPicPr>
          <p:cNvPr id="10244" name="Picture 4" descr="Tick Writing Yes - Free vector graphic on Pixabay">
            <a:extLst>
              <a:ext uri="{FF2B5EF4-FFF2-40B4-BE49-F238E27FC236}">
                <a16:creationId xmlns:a16="http://schemas.microsoft.com/office/drawing/2014/main" id="{6202DEA8-6377-C6BE-519F-46226B4632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674" y="1965961"/>
            <a:ext cx="2654300" cy="306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xfrm>
            <a:off x="609600" y="274638"/>
            <a:ext cx="10972800" cy="1506036"/>
          </a:xfrm>
          <a:solidFill>
            <a:srgbClr val="92D050"/>
          </a:solidFill>
        </p:spPr>
        <p:txBody>
          <a:bodyPr>
            <a:normAutofit/>
          </a:bodyPr>
          <a:lstStyle/>
          <a:p>
            <a:r>
              <a:rPr lang="en-GB" dirty="0">
                <a:solidFill>
                  <a:schemeClr val="bg1"/>
                </a:solidFill>
              </a:rPr>
              <a:t>Features of a 'bad' literature review – what to avoid in your writing</a:t>
            </a:r>
          </a:p>
        </p:txBody>
      </p:sp>
      <p:pic>
        <p:nvPicPr>
          <p:cNvPr id="4098" name="Picture 2" descr="Buzzwords and Why You Should Generally Avoid Them in Your Writing">
            <a:extLst>
              <a:ext uri="{FF2B5EF4-FFF2-40B4-BE49-F238E27FC236}">
                <a16:creationId xmlns:a16="http://schemas.microsoft.com/office/drawing/2014/main" id="{E5288049-32B0-F2A5-34EC-849B1A83F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1890" y="2375500"/>
            <a:ext cx="5638577" cy="3438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891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804275"/>
            <a:ext cx="5384800" cy="3989040"/>
          </a:xfrm>
        </p:spPr>
        <p:txBody>
          <a:bodyPr>
            <a:normAutofit fontScale="92500" lnSpcReduction="10000"/>
          </a:bodyPr>
          <a:lstStyle/>
          <a:p>
            <a:pPr>
              <a:lnSpc>
                <a:spcPct val="90000"/>
              </a:lnSpc>
            </a:pPr>
            <a:r>
              <a:rPr lang="en-GB" sz="2400" dirty="0"/>
              <a:t>Irrelevant rambling – stay focused</a:t>
            </a:r>
          </a:p>
          <a:p>
            <a:pPr marL="0" indent="0">
              <a:lnSpc>
                <a:spcPct val="90000"/>
              </a:lnSpc>
              <a:buNone/>
            </a:pPr>
            <a:endParaRPr lang="en-GB" sz="2400" dirty="0"/>
          </a:p>
          <a:p>
            <a:pPr>
              <a:lnSpc>
                <a:spcPct val="90000"/>
              </a:lnSpc>
            </a:pPr>
            <a:r>
              <a:rPr lang="en-GB" sz="2400" dirty="0"/>
              <a:t>Ideas presented in no order – difficult to follow argument/discussions</a:t>
            </a:r>
          </a:p>
          <a:p>
            <a:pPr marL="0" indent="0">
              <a:lnSpc>
                <a:spcPct val="90000"/>
              </a:lnSpc>
              <a:buNone/>
            </a:pPr>
            <a:endParaRPr lang="en-GB" sz="2400" dirty="0"/>
          </a:p>
          <a:p>
            <a:pPr>
              <a:lnSpc>
                <a:spcPct val="90000"/>
              </a:lnSpc>
            </a:pPr>
            <a:r>
              <a:rPr lang="en-GB" sz="2400" dirty="0"/>
              <a:t>Too descriptive – no opinion, no support</a:t>
            </a:r>
          </a:p>
          <a:p>
            <a:pPr marL="0" indent="0">
              <a:lnSpc>
                <a:spcPct val="90000"/>
              </a:lnSpc>
              <a:buNone/>
            </a:pPr>
            <a:endParaRPr lang="en-GB" sz="2400" dirty="0"/>
          </a:p>
          <a:p>
            <a:pPr>
              <a:lnSpc>
                <a:spcPct val="90000"/>
              </a:lnSpc>
            </a:pPr>
            <a:r>
              <a:rPr lang="en-GB" sz="2400" dirty="0"/>
              <a:t>Ends abruptly, without highlighting any main findings</a:t>
            </a:r>
          </a:p>
          <a:p>
            <a:pPr marL="0" indent="0">
              <a:lnSpc>
                <a:spcPct val="90000"/>
              </a:lnSpc>
              <a:buNone/>
            </a:pPr>
            <a:endParaRPr lang="en-GB" sz="2400" dirty="0"/>
          </a:p>
          <a:p>
            <a:pPr>
              <a:lnSpc>
                <a:spcPct val="90000"/>
              </a:lnSpc>
            </a:pPr>
            <a:r>
              <a:rPr lang="en-GB" sz="2400" dirty="0"/>
              <a:t>Limited sources used – mainly websites</a:t>
            </a:r>
          </a:p>
        </p:txBody>
      </p:sp>
      <p:pic>
        <p:nvPicPr>
          <p:cNvPr id="11266" name="Picture 2" descr="Tips to remember - Harvard Health">
            <a:extLst>
              <a:ext uri="{FF2B5EF4-FFF2-40B4-BE49-F238E27FC236}">
                <a16:creationId xmlns:a16="http://schemas.microsoft.com/office/drawing/2014/main" id="{66BC4F94-0517-5AD3-83E5-3565A4ED56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2513" y="2268628"/>
            <a:ext cx="4880431" cy="3206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20267-2335-A3D3-9DC1-58E2BB412506}"/>
              </a:ext>
            </a:extLst>
          </p:cNvPr>
          <p:cNvSpPr>
            <a:spLocks noGrp="1"/>
          </p:cNvSpPr>
          <p:nvPr>
            <p:ph type="title"/>
          </p:nvPr>
        </p:nvSpPr>
        <p:spPr>
          <a:solidFill>
            <a:srgbClr val="92D050"/>
          </a:solidFill>
        </p:spPr>
        <p:txBody>
          <a:bodyPr/>
          <a:lstStyle/>
          <a:p>
            <a:r>
              <a:rPr lang="en-GB" dirty="0">
                <a:solidFill>
                  <a:schemeClr val="bg1"/>
                </a:solidFill>
              </a:rPr>
              <a:t>LET’S LOOK AT SOME EXAMPLES</a:t>
            </a:r>
          </a:p>
        </p:txBody>
      </p:sp>
      <p:pic>
        <p:nvPicPr>
          <p:cNvPr id="5" name="Content Placeholder 4" descr="Eye with solid fill">
            <a:extLst>
              <a:ext uri="{FF2B5EF4-FFF2-40B4-BE49-F238E27FC236}">
                <a16:creationId xmlns:a16="http://schemas.microsoft.com/office/drawing/2014/main" id="{C3847279-7524-ACFD-C716-CF3ACA1CDFED}"/>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73237" y="2087027"/>
            <a:ext cx="3344487" cy="3344487"/>
          </a:xfrm>
        </p:spPr>
      </p:pic>
    </p:spTree>
    <p:extLst>
      <p:ext uri="{BB962C8B-B14F-4D97-AF65-F5344CB8AC3E}">
        <p14:creationId xmlns:p14="http://schemas.microsoft.com/office/powerpoint/2010/main" val="4103230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Cwestiynau</a:t>
            </a:r>
            <a:r>
              <a:rPr lang="en-GB" dirty="0">
                <a:solidFill>
                  <a:schemeClr val="bg1"/>
                </a:solidFill>
              </a:rPr>
              <a:t>   </a:t>
            </a:r>
            <a:r>
              <a:rPr lang="en-GB" b="1" dirty="0">
                <a:solidFill>
                  <a:schemeClr val="bg1"/>
                </a:solidFill>
              </a:rPr>
              <a:t>Questions?</a:t>
            </a:r>
          </a:p>
        </p:txBody>
      </p:sp>
      <p:pic>
        <p:nvPicPr>
          <p:cNvPr id="12290" name="Picture 2" descr="Question Marks - The Origins... - Creativelix.com ⦿ Expressing Concerns">
            <a:extLst>
              <a:ext uri="{FF2B5EF4-FFF2-40B4-BE49-F238E27FC236}">
                <a16:creationId xmlns:a16="http://schemas.microsoft.com/office/drawing/2014/main" id="{BA0CEBB7-354D-6F25-4893-5B59BCEF5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0308" y="2266950"/>
            <a:ext cx="5131383" cy="3402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2080</Words>
  <Application>Microsoft Office PowerPoint</Application>
  <PresentationFormat>Widescreen</PresentationFormat>
  <Paragraphs>245</Paragraphs>
  <Slides>20</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Arial,Sans-Serif</vt:lpstr>
      <vt:lpstr>Courier New,monospace</vt:lpstr>
      <vt:lpstr>Inter</vt:lpstr>
      <vt:lpstr>Myriad Pro</vt:lpstr>
      <vt:lpstr>Arial</vt:lpstr>
      <vt:lpstr>Bahnschrift</vt:lpstr>
      <vt:lpstr>Calibri</vt:lpstr>
      <vt:lpstr>Courier New</vt:lpstr>
      <vt:lpstr>Theme1.thmx first page pp</vt:lpstr>
      <vt:lpstr>BMPS6012  Literature Review Workshop  </vt:lpstr>
      <vt:lpstr>Deilliannau Dysgu Learning Outcomes</vt:lpstr>
      <vt:lpstr>Literature Review</vt:lpstr>
      <vt:lpstr>Literature Review - ‘WHY?'</vt:lpstr>
      <vt:lpstr>Starting your literature review – common problems</vt:lpstr>
      <vt:lpstr>The 'How' of writing a Literature review</vt:lpstr>
      <vt:lpstr>Where do you find resources?</vt:lpstr>
      <vt:lpstr> 1. How to find your resources  </vt:lpstr>
      <vt:lpstr>2. 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 Features of a good literature review</vt:lpstr>
      <vt:lpstr>Features of a 'bad' literature review – what to avoid in your writing</vt:lpstr>
      <vt:lpstr>Avoid…</vt:lpstr>
      <vt:lpstr>LET’S LOOK AT SOME EXAMPLES</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Laura Knight</cp:lastModifiedBy>
  <cp:revision>6</cp:revision>
  <dcterms:created xsi:type="dcterms:W3CDTF">2021-10-13T07:56:41Z</dcterms:created>
  <dcterms:modified xsi:type="dcterms:W3CDTF">2023-11-09T12:17:30Z</dcterms:modified>
</cp:coreProperties>
</file>