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3" r:id="rId4"/>
    <p:sldId id="258" r:id="rId5"/>
    <p:sldId id="264" r:id="rId6"/>
    <p:sldId id="265" r:id="rId7"/>
    <p:sldId id="259" r:id="rId8"/>
    <p:sldId id="261" r:id="rId9"/>
    <p:sldId id="266"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E0B332-198C-DD4E-851E-756156F43504}" v="10" dt="2025-10-19T19:59:29.7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64"/>
    <p:restoredTop sz="94709"/>
  </p:normalViewPr>
  <p:slideViewPr>
    <p:cSldViewPr snapToGrid="0">
      <p:cViewPr varScale="1">
        <p:scale>
          <a:sx n="106" d="100"/>
          <a:sy n="106" d="100"/>
        </p:scale>
        <p:origin x="69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hupinder Shergill (2332366)" userId="0abd98dc-e68a-44d5-96b3-adb31fd3a009" providerId="ADAL" clId="{4978179A-BA55-5BFC-975C-45E50C73E562}"/>
    <pc:docChg chg="custSel addSld delSld modSld sldOrd">
      <pc:chgData name="Bhupinder Shergill (2332366)" userId="0abd98dc-e68a-44d5-96b3-adb31fd3a009" providerId="ADAL" clId="{4978179A-BA55-5BFC-975C-45E50C73E562}" dt="2025-10-19T19:59:31.629" v="565" actId="20577"/>
      <pc:docMkLst>
        <pc:docMk/>
      </pc:docMkLst>
      <pc:sldChg chg="addSp modSp mod">
        <pc:chgData name="Bhupinder Shergill (2332366)" userId="0abd98dc-e68a-44d5-96b3-adb31fd3a009" providerId="ADAL" clId="{4978179A-BA55-5BFC-975C-45E50C73E562}" dt="2025-10-18T09:01:20.269" v="521" actId="1076"/>
        <pc:sldMkLst>
          <pc:docMk/>
          <pc:sldMk cId="162714052" sldId="256"/>
        </pc:sldMkLst>
        <pc:picChg chg="add mod">
          <ac:chgData name="Bhupinder Shergill (2332366)" userId="0abd98dc-e68a-44d5-96b3-adb31fd3a009" providerId="ADAL" clId="{4978179A-BA55-5BFC-975C-45E50C73E562}" dt="2025-10-18T09:01:20.269" v="521" actId="1076"/>
          <ac:picMkLst>
            <pc:docMk/>
            <pc:sldMk cId="162714052" sldId="256"/>
            <ac:picMk id="3" creationId="{21C3A0D5-4AEA-0991-8EC1-F2D186BC4DEF}"/>
          </ac:picMkLst>
        </pc:picChg>
      </pc:sldChg>
      <pc:sldChg chg="modSp mod">
        <pc:chgData name="Bhupinder Shergill (2332366)" userId="0abd98dc-e68a-44d5-96b3-adb31fd3a009" providerId="ADAL" clId="{4978179A-BA55-5BFC-975C-45E50C73E562}" dt="2025-10-19T19:58:38.432" v="549"/>
        <pc:sldMkLst>
          <pc:docMk/>
          <pc:sldMk cId="3672373681" sldId="258"/>
        </pc:sldMkLst>
        <pc:spChg chg="mod">
          <ac:chgData name="Bhupinder Shergill (2332366)" userId="0abd98dc-e68a-44d5-96b3-adb31fd3a009" providerId="ADAL" clId="{4978179A-BA55-5BFC-975C-45E50C73E562}" dt="2025-10-19T19:58:38.432" v="549"/>
          <ac:spMkLst>
            <pc:docMk/>
            <pc:sldMk cId="3672373681" sldId="258"/>
            <ac:spMk id="3" creationId="{9F8DA00E-EF9F-AB6C-E8B3-FC427FFD2694}"/>
          </ac:spMkLst>
        </pc:spChg>
      </pc:sldChg>
      <pc:sldChg chg="modSp mod">
        <pc:chgData name="Bhupinder Shergill (2332366)" userId="0abd98dc-e68a-44d5-96b3-adb31fd3a009" providerId="ADAL" clId="{4978179A-BA55-5BFC-975C-45E50C73E562}" dt="2025-10-19T19:58:57.824" v="553" actId="27636"/>
        <pc:sldMkLst>
          <pc:docMk/>
          <pc:sldMk cId="3630459324" sldId="259"/>
        </pc:sldMkLst>
        <pc:spChg chg="mod">
          <ac:chgData name="Bhupinder Shergill (2332366)" userId="0abd98dc-e68a-44d5-96b3-adb31fd3a009" providerId="ADAL" clId="{4978179A-BA55-5BFC-975C-45E50C73E562}" dt="2025-10-19T19:58:57.824" v="553" actId="27636"/>
          <ac:spMkLst>
            <pc:docMk/>
            <pc:sldMk cId="3630459324" sldId="259"/>
            <ac:spMk id="3" creationId="{8635D98B-A942-C7D2-B4DF-615B9F4D9AE3}"/>
          </ac:spMkLst>
        </pc:spChg>
      </pc:sldChg>
      <pc:sldChg chg="modSp mod">
        <pc:chgData name="Bhupinder Shergill (2332366)" userId="0abd98dc-e68a-44d5-96b3-adb31fd3a009" providerId="ADAL" clId="{4978179A-BA55-5BFC-975C-45E50C73E562}" dt="2025-10-19T19:56:50.524" v="538" actId="27636"/>
        <pc:sldMkLst>
          <pc:docMk/>
          <pc:sldMk cId="3087152359" sldId="262"/>
        </pc:sldMkLst>
        <pc:spChg chg="mod">
          <ac:chgData name="Bhupinder Shergill (2332366)" userId="0abd98dc-e68a-44d5-96b3-adb31fd3a009" providerId="ADAL" clId="{4978179A-BA55-5BFC-975C-45E50C73E562}" dt="2025-10-19T19:56:38.688" v="532" actId="2711"/>
          <ac:spMkLst>
            <pc:docMk/>
            <pc:sldMk cId="3087152359" sldId="262"/>
            <ac:spMk id="2" creationId="{9FD52968-E4EB-7123-A388-A27C5864BB14}"/>
          </ac:spMkLst>
        </pc:spChg>
        <pc:spChg chg="mod">
          <ac:chgData name="Bhupinder Shergill (2332366)" userId="0abd98dc-e68a-44d5-96b3-adb31fd3a009" providerId="ADAL" clId="{4978179A-BA55-5BFC-975C-45E50C73E562}" dt="2025-10-19T19:56:50.524" v="538" actId="27636"/>
          <ac:spMkLst>
            <pc:docMk/>
            <pc:sldMk cId="3087152359" sldId="262"/>
            <ac:spMk id="3" creationId="{DCB66BD8-D170-FD46-E85A-DB6C6864EF90}"/>
          </ac:spMkLst>
        </pc:spChg>
      </pc:sldChg>
      <pc:sldChg chg="modSp mod">
        <pc:chgData name="Bhupinder Shergill (2332366)" userId="0abd98dc-e68a-44d5-96b3-adb31fd3a009" providerId="ADAL" clId="{4978179A-BA55-5BFC-975C-45E50C73E562}" dt="2025-10-19T19:57:01.190" v="539" actId="113"/>
        <pc:sldMkLst>
          <pc:docMk/>
          <pc:sldMk cId="2210014199" sldId="263"/>
        </pc:sldMkLst>
        <pc:spChg chg="mod">
          <ac:chgData name="Bhupinder Shergill (2332366)" userId="0abd98dc-e68a-44d5-96b3-adb31fd3a009" providerId="ADAL" clId="{4978179A-BA55-5BFC-975C-45E50C73E562}" dt="2025-10-19T19:57:01.190" v="539" actId="113"/>
          <ac:spMkLst>
            <pc:docMk/>
            <pc:sldMk cId="2210014199" sldId="263"/>
            <ac:spMk id="3" creationId="{FF6CA354-5AB6-51D6-DB07-D77BD3A557D5}"/>
          </ac:spMkLst>
        </pc:spChg>
      </pc:sldChg>
      <pc:sldChg chg="addSp delSp modSp mod">
        <pc:chgData name="Bhupinder Shergill (2332366)" userId="0abd98dc-e68a-44d5-96b3-adb31fd3a009" providerId="ADAL" clId="{4978179A-BA55-5BFC-975C-45E50C73E562}" dt="2025-10-19T19:59:31.629" v="565" actId="20577"/>
        <pc:sldMkLst>
          <pc:docMk/>
          <pc:sldMk cId="1488165047" sldId="264"/>
        </pc:sldMkLst>
        <pc:spChg chg="mod">
          <ac:chgData name="Bhupinder Shergill (2332366)" userId="0abd98dc-e68a-44d5-96b3-adb31fd3a009" providerId="ADAL" clId="{4978179A-BA55-5BFC-975C-45E50C73E562}" dt="2025-10-18T08:49:20.108" v="38" actId="313"/>
          <ac:spMkLst>
            <pc:docMk/>
            <pc:sldMk cId="1488165047" sldId="264"/>
            <ac:spMk id="2" creationId="{B9D720E2-B156-8CE0-8F3E-8514038D62A0}"/>
          </ac:spMkLst>
        </pc:spChg>
        <pc:spChg chg="del mod">
          <ac:chgData name="Bhupinder Shergill (2332366)" userId="0abd98dc-e68a-44d5-96b3-adb31fd3a009" providerId="ADAL" clId="{4978179A-BA55-5BFC-975C-45E50C73E562}" dt="2025-10-18T08:48:48.904" v="6" actId="478"/>
          <ac:spMkLst>
            <pc:docMk/>
            <pc:sldMk cId="1488165047" sldId="264"/>
            <ac:spMk id="3" creationId="{EE0E1658-B99E-16FF-FD64-264076FDF340}"/>
          </ac:spMkLst>
        </pc:spChg>
        <pc:spChg chg="add mod">
          <ac:chgData name="Bhupinder Shergill (2332366)" userId="0abd98dc-e68a-44d5-96b3-adb31fd3a009" providerId="ADAL" clId="{4978179A-BA55-5BFC-975C-45E50C73E562}" dt="2025-10-19T19:59:31.629" v="565" actId="20577"/>
          <ac:spMkLst>
            <pc:docMk/>
            <pc:sldMk cId="1488165047" sldId="264"/>
            <ac:spMk id="6" creationId="{16960ABF-97A5-4831-CB3B-A1C8444DD0D2}"/>
          </ac:spMkLst>
        </pc:spChg>
      </pc:sldChg>
      <pc:sldChg chg="modSp mod ord">
        <pc:chgData name="Bhupinder Shergill (2332366)" userId="0abd98dc-e68a-44d5-96b3-adb31fd3a009" providerId="ADAL" clId="{4978179A-BA55-5BFC-975C-45E50C73E562}" dt="2025-10-19T19:59:25.906" v="562" actId="113"/>
        <pc:sldMkLst>
          <pc:docMk/>
          <pc:sldMk cId="1891282572" sldId="265"/>
        </pc:sldMkLst>
        <pc:spChg chg="mod">
          <ac:chgData name="Bhupinder Shergill (2332366)" userId="0abd98dc-e68a-44d5-96b3-adb31fd3a009" providerId="ADAL" clId="{4978179A-BA55-5BFC-975C-45E50C73E562}" dt="2025-10-19T19:59:25.906" v="562" actId="113"/>
          <ac:spMkLst>
            <pc:docMk/>
            <pc:sldMk cId="1891282572" sldId="265"/>
            <ac:spMk id="3" creationId="{B77330A8-F8D0-E28E-4C6D-1AB893AF59A5}"/>
          </ac:spMkLst>
        </pc:spChg>
      </pc:sldChg>
      <pc:sldChg chg="new del">
        <pc:chgData name="Bhupinder Shergill (2332366)" userId="0abd98dc-e68a-44d5-96b3-adb31fd3a009" providerId="ADAL" clId="{4978179A-BA55-5BFC-975C-45E50C73E562}" dt="2025-10-18T08:48:37.546" v="1" actId="2696"/>
        <pc:sldMkLst>
          <pc:docMk/>
          <pc:sldMk cId="1030663222" sldId="267"/>
        </pc:sldMkLst>
      </pc:sldChg>
      <pc:sldChg chg="addSp delSp modSp new del mod ord">
        <pc:chgData name="Bhupinder Shergill (2332366)" userId="0abd98dc-e68a-44d5-96b3-adb31fd3a009" providerId="ADAL" clId="{4978179A-BA55-5BFC-975C-45E50C73E562}" dt="2025-10-18T08:55:35.904" v="518" actId="2696"/>
        <pc:sldMkLst>
          <pc:docMk/>
          <pc:sldMk cId="1839087521" sldId="267"/>
        </pc:sldMkLst>
        <pc:spChg chg="del">
          <ac:chgData name="Bhupinder Shergill (2332366)" userId="0abd98dc-e68a-44d5-96b3-adb31fd3a009" providerId="ADAL" clId="{4978179A-BA55-5BFC-975C-45E50C73E562}" dt="2025-10-18T08:53:48.944" v="360" actId="478"/>
          <ac:spMkLst>
            <pc:docMk/>
            <pc:sldMk cId="1839087521" sldId="267"/>
            <ac:spMk id="2" creationId="{84C5D95C-D962-7CDF-6CB8-6492D55E8B2B}"/>
          </ac:spMkLst>
        </pc:spChg>
        <pc:spChg chg="del">
          <ac:chgData name="Bhupinder Shergill (2332366)" userId="0abd98dc-e68a-44d5-96b3-adb31fd3a009" providerId="ADAL" clId="{4978179A-BA55-5BFC-975C-45E50C73E562}" dt="2025-10-18T08:48:43.555" v="4"/>
          <ac:spMkLst>
            <pc:docMk/>
            <pc:sldMk cId="1839087521" sldId="267"/>
            <ac:spMk id="3" creationId="{2F5D5156-778D-8BEE-7766-D5C5DE914B4C}"/>
          </ac:spMkLst>
        </pc:spChg>
        <pc:spChg chg="add mod">
          <ac:chgData name="Bhupinder Shergill (2332366)" userId="0abd98dc-e68a-44d5-96b3-adb31fd3a009" providerId="ADAL" clId="{4978179A-BA55-5BFC-975C-45E50C73E562}" dt="2025-10-18T08:48:43.555" v="4"/>
          <ac:spMkLst>
            <pc:docMk/>
            <pc:sldMk cId="1839087521" sldId="267"/>
            <ac:spMk id="4" creationId="{D03622FD-DCF3-5793-9395-58A7358B7839}"/>
          </ac:spMkLst>
        </pc:spChg>
      </pc:sldChg>
    </pc:docChg>
  </pc:docChgLst>
  <pc:docChgLst>
    <pc:chgData name="Bhupinder Shergill (2332366)" userId="0abd98dc-e68a-44d5-96b3-adb31fd3a009" providerId="ADAL" clId="{DDE85578-26D7-3537-A3D2-A556F530621A}"/>
    <pc:docChg chg="modSld">
      <pc:chgData name="Bhupinder Shergill (2332366)" userId="0abd98dc-e68a-44d5-96b3-adb31fd3a009" providerId="ADAL" clId="{DDE85578-26D7-3537-A3D2-A556F530621A}" dt="2025-10-11T09:29:32.939" v="0" actId="1076"/>
      <pc:docMkLst>
        <pc:docMk/>
      </pc:docMkLst>
      <pc:sldChg chg="modSp">
        <pc:chgData name="Bhupinder Shergill (2332366)" userId="0abd98dc-e68a-44d5-96b3-adb31fd3a009" providerId="ADAL" clId="{DDE85578-26D7-3537-A3D2-A556F530621A}" dt="2025-10-11T09:29:32.939" v="0" actId="1076"/>
        <pc:sldMkLst>
          <pc:docMk/>
          <pc:sldMk cId="1853026001" sldId="257"/>
        </pc:sldMkLst>
        <pc:spChg chg="mod">
          <ac:chgData name="Bhupinder Shergill (2332366)" userId="0abd98dc-e68a-44d5-96b3-adb31fd3a009" providerId="ADAL" clId="{DDE85578-26D7-3537-A3D2-A556F530621A}" dt="2025-10-11T09:29:32.939" v="0" actId="1076"/>
          <ac:spMkLst>
            <pc:docMk/>
            <pc:sldMk cId="1853026001" sldId="257"/>
            <ac:spMk id="2" creationId="{4091D2F4-DB2F-2507-898B-7AD630A6A41B}"/>
          </ac:spMkLst>
        </pc:spChg>
      </pc:sldChg>
    </pc:docChg>
  </pc:docChgLst>
  <pc:docChgLst>
    <pc:chgData name="Bhupinder Shergill (2332366)" userId="S::2332366@student.uwtsd.ac.uk::0abd98dc-e68a-44d5-96b3-adb31fd3a009" providerId="AD" clId="Web-{6B95AA52-7FAB-8888-B134-64FC2E6F31DB}"/>
    <pc:docChg chg="modSld">
      <pc:chgData name="Bhupinder Shergill (2332366)" userId="S::2332366@student.uwtsd.ac.uk::0abd98dc-e68a-44d5-96b3-adb31fd3a009" providerId="AD" clId="Web-{6B95AA52-7FAB-8888-B134-64FC2E6F31DB}" dt="2025-10-18T09:10:41.016" v="19" actId="20577"/>
      <pc:docMkLst>
        <pc:docMk/>
      </pc:docMkLst>
      <pc:sldChg chg="modSp">
        <pc:chgData name="Bhupinder Shergill (2332366)" userId="S::2332366@student.uwtsd.ac.uk::0abd98dc-e68a-44d5-96b3-adb31fd3a009" providerId="AD" clId="Web-{6B95AA52-7FAB-8888-B134-64FC2E6F31DB}" dt="2025-10-18T09:10:03.935" v="14" actId="20577"/>
        <pc:sldMkLst>
          <pc:docMk/>
          <pc:sldMk cId="1488165047" sldId="264"/>
        </pc:sldMkLst>
        <pc:spChg chg="mod">
          <ac:chgData name="Bhupinder Shergill (2332366)" userId="S::2332366@student.uwtsd.ac.uk::0abd98dc-e68a-44d5-96b3-adb31fd3a009" providerId="AD" clId="Web-{6B95AA52-7FAB-8888-B134-64FC2E6F31DB}" dt="2025-10-18T09:10:03.935" v="14" actId="20577"/>
          <ac:spMkLst>
            <pc:docMk/>
            <pc:sldMk cId="1488165047" sldId="264"/>
            <ac:spMk id="6" creationId="{16960ABF-97A5-4831-CB3B-A1C8444DD0D2}"/>
          </ac:spMkLst>
        </pc:spChg>
      </pc:sldChg>
      <pc:sldChg chg="modSp">
        <pc:chgData name="Bhupinder Shergill (2332366)" userId="S::2332366@student.uwtsd.ac.uk::0abd98dc-e68a-44d5-96b3-adb31fd3a009" providerId="AD" clId="Web-{6B95AA52-7FAB-8888-B134-64FC2E6F31DB}" dt="2025-10-18T09:10:41.016" v="19" actId="20577"/>
        <pc:sldMkLst>
          <pc:docMk/>
          <pc:sldMk cId="83233961" sldId="266"/>
        </pc:sldMkLst>
        <pc:spChg chg="mod">
          <ac:chgData name="Bhupinder Shergill (2332366)" userId="S::2332366@student.uwtsd.ac.uk::0abd98dc-e68a-44d5-96b3-adb31fd3a009" providerId="AD" clId="Web-{6B95AA52-7FAB-8888-B134-64FC2E6F31DB}" dt="2025-10-18T09:10:41.016" v="19" actId="20577"/>
          <ac:spMkLst>
            <pc:docMk/>
            <pc:sldMk cId="83233961" sldId="266"/>
            <ac:spMk id="3" creationId="{F0F747C3-E580-3281-C6E0-5C6291E6083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30BDB3-67C4-4177-967F-6A641611E71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6C0D482-C963-4BF5-84F2-2D28510B3671}">
      <dgm:prSet/>
      <dgm:spPr/>
      <dgm:t>
        <a:bodyPr/>
        <a:lstStyle/>
        <a:p>
          <a:r>
            <a:rPr lang="en-US" b="1"/>
            <a:t>Team-Based </a:t>
          </a:r>
          <a:endParaRPr lang="en-US"/>
        </a:p>
      </dgm:t>
    </dgm:pt>
    <dgm:pt modelId="{6A40D120-513A-48D2-AA57-2FE7D82C9482}" type="parTrans" cxnId="{BF79B793-FB45-43C9-91EF-419B1F9E4600}">
      <dgm:prSet/>
      <dgm:spPr/>
      <dgm:t>
        <a:bodyPr/>
        <a:lstStyle/>
        <a:p>
          <a:endParaRPr lang="en-US"/>
        </a:p>
      </dgm:t>
    </dgm:pt>
    <dgm:pt modelId="{49E4BF4D-DA48-44A9-A1B2-A8BFFC2E17D8}" type="sibTrans" cxnId="{BF79B793-FB45-43C9-91EF-419B1F9E4600}">
      <dgm:prSet/>
      <dgm:spPr/>
      <dgm:t>
        <a:bodyPr/>
        <a:lstStyle/>
        <a:p>
          <a:endParaRPr lang="en-US"/>
        </a:p>
      </dgm:t>
    </dgm:pt>
    <dgm:pt modelId="{F235FD43-DCD4-441D-B75A-E1EA75424D94}">
      <dgm:prSet/>
      <dgm:spPr/>
      <dgm:t>
        <a:bodyPr/>
        <a:lstStyle/>
        <a:p>
          <a:r>
            <a:rPr lang="en-US"/>
            <a:t>Flexible, project-focused teams.</a:t>
          </a:r>
        </a:p>
      </dgm:t>
    </dgm:pt>
    <dgm:pt modelId="{7F86D436-D1A6-4389-832E-627FDA9EE340}" type="parTrans" cxnId="{00A8A31E-7423-49B9-A29D-7C4A0362ADB1}">
      <dgm:prSet/>
      <dgm:spPr/>
      <dgm:t>
        <a:bodyPr/>
        <a:lstStyle/>
        <a:p>
          <a:endParaRPr lang="en-US"/>
        </a:p>
      </dgm:t>
    </dgm:pt>
    <dgm:pt modelId="{5B0810F0-FB4C-4D6B-96B6-3B0417E84987}" type="sibTrans" cxnId="{00A8A31E-7423-49B9-A29D-7C4A0362ADB1}">
      <dgm:prSet/>
      <dgm:spPr/>
      <dgm:t>
        <a:bodyPr/>
        <a:lstStyle/>
        <a:p>
          <a:endParaRPr lang="en-US"/>
        </a:p>
      </dgm:t>
    </dgm:pt>
    <dgm:pt modelId="{5B1D8553-620C-4077-835C-9282E092401B}">
      <dgm:prSet/>
      <dgm:spPr/>
      <dgm:t>
        <a:bodyPr/>
        <a:lstStyle/>
        <a:p>
          <a:r>
            <a:rPr lang="en-US"/>
            <a:t>Promotes innovation &amp; adaptability.</a:t>
          </a:r>
        </a:p>
      </dgm:t>
    </dgm:pt>
    <dgm:pt modelId="{233F85D9-987A-4BC5-9557-C5EB4CFA18FE}" type="parTrans" cxnId="{F79829BE-F8FA-419D-99DB-6752238155F3}">
      <dgm:prSet/>
      <dgm:spPr/>
      <dgm:t>
        <a:bodyPr/>
        <a:lstStyle/>
        <a:p>
          <a:endParaRPr lang="en-US"/>
        </a:p>
      </dgm:t>
    </dgm:pt>
    <dgm:pt modelId="{480A8610-8022-4ED4-9DFA-CF5323F7E50B}" type="sibTrans" cxnId="{F79829BE-F8FA-419D-99DB-6752238155F3}">
      <dgm:prSet/>
      <dgm:spPr/>
      <dgm:t>
        <a:bodyPr/>
        <a:lstStyle/>
        <a:p>
          <a:endParaRPr lang="en-US"/>
        </a:p>
      </dgm:t>
    </dgm:pt>
    <dgm:pt modelId="{202A34A3-825A-48F4-B35A-0B536B61F2AF}">
      <dgm:prSet/>
      <dgm:spPr/>
      <dgm:t>
        <a:bodyPr/>
        <a:lstStyle/>
        <a:p>
          <a:r>
            <a:rPr lang="en-US"/>
            <a:t>May lack stability.</a:t>
          </a:r>
        </a:p>
      </dgm:t>
    </dgm:pt>
    <dgm:pt modelId="{2362AB41-4936-4001-A7F0-E574E0F1F983}" type="parTrans" cxnId="{FE02F4F1-FE02-46F1-9553-9F29619EFFE1}">
      <dgm:prSet/>
      <dgm:spPr/>
      <dgm:t>
        <a:bodyPr/>
        <a:lstStyle/>
        <a:p>
          <a:endParaRPr lang="en-US"/>
        </a:p>
      </dgm:t>
    </dgm:pt>
    <dgm:pt modelId="{435F68B1-DB14-4C11-A62B-AE20CC77B17E}" type="sibTrans" cxnId="{FE02F4F1-FE02-46F1-9553-9F29619EFFE1}">
      <dgm:prSet/>
      <dgm:spPr/>
      <dgm:t>
        <a:bodyPr/>
        <a:lstStyle/>
        <a:p>
          <a:endParaRPr lang="en-US"/>
        </a:p>
      </dgm:t>
    </dgm:pt>
    <dgm:pt modelId="{87843971-D689-FC44-A60E-3D8440E533A9}" type="pres">
      <dgm:prSet presAssocID="{1A30BDB3-67C4-4177-967F-6A641611E710}" presName="hierChild1" presStyleCnt="0">
        <dgm:presLayoutVars>
          <dgm:chPref val="1"/>
          <dgm:dir/>
          <dgm:animOne val="branch"/>
          <dgm:animLvl val="lvl"/>
          <dgm:resizeHandles/>
        </dgm:presLayoutVars>
      </dgm:prSet>
      <dgm:spPr/>
    </dgm:pt>
    <dgm:pt modelId="{AC6561B6-4F11-FB4C-9F51-1C4EACC215A9}" type="pres">
      <dgm:prSet presAssocID="{66C0D482-C963-4BF5-84F2-2D28510B3671}" presName="hierRoot1" presStyleCnt="0"/>
      <dgm:spPr/>
    </dgm:pt>
    <dgm:pt modelId="{4F64C617-ED64-7C47-ADD9-C1C2FB126084}" type="pres">
      <dgm:prSet presAssocID="{66C0D482-C963-4BF5-84F2-2D28510B3671}" presName="composite" presStyleCnt="0"/>
      <dgm:spPr/>
    </dgm:pt>
    <dgm:pt modelId="{7C5F4414-B07A-074E-A96D-96A90D4DB8A0}" type="pres">
      <dgm:prSet presAssocID="{66C0D482-C963-4BF5-84F2-2D28510B3671}" presName="background" presStyleLbl="node0" presStyleIdx="0" presStyleCnt="4"/>
      <dgm:spPr/>
    </dgm:pt>
    <dgm:pt modelId="{036A056B-802F-224C-AA09-AD58D356CC1C}" type="pres">
      <dgm:prSet presAssocID="{66C0D482-C963-4BF5-84F2-2D28510B3671}" presName="text" presStyleLbl="fgAcc0" presStyleIdx="0" presStyleCnt="4">
        <dgm:presLayoutVars>
          <dgm:chPref val="3"/>
        </dgm:presLayoutVars>
      </dgm:prSet>
      <dgm:spPr/>
    </dgm:pt>
    <dgm:pt modelId="{9C8CCE10-2793-5E4F-8500-BAD10C2A5CBD}" type="pres">
      <dgm:prSet presAssocID="{66C0D482-C963-4BF5-84F2-2D28510B3671}" presName="hierChild2" presStyleCnt="0"/>
      <dgm:spPr/>
    </dgm:pt>
    <dgm:pt modelId="{63202988-9A3B-BD43-AF39-BDE091A5B0EB}" type="pres">
      <dgm:prSet presAssocID="{F235FD43-DCD4-441D-B75A-E1EA75424D94}" presName="hierRoot1" presStyleCnt="0"/>
      <dgm:spPr/>
    </dgm:pt>
    <dgm:pt modelId="{E2463EA3-8F1E-8F4D-8CE5-F55D453E16C1}" type="pres">
      <dgm:prSet presAssocID="{F235FD43-DCD4-441D-B75A-E1EA75424D94}" presName="composite" presStyleCnt="0"/>
      <dgm:spPr/>
    </dgm:pt>
    <dgm:pt modelId="{806BB33B-84A0-7548-B0A6-0EE04E88AAA6}" type="pres">
      <dgm:prSet presAssocID="{F235FD43-DCD4-441D-B75A-E1EA75424D94}" presName="background" presStyleLbl="node0" presStyleIdx="1" presStyleCnt="4"/>
      <dgm:spPr/>
    </dgm:pt>
    <dgm:pt modelId="{2390335E-DF3B-2446-A83B-510342E7EE44}" type="pres">
      <dgm:prSet presAssocID="{F235FD43-DCD4-441D-B75A-E1EA75424D94}" presName="text" presStyleLbl="fgAcc0" presStyleIdx="1" presStyleCnt="4">
        <dgm:presLayoutVars>
          <dgm:chPref val="3"/>
        </dgm:presLayoutVars>
      </dgm:prSet>
      <dgm:spPr/>
    </dgm:pt>
    <dgm:pt modelId="{553522CE-3818-CC42-B18D-B68A373721D8}" type="pres">
      <dgm:prSet presAssocID="{F235FD43-DCD4-441D-B75A-E1EA75424D94}" presName="hierChild2" presStyleCnt="0"/>
      <dgm:spPr/>
    </dgm:pt>
    <dgm:pt modelId="{A7D64069-BB26-3741-8729-E6CCCD7D35AD}" type="pres">
      <dgm:prSet presAssocID="{5B1D8553-620C-4077-835C-9282E092401B}" presName="hierRoot1" presStyleCnt="0"/>
      <dgm:spPr/>
    </dgm:pt>
    <dgm:pt modelId="{A7005AF9-840D-6745-933E-8B57DB2006C9}" type="pres">
      <dgm:prSet presAssocID="{5B1D8553-620C-4077-835C-9282E092401B}" presName="composite" presStyleCnt="0"/>
      <dgm:spPr/>
    </dgm:pt>
    <dgm:pt modelId="{165BD179-19CF-C144-91BC-4BE80F7E983E}" type="pres">
      <dgm:prSet presAssocID="{5B1D8553-620C-4077-835C-9282E092401B}" presName="background" presStyleLbl="node0" presStyleIdx="2" presStyleCnt="4"/>
      <dgm:spPr/>
    </dgm:pt>
    <dgm:pt modelId="{F1065710-7F6B-D745-B234-992A583C8C71}" type="pres">
      <dgm:prSet presAssocID="{5B1D8553-620C-4077-835C-9282E092401B}" presName="text" presStyleLbl="fgAcc0" presStyleIdx="2" presStyleCnt="4">
        <dgm:presLayoutVars>
          <dgm:chPref val="3"/>
        </dgm:presLayoutVars>
      </dgm:prSet>
      <dgm:spPr/>
    </dgm:pt>
    <dgm:pt modelId="{9A156F34-1DF1-6242-A5E8-858BF407A88B}" type="pres">
      <dgm:prSet presAssocID="{5B1D8553-620C-4077-835C-9282E092401B}" presName="hierChild2" presStyleCnt="0"/>
      <dgm:spPr/>
    </dgm:pt>
    <dgm:pt modelId="{C3E50F54-06D6-D949-992A-912E696F45AF}" type="pres">
      <dgm:prSet presAssocID="{202A34A3-825A-48F4-B35A-0B536B61F2AF}" presName="hierRoot1" presStyleCnt="0"/>
      <dgm:spPr/>
    </dgm:pt>
    <dgm:pt modelId="{E49728E3-7351-0D44-A8B5-E31A1DF45E0A}" type="pres">
      <dgm:prSet presAssocID="{202A34A3-825A-48F4-B35A-0B536B61F2AF}" presName="composite" presStyleCnt="0"/>
      <dgm:spPr/>
    </dgm:pt>
    <dgm:pt modelId="{7DA1FF52-B815-BA49-8500-EB6655F5A594}" type="pres">
      <dgm:prSet presAssocID="{202A34A3-825A-48F4-B35A-0B536B61F2AF}" presName="background" presStyleLbl="node0" presStyleIdx="3" presStyleCnt="4"/>
      <dgm:spPr/>
    </dgm:pt>
    <dgm:pt modelId="{113878C2-00A4-1C4C-B54A-2BAB4BBEEF08}" type="pres">
      <dgm:prSet presAssocID="{202A34A3-825A-48F4-B35A-0B536B61F2AF}" presName="text" presStyleLbl="fgAcc0" presStyleIdx="3" presStyleCnt="4">
        <dgm:presLayoutVars>
          <dgm:chPref val="3"/>
        </dgm:presLayoutVars>
      </dgm:prSet>
      <dgm:spPr/>
    </dgm:pt>
    <dgm:pt modelId="{C8083496-01B3-2E4B-AD21-09CA60BA6A0B}" type="pres">
      <dgm:prSet presAssocID="{202A34A3-825A-48F4-B35A-0B536B61F2AF}" presName="hierChild2" presStyleCnt="0"/>
      <dgm:spPr/>
    </dgm:pt>
  </dgm:ptLst>
  <dgm:cxnLst>
    <dgm:cxn modelId="{00A8A31E-7423-49B9-A29D-7C4A0362ADB1}" srcId="{1A30BDB3-67C4-4177-967F-6A641611E710}" destId="{F235FD43-DCD4-441D-B75A-E1EA75424D94}" srcOrd="1" destOrd="0" parTransId="{7F86D436-D1A6-4389-832E-627FDA9EE340}" sibTransId="{5B0810F0-FB4C-4D6B-96B6-3B0417E84987}"/>
    <dgm:cxn modelId="{660C0F36-70FD-2440-869A-16BA1CFE29DA}" type="presOf" srcId="{1A30BDB3-67C4-4177-967F-6A641611E710}" destId="{87843971-D689-FC44-A60E-3D8440E533A9}" srcOrd="0" destOrd="0" presId="urn:microsoft.com/office/officeart/2005/8/layout/hierarchy1"/>
    <dgm:cxn modelId="{4BE97C63-A415-1B41-B2A4-76A5D2872E9B}" type="presOf" srcId="{F235FD43-DCD4-441D-B75A-E1EA75424D94}" destId="{2390335E-DF3B-2446-A83B-510342E7EE44}" srcOrd="0" destOrd="0" presId="urn:microsoft.com/office/officeart/2005/8/layout/hierarchy1"/>
    <dgm:cxn modelId="{BF79B793-FB45-43C9-91EF-419B1F9E4600}" srcId="{1A30BDB3-67C4-4177-967F-6A641611E710}" destId="{66C0D482-C963-4BF5-84F2-2D28510B3671}" srcOrd="0" destOrd="0" parTransId="{6A40D120-513A-48D2-AA57-2FE7D82C9482}" sibTransId="{49E4BF4D-DA48-44A9-A1B2-A8BFFC2E17D8}"/>
    <dgm:cxn modelId="{D46891A4-4916-F742-9619-E35ECC5D2AA7}" type="presOf" srcId="{66C0D482-C963-4BF5-84F2-2D28510B3671}" destId="{036A056B-802F-224C-AA09-AD58D356CC1C}" srcOrd="0" destOrd="0" presId="urn:microsoft.com/office/officeart/2005/8/layout/hierarchy1"/>
    <dgm:cxn modelId="{F79829BE-F8FA-419D-99DB-6752238155F3}" srcId="{1A30BDB3-67C4-4177-967F-6A641611E710}" destId="{5B1D8553-620C-4077-835C-9282E092401B}" srcOrd="2" destOrd="0" parTransId="{233F85D9-987A-4BC5-9557-C5EB4CFA18FE}" sibTransId="{480A8610-8022-4ED4-9DFA-CF5323F7E50B}"/>
    <dgm:cxn modelId="{976919D4-D978-5845-A9F3-908B3CE7673E}" type="presOf" srcId="{5B1D8553-620C-4077-835C-9282E092401B}" destId="{F1065710-7F6B-D745-B234-992A583C8C71}" srcOrd="0" destOrd="0" presId="urn:microsoft.com/office/officeart/2005/8/layout/hierarchy1"/>
    <dgm:cxn modelId="{FE02F4F1-FE02-46F1-9553-9F29619EFFE1}" srcId="{1A30BDB3-67C4-4177-967F-6A641611E710}" destId="{202A34A3-825A-48F4-B35A-0B536B61F2AF}" srcOrd="3" destOrd="0" parTransId="{2362AB41-4936-4001-A7F0-E574E0F1F983}" sibTransId="{435F68B1-DB14-4C11-A62B-AE20CC77B17E}"/>
    <dgm:cxn modelId="{26EDC2FF-1674-5B47-801A-065AA1B651B5}" type="presOf" srcId="{202A34A3-825A-48F4-B35A-0B536B61F2AF}" destId="{113878C2-00A4-1C4C-B54A-2BAB4BBEEF08}" srcOrd="0" destOrd="0" presId="urn:microsoft.com/office/officeart/2005/8/layout/hierarchy1"/>
    <dgm:cxn modelId="{A8090E81-A427-F749-86E1-3D21A06E2F60}" type="presParOf" srcId="{87843971-D689-FC44-A60E-3D8440E533A9}" destId="{AC6561B6-4F11-FB4C-9F51-1C4EACC215A9}" srcOrd="0" destOrd="0" presId="urn:microsoft.com/office/officeart/2005/8/layout/hierarchy1"/>
    <dgm:cxn modelId="{65EFC7FE-7686-6546-989E-5201FF41B3B5}" type="presParOf" srcId="{AC6561B6-4F11-FB4C-9F51-1C4EACC215A9}" destId="{4F64C617-ED64-7C47-ADD9-C1C2FB126084}" srcOrd="0" destOrd="0" presId="urn:microsoft.com/office/officeart/2005/8/layout/hierarchy1"/>
    <dgm:cxn modelId="{C6011058-9775-E840-8ECD-503DFFE3C2BE}" type="presParOf" srcId="{4F64C617-ED64-7C47-ADD9-C1C2FB126084}" destId="{7C5F4414-B07A-074E-A96D-96A90D4DB8A0}" srcOrd="0" destOrd="0" presId="urn:microsoft.com/office/officeart/2005/8/layout/hierarchy1"/>
    <dgm:cxn modelId="{6C1FBD83-68D0-EF47-A9E2-0F29E9FEEB9E}" type="presParOf" srcId="{4F64C617-ED64-7C47-ADD9-C1C2FB126084}" destId="{036A056B-802F-224C-AA09-AD58D356CC1C}" srcOrd="1" destOrd="0" presId="urn:microsoft.com/office/officeart/2005/8/layout/hierarchy1"/>
    <dgm:cxn modelId="{C147F923-166A-8B4B-85DC-7E7D5ECCCFD6}" type="presParOf" srcId="{AC6561B6-4F11-FB4C-9F51-1C4EACC215A9}" destId="{9C8CCE10-2793-5E4F-8500-BAD10C2A5CBD}" srcOrd="1" destOrd="0" presId="urn:microsoft.com/office/officeart/2005/8/layout/hierarchy1"/>
    <dgm:cxn modelId="{3B7A8649-4FCC-AF41-95C3-DE01B6B4A803}" type="presParOf" srcId="{87843971-D689-FC44-A60E-3D8440E533A9}" destId="{63202988-9A3B-BD43-AF39-BDE091A5B0EB}" srcOrd="1" destOrd="0" presId="urn:microsoft.com/office/officeart/2005/8/layout/hierarchy1"/>
    <dgm:cxn modelId="{BB4802F7-2960-2D45-8A01-3A7B5F6EC2EB}" type="presParOf" srcId="{63202988-9A3B-BD43-AF39-BDE091A5B0EB}" destId="{E2463EA3-8F1E-8F4D-8CE5-F55D453E16C1}" srcOrd="0" destOrd="0" presId="urn:microsoft.com/office/officeart/2005/8/layout/hierarchy1"/>
    <dgm:cxn modelId="{A5411DE1-7298-7841-9027-F452CA1C4F50}" type="presParOf" srcId="{E2463EA3-8F1E-8F4D-8CE5-F55D453E16C1}" destId="{806BB33B-84A0-7548-B0A6-0EE04E88AAA6}" srcOrd="0" destOrd="0" presId="urn:microsoft.com/office/officeart/2005/8/layout/hierarchy1"/>
    <dgm:cxn modelId="{E8427B01-5DAF-6E45-BF34-692150440D78}" type="presParOf" srcId="{E2463EA3-8F1E-8F4D-8CE5-F55D453E16C1}" destId="{2390335E-DF3B-2446-A83B-510342E7EE44}" srcOrd="1" destOrd="0" presId="urn:microsoft.com/office/officeart/2005/8/layout/hierarchy1"/>
    <dgm:cxn modelId="{E860A0B5-8DFF-6049-96EA-DD86C8CCEF73}" type="presParOf" srcId="{63202988-9A3B-BD43-AF39-BDE091A5B0EB}" destId="{553522CE-3818-CC42-B18D-B68A373721D8}" srcOrd="1" destOrd="0" presId="urn:microsoft.com/office/officeart/2005/8/layout/hierarchy1"/>
    <dgm:cxn modelId="{26678DC9-8E09-5845-B507-FA8029075CC7}" type="presParOf" srcId="{87843971-D689-FC44-A60E-3D8440E533A9}" destId="{A7D64069-BB26-3741-8729-E6CCCD7D35AD}" srcOrd="2" destOrd="0" presId="urn:microsoft.com/office/officeart/2005/8/layout/hierarchy1"/>
    <dgm:cxn modelId="{76718879-2FCA-4849-B363-38A94F77F47B}" type="presParOf" srcId="{A7D64069-BB26-3741-8729-E6CCCD7D35AD}" destId="{A7005AF9-840D-6745-933E-8B57DB2006C9}" srcOrd="0" destOrd="0" presId="urn:microsoft.com/office/officeart/2005/8/layout/hierarchy1"/>
    <dgm:cxn modelId="{EB371ECA-0455-524E-9DA6-B2A4E94ECDFC}" type="presParOf" srcId="{A7005AF9-840D-6745-933E-8B57DB2006C9}" destId="{165BD179-19CF-C144-91BC-4BE80F7E983E}" srcOrd="0" destOrd="0" presId="urn:microsoft.com/office/officeart/2005/8/layout/hierarchy1"/>
    <dgm:cxn modelId="{25CD2E4B-24CC-1347-8DEF-0B4272A830C7}" type="presParOf" srcId="{A7005AF9-840D-6745-933E-8B57DB2006C9}" destId="{F1065710-7F6B-D745-B234-992A583C8C71}" srcOrd="1" destOrd="0" presId="urn:microsoft.com/office/officeart/2005/8/layout/hierarchy1"/>
    <dgm:cxn modelId="{5BB6AA50-3D3A-D545-9F42-44395B84ADEB}" type="presParOf" srcId="{A7D64069-BB26-3741-8729-E6CCCD7D35AD}" destId="{9A156F34-1DF1-6242-A5E8-858BF407A88B}" srcOrd="1" destOrd="0" presId="urn:microsoft.com/office/officeart/2005/8/layout/hierarchy1"/>
    <dgm:cxn modelId="{9484A94C-9702-3A4B-BF3A-D76AA60BE71D}" type="presParOf" srcId="{87843971-D689-FC44-A60E-3D8440E533A9}" destId="{C3E50F54-06D6-D949-992A-912E696F45AF}" srcOrd="3" destOrd="0" presId="urn:microsoft.com/office/officeart/2005/8/layout/hierarchy1"/>
    <dgm:cxn modelId="{7FF87CCC-FB63-3146-AC9D-3E013EE45002}" type="presParOf" srcId="{C3E50F54-06D6-D949-992A-912E696F45AF}" destId="{E49728E3-7351-0D44-A8B5-E31A1DF45E0A}" srcOrd="0" destOrd="0" presId="urn:microsoft.com/office/officeart/2005/8/layout/hierarchy1"/>
    <dgm:cxn modelId="{39FBFEF2-FE81-5A4F-A7E8-327D05EEA99D}" type="presParOf" srcId="{E49728E3-7351-0D44-A8B5-E31A1DF45E0A}" destId="{7DA1FF52-B815-BA49-8500-EB6655F5A594}" srcOrd="0" destOrd="0" presId="urn:microsoft.com/office/officeart/2005/8/layout/hierarchy1"/>
    <dgm:cxn modelId="{E46E66F3-7DB7-E74B-8F81-89038C956157}" type="presParOf" srcId="{E49728E3-7351-0D44-A8B5-E31A1DF45E0A}" destId="{113878C2-00A4-1C4C-B54A-2BAB4BBEEF08}" srcOrd="1" destOrd="0" presId="urn:microsoft.com/office/officeart/2005/8/layout/hierarchy1"/>
    <dgm:cxn modelId="{BFFA3985-85D2-FB4F-AB95-911D8E064BBB}" type="presParOf" srcId="{C3E50F54-06D6-D949-992A-912E696F45AF}" destId="{C8083496-01B3-2E4B-AD21-09CA60BA6A0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5F4414-B07A-074E-A96D-96A90D4DB8A0}">
      <dsp:nvSpPr>
        <dsp:cNvPr id="0" name=""/>
        <dsp:cNvSpPr/>
      </dsp:nvSpPr>
      <dsp:spPr>
        <a:xfrm>
          <a:off x="3170" y="1028809"/>
          <a:ext cx="2263407" cy="143726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6A056B-802F-224C-AA09-AD58D356CC1C}">
      <dsp:nvSpPr>
        <dsp:cNvPr id="0" name=""/>
        <dsp:cNvSpPr/>
      </dsp:nvSpPr>
      <dsp:spPr>
        <a:xfrm>
          <a:off x="254659" y="1267725"/>
          <a:ext cx="2263407" cy="143726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kern="1200"/>
            <a:t>Team-Based </a:t>
          </a:r>
          <a:endParaRPr lang="en-US" sz="2300" kern="1200"/>
        </a:p>
      </dsp:txBody>
      <dsp:txXfrm>
        <a:off x="296755" y="1309821"/>
        <a:ext cx="2179215" cy="1353072"/>
      </dsp:txXfrm>
    </dsp:sp>
    <dsp:sp modelId="{806BB33B-84A0-7548-B0A6-0EE04E88AAA6}">
      <dsp:nvSpPr>
        <dsp:cNvPr id="0" name=""/>
        <dsp:cNvSpPr/>
      </dsp:nvSpPr>
      <dsp:spPr>
        <a:xfrm>
          <a:off x="2769557" y="1028809"/>
          <a:ext cx="2263407" cy="143726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90335E-DF3B-2446-A83B-510342E7EE44}">
      <dsp:nvSpPr>
        <dsp:cNvPr id="0" name=""/>
        <dsp:cNvSpPr/>
      </dsp:nvSpPr>
      <dsp:spPr>
        <a:xfrm>
          <a:off x="3021047" y="1267725"/>
          <a:ext cx="2263407" cy="143726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Flexible, project-focused teams.</a:t>
          </a:r>
        </a:p>
      </dsp:txBody>
      <dsp:txXfrm>
        <a:off x="3063143" y="1309821"/>
        <a:ext cx="2179215" cy="1353072"/>
      </dsp:txXfrm>
    </dsp:sp>
    <dsp:sp modelId="{165BD179-19CF-C144-91BC-4BE80F7E983E}">
      <dsp:nvSpPr>
        <dsp:cNvPr id="0" name=""/>
        <dsp:cNvSpPr/>
      </dsp:nvSpPr>
      <dsp:spPr>
        <a:xfrm>
          <a:off x="5535944" y="1028809"/>
          <a:ext cx="2263407" cy="143726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065710-7F6B-D745-B234-992A583C8C71}">
      <dsp:nvSpPr>
        <dsp:cNvPr id="0" name=""/>
        <dsp:cNvSpPr/>
      </dsp:nvSpPr>
      <dsp:spPr>
        <a:xfrm>
          <a:off x="5787434" y="1267725"/>
          <a:ext cx="2263407" cy="143726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Promotes innovation &amp; adaptability.</a:t>
          </a:r>
        </a:p>
      </dsp:txBody>
      <dsp:txXfrm>
        <a:off x="5829530" y="1309821"/>
        <a:ext cx="2179215" cy="1353072"/>
      </dsp:txXfrm>
    </dsp:sp>
    <dsp:sp modelId="{7DA1FF52-B815-BA49-8500-EB6655F5A594}">
      <dsp:nvSpPr>
        <dsp:cNvPr id="0" name=""/>
        <dsp:cNvSpPr/>
      </dsp:nvSpPr>
      <dsp:spPr>
        <a:xfrm>
          <a:off x="8302332" y="1028809"/>
          <a:ext cx="2263407" cy="143726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3878C2-00A4-1C4C-B54A-2BAB4BBEEF08}">
      <dsp:nvSpPr>
        <dsp:cNvPr id="0" name=""/>
        <dsp:cNvSpPr/>
      </dsp:nvSpPr>
      <dsp:spPr>
        <a:xfrm>
          <a:off x="8553822" y="1267725"/>
          <a:ext cx="2263407" cy="143726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May lack stability.</a:t>
          </a:r>
        </a:p>
      </dsp:txBody>
      <dsp:txXfrm>
        <a:off x="8595918" y="1309821"/>
        <a:ext cx="2179215" cy="135307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F8FB-AA37-3DF3-1B00-B01A6600AD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90ECC26-3DC3-695D-DE94-F1FD78BC50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B4FE851-397B-D645-7F7B-C5CB9C30A3AA}"/>
              </a:ext>
            </a:extLst>
          </p:cNvPr>
          <p:cNvSpPr>
            <a:spLocks noGrp="1"/>
          </p:cNvSpPr>
          <p:nvPr>
            <p:ph type="dt" sz="half" idx="10"/>
          </p:nvPr>
        </p:nvSpPr>
        <p:spPr/>
        <p:txBody>
          <a:bodyPr/>
          <a:lstStyle/>
          <a:p>
            <a:fld id="{168F84EE-CA0F-7540-88B1-952070742179}" type="datetimeFigureOut">
              <a:rPr lang="en-US" smtClean="0"/>
              <a:t>10/19/25</a:t>
            </a:fld>
            <a:endParaRPr lang="en-US"/>
          </a:p>
        </p:txBody>
      </p:sp>
      <p:sp>
        <p:nvSpPr>
          <p:cNvPr id="5" name="Footer Placeholder 4">
            <a:extLst>
              <a:ext uri="{FF2B5EF4-FFF2-40B4-BE49-F238E27FC236}">
                <a16:creationId xmlns:a16="http://schemas.microsoft.com/office/drawing/2014/main" id="{7C319601-C5BC-B19A-28EC-7DF2345442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7B8AA8-244F-E687-C3D4-A8718B0E1623}"/>
              </a:ext>
            </a:extLst>
          </p:cNvPr>
          <p:cNvSpPr>
            <a:spLocks noGrp="1"/>
          </p:cNvSpPr>
          <p:nvPr>
            <p:ph type="sldNum" sz="quarter" idx="12"/>
          </p:nvPr>
        </p:nvSpPr>
        <p:spPr/>
        <p:txBody>
          <a:bodyPr/>
          <a:lstStyle/>
          <a:p>
            <a:fld id="{5EF2DE11-7EB6-5E4A-85F8-6676A3766E28}" type="slidenum">
              <a:rPr lang="en-US" smtClean="0"/>
              <a:t>‹#›</a:t>
            </a:fld>
            <a:endParaRPr lang="en-US"/>
          </a:p>
        </p:txBody>
      </p:sp>
    </p:spTree>
    <p:extLst>
      <p:ext uri="{BB962C8B-B14F-4D97-AF65-F5344CB8AC3E}">
        <p14:creationId xmlns:p14="http://schemas.microsoft.com/office/powerpoint/2010/main" val="2091496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F5E95-B083-8837-58B2-CEB8BFD1107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62CD01-92FC-AB33-189C-51FF06A499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DE4F216-95AE-0B3F-EC2E-64114B2A069D}"/>
              </a:ext>
            </a:extLst>
          </p:cNvPr>
          <p:cNvSpPr>
            <a:spLocks noGrp="1"/>
          </p:cNvSpPr>
          <p:nvPr>
            <p:ph type="dt" sz="half" idx="10"/>
          </p:nvPr>
        </p:nvSpPr>
        <p:spPr/>
        <p:txBody>
          <a:bodyPr/>
          <a:lstStyle/>
          <a:p>
            <a:fld id="{168F84EE-CA0F-7540-88B1-952070742179}" type="datetimeFigureOut">
              <a:rPr lang="en-US" smtClean="0"/>
              <a:t>10/19/25</a:t>
            </a:fld>
            <a:endParaRPr lang="en-US"/>
          </a:p>
        </p:txBody>
      </p:sp>
      <p:sp>
        <p:nvSpPr>
          <p:cNvPr id="5" name="Footer Placeholder 4">
            <a:extLst>
              <a:ext uri="{FF2B5EF4-FFF2-40B4-BE49-F238E27FC236}">
                <a16:creationId xmlns:a16="http://schemas.microsoft.com/office/drawing/2014/main" id="{8D978B3A-801D-8EBA-2789-6057CCCD5D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D87A70-B605-A524-5929-CDC3C6537982}"/>
              </a:ext>
            </a:extLst>
          </p:cNvPr>
          <p:cNvSpPr>
            <a:spLocks noGrp="1"/>
          </p:cNvSpPr>
          <p:nvPr>
            <p:ph type="sldNum" sz="quarter" idx="12"/>
          </p:nvPr>
        </p:nvSpPr>
        <p:spPr/>
        <p:txBody>
          <a:bodyPr/>
          <a:lstStyle/>
          <a:p>
            <a:fld id="{5EF2DE11-7EB6-5E4A-85F8-6676A3766E28}" type="slidenum">
              <a:rPr lang="en-US" smtClean="0"/>
              <a:t>‹#›</a:t>
            </a:fld>
            <a:endParaRPr lang="en-US"/>
          </a:p>
        </p:txBody>
      </p:sp>
    </p:spTree>
    <p:extLst>
      <p:ext uri="{BB962C8B-B14F-4D97-AF65-F5344CB8AC3E}">
        <p14:creationId xmlns:p14="http://schemas.microsoft.com/office/powerpoint/2010/main" val="2931315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B04F7-115E-E170-A808-1026E0890D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35EB56D-DF3B-E431-7395-88510345D0D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CE615C5-F6FA-158E-C31C-1482BDFB45C5}"/>
              </a:ext>
            </a:extLst>
          </p:cNvPr>
          <p:cNvSpPr>
            <a:spLocks noGrp="1"/>
          </p:cNvSpPr>
          <p:nvPr>
            <p:ph type="dt" sz="half" idx="10"/>
          </p:nvPr>
        </p:nvSpPr>
        <p:spPr/>
        <p:txBody>
          <a:bodyPr/>
          <a:lstStyle/>
          <a:p>
            <a:fld id="{168F84EE-CA0F-7540-88B1-952070742179}" type="datetimeFigureOut">
              <a:rPr lang="en-US" smtClean="0"/>
              <a:t>10/19/25</a:t>
            </a:fld>
            <a:endParaRPr lang="en-US"/>
          </a:p>
        </p:txBody>
      </p:sp>
      <p:sp>
        <p:nvSpPr>
          <p:cNvPr id="5" name="Footer Placeholder 4">
            <a:extLst>
              <a:ext uri="{FF2B5EF4-FFF2-40B4-BE49-F238E27FC236}">
                <a16:creationId xmlns:a16="http://schemas.microsoft.com/office/drawing/2014/main" id="{9D235416-E214-03C2-B60B-EFBDE264CD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425FB2-8F79-E909-4A22-87AD92CEF1CC}"/>
              </a:ext>
            </a:extLst>
          </p:cNvPr>
          <p:cNvSpPr>
            <a:spLocks noGrp="1"/>
          </p:cNvSpPr>
          <p:nvPr>
            <p:ph type="sldNum" sz="quarter" idx="12"/>
          </p:nvPr>
        </p:nvSpPr>
        <p:spPr/>
        <p:txBody>
          <a:bodyPr/>
          <a:lstStyle/>
          <a:p>
            <a:fld id="{5EF2DE11-7EB6-5E4A-85F8-6676A3766E28}" type="slidenum">
              <a:rPr lang="en-US" smtClean="0"/>
              <a:t>‹#›</a:t>
            </a:fld>
            <a:endParaRPr lang="en-US"/>
          </a:p>
        </p:txBody>
      </p:sp>
    </p:spTree>
    <p:extLst>
      <p:ext uri="{BB962C8B-B14F-4D97-AF65-F5344CB8AC3E}">
        <p14:creationId xmlns:p14="http://schemas.microsoft.com/office/powerpoint/2010/main" val="3075372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394FF-3966-AD23-41A8-26736D17D4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63193E9-68BC-D7E9-0283-C45C132D0A2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DCDA4B-0F42-01F9-83F7-740EBB7B853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08DE4E8-4CAD-4739-D09A-1385F8FF977D}"/>
              </a:ext>
            </a:extLst>
          </p:cNvPr>
          <p:cNvSpPr>
            <a:spLocks noGrp="1"/>
          </p:cNvSpPr>
          <p:nvPr>
            <p:ph type="dt" sz="half" idx="10"/>
          </p:nvPr>
        </p:nvSpPr>
        <p:spPr/>
        <p:txBody>
          <a:bodyPr/>
          <a:lstStyle/>
          <a:p>
            <a:fld id="{168F84EE-CA0F-7540-88B1-952070742179}" type="datetimeFigureOut">
              <a:rPr lang="en-US" smtClean="0"/>
              <a:t>10/19/25</a:t>
            </a:fld>
            <a:endParaRPr lang="en-US"/>
          </a:p>
        </p:txBody>
      </p:sp>
      <p:sp>
        <p:nvSpPr>
          <p:cNvPr id="6" name="Footer Placeholder 5">
            <a:extLst>
              <a:ext uri="{FF2B5EF4-FFF2-40B4-BE49-F238E27FC236}">
                <a16:creationId xmlns:a16="http://schemas.microsoft.com/office/drawing/2014/main" id="{E95DD86A-DBDF-2A95-FF57-03B866C13F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0922FB-1730-9E51-1660-27E8F2B58095}"/>
              </a:ext>
            </a:extLst>
          </p:cNvPr>
          <p:cNvSpPr>
            <a:spLocks noGrp="1"/>
          </p:cNvSpPr>
          <p:nvPr>
            <p:ph type="sldNum" sz="quarter" idx="12"/>
          </p:nvPr>
        </p:nvSpPr>
        <p:spPr/>
        <p:txBody>
          <a:bodyPr/>
          <a:lstStyle/>
          <a:p>
            <a:fld id="{5EF2DE11-7EB6-5E4A-85F8-6676A3766E28}" type="slidenum">
              <a:rPr lang="en-US" smtClean="0"/>
              <a:t>‹#›</a:t>
            </a:fld>
            <a:endParaRPr lang="en-US"/>
          </a:p>
        </p:txBody>
      </p:sp>
    </p:spTree>
    <p:extLst>
      <p:ext uri="{BB962C8B-B14F-4D97-AF65-F5344CB8AC3E}">
        <p14:creationId xmlns:p14="http://schemas.microsoft.com/office/powerpoint/2010/main" val="3765575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8360D-84AE-8C70-1B43-7B9B551BFF7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8628B3A-644C-870D-68D8-3DA441E3ED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D3DCE6-2353-0BD1-B5FD-B1F76B09E5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DB931A1-3DB0-CD96-CFAD-907283A681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F4C2A4-C67B-F67D-AB63-B319F742A2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FFB88B9-8095-CBE3-0D3D-0915AD42C1BB}"/>
              </a:ext>
            </a:extLst>
          </p:cNvPr>
          <p:cNvSpPr>
            <a:spLocks noGrp="1"/>
          </p:cNvSpPr>
          <p:nvPr>
            <p:ph type="dt" sz="half" idx="10"/>
          </p:nvPr>
        </p:nvSpPr>
        <p:spPr/>
        <p:txBody>
          <a:bodyPr/>
          <a:lstStyle/>
          <a:p>
            <a:fld id="{168F84EE-CA0F-7540-88B1-952070742179}" type="datetimeFigureOut">
              <a:rPr lang="en-US" smtClean="0"/>
              <a:t>10/19/25</a:t>
            </a:fld>
            <a:endParaRPr lang="en-US"/>
          </a:p>
        </p:txBody>
      </p:sp>
      <p:sp>
        <p:nvSpPr>
          <p:cNvPr id="8" name="Footer Placeholder 7">
            <a:extLst>
              <a:ext uri="{FF2B5EF4-FFF2-40B4-BE49-F238E27FC236}">
                <a16:creationId xmlns:a16="http://schemas.microsoft.com/office/drawing/2014/main" id="{2A2FEDAB-3C82-CE7D-7C9F-CB0F939DAE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86AEB9-CF16-02A5-D3E5-9A95C6281563}"/>
              </a:ext>
            </a:extLst>
          </p:cNvPr>
          <p:cNvSpPr>
            <a:spLocks noGrp="1"/>
          </p:cNvSpPr>
          <p:nvPr>
            <p:ph type="sldNum" sz="quarter" idx="12"/>
          </p:nvPr>
        </p:nvSpPr>
        <p:spPr/>
        <p:txBody>
          <a:bodyPr/>
          <a:lstStyle/>
          <a:p>
            <a:fld id="{5EF2DE11-7EB6-5E4A-85F8-6676A3766E28}" type="slidenum">
              <a:rPr lang="en-US" smtClean="0"/>
              <a:t>‹#›</a:t>
            </a:fld>
            <a:endParaRPr lang="en-US"/>
          </a:p>
        </p:txBody>
      </p:sp>
    </p:spTree>
    <p:extLst>
      <p:ext uri="{BB962C8B-B14F-4D97-AF65-F5344CB8AC3E}">
        <p14:creationId xmlns:p14="http://schemas.microsoft.com/office/powerpoint/2010/main" val="1943517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152F4-D4E7-4474-9DF1-22F557F193E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A9A2B8B-DB65-44C6-CDD6-093C2FF02798}"/>
              </a:ext>
            </a:extLst>
          </p:cNvPr>
          <p:cNvSpPr>
            <a:spLocks noGrp="1"/>
          </p:cNvSpPr>
          <p:nvPr>
            <p:ph type="dt" sz="half" idx="10"/>
          </p:nvPr>
        </p:nvSpPr>
        <p:spPr/>
        <p:txBody>
          <a:bodyPr/>
          <a:lstStyle/>
          <a:p>
            <a:fld id="{168F84EE-CA0F-7540-88B1-952070742179}" type="datetimeFigureOut">
              <a:rPr lang="en-US" smtClean="0"/>
              <a:t>10/19/25</a:t>
            </a:fld>
            <a:endParaRPr lang="en-US"/>
          </a:p>
        </p:txBody>
      </p:sp>
      <p:sp>
        <p:nvSpPr>
          <p:cNvPr id="4" name="Footer Placeholder 3">
            <a:extLst>
              <a:ext uri="{FF2B5EF4-FFF2-40B4-BE49-F238E27FC236}">
                <a16:creationId xmlns:a16="http://schemas.microsoft.com/office/drawing/2014/main" id="{2D97F48B-9B4C-5EC4-0E99-097037FE082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00AF3AA-D495-A31F-3896-58E7DF61E4DF}"/>
              </a:ext>
            </a:extLst>
          </p:cNvPr>
          <p:cNvSpPr>
            <a:spLocks noGrp="1"/>
          </p:cNvSpPr>
          <p:nvPr>
            <p:ph type="sldNum" sz="quarter" idx="12"/>
          </p:nvPr>
        </p:nvSpPr>
        <p:spPr/>
        <p:txBody>
          <a:bodyPr/>
          <a:lstStyle/>
          <a:p>
            <a:fld id="{5EF2DE11-7EB6-5E4A-85F8-6676A3766E28}" type="slidenum">
              <a:rPr lang="en-US" smtClean="0"/>
              <a:t>‹#›</a:t>
            </a:fld>
            <a:endParaRPr lang="en-US"/>
          </a:p>
        </p:txBody>
      </p:sp>
    </p:spTree>
    <p:extLst>
      <p:ext uri="{BB962C8B-B14F-4D97-AF65-F5344CB8AC3E}">
        <p14:creationId xmlns:p14="http://schemas.microsoft.com/office/powerpoint/2010/main" val="279367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2E200B-AFB2-A63C-8164-739B2F66BD2F}"/>
              </a:ext>
            </a:extLst>
          </p:cNvPr>
          <p:cNvSpPr>
            <a:spLocks noGrp="1"/>
          </p:cNvSpPr>
          <p:nvPr>
            <p:ph type="dt" sz="half" idx="10"/>
          </p:nvPr>
        </p:nvSpPr>
        <p:spPr/>
        <p:txBody>
          <a:bodyPr/>
          <a:lstStyle/>
          <a:p>
            <a:fld id="{168F84EE-CA0F-7540-88B1-952070742179}" type="datetimeFigureOut">
              <a:rPr lang="en-US" smtClean="0"/>
              <a:t>10/19/25</a:t>
            </a:fld>
            <a:endParaRPr lang="en-US"/>
          </a:p>
        </p:txBody>
      </p:sp>
      <p:sp>
        <p:nvSpPr>
          <p:cNvPr id="3" name="Footer Placeholder 2">
            <a:extLst>
              <a:ext uri="{FF2B5EF4-FFF2-40B4-BE49-F238E27FC236}">
                <a16:creationId xmlns:a16="http://schemas.microsoft.com/office/drawing/2014/main" id="{1636ACC4-3BCC-C3DD-B0A6-BCEF6439DC6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DC9960D-E54D-DD47-77CE-2F64B95D848B}"/>
              </a:ext>
            </a:extLst>
          </p:cNvPr>
          <p:cNvSpPr>
            <a:spLocks noGrp="1"/>
          </p:cNvSpPr>
          <p:nvPr>
            <p:ph type="sldNum" sz="quarter" idx="12"/>
          </p:nvPr>
        </p:nvSpPr>
        <p:spPr/>
        <p:txBody>
          <a:bodyPr/>
          <a:lstStyle/>
          <a:p>
            <a:fld id="{5EF2DE11-7EB6-5E4A-85F8-6676A3766E28}" type="slidenum">
              <a:rPr lang="en-US" smtClean="0"/>
              <a:t>‹#›</a:t>
            </a:fld>
            <a:endParaRPr lang="en-US"/>
          </a:p>
        </p:txBody>
      </p:sp>
    </p:spTree>
    <p:extLst>
      <p:ext uri="{BB962C8B-B14F-4D97-AF65-F5344CB8AC3E}">
        <p14:creationId xmlns:p14="http://schemas.microsoft.com/office/powerpoint/2010/main" val="131134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818A4-D4A8-C751-BBFA-6B84AC368A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D2B911C-0D2C-46B9-BC2A-E41E03DA8F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67AF620-14E9-D9DC-C824-324D5E2A83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0F1A8E-47F2-9D4F-F8C0-A55FC500E3D1}"/>
              </a:ext>
            </a:extLst>
          </p:cNvPr>
          <p:cNvSpPr>
            <a:spLocks noGrp="1"/>
          </p:cNvSpPr>
          <p:nvPr>
            <p:ph type="dt" sz="half" idx="10"/>
          </p:nvPr>
        </p:nvSpPr>
        <p:spPr/>
        <p:txBody>
          <a:bodyPr/>
          <a:lstStyle/>
          <a:p>
            <a:fld id="{168F84EE-CA0F-7540-88B1-952070742179}" type="datetimeFigureOut">
              <a:rPr lang="en-US" smtClean="0"/>
              <a:t>10/19/25</a:t>
            </a:fld>
            <a:endParaRPr lang="en-US"/>
          </a:p>
        </p:txBody>
      </p:sp>
      <p:sp>
        <p:nvSpPr>
          <p:cNvPr id="6" name="Footer Placeholder 5">
            <a:extLst>
              <a:ext uri="{FF2B5EF4-FFF2-40B4-BE49-F238E27FC236}">
                <a16:creationId xmlns:a16="http://schemas.microsoft.com/office/drawing/2014/main" id="{63C28801-A1F8-6077-A58E-BD7DBEBA64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AD9E84-ACC3-B1B6-46CC-27AB6C6826F8}"/>
              </a:ext>
            </a:extLst>
          </p:cNvPr>
          <p:cNvSpPr>
            <a:spLocks noGrp="1"/>
          </p:cNvSpPr>
          <p:nvPr>
            <p:ph type="sldNum" sz="quarter" idx="12"/>
          </p:nvPr>
        </p:nvSpPr>
        <p:spPr/>
        <p:txBody>
          <a:bodyPr/>
          <a:lstStyle/>
          <a:p>
            <a:fld id="{5EF2DE11-7EB6-5E4A-85F8-6676A3766E28}" type="slidenum">
              <a:rPr lang="en-US" smtClean="0"/>
              <a:t>‹#›</a:t>
            </a:fld>
            <a:endParaRPr lang="en-US"/>
          </a:p>
        </p:txBody>
      </p:sp>
    </p:spTree>
    <p:extLst>
      <p:ext uri="{BB962C8B-B14F-4D97-AF65-F5344CB8AC3E}">
        <p14:creationId xmlns:p14="http://schemas.microsoft.com/office/powerpoint/2010/main" val="2484854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70369-BCF0-61E8-AEF3-7C206131C9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82B61EF-C9D7-A1E4-E34F-A20D47AA2EB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8DAA95-4F79-4C28-8BDB-8544A692BD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6411D4-C8C6-89EC-2175-504CEC7C3C17}"/>
              </a:ext>
            </a:extLst>
          </p:cNvPr>
          <p:cNvSpPr>
            <a:spLocks noGrp="1"/>
          </p:cNvSpPr>
          <p:nvPr>
            <p:ph type="dt" sz="half" idx="10"/>
          </p:nvPr>
        </p:nvSpPr>
        <p:spPr/>
        <p:txBody>
          <a:bodyPr/>
          <a:lstStyle/>
          <a:p>
            <a:fld id="{168F84EE-CA0F-7540-88B1-952070742179}" type="datetimeFigureOut">
              <a:rPr lang="en-US" smtClean="0"/>
              <a:t>10/19/25</a:t>
            </a:fld>
            <a:endParaRPr lang="en-US"/>
          </a:p>
        </p:txBody>
      </p:sp>
      <p:sp>
        <p:nvSpPr>
          <p:cNvPr id="6" name="Footer Placeholder 5">
            <a:extLst>
              <a:ext uri="{FF2B5EF4-FFF2-40B4-BE49-F238E27FC236}">
                <a16:creationId xmlns:a16="http://schemas.microsoft.com/office/drawing/2014/main" id="{F5267B97-B58C-A4AC-4E81-06D1869E05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C66BEDB-96C9-615D-DD1C-5ECC90439A5A}"/>
              </a:ext>
            </a:extLst>
          </p:cNvPr>
          <p:cNvSpPr>
            <a:spLocks noGrp="1"/>
          </p:cNvSpPr>
          <p:nvPr>
            <p:ph type="sldNum" sz="quarter" idx="12"/>
          </p:nvPr>
        </p:nvSpPr>
        <p:spPr/>
        <p:txBody>
          <a:bodyPr/>
          <a:lstStyle/>
          <a:p>
            <a:fld id="{5EF2DE11-7EB6-5E4A-85F8-6676A3766E28}" type="slidenum">
              <a:rPr lang="en-US" smtClean="0"/>
              <a:t>‹#›</a:t>
            </a:fld>
            <a:endParaRPr lang="en-US"/>
          </a:p>
        </p:txBody>
      </p:sp>
    </p:spTree>
    <p:extLst>
      <p:ext uri="{BB962C8B-B14F-4D97-AF65-F5344CB8AC3E}">
        <p14:creationId xmlns:p14="http://schemas.microsoft.com/office/powerpoint/2010/main" val="1454464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1762A-0EF4-8146-F926-7672E0B92D4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5B1D902-61DD-E0C0-680A-1BA88A5254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9E16AF-D486-D6EF-AD1C-C644B7D13CF6}"/>
              </a:ext>
            </a:extLst>
          </p:cNvPr>
          <p:cNvSpPr>
            <a:spLocks noGrp="1"/>
          </p:cNvSpPr>
          <p:nvPr>
            <p:ph type="dt" sz="half" idx="10"/>
          </p:nvPr>
        </p:nvSpPr>
        <p:spPr/>
        <p:txBody>
          <a:bodyPr/>
          <a:lstStyle/>
          <a:p>
            <a:fld id="{168F84EE-CA0F-7540-88B1-952070742179}" type="datetimeFigureOut">
              <a:rPr lang="en-US" smtClean="0"/>
              <a:t>10/19/25</a:t>
            </a:fld>
            <a:endParaRPr lang="en-US"/>
          </a:p>
        </p:txBody>
      </p:sp>
      <p:sp>
        <p:nvSpPr>
          <p:cNvPr id="5" name="Footer Placeholder 4">
            <a:extLst>
              <a:ext uri="{FF2B5EF4-FFF2-40B4-BE49-F238E27FC236}">
                <a16:creationId xmlns:a16="http://schemas.microsoft.com/office/drawing/2014/main" id="{59E49C73-D110-643C-4B14-8F41692C55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7E849E-2BA5-7043-6007-A03225CDE07A}"/>
              </a:ext>
            </a:extLst>
          </p:cNvPr>
          <p:cNvSpPr>
            <a:spLocks noGrp="1"/>
          </p:cNvSpPr>
          <p:nvPr>
            <p:ph type="sldNum" sz="quarter" idx="12"/>
          </p:nvPr>
        </p:nvSpPr>
        <p:spPr/>
        <p:txBody>
          <a:bodyPr/>
          <a:lstStyle/>
          <a:p>
            <a:fld id="{5EF2DE11-7EB6-5E4A-85F8-6676A3766E28}" type="slidenum">
              <a:rPr lang="en-US" smtClean="0"/>
              <a:t>‹#›</a:t>
            </a:fld>
            <a:endParaRPr lang="en-US"/>
          </a:p>
        </p:txBody>
      </p:sp>
    </p:spTree>
    <p:extLst>
      <p:ext uri="{BB962C8B-B14F-4D97-AF65-F5344CB8AC3E}">
        <p14:creationId xmlns:p14="http://schemas.microsoft.com/office/powerpoint/2010/main" val="3207355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816EB4-AD7D-3BD0-3B04-566E819EFB8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A3E136F-6360-EBF0-C6D3-28445C5E3C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48C2CF2-9B6D-6056-BDDB-8F9C7B669BFD}"/>
              </a:ext>
            </a:extLst>
          </p:cNvPr>
          <p:cNvSpPr>
            <a:spLocks noGrp="1"/>
          </p:cNvSpPr>
          <p:nvPr>
            <p:ph type="dt" sz="half" idx="10"/>
          </p:nvPr>
        </p:nvSpPr>
        <p:spPr/>
        <p:txBody>
          <a:bodyPr/>
          <a:lstStyle/>
          <a:p>
            <a:fld id="{168F84EE-CA0F-7540-88B1-952070742179}" type="datetimeFigureOut">
              <a:rPr lang="en-US" smtClean="0"/>
              <a:t>10/19/25</a:t>
            </a:fld>
            <a:endParaRPr lang="en-US"/>
          </a:p>
        </p:txBody>
      </p:sp>
      <p:sp>
        <p:nvSpPr>
          <p:cNvPr id="5" name="Footer Placeholder 4">
            <a:extLst>
              <a:ext uri="{FF2B5EF4-FFF2-40B4-BE49-F238E27FC236}">
                <a16:creationId xmlns:a16="http://schemas.microsoft.com/office/drawing/2014/main" id="{D2C9768F-95A4-0CE5-396A-9971A8355D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A2987C-4E6B-BE11-0072-B55D71AAD431}"/>
              </a:ext>
            </a:extLst>
          </p:cNvPr>
          <p:cNvSpPr>
            <a:spLocks noGrp="1"/>
          </p:cNvSpPr>
          <p:nvPr>
            <p:ph type="sldNum" sz="quarter" idx="12"/>
          </p:nvPr>
        </p:nvSpPr>
        <p:spPr/>
        <p:txBody>
          <a:bodyPr/>
          <a:lstStyle/>
          <a:p>
            <a:fld id="{5EF2DE11-7EB6-5E4A-85F8-6676A3766E28}" type="slidenum">
              <a:rPr lang="en-US" smtClean="0"/>
              <a:t>‹#›</a:t>
            </a:fld>
            <a:endParaRPr lang="en-US"/>
          </a:p>
        </p:txBody>
      </p:sp>
    </p:spTree>
    <p:extLst>
      <p:ext uri="{BB962C8B-B14F-4D97-AF65-F5344CB8AC3E}">
        <p14:creationId xmlns:p14="http://schemas.microsoft.com/office/powerpoint/2010/main" val="2006071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24A11-1D6A-7237-A124-DFBD98ECE7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300C306-020A-19F8-7C9C-982A78E753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741E3E9-B1EA-31F7-A68D-1995AD4893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68F84EE-CA0F-7540-88B1-952070742179}" type="datetimeFigureOut">
              <a:rPr lang="en-US" smtClean="0"/>
              <a:t>10/19/25</a:t>
            </a:fld>
            <a:endParaRPr lang="en-US"/>
          </a:p>
        </p:txBody>
      </p:sp>
      <p:sp>
        <p:nvSpPr>
          <p:cNvPr id="5" name="Footer Placeholder 4">
            <a:extLst>
              <a:ext uri="{FF2B5EF4-FFF2-40B4-BE49-F238E27FC236}">
                <a16:creationId xmlns:a16="http://schemas.microsoft.com/office/drawing/2014/main" id="{3133FCDE-53BC-9729-8258-ED748EBD48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1D15A9F-BE74-7803-A17F-F40757F7F6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EF2DE11-7EB6-5E4A-85F8-6676A3766E28}" type="slidenum">
              <a:rPr lang="en-US" smtClean="0"/>
              <a:t>‹#›</a:t>
            </a:fld>
            <a:endParaRPr lang="en-US"/>
          </a:p>
        </p:txBody>
      </p:sp>
    </p:spTree>
    <p:extLst>
      <p:ext uri="{BB962C8B-B14F-4D97-AF65-F5344CB8AC3E}">
        <p14:creationId xmlns:p14="http://schemas.microsoft.com/office/powerpoint/2010/main" val="26839083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itopadilla.blogspot.com/2015/01/costa-coffee-strategic-role-in-business.html?utm_source=chatgpt.com" TargetMode="External"/><Relationship Id="rId2" Type="http://schemas.openxmlformats.org/officeDocument/2006/relationships/hyperlink" Target="https://desklib.com/study-documents/costa-coffee-analysis-3/?utm_source=chatgpt.com" TargetMode="External"/><Relationship Id="rId1" Type="http://schemas.openxmlformats.org/officeDocument/2006/relationships/slideLayout" Target="../slideLayouts/slideLayout2.xml"/><Relationship Id="rId5" Type="http://schemas.openxmlformats.org/officeDocument/2006/relationships/hyperlink" Target="https://www.researchgate.net/publication/342250576_Costa_Coffee_Global_Expasion_Approach_INTERNATIONAL_MARKETING_STRATEGY?utm_source=chatgpt.com" TargetMode="External"/><Relationship Id="rId4" Type="http://schemas.openxmlformats.org/officeDocument/2006/relationships/hyperlink" Target="https://cheapestassignment.com/improving-the-organizational-culture-and-team-working-in-costa-coffe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8FC69-A222-E194-0404-DE5F4ECA483D}"/>
              </a:ext>
            </a:extLst>
          </p:cNvPr>
          <p:cNvSpPr>
            <a:spLocks noGrp="1"/>
          </p:cNvSpPr>
          <p:nvPr>
            <p:ph type="ctrTitle"/>
          </p:nvPr>
        </p:nvSpPr>
        <p:spPr>
          <a:xfrm>
            <a:off x="2187363" y="1671569"/>
            <a:ext cx="5801917" cy="2228760"/>
          </a:xfrm>
        </p:spPr>
        <p:txBody>
          <a:bodyPr vert="horz" lIns="91440" tIns="45720" rIns="91440" bIns="45720" rtlCol="0" anchor="b">
            <a:normAutofit/>
          </a:bodyPr>
          <a:lstStyle/>
          <a:p>
            <a:pPr algn="l"/>
            <a:r>
              <a:rPr lang="en-US" sz="3100" kern="1200">
                <a:solidFill>
                  <a:schemeClr val="tx1"/>
                </a:solidFill>
                <a:latin typeface="+mj-lt"/>
                <a:ea typeface="+mj-ea"/>
                <a:cs typeface="+mj-cs"/>
              </a:rPr>
              <a:t>“explain three ways of designing the structure of an organization including the organizational chart for each of them”</a:t>
            </a:r>
            <a:br>
              <a:rPr lang="en-US" sz="3100" kern="1200">
                <a:solidFill>
                  <a:schemeClr val="tx1"/>
                </a:solidFill>
                <a:latin typeface="+mj-lt"/>
                <a:ea typeface="+mj-ea"/>
                <a:cs typeface="+mj-cs"/>
              </a:rPr>
            </a:br>
            <a:r>
              <a:rPr lang="en-US" sz="3100" kern="1200">
                <a:solidFill>
                  <a:schemeClr val="tx1"/>
                </a:solidFill>
                <a:latin typeface="+mj-lt"/>
                <a:ea typeface="+mj-ea"/>
                <a:cs typeface="+mj-cs"/>
              </a:rPr>
              <a:t>- costa coffee</a:t>
            </a:r>
          </a:p>
        </p:txBody>
      </p:sp>
      <p:pic>
        <p:nvPicPr>
          <p:cNvPr id="8" name="Graphic 7" descr="Hierarchy">
            <a:extLst>
              <a:ext uri="{FF2B5EF4-FFF2-40B4-BE49-F238E27FC236}">
                <a16:creationId xmlns:a16="http://schemas.microsoft.com/office/drawing/2014/main" id="{FE308289-9789-8C8E-1136-AA665D973C1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6948" y="2694018"/>
            <a:ext cx="1198532" cy="1198532"/>
          </a:xfrm>
          <a:prstGeom prst="rect">
            <a:avLst/>
          </a:prstGeom>
        </p:spPr>
      </p:pic>
      <p:sp>
        <p:nvSpPr>
          <p:cNvPr id="4" name="TextBox 3">
            <a:extLst>
              <a:ext uri="{FF2B5EF4-FFF2-40B4-BE49-F238E27FC236}">
                <a16:creationId xmlns:a16="http://schemas.microsoft.com/office/drawing/2014/main" id="{2CB6BBCC-5BC1-3B31-00B9-35DB33DE3A93}"/>
              </a:ext>
            </a:extLst>
          </p:cNvPr>
          <p:cNvSpPr txBox="1"/>
          <p:nvPr/>
        </p:nvSpPr>
        <p:spPr>
          <a:xfrm>
            <a:off x="179995" y="5292027"/>
            <a:ext cx="5801917" cy="2057045"/>
          </a:xfrm>
          <a:prstGeom prst="rect">
            <a:avLst/>
          </a:prstGeom>
        </p:spPr>
        <p:txBody>
          <a:bodyPr vert="horz" lIns="91440" tIns="45720" rIns="91440" bIns="45720" rtlCol="0">
            <a:noAutofit/>
          </a:bodyPr>
          <a:lstStyle/>
          <a:p>
            <a:pPr>
              <a:lnSpc>
                <a:spcPct val="90000"/>
              </a:lnSpc>
              <a:spcAft>
                <a:spcPts val="600"/>
              </a:spcAft>
            </a:pPr>
            <a:r>
              <a:rPr lang="en-US" sz="2000"/>
              <a:t>Module name: understanding organizational structure and culture </a:t>
            </a:r>
          </a:p>
          <a:p>
            <a:pPr>
              <a:lnSpc>
                <a:spcPct val="90000"/>
              </a:lnSpc>
              <a:spcAft>
                <a:spcPts val="600"/>
              </a:spcAft>
            </a:pPr>
            <a:r>
              <a:rPr lang="en-US" sz="2000"/>
              <a:t>Student name: </a:t>
            </a:r>
            <a:r>
              <a:rPr lang="en-US" sz="2000" err="1"/>
              <a:t>Bhupinder</a:t>
            </a:r>
            <a:r>
              <a:rPr lang="en-US" sz="2000"/>
              <a:t> pal </a:t>
            </a:r>
            <a:r>
              <a:rPr lang="en-US" sz="2000" err="1"/>
              <a:t>kaur</a:t>
            </a:r>
            <a:r>
              <a:rPr lang="en-US" sz="2000"/>
              <a:t> </a:t>
            </a:r>
            <a:r>
              <a:rPr lang="en-US" sz="2000" err="1"/>
              <a:t>shergill</a:t>
            </a:r>
            <a:endParaRPr lang="en-US" sz="2000"/>
          </a:p>
          <a:p>
            <a:pPr>
              <a:lnSpc>
                <a:spcPct val="90000"/>
              </a:lnSpc>
              <a:spcAft>
                <a:spcPts val="600"/>
              </a:spcAft>
            </a:pPr>
            <a:r>
              <a:rPr lang="en-US" sz="2000"/>
              <a:t>Student number: 2332366</a:t>
            </a:r>
          </a:p>
        </p:txBody>
      </p:sp>
      <p:pic>
        <p:nvPicPr>
          <p:cNvPr id="10" name="Graphic 9" descr="Hierarchy">
            <a:extLst>
              <a:ext uri="{FF2B5EF4-FFF2-40B4-BE49-F238E27FC236}">
                <a16:creationId xmlns:a16="http://schemas.microsoft.com/office/drawing/2014/main" id="{C39A00C6-40C4-4ABD-B21F-C45668AA46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pic>
        <p:nvPicPr>
          <p:cNvPr id="3" name="Picture 2">
            <a:extLst>
              <a:ext uri="{FF2B5EF4-FFF2-40B4-BE49-F238E27FC236}">
                <a16:creationId xmlns:a16="http://schemas.microsoft.com/office/drawing/2014/main" id="{21C3A0D5-4AEA-0991-8EC1-F2D186BC4DEF}"/>
              </a:ext>
            </a:extLst>
          </p:cNvPr>
          <p:cNvPicPr>
            <a:picLocks noChangeAspect="1"/>
          </p:cNvPicPr>
          <p:nvPr/>
        </p:nvPicPr>
        <p:blipFill>
          <a:blip r:embed="rId4"/>
          <a:stretch>
            <a:fillRect/>
          </a:stretch>
        </p:blipFill>
        <p:spPr>
          <a:xfrm>
            <a:off x="325242" y="147569"/>
            <a:ext cx="3797300" cy="1524000"/>
          </a:xfrm>
          <a:prstGeom prst="rect">
            <a:avLst/>
          </a:prstGeom>
        </p:spPr>
      </p:pic>
    </p:spTree>
    <p:extLst>
      <p:ext uri="{BB962C8B-B14F-4D97-AF65-F5344CB8AC3E}">
        <p14:creationId xmlns:p14="http://schemas.microsoft.com/office/powerpoint/2010/main" val="1627140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53">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55"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8" name="Group 5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9" name="Freeform: Shape 5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4" name="Freeform: Shape 6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5" name="Freeform: Shape 6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091D2F4-DB2F-2507-898B-7AD630A6A41B}"/>
              </a:ext>
            </a:extLst>
          </p:cNvPr>
          <p:cNvSpPr>
            <a:spLocks noGrp="1"/>
          </p:cNvSpPr>
          <p:nvPr>
            <p:ph type="title"/>
          </p:nvPr>
        </p:nvSpPr>
        <p:spPr>
          <a:xfrm rot="16200000">
            <a:off x="-1400695" y="1723228"/>
            <a:ext cx="5961888" cy="2788920"/>
          </a:xfrm>
        </p:spPr>
        <p:txBody>
          <a:bodyPr vert="horz" lIns="91440" tIns="45720" rIns="91440" bIns="45720" rtlCol="0" anchor="ctr">
            <a:normAutofit/>
          </a:bodyPr>
          <a:lstStyle/>
          <a:p>
            <a:r>
              <a:rPr lang="en-US" sz="4800" b="0" i="0" u="none" strike="noStrike" kern="1200">
                <a:solidFill>
                  <a:schemeClr val="bg1"/>
                </a:solidFill>
                <a:effectLst/>
                <a:latin typeface="+mj-lt"/>
                <a:ea typeface="+mj-ea"/>
                <a:cs typeface="+mj-cs"/>
              </a:rPr>
              <a:t>Outline the areas your presenting </a:t>
            </a:r>
            <a:r>
              <a:rPr lang="en-US" sz="4800" b="0" i="0" kern="1200">
                <a:solidFill>
                  <a:schemeClr val="bg1"/>
                </a:solidFill>
                <a:effectLst/>
                <a:latin typeface="+mj-lt"/>
                <a:ea typeface="+mj-ea"/>
                <a:cs typeface="+mj-cs"/>
              </a:rPr>
              <a:t>​</a:t>
            </a:r>
            <a:endParaRPr lang="en-US" sz="4800" kern="1200">
              <a:solidFill>
                <a:schemeClr val="bg1"/>
              </a:solidFill>
              <a:latin typeface="+mj-lt"/>
              <a:ea typeface="+mj-ea"/>
              <a:cs typeface="+mj-cs"/>
            </a:endParaRPr>
          </a:p>
        </p:txBody>
      </p:sp>
      <p:sp>
        <p:nvSpPr>
          <p:cNvPr id="7" name="TextBox 6">
            <a:extLst>
              <a:ext uri="{FF2B5EF4-FFF2-40B4-BE49-F238E27FC236}">
                <a16:creationId xmlns:a16="http://schemas.microsoft.com/office/drawing/2014/main" id="{8A19E75C-B47C-D874-CE9E-7C9B344F3FFB}"/>
              </a:ext>
            </a:extLst>
          </p:cNvPr>
          <p:cNvSpPr txBox="1"/>
          <p:nvPr/>
        </p:nvSpPr>
        <p:spPr>
          <a:xfrm>
            <a:off x="3445631" y="841247"/>
            <a:ext cx="8743318" cy="5120640"/>
          </a:xfrm>
          <a:prstGeom prst="rect">
            <a:avLst/>
          </a:prstGeom>
        </p:spPr>
        <p:txBody>
          <a:bodyPr vert="horz" lIns="91440" tIns="45720" rIns="91440" bIns="45720" rtlCol="0" anchor="ctr">
            <a:noAutofit/>
          </a:bodyPr>
          <a:lstStyle/>
          <a:p>
            <a:pPr indent="-228600" fontAlgn="base">
              <a:lnSpc>
                <a:spcPct val="90000"/>
              </a:lnSpc>
              <a:spcAft>
                <a:spcPts val="600"/>
              </a:spcAft>
              <a:buFont typeface="Arial" panose="020B0604020202020204" pitchFamily="34" charset="0"/>
              <a:buChar char="•"/>
            </a:pPr>
            <a:r>
              <a:rPr lang="en-US" b="1" i="0" u="none" strike="noStrike">
                <a:solidFill>
                  <a:schemeClr val="tx2"/>
                </a:solidFill>
                <a:effectLst/>
              </a:rPr>
              <a:t>1. Functional structure </a:t>
            </a:r>
          </a:p>
          <a:p>
            <a:pPr fontAlgn="base">
              <a:lnSpc>
                <a:spcPct val="90000"/>
              </a:lnSpc>
              <a:spcAft>
                <a:spcPts val="600"/>
              </a:spcAft>
            </a:pPr>
            <a:r>
              <a:rPr lang="en-US" b="0" i="0">
                <a:solidFill>
                  <a:schemeClr val="tx2"/>
                </a:solidFill>
                <a:effectLst/>
              </a:rPr>
              <a:t>​</a:t>
            </a:r>
          </a:p>
          <a:p>
            <a:pPr indent="-228600" fontAlgn="base">
              <a:lnSpc>
                <a:spcPct val="90000"/>
              </a:lnSpc>
              <a:spcAft>
                <a:spcPts val="600"/>
              </a:spcAft>
              <a:buFont typeface="Arial" panose="020B0604020202020204" pitchFamily="34" charset="0"/>
              <a:buChar char="•"/>
            </a:pPr>
            <a:r>
              <a:rPr lang="en-US" b="1" i="0" u="none" strike="noStrike">
                <a:solidFill>
                  <a:schemeClr val="tx2"/>
                </a:solidFill>
                <a:effectLst/>
              </a:rPr>
              <a:t>2. Geographic structure (ideal for global brands)</a:t>
            </a:r>
            <a:r>
              <a:rPr lang="en-US" b="0" i="0">
                <a:solidFill>
                  <a:schemeClr val="tx2"/>
                </a:solidFill>
                <a:effectLst/>
              </a:rPr>
              <a:t>​</a:t>
            </a:r>
          </a:p>
          <a:p>
            <a:pPr fontAlgn="base">
              <a:lnSpc>
                <a:spcPct val="90000"/>
              </a:lnSpc>
              <a:spcAft>
                <a:spcPts val="600"/>
              </a:spcAft>
            </a:pPr>
            <a:endParaRPr lang="en-US" b="0" i="0">
              <a:solidFill>
                <a:schemeClr val="tx2"/>
              </a:solidFill>
              <a:effectLst/>
            </a:endParaRPr>
          </a:p>
          <a:p>
            <a:pPr indent="-228600" fontAlgn="base">
              <a:lnSpc>
                <a:spcPct val="90000"/>
              </a:lnSpc>
              <a:spcAft>
                <a:spcPts val="600"/>
              </a:spcAft>
              <a:buFont typeface="Arial" panose="020B0604020202020204" pitchFamily="34" charset="0"/>
              <a:buChar char="•"/>
            </a:pPr>
            <a:r>
              <a:rPr lang="en-US" b="1" i="0" u="none" strike="noStrike">
                <a:solidFill>
                  <a:schemeClr val="tx2"/>
                </a:solidFill>
                <a:effectLst/>
              </a:rPr>
              <a:t>3. Matrix structure ( for projects or new initiatives) </a:t>
            </a:r>
            <a:r>
              <a:rPr lang="en-US" b="0" i="0">
                <a:solidFill>
                  <a:schemeClr val="tx2"/>
                </a:solidFill>
                <a:effectLst/>
              </a:rPr>
              <a:t>​</a:t>
            </a:r>
          </a:p>
        </p:txBody>
      </p:sp>
      <p:sp>
        <p:nvSpPr>
          <p:cNvPr id="5" name="TextBox 4">
            <a:extLst>
              <a:ext uri="{FF2B5EF4-FFF2-40B4-BE49-F238E27FC236}">
                <a16:creationId xmlns:a16="http://schemas.microsoft.com/office/drawing/2014/main" id="{A5B747B6-9536-D2A5-8890-813DD54C6546}"/>
              </a:ext>
            </a:extLst>
          </p:cNvPr>
          <p:cNvSpPr txBox="1"/>
          <p:nvPr/>
        </p:nvSpPr>
        <p:spPr>
          <a:xfrm>
            <a:off x="3047308" y="3244334"/>
            <a:ext cx="6097384" cy="369332"/>
          </a:xfrm>
          <a:prstGeom prst="rect">
            <a:avLst/>
          </a:prstGeom>
          <a:noFill/>
        </p:spPr>
        <p:txBody>
          <a:bodyPr wrap="square">
            <a:spAutoFit/>
          </a:bodyPr>
          <a:lstStyle/>
          <a:p>
            <a:pPr>
              <a:spcAft>
                <a:spcPts val="600"/>
              </a:spcAft>
            </a:pPr>
            <a:r>
              <a:rPr lang="en-US" b="0" i="0">
                <a:solidFill>
                  <a:srgbClr val="000000"/>
                </a:solidFill>
                <a:effectLst/>
                <a:latin typeface="Tinos"/>
              </a:rPr>
              <a:t> </a:t>
            </a:r>
            <a:endParaRPr lang="en-US"/>
          </a:p>
        </p:txBody>
      </p:sp>
    </p:spTree>
    <p:extLst>
      <p:ext uri="{BB962C8B-B14F-4D97-AF65-F5344CB8AC3E}">
        <p14:creationId xmlns:p14="http://schemas.microsoft.com/office/powerpoint/2010/main" val="1853026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461DABD-589D-31B4-308A-63CC6F85F3CA}"/>
              </a:ext>
            </a:extLst>
          </p:cNvPr>
          <p:cNvSpPr>
            <a:spLocks noGrp="1"/>
          </p:cNvSpPr>
          <p:nvPr>
            <p:ph type="title"/>
          </p:nvPr>
        </p:nvSpPr>
        <p:spPr>
          <a:xfrm>
            <a:off x="1143000" y="1676400"/>
            <a:ext cx="3810000" cy="3505200"/>
          </a:xfrm>
        </p:spPr>
        <p:txBody>
          <a:bodyPr anchor="t">
            <a:normAutofit/>
          </a:bodyPr>
          <a:lstStyle/>
          <a:p>
            <a:r>
              <a:rPr lang="en-US" sz="4000">
                <a:latin typeface="Times New Roman" panose="02020603050405020304" pitchFamily="18" charset="0"/>
                <a:cs typeface="Times New Roman" panose="02020603050405020304" pitchFamily="18" charset="0"/>
              </a:rPr>
              <a:t>What is organisational structure?</a:t>
            </a:r>
          </a:p>
        </p:txBody>
      </p:sp>
      <p:sp>
        <p:nvSpPr>
          <p:cNvPr id="3" name="Content Placeholder 2">
            <a:extLst>
              <a:ext uri="{FF2B5EF4-FFF2-40B4-BE49-F238E27FC236}">
                <a16:creationId xmlns:a16="http://schemas.microsoft.com/office/drawing/2014/main" id="{FF6CA354-5AB6-51D6-DB07-D77BD3A557D5}"/>
              </a:ext>
            </a:extLst>
          </p:cNvPr>
          <p:cNvSpPr>
            <a:spLocks noGrp="1"/>
          </p:cNvSpPr>
          <p:nvPr>
            <p:ph idx="1"/>
          </p:nvPr>
        </p:nvSpPr>
        <p:spPr>
          <a:xfrm>
            <a:off x="5181604" y="1676400"/>
            <a:ext cx="5638796" cy="3505200"/>
          </a:xfrm>
        </p:spPr>
        <p:txBody>
          <a:bodyPr>
            <a:normAutofit/>
          </a:bodyPr>
          <a:lstStyle/>
          <a:p>
            <a:r>
              <a:rPr lang="en-US" sz="1700" dirty="0">
                <a:solidFill>
                  <a:schemeClr val="tx1">
                    <a:alpha val="55000"/>
                  </a:schemeClr>
                </a:solidFill>
                <a:latin typeface="Times New Roman" panose="02020603050405020304" pitchFamily="18" charset="0"/>
                <a:cs typeface="Times New Roman" panose="02020603050405020304" pitchFamily="18" charset="0"/>
              </a:rPr>
              <a:t>Organizational structure refers to the way in which a company or organization is arranged — including how roles, responsibilities, authority, and communication are organized and coordinated among its members.</a:t>
            </a:r>
          </a:p>
          <a:p>
            <a:r>
              <a:rPr lang="en-US" sz="1700" dirty="0">
                <a:solidFill>
                  <a:schemeClr val="tx1">
                    <a:alpha val="55000"/>
                  </a:schemeClr>
                </a:solidFill>
                <a:latin typeface="Times New Roman" panose="02020603050405020304" pitchFamily="18" charset="0"/>
                <a:cs typeface="Times New Roman" panose="02020603050405020304" pitchFamily="18" charset="0"/>
              </a:rPr>
              <a:t>An organizational structure is important for a business because it provides a clear framework that defines roles, responsibilities, and lines of authority. It helps employees understand who they report to and what their specific duties are, reducing confusion and improving accountability. A good structure also promotes efficient communication and coordination between departments, ensuring that work is organized and resources are used effectively.</a:t>
            </a:r>
          </a:p>
          <a:p>
            <a:pPr marL="0" indent="0">
              <a:buNone/>
            </a:pPr>
            <a:endParaRPr lang="en-US" sz="1700" dirty="0">
              <a:solidFill>
                <a:schemeClr val="tx1">
                  <a:alpha val="55000"/>
                </a:schemeClr>
              </a:solidFill>
            </a:endParaRPr>
          </a:p>
        </p:txBody>
      </p:sp>
    </p:spTree>
    <p:extLst>
      <p:ext uri="{BB962C8B-B14F-4D97-AF65-F5344CB8AC3E}">
        <p14:creationId xmlns:p14="http://schemas.microsoft.com/office/powerpoint/2010/main" val="2210014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BAC137-9282-E0F1-027B-9F51BE92FBA7}"/>
              </a:ext>
            </a:extLst>
          </p:cNvPr>
          <p:cNvSpPr>
            <a:spLocks noGrp="1"/>
          </p:cNvSpPr>
          <p:nvPr>
            <p:ph type="title"/>
          </p:nvPr>
        </p:nvSpPr>
        <p:spPr>
          <a:xfrm>
            <a:off x="5894962" y="479493"/>
            <a:ext cx="5458838" cy="1325563"/>
          </a:xfrm>
        </p:spPr>
        <p:txBody>
          <a:bodyPr>
            <a:normAutofit fontScale="90000"/>
          </a:bodyPr>
          <a:lstStyle/>
          <a:p>
            <a:pPr rtl="0"/>
            <a:r>
              <a:rPr lang="en-US" sz="3400" b="1" i="0" u="none" strike="noStrike">
                <a:effectLst/>
                <a:latin typeface="Times New Roman" panose="02020603050405020304" pitchFamily="18" charset="0"/>
                <a:cs typeface="Times New Roman" panose="02020603050405020304" pitchFamily="18" charset="0"/>
              </a:rPr>
              <a:t>Costa Coffee – Organizational Structure and Chart</a:t>
            </a:r>
            <a:endParaRPr lang="en-US" sz="3400">
              <a:latin typeface="Times New Roman" panose="02020603050405020304" pitchFamily="18" charset="0"/>
              <a:cs typeface="Times New Roman" panose="02020603050405020304" pitchFamily="18" charset="0"/>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costa_org_chart.png">
            <a:extLst>
              <a:ext uri="{FF2B5EF4-FFF2-40B4-BE49-F238E27FC236}">
                <a16:creationId xmlns:a16="http://schemas.microsoft.com/office/drawing/2014/main" id="{89BBEE50-2D80-740D-1C4A-582062AADD2B}"/>
              </a:ext>
            </a:extLst>
          </p:cNvPr>
          <p:cNvPicPr>
            <a:picLocks noChangeAspect="1"/>
          </p:cNvPicPr>
          <p:nvPr/>
        </p:nvPicPr>
        <p:blipFill>
          <a:blip r:embed="rId2"/>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9F8DA00E-EF9F-AB6C-E8B3-FC427FFD2694}"/>
              </a:ext>
            </a:extLst>
          </p:cNvPr>
          <p:cNvSpPr>
            <a:spLocks noGrp="1"/>
          </p:cNvSpPr>
          <p:nvPr>
            <p:ph idx="1"/>
          </p:nvPr>
        </p:nvSpPr>
        <p:spPr>
          <a:xfrm>
            <a:off x="5894962" y="1984443"/>
            <a:ext cx="5458838" cy="4192520"/>
          </a:xfrm>
        </p:spPr>
        <p:txBody>
          <a:bodyPr>
            <a:normAutofit lnSpcReduction="10000"/>
          </a:bodyPr>
          <a:lstStyle/>
          <a:p>
            <a:pPr marL="0" indent="0">
              <a:buNone/>
            </a:pPr>
            <a:r>
              <a:rPr lang="en-US" sz="1800" b="0" i="0" u="none" strike="noStrike" dirty="0">
                <a:effectLst/>
                <a:latin typeface="Times New Roman" panose="02020603050405020304" pitchFamily="18" charset="0"/>
                <a:cs typeface="Times New Roman" panose="02020603050405020304" pitchFamily="18" charset="0"/>
              </a:rPr>
              <a:t>Organizational Structure:</a:t>
            </a:r>
            <a:br>
              <a:rPr lang="en-US" sz="1800" b="0" i="0" u="none" strike="noStrike" dirty="0">
                <a:effectLst/>
                <a:latin typeface="Times New Roman" panose="02020603050405020304" pitchFamily="18" charset="0"/>
                <a:cs typeface="Times New Roman" panose="02020603050405020304" pitchFamily="18" charset="0"/>
              </a:rPr>
            </a:br>
            <a:r>
              <a:rPr lang="en-US" sz="1800" b="0" i="0" u="none" strike="noStrike" dirty="0">
                <a:effectLst/>
                <a:latin typeface="Times New Roman" panose="02020603050405020304" pitchFamily="18" charset="0"/>
                <a:cs typeface="Times New Roman" panose="02020603050405020304" pitchFamily="18" charset="0"/>
              </a:rPr>
              <a:t>- Defines how tasks, responsibilities, and authority are distributed.</a:t>
            </a:r>
            <a:br>
              <a:rPr lang="en-US" sz="1800" b="0" i="0" u="none" strike="noStrike" dirty="0">
                <a:effectLst/>
                <a:latin typeface="Times New Roman" panose="02020603050405020304" pitchFamily="18" charset="0"/>
                <a:cs typeface="Times New Roman" panose="02020603050405020304" pitchFamily="18" charset="0"/>
              </a:rPr>
            </a:br>
            <a:r>
              <a:rPr lang="en-US" sz="1800" b="0" i="0" u="none" strike="noStrike" dirty="0">
                <a:effectLst/>
                <a:latin typeface="Times New Roman" panose="02020603050405020304" pitchFamily="18" charset="0"/>
                <a:cs typeface="Times New Roman" panose="02020603050405020304" pitchFamily="18" charset="0"/>
              </a:rPr>
              <a:t>- Visualized through an organizational chart. </a:t>
            </a:r>
            <a:r>
              <a:rPr lang="en-US" sz="1800" dirty="0">
                <a:latin typeface="Times New Roman" panose="02020603050405020304" pitchFamily="18" charset="0"/>
                <a:cs typeface="Times New Roman" panose="02020603050405020304" pitchFamily="18" charset="0"/>
              </a:rPr>
              <a:t>Padilla, L. (2015). </a:t>
            </a:r>
            <a:br>
              <a:rPr lang="en-US" sz="1800" b="0" i="0" u="none" strike="noStrike" dirty="0">
                <a:effectLst/>
                <a:latin typeface="Times New Roman" panose="02020603050405020304" pitchFamily="18" charset="0"/>
                <a:cs typeface="Times New Roman" panose="02020603050405020304" pitchFamily="18" charset="0"/>
              </a:rPr>
            </a:br>
            <a:br>
              <a:rPr lang="en-US" sz="1800" b="0" i="0" u="none" strike="noStrike" dirty="0">
                <a:effectLst/>
                <a:latin typeface="Times New Roman" panose="02020603050405020304" pitchFamily="18" charset="0"/>
                <a:cs typeface="Times New Roman" panose="02020603050405020304" pitchFamily="18" charset="0"/>
              </a:rPr>
            </a:br>
            <a:r>
              <a:rPr lang="en-US" sz="1800" b="0" i="0" u="none" strike="noStrike" dirty="0">
                <a:effectLst/>
                <a:latin typeface="Times New Roman" panose="02020603050405020304" pitchFamily="18" charset="0"/>
                <a:cs typeface="Times New Roman" panose="02020603050405020304" pitchFamily="18" charset="0"/>
              </a:rPr>
              <a:t>Costa Coffee’s Structure:</a:t>
            </a:r>
            <a:br>
              <a:rPr lang="en-US" sz="1800" b="0" i="0" u="none" strike="noStrike" dirty="0">
                <a:effectLst/>
                <a:latin typeface="Times New Roman" panose="02020603050405020304" pitchFamily="18" charset="0"/>
                <a:cs typeface="Times New Roman" panose="02020603050405020304" pitchFamily="18" charset="0"/>
              </a:rPr>
            </a:br>
            <a:r>
              <a:rPr lang="en-US" sz="1800" b="0" i="0" u="none" strike="noStrike" dirty="0">
                <a:effectLst/>
                <a:latin typeface="Times New Roman" panose="02020603050405020304" pitchFamily="18" charset="0"/>
                <a:cs typeface="Times New Roman" panose="02020603050405020304" pitchFamily="18" charset="0"/>
              </a:rPr>
              <a:t>- Hierarchical: CEO → Regional Managers → Store Managers → Baristas.</a:t>
            </a:r>
            <a:br>
              <a:rPr lang="en-US" sz="1800" b="0" i="0" u="none" strike="noStrike" dirty="0">
                <a:effectLst/>
                <a:latin typeface="Times New Roman" panose="02020603050405020304" pitchFamily="18" charset="0"/>
                <a:cs typeface="Times New Roman" panose="02020603050405020304" pitchFamily="18" charset="0"/>
              </a:rPr>
            </a:br>
            <a:r>
              <a:rPr lang="en-US" sz="1800" b="0" i="0" u="none" strike="noStrike" dirty="0">
                <a:effectLst/>
                <a:latin typeface="Times New Roman" panose="02020603050405020304" pitchFamily="18" charset="0"/>
                <a:cs typeface="Times New Roman" panose="02020603050405020304" pitchFamily="18" charset="0"/>
              </a:rPr>
              <a:t>- Ensures consistent operations across all outlets. </a:t>
            </a:r>
            <a:r>
              <a:rPr lang="en-US" sz="1800" dirty="0">
                <a:latin typeface="Times New Roman" panose="02020603050405020304" pitchFamily="18" charset="0"/>
                <a:cs typeface="Times New Roman" panose="02020603050405020304" pitchFamily="18" charset="0"/>
              </a:rPr>
              <a:t>Padilla, L. (2015). </a:t>
            </a:r>
            <a:br>
              <a:rPr lang="en-US" sz="1800" b="0" i="0" u="none" strike="noStrike" dirty="0">
                <a:effectLst/>
                <a:latin typeface="Times New Roman" panose="02020603050405020304" pitchFamily="18" charset="0"/>
                <a:cs typeface="Times New Roman" panose="02020603050405020304" pitchFamily="18" charset="0"/>
              </a:rPr>
            </a:br>
            <a:br>
              <a:rPr lang="en-US" sz="1800" b="0" i="0" u="none" strike="noStrike" dirty="0">
                <a:effectLst/>
                <a:latin typeface="Times New Roman" panose="02020603050405020304" pitchFamily="18" charset="0"/>
                <a:cs typeface="Times New Roman" panose="02020603050405020304" pitchFamily="18" charset="0"/>
              </a:rPr>
            </a:br>
            <a:r>
              <a:rPr lang="en-US" sz="1800" b="0" i="0" u="none" strike="noStrike" dirty="0">
                <a:effectLst/>
                <a:latin typeface="Times New Roman" panose="02020603050405020304" pitchFamily="18" charset="0"/>
                <a:cs typeface="Times New Roman" panose="02020603050405020304" pitchFamily="18" charset="0"/>
              </a:rPr>
              <a:t>Importance:</a:t>
            </a:r>
            <a:br>
              <a:rPr lang="en-US" sz="1800" b="0" i="0" u="none" strike="noStrike" dirty="0">
                <a:effectLst/>
                <a:latin typeface="Times New Roman" panose="02020603050405020304" pitchFamily="18" charset="0"/>
                <a:cs typeface="Times New Roman" panose="02020603050405020304" pitchFamily="18" charset="0"/>
              </a:rPr>
            </a:br>
            <a:r>
              <a:rPr lang="en-US" sz="1800" b="0" i="0" u="none" strike="noStrike" dirty="0">
                <a:effectLst/>
                <a:latin typeface="Times New Roman" panose="02020603050405020304" pitchFamily="18" charset="0"/>
                <a:cs typeface="Times New Roman" panose="02020603050405020304" pitchFamily="18" charset="0"/>
              </a:rPr>
              <a:t>1. Clarity in roles &amp; responsibilities.</a:t>
            </a:r>
            <a:br>
              <a:rPr lang="en-US" sz="1800" b="0" i="0" u="none" strike="noStrike" dirty="0">
                <a:effectLst/>
                <a:latin typeface="Times New Roman" panose="02020603050405020304" pitchFamily="18" charset="0"/>
                <a:cs typeface="Times New Roman" panose="02020603050405020304" pitchFamily="18" charset="0"/>
              </a:rPr>
            </a:br>
            <a:r>
              <a:rPr lang="en-US" sz="1800" b="0" i="0" u="none" strike="noStrike" dirty="0">
                <a:effectLst/>
                <a:latin typeface="Times New Roman" panose="02020603050405020304" pitchFamily="18" charset="0"/>
                <a:cs typeface="Times New Roman" panose="02020603050405020304" pitchFamily="18" charset="0"/>
              </a:rPr>
              <a:t>2. Consistency in service quality.</a:t>
            </a:r>
            <a:br>
              <a:rPr lang="en-US" sz="1800" b="0" i="0" u="none" strike="noStrike" dirty="0">
                <a:effectLst/>
                <a:latin typeface="Times New Roman" panose="02020603050405020304" pitchFamily="18" charset="0"/>
                <a:cs typeface="Times New Roman" panose="02020603050405020304" pitchFamily="18" charset="0"/>
              </a:rPr>
            </a:br>
            <a:r>
              <a:rPr lang="en-US" sz="1800" b="0" i="0" u="none" strike="noStrike" dirty="0">
                <a:effectLst/>
                <a:latin typeface="Times New Roman" panose="02020603050405020304" pitchFamily="18" charset="0"/>
                <a:cs typeface="Times New Roman" panose="02020603050405020304" pitchFamily="18" charset="0"/>
              </a:rPr>
              <a:t>3. Efficient communication flow.</a:t>
            </a:r>
            <a:br>
              <a:rPr lang="en-US" sz="1800" b="0" i="0" u="none" strike="noStrike" dirty="0">
                <a:effectLst/>
                <a:latin typeface="Times New Roman" panose="02020603050405020304" pitchFamily="18" charset="0"/>
                <a:cs typeface="Times New Roman" panose="02020603050405020304" pitchFamily="18" charset="0"/>
              </a:rPr>
            </a:br>
            <a:r>
              <a:rPr lang="en-US" sz="1800" b="0" i="0" u="none" strike="noStrike" dirty="0">
                <a:effectLst/>
                <a:latin typeface="Times New Roman" panose="02020603050405020304" pitchFamily="18" charset="0"/>
                <a:cs typeface="Times New Roman" panose="02020603050405020304" pitchFamily="18" charset="0"/>
              </a:rPr>
              <a:t>4. Quicker decision-making &amp; accountability.</a:t>
            </a:r>
            <a:br>
              <a:rPr lang="en-US" sz="1800" b="0" i="0" u="none" strike="noStrike" dirty="0">
                <a:effectLst/>
                <a:latin typeface="Times New Roman" panose="02020603050405020304" pitchFamily="18" charset="0"/>
                <a:cs typeface="Times New Roman" panose="02020603050405020304" pitchFamily="18" charset="0"/>
              </a:rPr>
            </a:br>
            <a:r>
              <a:rPr lang="en-US" sz="1800" b="0" i="0" u="none" strike="noStrike" dirty="0">
                <a:effectLst/>
                <a:latin typeface="Times New Roman" panose="02020603050405020304" pitchFamily="18" charset="0"/>
                <a:cs typeface="Times New Roman" panose="02020603050405020304" pitchFamily="18" charset="0"/>
              </a:rPr>
              <a:t>5. Supports global expansion.</a:t>
            </a:r>
            <a:endParaRPr lang="en-US" sz="1800" b="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723736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ray of takeaway coffees">
            <a:extLst>
              <a:ext uri="{FF2B5EF4-FFF2-40B4-BE49-F238E27FC236}">
                <a16:creationId xmlns:a16="http://schemas.microsoft.com/office/drawing/2014/main" id="{E095D703-5E17-538D-857E-4127078EF1BD}"/>
              </a:ext>
            </a:extLst>
          </p:cNvPr>
          <p:cNvPicPr>
            <a:picLocks noChangeAspect="1"/>
          </p:cNvPicPr>
          <p:nvPr/>
        </p:nvPicPr>
        <p:blipFill>
          <a:blip r:embed="rId2"/>
          <a:srcRect l="21326" r="26015" b="-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D720E2-B156-8CE0-8F3E-8514038D62A0}"/>
              </a:ext>
            </a:extLst>
          </p:cNvPr>
          <p:cNvSpPr>
            <a:spLocks noGrp="1"/>
          </p:cNvSpPr>
          <p:nvPr>
            <p:ph type="title"/>
          </p:nvPr>
        </p:nvSpPr>
        <p:spPr>
          <a:xfrm>
            <a:off x="5847346" y="227774"/>
            <a:ext cx="5877535" cy="643262"/>
          </a:xfrm>
        </p:spPr>
        <p:txBody>
          <a:bodyPr>
            <a:normAutofit fontScale="90000"/>
          </a:bodyPr>
          <a:lstStyle/>
          <a:p>
            <a:r>
              <a:rPr lang="en-US" sz="4000">
                <a:latin typeface="Times New Roman" panose="02020603050405020304" pitchFamily="18" charset="0"/>
                <a:cs typeface="Times New Roman" panose="02020603050405020304" pitchFamily="18" charset="0"/>
              </a:rPr>
              <a:t>Costas current structures and its drawbacks </a:t>
            </a:r>
          </a:p>
        </p:txBody>
      </p:sp>
      <p:sp>
        <p:nvSpPr>
          <p:cNvPr id="6" name="Content Placeholder 5">
            <a:extLst>
              <a:ext uri="{FF2B5EF4-FFF2-40B4-BE49-F238E27FC236}">
                <a16:creationId xmlns:a16="http://schemas.microsoft.com/office/drawing/2014/main" id="{16960ABF-97A5-4831-CB3B-A1C8444DD0D2}"/>
              </a:ext>
            </a:extLst>
          </p:cNvPr>
          <p:cNvSpPr>
            <a:spLocks noGrp="1"/>
          </p:cNvSpPr>
          <p:nvPr>
            <p:ph idx="1"/>
          </p:nvPr>
        </p:nvSpPr>
        <p:spPr>
          <a:xfrm>
            <a:off x="5847346" y="1564105"/>
            <a:ext cx="5506453" cy="4612858"/>
          </a:xfrm>
        </p:spPr>
        <p:txBody>
          <a:bodyPr vert="horz" lIns="91440" tIns="45720" rIns="91440" bIns="45720" rtlCol="0" anchor="t">
            <a:normAutofit lnSpcReduction="10000"/>
          </a:bodyPr>
          <a:lstStyle/>
          <a:p>
            <a:pPr marL="0" indent="0">
              <a:buNone/>
            </a:pPr>
            <a:r>
              <a:rPr lang="en-US" sz="2000" dirty="0">
                <a:latin typeface="Times New Roman" panose="02020603050405020304" pitchFamily="18" charset="0"/>
                <a:cs typeface="Times New Roman" panose="02020603050405020304" pitchFamily="18" charset="0"/>
              </a:rPr>
              <a:t>Some of </a:t>
            </a:r>
            <a:r>
              <a:rPr lang="en-US" sz="2000" dirty="0" err="1">
                <a:latin typeface="Times New Roman" panose="02020603050405020304" pitchFamily="18" charset="0"/>
                <a:cs typeface="Times New Roman" panose="02020603050405020304" pitchFamily="18" charset="0"/>
              </a:rPr>
              <a:t>costas</a:t>
            </a:r>
            <a:r>
              <a:rPr lang="en-US" sz="2000" dirty="0">
                <a:latin typeface="Times New Roman" panose="02020603050405020304" pitchFamily="18" charset="0"/>
                <a:cs typeface="Times New Roman" panose="02020603050405020304" pitchFamily="18" charset="0"/>
              </a:rPr>
              <a:t> current structures are:</a:t>
            </a:r>
          </a:p>
          <a:p>
            <a:r>
              <a:rPr lang="en-US" sz="2000" dirty="0">
                <a:latin typeface="Times New Roman"/>
                <a:cs typeface="Times New Roman"/>
              </a:rPr>
              <a:t>Its owned by </a:t>
            </a:r>
            <a:r>
              <a:rPr lang="en-US" sz="2000" dirty="0" err="1">
                <a:latin typeface="Times New Roman"/>
                <a:cs typeface="Times New Roman"/>
              </a:rPr>
              <a:t>coca-cola</a:t>
            </a:r>
            <a:endParaRPr lang="en-US" sz="2000" dirty="0">
              <a:latin typeface="Times New Roman"/>
              <a:cs typeface="Times New Roman"/>
            </a:endParaRPr>
          </a:p>
          <a:p>
            <a:r>
              <a:rPr lang="en-US" sz="2000" dirty="0">
                <a:latin typeface="Times New Roman"/>
                <a:cs typeface="Times New Roman"/>
              </a:rPr>
              <a:t>Its reports to a Europe unit</a:t>
            </a:r>
          </a:p>
          <a:p>
            <a:r>
              <a:rPr lang="en-US" sz="2000" dirty="0">
                <a:latin typeface="Times New Roman"/>
                <a:cs typeface="Times New Roman"/>
              </a:rPr>
              <a:t>There are different types of stores that costa have</a:t>
            </a:r>
          </a:p>
          <a:p>
            <a:r>
              <a:rPr lang="en-US" sz="2000" dirty="0">
                <a:latin typeface="Times New Roman"/>
                <a:cs typeface="Times New Roman"/>
              </a:rPr>
              <a:t>Costa runs in 3 different business ways </a:t>
            </a:r>
            <a:r>
              <a:rPr lang="en-US" sz="2000" dirty="0">
                <a:latin typeface="Times New Roman" panose="02020603050405020304" pitchFamily="18" charset="0"/>
                <a:cs typeface="Times New Roman" panose="02020603050405020304" pitchFamily="18" charset="0"/>
              </a:rPr>
              <a:t>ResearchGate. (2020)</a:t>
            </a:r>
            <a:endParaRPr lang="en-US" sz="2000" dirty="0">
              <a:latin typeface="Times New Roman"/>
              <a:cs typeface="Times New Roman"/>
            </a:endParaRPr>
          </a:p>
          <a:p>
            <a:pPr marL="0" indent="0">
              <a:buNone/>
            </a:pPr>
            <a:endParaRPr lang="en-US" sz="20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If </a:t>
            </a:r>
            <a:r>
              <a:rPr lang="en-US" sz="2000" dirty="0" err="1">
                <a:latin typeface="Times New Roman" panose="02020603050405020304" pitchFamily="18" charset="0"/>
                <a:cs typeface="Times New Roman" panose="02020603050405020304" pitchFamily="18" charset="0"/>
              </a:rPr>
              <a:t>costas</a:t>
            </a:r>
            <a:r>
              <a:rPr lang="en-US" sz="2000" dirty="0">
                <a:latin typeface="Times New Roman" panose="02020603050405020304" pitchFamily="18" charset="0"/>
                <a:cs typeface="Times New Roman" panose="02020603050405020304" pitchFamily="18" charset="0"/>
              </a:rPr>
              <a:t> current structure were to change these are some of the drawbacks:</a:t>
            </a:r>
          </a:p>
          <a:p>
            <a:r>
              <a:rPr lang="en-US" sz="2000" dirty="0">
                <a:latin typeface="Times New Roman" panose="02020603050405020304" pitchFamily="18" charset="0"/>
                <a:cs typeface="Times New Roman" panose="02020603050405020304" pitchFamily="18" charset="0"/>
              </a:rPr>
              <a:t>High Competition from other brands</a:t>
            </a:r>
          </a:p>
          <a:p>
            <a:r>
              <a:rPr lang="en-US" sz="2000" dirty="0">
                <a:latin typeface="Times New Roman" panose="02020603050405020304" pitchFamily="18" charset="0"/>
                <a:cs typeface="Times New Roman" panose="02020603050405020304" pitchFamily="18" charset="0"/>
              </a:rPr>
              <a:t>Health concerns due to the amount of sugar used</a:t>
            </a:r>
          </a:p>
          <a:p>
            <a:r>
              <a:rPr lang="en-US" sz="2000" dirty="0">
                <a:latin typeface="Times New Roman" panose="02020603050405020304" pitchFamily="18" charset="0"/>
                <a:cs typeface="Times New Roman" panose="02020603050405020304" pitchFamily="18" charset="0"/>
              </a:rPr>
              <a:t>Higher prices compared to smaller businesses</a:t>
            </a:r>
          </a:p>
          <a:p>
            <a:r>
              <a:rPr lang="en-US" sz="2000" dirty="0">
                <a:latin typeface="Times New Roman" panose="02020603050405020304" pitchFamily="18" charset="0"/>
                <a:cs typeface="Times New Roman" panose="02020603050405020304" pitchFamily="18" charset="0"/>
              </a:rPr>
              <a:t>Dependency on the UK market </a:t>
            </a:r>
          </a:p>
        </p:txBody>
      </p:sp>
    </p:spTree>
    <p:extLst>
      <p:ext uri="{BB962C8B-B14F-4D97-AF65-F5344CB8AC3E}">
        <p14:creationId xmlns:p14="http://schemas.microsoft.com/office/powerpoint/2010/main" val="14881650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3F46E8-C459-D399-B851-E61CAA4201E3}"/>
              </a:ext>
            </a:extLst>
          </p:cNvPr>
          <p:cNvSpPr>
            <a:spLocks noGrp="1"/>
          </p:cNvSpPr>
          <p:nvPr>
            <p:ph type="title"/>
          </p:nvPr>
        </p:nvSpPr>
        <p:spPr>
          <a:xfrm>
            <a:off x="761800" y="762001"/>
            <a:ext cx="5334197" cy="1708242"/>
          </a:xfrm>
        </p:spPr>
        <p:txBody>
          <a:bodyPr anchor="ctr">
            <a:normAutofit/>
          </a:bodyPr>
          <a:lstStyle/>
          <a:p>
            <a:r>
              <a:rPr lang="en-US" sz="4000">
                <a:latin typeface="Times New Roman" panose="02020603050405020304" pitchFamily="18" charset="0"/>
                <a:cs typeface="Times New Roman" panose="02020603050405020304" pitchFamily="18" charset="0"/>
              </a:rPr>
              <a:t>3 New structures</a:t>
            </a:r>
          </a:p>
        </p:txBody>
      </p:sp>
      <p:sp>
        <p:nvSpPr>
          <p:cNvPr id="3" name="Content Placeholder 2">
            <a:extLst>
              <a:ext uri="{FF2B5EF4-FFF2-40B4-BE49-F238E27FC236}">
                <a16:creationId xmlns:a16="http://schemas.microsoft.com/office/drawing/2014/main" id="{B77330A8-F8D0-E28E-4C6D-1AB893AF59A5}"/>
              </a:ext>
            </a:extLst>
          </p:cNvPr>
          <p:cNvSpPr>
            <a:spLocks noGrp="1"/>
          </p:cNvSpPr>
          <p:nvPr>
            <p:ph idx="1"/>
          </p:nvPr>
        </p:nvSpPr>
        <p:spPr>
          <a:xfrm>
            <a:off x="761800" y="2470244"/>
            <a:ext cx="5334197" cy="3769835"/>
          </a:xfrm>
        </p:spPr>
        <p:txBody>
          <a:bodyPr anchor="ctr">
            <a:normAutofit/>
          </a:bodyPr>
          <a:lstStyle/>
          <a:p>
            <a:pPr marL="0" indent="0">
              <a:buNone/>
            </a:pPr>
            <a:r>
              <a:rPr lang="en-US" sz="1600" dirty="0">
                <a:latin typeface="Times New Roman" panose="02020603050405020304" pitchFamily="18" charset="0"/>
                <a:cs typeface="Times New Roman" panose="02020603050405020304" pitchFamily="18" charset="0"/>
              </a:rPr>
              <a:t>Costa Coffee could introduce three new structures to overcome its drawbacks: </a:t>
            </a:r>
          </a:p>
          <a:p>
            <a:pPr marL="514350" indent="-514350">
              <a:buAutoNum type="arabicPeriod"/>
            </a:pPr>
            <a:r>
              <a:rPr lang="en-US" sz="1600" dirty="0">
                <a:latin typeface="Times New Roman" panose="02020603050405020304" pitchFamily="18" charset="0"/>
                <a:cs typeface="Times New Roman" panose="02020603050405020304" pitchFamily="18" charset="0"/>
              </a:rPr>
              <a:t>First, a regional structure would give more control to local managers, helping the company adapt to different markets and reduce reliance on the UK. </a:t>
            </a:r>
          </a:p>
          <a:p>
            <a:pPr marL="514350" indent="-514350">
              <a:buAutoNum type="arabicPeriod"/>
            </a:pPr>
            <a:r>
              <a:rPr lang="en-US" sz="1600" dirty="0">
                <a:latin typeface="Times New Roman" panose="02020603050405020304" pitchFamily="18" charset="0"/>
                <a:cs typeface="Times New Roman" panose="02020603050405020304" pitchFamily="18" charset="0"/>
              </a:rPr>
              <a:t>Second, a product-based structure would allow Costa to focus on different product lines, encouraging innovation and offering more variety to customers. </a:t>
            </a:r>
          </a:p>
          <a:p>
            <a:pPr marL="514350" indent="-514350">
              <a:buAutoNum type="arabicPeriod"/>
            </a:pPr>
            <a:r>
              <a:rPr lang="en-US" sz="1600" dirty="0">
                <a:latin typeface="Times New Roman" panose="02020603050405020304" pitchFamily="18" charset="0"/>
                <a:cs typeface="Times New Roman" panose="02020603050405020304" pitchFamily="18" charset="0"/>
              </a:rPr>
              <a:t>Finally, creating a sustainability and innovation division would help the business develop eco-friendly practices and healthier products, improving its brand image and appeal to modern consumers. ResearchGate. (2020)</a:t>
            </a:r>
          </a:p>
        </p:txBody>
      </p:sp>
      <p:pic>
        <p:nvPicPr>
          <p:cNvPr id="12" name="Picture 11" descr="Coffee beans">
            <a:extLst>
              <a:ext uri="{FF2B5EF4-FFF2-40B4-BE49-F238E27FC236}">
                <a16:creationId xmlns:a16="http://schemas.microsoft.com/office/drawing/2014/main" id="{962B6828-6587-9AFA-5FB4-7A066456B957}"/>
              </a:ext>
            </a:extLst>
          </p:cNvPr>
          <p:cNvPicPr>
            <a:picLocks noChangeAspect="1"/>
          </p:cNvPicPr>
          <p:nvPr/>
        </p:nvPicPr>
        <p:blipFill>
          <a:blip r:embed="rId2"/>
          <a:srcRect l="22300" r="25864"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891282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882ED1-FAE3-ADB0-C625-6743F8F1D88C}"/>
              </a:ext>
            </a:extLst>
          </p:cNvPr>
          <p:cNvSpPr>
            <a:spLocks noGrp="1"/>
          </p:cNvSpPr>
          <p:nvPr>
            <p:ph type="title"/>
          </p:nvPr>
        </p:nvSpPr>
        <p:spPr>
          <a:xfrm>
            <a:off x="686834" y="1153572"/>
            <a:ext cx="3200400" cy="4461163"/>
          </a:xfrm>
        </p:spPr>
        <p:txBody>
          <a:bodyPr/>
          <a:lstStyle/>
          <a:p>
            <a:r>
              <a:rPr lang="en-US">
                <a:solidFill>
                  <a:srgbClr val="FFFFFF"/>
                </a:solidFill>
                <a:latin typeface="Times New Roman" panose="02020603050405020304" pitchFamily="18" charset="0"/>
                <a:cs typeface="Times New Roman" panose="02020603050405020304" pitchFamily="18" charset="0"/>
              </a:rPr>
              <a:t>Functional and divisional strucutres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35D98B-A942-C7D2-B4DF-615B9F4D9AE3}"/>
              </a:ext>
            </a:extLst>
          </p:cNvPr>
          <p:cNvSpPr>
            <a:spLocks noGrp="1"/>
          </p:cNvSpPr>
          <p:nvPr>
            <p:ph idx="1"/>
          </p:nvPr>
        </p:nvSpPr>
        <p:spPr>
          <a:xfrm>
            <a:off x="4447308" y="591344"/>
            <a:ext cx="6906491" cy="5585619"/>
          </a:xfrm>
        </p:spPr>
        <p:txBody>
          <a:bodyPr anchor="ctr">
            <a:normAutofit/>
          </a:bodyPr>
          <a:lstStyle/>
          <a:p>
            <a:pPr marL="0" indent="0">
              <a:buNone/>
            </a:pPr>
            <a:r>
              <a:rPr lang="en-US" sz="2600" b="1" dirty="0">
                <a:latin typeface="Times New Roman" panose="02020603050405020304" pitchFamily="18" charset="0"/>
                <a:cs typeface="Times New Roman" panose="02020603050405020304" pitchFamily="18" charset="0"/>
              </a:rPr>
              <a:t>Functional Structure</a:t>
            </a:r>
            <a:endParaRPr lang="en-US" sz="26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Groups by specialization (HR, Finance, Marketing). Cheapest Assignment. (2021). </a:t>
            </a:r>
          </a:p>
          <a:p>
            <a:r>
              <a:rPr lang="en-US" sz="2000" dirty="0">
                <a:latin typeface="Times New Roman" panose="02020603050405020304" pitchFamily="18" charset="0"/>
                <a:cs typeface="Times New Roman" panose="02020603050405020304" pitchFamily="18" charset="0"/>
              </a:rPr>
              <a:t>Clear roles, efficient, but can be rigid. </a:t>
            </a:r>
            <a:r>
              <a:rPr lang="en-US" sz="2000" dirty="0" err="1">
                <a:latin typeface="Times New Roman" panose="02020603050405020304" pitchFamily="18" charset="0"/>
                <a:cs typeface="Times New Roman" panose="02020603050405020304" pitchFamily="18" charset="0"/>
              </a:rPr>
              <a:t>Desklib</a:t>
            </a:r>
            <a:r>
              <a:rPr lang="en-US" sz="2000" dirty="0">
                <a:latin typeface="Times New Roman" panose="02020603050405020304" pitchFamily="18" charset="0"/>
                <a:cs typeface="Times New Roman" panose="02020603050405020304" pitchFamily="18" charset="0"/>
              </a:rPr>
              <a:t>. (2023). </a:t>
            </a:r>
          </a:p>
          <a:p>
            <a:pPr marL="0" indent="0">
              <a:buNone/>
            </a:pPr>
            <a:r>
              <a:rPr lang="en-US" sz="2000" b="1" dirty="0">
                <a:latin typeface="Times New Roman" panose="02020603050405020304" pitchFamily="18" charset="0"/>
                <a:cs typeface="Times New Roman" panose="02020603050405020304" pitchFamily="18" charset="0"/>
              </a:rPr>
              <a:t>Divisional Structure</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Groups by product, service, or region.</a:t>
            </a:r>
          </a:p>
          <a:p>
            <a:r>
              <a:rPr lang="en-US" sz="2000" dirty="0">
                <a:latin typeface="Times New Roman" panose="02020603050405020304" pitchFamily="18" charset="0"/>
                <a:cs typeface="Times New Roman" panose="02020603050405020304" pitchFamily="18" charset="0"/>
              </a:rPr>
              <a:t>Focused &amp; flexible, but may duplicate resources.</a:t>
            </a:r>
          </a:p>
          <a:p>
            <a:pPr marL="0" indent="0">
              <a:buNone/>
            </a:pPr>
            <a:r>
              <a:rPr lang="en-US" sz="2000" b="1" dirty="0">
                <a:latin typeface="Times New Roman" panose="02020603050405020304" pitchFamily="18" charset="0"/>
                <a:cs typeface="Times New Roman" panose="02020603050405020304" pitchFamily="18" charset="0"/>
              </a:rPr>
              <a:t>Charts to Add:</a:t>
            </a:r>
            <a:endParaRPr lang="en-US" sz="2000" dirty="0">
              <a:latin typeface="Times New Roman" panose="02020603050405020304" pitchFamily="18" charset="0"/>
              <a:cs typeface="Times New Roman" panose="02020603050405020304" pitchFamily="18" charset="0"/>
            </a:endParaRPr>
          </a:p>
          <a:p>
            <a:r>
              <a:rPr lang="en-US" sz="2000" i="1" dirty="0">
                <a:latin typeface="Times New Roman" panose="02020603050405020304" pitchFamily="18" charset="0"/>
                <a:cs typeface="Times New Roman" panose="02020603050405020304" pitchFamily="18" charset="0"/>
              </a:rPr>
              <a:t>Functional</a:t>
            </a:r>
            <a:r>
              <a:rPr lang="en-US" sz="2000" dirty="0">
                <a:latin typeface="Times New Roman" panose="02020603050405020304" pitchFamily="18" charset="0"/>
                <a:cs typeface="Times New Roman" panose="02020603050405020304" pitchFamily="18" charset="0"/>
              </a:rPr>
              <a:t>:</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CEO → HR | Finance | Marketing | Operations</a:t>
            </a:r>
          </a:p>
          <a:p>
            <a:r>
              <a:rPr lang="en-US" sz="2000" i="1" dirty="0">
                <a:latin typeface="Times New Roman" panose="02020603050405020304" pitchFamily="18" charset="0"/>
                <a:cs typeface="Times New Roman" panose="02020603050405020304" pitchFamily="18" charset="0"/>
              </a:rPr>
              <a:t>Divisional</a:t>
            </a:r>
            <a:r>
              <a:rPr lang="en-US" sz="2000" dirty="0">
                <a:latin typeface="Times New Roman" panose="02020603050405020304" pitchFamily="18" charset="0"/>
                <a:cs typeface="Times New Roman" panose="02020603050405020304" pitchFamily="18" charset="0"/>
              </a:rPr>
              <a:t>:</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CEO → Beverages Division | Food Division | International Division</a:t>
            </a:r>
          </a:p>
          <a:p>
            <a:endParaRPr lang="en-US" sz="2600" dirty="0"/>
          </a:p>
        </p:txBody>
      </p:sp>
    </p:spTree>
    <p:extLst>
      <p:ext uri="{BB962C8B-B14F-4D97-AF65-F5344CB8AC3E}">
        <p14:creationId xmlns:p14="http://schemas.microsoft.com/office/powerpoint/2010/main" val="3630459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B7C7F07-63BB-E13E-9AD6-C8E432C80E68}"/>
              </a:ext>
            </a:extLst>
          </p:cNvPr>
          <p:cNvSpPr>
            <a:spLocks noGrp="1"/>
          </p:cNvSpPr>
          <p:nvPr>
            <p:ph type="title"/>
          </p:nvPr>
        </p:nvSpPr>
        <p:spPr>
          <a:xfrm>
            <a:off x="1143000" y="990599"/>
            <a:ext cx="9906000" cy="685800"/>
          </a:xfrm>
        </p:spPr>
        <p:txBody>
          <a:bodyPr anchor="t">
            <a:normAutofit/>
          </a:bodyPr>
          <a:lstStyle/>
          <a:p>
            <a:r>
              <a:rPr lang="en-US" sz="4000">
                <a:latin typeface="Times New Roman" panose="02020603050405020304" pitchFamily="18" charset="0"/>
                <a:cs typeface="Times New Roman" panose="02020603050405020304" pitchFamily="18" charset="0"/>
              </a:rPr>
              <a:t>Networking structure</a:t>
            </a:r>
          </a:p>
        </p:txBody>
      </p:sp>
      <p:graphicFrame>
        <p:nvGraphicFramePr>
          <p:cNvPr id="5" name="Content Placeholder 2">
            <a:extLst>
              <a:ext uri="{FF2B5EF4-FFF2-40B4-BE49-F238E27FC236}">
                <a16:creationId xmlns:a16="http://schemas.microsoft.com/office/drawing/2014/main" id="{0ECCB222-CDDD-D251-87A9-C1AD75FCDE35}"/>
              </a:ext>
            </a:extLst>
          </p:cNvPr>
          <p:cNvGraphicFramePr>
            <a:graphicFrameLocks noGrp="1"/>
          </p:cNvGraphicFramePr>
          <p:nvPr>
            <p:ph idx="1"/>
            <p:extLst>
              <p:ext uri="{D42A27DB-BD31-4B8C-83A1-F6EECF244321}">
                <p14:modId xmlns:p14="http://schemas.microsoft.com/office/powerpoint/2010/main" val="841938309"/>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2064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25" name="Freeform: Shape 24">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85AF49B-39B0-0B77-96A9-76C7281DD6C6}"/>
              </a:ext>
            </a:extLst>
          </p:cNvPr>
          <p:cNvSpPr>
            <a:spLocks noGrp="1"/>
          </p:cNvSpPr>
          <p:nvPr>
            <p:ph type="title"/>
          </p:nvPr>
        </p:nvSpPr>
        <p:spPr>
          <a:xfrm>
            <a:off x="3027924" y="991261"/>
            <a:ext cx="5754696" cy="1837349"/>
          </a:xfrm>
        </p:spPr>
        <p:txBody>
          <a:bodyPr>
            <a:normAutofit/>
          </a:bodyPr>
          <a:lstStyle/>
          <a:p>
            <a:pPr algn="ctr"/>
            <a:r>
              <a:rPr lang="en-US" sz="3600">
                <a:solidFill>
                  <a:schemeClr val="tx2"/>
                </a:solidFill>
              </a:rPr>
              <a:t>Conclusion </a:t>
            </a:r>
          </a:p>
        </p:txBody>
      </p:sp>
      <p:sp>
        <p:nvSpPr>
          <p:cNvPr id="3" name="Content Placeholder 2">
            <a:extLst>
              <a:ext uri="{FF2B5EF4-FFF2-40B4-BE49-F238E27FC236}">
                <a16:creationId xmlns:a16="http://schemas.microsoft.com/office/drawing/2014/main" id="{F0F747C3-E580-3281-C6E0-5C6291E60835}"/>
              </a:ext>
            </a:extLst>
          </p:cNvPr>
          <p:cNvSpPr>
            <a:spLocks noGrp="1"/>
          </p:cNvSpPr>
          <p:nvPr>
            <p:ph idx="1"/>
          </p:nvPr>
        </p:nvSpPr>
        <p:spPr>
          <a:xfrm>
            <a:off x="3050412" y="2979336"/>
            <a:ext cx="5709721" cy="2430864"/>
          </a:xfrm>
        </p:spPr>
        <p:txBody>
          <a:bodyPr anchor="t">
            <a:normAutofit/>
          </a:bodyPr>
          <a:lstStyle/>
          <a:p>
            <a:pPr marL="0" indent="0">
              <a:buNone/>
            </a:pPr>
            <a:r>
              <a:rPr lang="en-US" sz="1600">
                <a:solidFill>
                  <a:schemeClr val="tx2"/>
                </a:solidFill>
                <a:latin typeface="Times New Roman"/>
                <a:cs typeface="Times New Roman"/>
              </a:rPr>
              <a:t>In conclusion, Costa Coffee has evolved from a small London-based coffee shop into one of the largest and most recognised coffee chains in the world. Over time, it has adapted to changing consumer tastes, introduced new products, and expanded internationally while maintaining its strong brand identity. Despite facing challenges such as competition and environmental concerns, Costa continues to innovate by focusing on sustainability, quality, and customer experience. Overall, its commitment to improvement and consistency has helped it remain a trusted and popular choice for coffee lovers everywhere.</a:t>
            </a:r>
          </a:p>
          <a:p>
            <a:pPr marL="0" indent="0">
              <a:buNone/>
            </a:pPr>
            <a:endParaRPr lang="en-US" sz="160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83233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52968-E4EB-7123-A388-A27C5864BB14}"/>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References</a:t>
            </a:r>
            <a:r>
              <a:rPr lang="en-US" dirty="0"/>
              <a:t> </a:t>
            </a:r>
          </a:p>
        </p:txBody>
      </p:sp>
      <p:sp>
        <p:nvSpPr>
          <p:cNvPr id="3" name="Content Placeholder 2">
            <a:extLst>
              <a:ext uri="{FF2B5EF4-FFF2-40B4-BE49-F238E27FC236}">
                <a16:creationId xmlns:a16="http://schemas.microsoft.com/office/drawing/2014/main" id="{DCB66BD8-D170-FD46-E85A-DB6C6864EF90}"/>
              </a:ext>
            </a:extLst>
          </p:cNvPr>
          <p:cNvSpPr>
            <a:spLocks noGrp="1"/>
          </p:cNvSpPr>
          <p:nvPr>
            <p:ph idx="1"/>
          </p:nvPr>
        </p:nvSpPr>
        <p:spPr/>
        <p:txBody>
          <a:bodyPr>
            <a:normAutofit/>
          </a:bodyPr>
          <a:lstStyle/>
          <a:p>
            <a:r>
              <a:rPr lang="en-US" sz="2000" dirty="0" err="1">
                <a:latin typeface="Times New Roman" panose="02020603050405020304" pitchFamily="18" charset="0"/>
                <a:cs typeface="Times New Roman" panose="02020603050405020304" pitchFamily="18" charset="0"/>
              </a:rPr>
              <a:t>Desklib</a:t>
            </a:r>
            <a:r>
              <a:rPr lang="en-US" sz="2000" dirty="0">
                <a:latin typeface="Times New Roman" panose="02020603050405020304" pitchFamily="18" charset="0"/>
                <a:cs typeface="Times New Roman" panose="02020603050405020304" pitchFamily="18" charset="0"/>
              </a:rPr>
              <a:t>. (2023). </a:t>
            </a:r>
            <a:r>
              <a:rPr lang="en-US" sz="2000" i="1" dirty="0">
                <a:latin typeface="Times New Roman" panose="02020603050405020304" pitchFamily="18" charset="0"/>
                <a:cs typeface="Times New Roman" panose="02020603050405020304" pitchFamily="18" charset="0"/>
              </a:rPr>
              <a:t>Costa Coffee: Structure, Culture, and Factors Affecting Performance</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2"/>
              </a:rPr>
              <a:t>https://desklib.com/study-documents/costa-coffee-analysis-3/</a:t>
            </a:r>
            <a:r>
              <a:rPr lang="en-US" sz="2000" dirty="0">
                <a:latin typeface="Times New Roman" panose="02020603050405020304" pitchFamily="18" charset="0"/>
                <a:cs typeface="Times New Roman" panose="02020603050405020304" pitchFamily="18" charset="0"/>
              </a:rPr>
              <a:t> [Accessed 3 Oct. 2025].</a:t>
            </a:r>
          </a:p>
          <a:p>
            <a:r>
              <a:rPr lang="en-US" sz="2000" dirty="0">
                <a:latin typeface="Times New Roman" panose="02020603050405020304" pitchFamily="18" charset="0"/>
                <a:cs typeface="Times New Roman" panose="02020603050405020304" pitchFamily="18" charset="0"/>
              </a:rPr>
              <a:t>Padilla, L. (2015). </a:t>
            </a:r>
            <a:r>
              <a:rPr lang="en-US" sz="2000" i="1" dirty="0">
                <a:latin typeface="Times New Roman" panose="02020603050405020304" pitchFamily="18" charset="0"/>
                <a:cs typeface="Times New Roman" panose="02020603050405020304" pitchFamily="18" charset="0"/>
              </a:rPr>
              <a:t>Costa Coffee: Strategic Role in Business Environment</a:t>
            </a:r>
            <a:r>
              <a:rPr lang="en-US" sz="2000" dirty="0">
                <a:latin typeface="Times New Roman" panose="02020603050405020304" pitchFamily="18" charset="0"/>
                <a:cs typeface="Times New Roman" panose="02020603050405020304" pitchFamily="18" charset="0"/>
              </a:rPr>
              <a:t>. Blogspot. Available at: </a:t>
            </a:r>
            <a:r>
              <a:rPr lang="en-US" sz="2000" dirty="0">
                <a:latin typeface="Times New Roman" panose="02020603050405020304" pitchFamily="18" charset="0"/>
                <a:cs typeface="Times New Roman" panose="02020603050405020304" pitchFamily="18" charset="0"/>
                <a:hlinkClick r:id="rId3"/>
              </a:rPr>
              <a:t>https://litopadilla.blogspot.com/2015/01/costa-coffee-strategic-role-in-business.html</a:t>
            </a:r>
            <a:r>
              <a:rPr lang="en-US" sz="2000" dirty="0">
                <a:latin typeface="Times New Roman" panose="02020603050405020304" pitchFamily="18" charset="0"/>
                <a:cs typeface="Times New Roman" panose="02020603050405020304" pitchFamily="18" charset="0"/>
              </a:rPr>
              <a:t> [Accessed 3 Oct. 2025].</a:t>
            </a:r>
          </a:p>
          <a:p>
            <a:r>
              <a:rPr lang="en-US" sz="2000" dirty="0">
                <a:latin typeface="Times New Roman" panose="02020603050405020304" pitchFamily="18" charset="0"/>
                <a:cs typeface="Times New Roman" panose="02020603050405020304" pitchFamily="18" charset="0"/>
              </a:rPr>
              <a:t>Cheapest Assignment. (2021). </a:t>
            </a:r>
            <a:r>
              <a:rPr lang="en-US" sz="2000" i="1" dirty="0">
                <a:latin typeface="Times New Roman" panose="02020603050405020304" pitchFamily="18" charset="0"/>
                <a:cs typeface="Times New Roman" panose="02020603050405020304" pitchFamily="18" charset="0"/>
              </a:rPr>
              <a:t>Improving the organizational culture and team working in Costa Coffee</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4"/>
              </a:rPr>
              <a:t>https://cheapestassignment.com/improving-the-organizational-culture-and-team-working-in-costa-coffee/</a:t>
            </a:r>
            <a:r>
              <a:rPr lang="en-US" sz="2000" dirty="0">
                <a:latin typeface="Times New Roman" panose="02020603050405020304" pitchFamily="18" charset="0"/>
                <a:cs typeface="Times New Roman" panose="02020603050405020304" pitchFamily="18" charset="0"/>
              </a:rPr>
              <a:t> [Accessed 3 Oct. 2025].</a:t>
            </a:r>
          </a:p>
          <a:p>
            <a:r>
              <a:rPr lang="en-US" sz="2000" dirty="0">
                <a:latin typeface="Times New Roman" panose="02020603050405020304" pitchFamily="18" charset="0"/>
                <a:cs typeface="Times New Roman" panose="02020603050405020304" pitchFamily="18" charset="0"/>
              </a:rPr>
              <a:t>ResearchGate. (2020). </a:t>
            </a:r>
            <a:r>
              <a:rPr lang="en-US" sz="2000" i="1" dirty="0">
                <a:latin typeface="Times New Roman" panose="02020603050405020304" pitchFamily="18" charset="0"/>
                <a:cs typeface="Times New Roman" panose="02020603050405020304" pitchFamily="18" charset="0"/>
              </a:rPr>
              <a:t>Costa Coffee: Global Expansion Approach – International Marketing Strategy</a:t>
            </a:r>
            <a:r>
              <a:rPr lang="en-US" sz="2000" dirty="0">
                <a:latin typeface="Times New Roman" panose="02020603050405020304" pitchFamily="18" charset="0"/>
                <a:cs typeface="Times New Roman" panose="02020603050405020304" pitchFamily="18" charset="0"/>
              </a:rPr>
              <a:t>. Available at: </a:t>
            </a:r>
            <a:r>
              <a:rPr lang="en-US" sz="2000" dirty="0">
                <a:latin typeface="Times New Roman" panose="02020603050405020304" pitchFamily="18" charset="0"/>
                <a:cs typeface="Times New Roman" panose="02020603050405020304" pitchFamily="18" charset="0"/>
                <a:hlinkClick r:id="rId5"/>
              </a:rPr>
              <a:t>https://www.researchgate.net/publication/342250576_Costa_Coffee_Global_Expasion_Approach_INTERNATIONAL_MARKETING_STRATEGY</a:t>
            </a:r>
            <a:r>
              <a:rPr lang="en-US" sz="2000" dirty="0">
                <a:latin typeface="Times New Roman" panose="02020603050405020304" pitchFamily="18" charset="0"/>
                <a:cs typeface="Times New Roman" panose="02020603050405020304" pitchFamily="18" charset="0"/>
              </a:rPr>
              <a:t> [Accessed 3 Oct. 2025].</a:t>
            </a:r>
          </a:p>
          <a:p>
            <a:endParaRPr lang="en-US" dirty="0"/>
          </a:p>
        </p:txBody>
      </p:sp>
    </p:spTree>
    <p:extLst>
      <p:ext uri="{BB962C8B-B14F-4D97-AF65-F5344CB8AC3E}">
        <p14:creationId xmlns:p14="http://schemas.microsoft.com/office/powerpoint/2010/main" val="30871523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852</Words>
  <Application>Microsoft Macintosh PowerPoint</Application>
  <PresentationFormat>Widescreen</PresentationFormat>
  <Paragraphs>55</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Aptos Display</vt:lpstr>
      <vt:lpstr>Arial</vt:lpstr>
      <vt:lpstr>Calibri</vt:lpstr>
      <vt:lpstr>Times New Roman</vt:lpstr>
      <vt:lpstr>Tinos</vt:lpstr>
      <vt:lpstr>Office Theme</vt:lpstr>
      <vt:lpstr>“explain three ways of designing the structure of an organization including the organizational chart for each of them” - costa coffee</vt:lpstr>
      <vt:lpstr>Outline the areas your presenting ​</vt:lpstr>
      <vt:lpstr>What is organisational structure?</vt:lpstr>
      <vt:lpstr>Costa Coffee – Organizational Structure and Chart</vt:lpstr>
      <vt:lpstr>Costas current structures and its drawbacks </vt:lpstr>
      <vt:lpstr>3 New structures</vt:lpstr>
      <vt:lpstr>Functional and divisional strucutres </vt:lpstr>
      <vt:lpstr>Networking structure</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“explain three ways of designing the strutcture of an organisation including the organisational chart for each of them” - costa coffee</dc:title>
  <dc:creator>Bhupinder Shergill (2332366)</dc:creator>
  <cp:lastModifiedBy>Bhupinder Shergill (2332366)</cp:lastModifiedBy>
  <cp:revision>1</cp:revision>
  <dcterms:created xsi:type="dcterms:W3CDTF">2025-09-26T20:34:16Z</dcterms:created>
  <dcterms:modified xsi:type="dcterms:W3CDTF">2025-10-19T19:59:36Z</dcterms:modified>
</cp:coreProperties>
</file>