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Masters/slideMaster1.xml" ContentType="application/vnd.openxmlformats-officedocument.presentationml.slideMaster+xml"/>
  <Override PartName="/ppt/slideLayouts/slideLayout6.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9.xml" ContentType="application/vnd.openxmlformats-officedocument.presentationml.slideLayout+xml"/>
  <Override PartName="/ppt/theme/theme1.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1" r:id="rId6"/>
    <p:sldId id="262" r:id="rId7"/>
    <p:sldId id="260" r:id="rId8"/>
    <p:sldId id="272" r:id="rId9"/>
    <p:sldId id="263" r:id="rId10"/>
    <p:sldId id="265" r:id="rId11"/>
    <p:sldId id="268" r:id="rId12"/>
    <p:sldId id="269" r:id="rId13"/>
    <p:sldId id="270" r:id="rId14"/>
    <p:sldId id="264" r:id="rId15"/>
    <p:sldId id="267"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customXml" Target="../customXml/item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customXml" Target="../customXml/item3.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customXml" Target="../customXml/item2.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998B90B-ECEB-49EA-B1AC-99516447E384}"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8560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spTree>
    <p:extLst>
      <p:ext uri="{BB962C8B-B14F-4D97-AF65-F5344CB8AC3E}">
        <p14:creationId xmlns:p14="http://schemas.microsoft.com/office/powerpoint/2010/main" val="14228858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37734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382DAF-34B5-470B-AE42-18509E116943}"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8B90B-ECEB-49EA-B1AC-99516447E384}" type="slidenum">
              <a:rPr lang="en-GB" smtClean="0"/>
              <a:t>‹#›</a:t>
            </a:fld>
            <a:endParaRPr lang="en-GB"/>
          </a:p>
        </p:txBody>
      </p:sp>
    </p:spTree>
    <p:extLst>
      <p:ext uri="{BB962C8B-B14F-4D97-AF65-F5344CB8AC3E}">
        <p14:creationId xmlns:p14="http://schemas.microsoft.com/office/powerpoint/2010/main" val="204955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A382DAF-34B5-470B-AE42-18509E116943}" type="datetimeFigureOut">
              <a:rPr lang="en-GB" smtClean="0"/>
              <a:t>16/03/2020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98B90B-ECEB-49EA-B1AC-99516447E384}"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92159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A382DAF-34B5-470B-AE42-18509E116943}" type="datetimeFigureOut">
              <a:rPr lang="en-GB" smtClean="0"/>
              <a:t>16/03/2020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998B90B-ECEB-49EA-B1AC-99516447E38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933269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382DAF-34B5-470B-AE42-18509E116943}" type="datetimeFigureOut">
              <a:rPr lang="en-GB" smtClean="0"/>
              <a:t>16/03/2020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998B90B-ECEB-49EA-B1AC-99516447E384}" type="slidenum">
              <a:rPr lang="en-GB" smtClean="0"/>
              <a:t>‹#›</a:t>
            </a:fld>
            <a:endParaRPr lang="en-GB"/>
          </a:p>
        </p:txBody>
      </p:sp>
    </p:spTree>
    <p:extLst>
      <p:ext uri="{BB962C8B-B14F-4D97-AF65-F5344CB8AC3E}">
        <p14:creationId xmlns:p14="http://schemas.microsoft.com/office/powerpoint/2010/main" val="2558706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82DAF-34B5-470B-AE42-18509E116943}"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8B90B-ECEB-49EA-B1AC-99516447E384}"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66943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82DAF-34B5-470B-AE42-18509E116943}"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8B90B-ECEB-49EA-B1AC-99516447E384}" type="slidenum">
              <a:rPr lang="en-GB" smtClean="0"/>
              <a:t>‹#›</a:t>
            </a:fld>
            <a:endParaRPr lang="en-GB"/>
          </a:p>
        </p:txBody>
      </p:sp>
    </p:spTree>
    <p:extLst>
      <p:ext uri="{BB962C8B-B14F-4D97-AF65-F5344CB8AC3E}">
        <p14:creationId xmlns:p14="http://schemas.microsoft.com/office/powerpoint/2010/main" val="2505860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A382DAF-34B5-470B-AE42-18509E116943}" type="datetimeFigureOut">
              <a:rPr lang="en-GB" smtClean="0"/>
              <a:t>16/03/2020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98B90B-ECEB-49EA-B1AC-99516447E384}" type="slidenum">
              <a:rPr lang="en-GB" smtClean="0"/>
              <a:t>‹#›</a:t>
            </a:fld>
            <a:endParaRPr lang="en-GB"/>
          </a:p>
        </p:txBody>
      </p:sp>
    </p:spTree>
    <p:extLst>
      <p:ext uri="{BB962C8B-B14F-4D97-AF65-F5344CB8AC3E}">
        <p14:creationId xmlns:p14="http://schemas.microsoft.com/office/powerpoint/2010/main" val="16416337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80034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42730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spTree>
    <p:extLst>
      <p:ext uri="{BB962C8B-B14F-4D97-AF65-F5344CB8AC3E}">
        <p14:creationId xmlns:p14="http://schemas.microsoft.com/office/powerpoint/2010/main" val="13467571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116300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91190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0554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A382DAF-34B5-470B-AE42-18509E116943}" type="datetimeFigureOut">
              <a:rPr lang="en-GB" smtClean="0"/>
              <a:t>16/03/2020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98B90B-ECEB-49EA-B1AC-99516447E384}"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9703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0A382DAF-34B5-470B-AE42-18509E116943}" type="datetimeFigureOut">
              <a:rPr lang="en-GB" smtClean="0"/>
              <a:t>16/03/2020</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998B90B-ECEB-49EA-B1AC-99516447E384}" type="slidenum">
              <a:rPr lang="en-GB" smtClean="0"/>
              <a:t>‹#›</a:t>
            </a:fld>
            <a:endParaRPr lang="en-GB"/>
          </a:p>
        </p:txBody>
      </p:sp>
    </p:spTree>
    <p:extLst>
      <p:ext uri="{BB962C8B-B14F-4D97-AF65-F5344CB8AC3E}">
        <p14:creationId xmlns:p14="http://schemas.microsoft.com/office/powerpoint/2010/main" val="23823224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isciweb.org/_Uploads/dbsAttachedFiles/KeyMessagesfromeachcountry_final.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edition.cnn.com/2013/08/14/world/asia/nepal-child-labor/index.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isciweb.org/_Uploads/dbsAttachedFiles/KeyMessagesfromeachcountry_final.pdf" TargetMode="External"/><Relationship Id="rId2" Type="http://schemas.openxmlformats.org/officeDocument/2006/relationships/hyperlink" Target="https://edition.cnn.com/2013/08/14/world/asia/nepal-child-labor/index.html" TargetMode="External"/><Relationship Id="rId1" Type="http://schemas.openxmlformats.org/officeDocument/2006/relationships/slideLayout" Target="../slideLayouts/slideLayout2.xml"/><Relationship Id="rId4" Type="http://schemas.openxmlformats.org/officeDocument/2006/relationships/hyperlink" Target="https://www.savethechildren.org/us/what-we-do/where-we-work/asia/nep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3BD92-ECAC-4C73-88D7-05E78D694347}"/>
              </a:ext>
            </a:extLst>
          </p:cNvPr>
          <p:cNvSpPr>
            <a:spLocks noGrp="1"/>
          </p:cNvSpPr>
          <p:nvPr>
            <p:ph type="ctrTitle"/>
          </p:nvPr>
        </p:nvSpPr>
        <p:spPr>
          <a:xfrm>
            <a:off x="1456888" y="1599133"/>
            <a:ext cx="9144000" cy="2058464"/>
          </a:xfrm>
        </p:spPr>
        <p:txBody>
          <a:bodyPr>
            <a:normAutofit/>
          </a:bodyPr>
          <a:lstStyle/>
          <a:p>
            <a:r>
              <a:rPr lang="en-GB" sz="4400" dirty="0"/>
              <a:t>Culture, Identity and Education</a:t>
            </a:r>
          </a:p>
        </p:txBody>
      </p:sp>
      <p:sp>
        <p:nvSpPr>
          <p:cNvPr id="3" name="Subtitle 2">
            <a:extLst>
              <a:ext uri="{FF2B5EF4-FFF2-40B4-BE49-F238E27FC236}">
                <a16:creationId xmlns:a16="http://schemas.microsoft.com/office/drawing/2014/main" id="{39A8BEAD-A51E-4B50-AB2B-0ED101708C75}"/>
              </a:ext>
            </a:extLst>
          </p:cNvPr>
          <p:cNvSpPr>
            <a:spLocks noGrp="1"/>
          </p:cNvSpPr>
          <p:nvPr>
            <p:ph type="subTitle" idx="1"/>
          </p:nvPr>
        </p:nvSpPr>
        <p:spPr/>
        <p:txBody>
          <a:bodyPr>
            <a:normAutofit/>
          </a:bodyPr>
          <a:lstStyle/>
          <a:p>
            <a:r>
              <a:rPr lang="en-GB" sz="3600" dirty="0"/>
              <a:t>Global Cultures</a:t>
            </a:r>
          </a:p>
        </p:txBody>
      </p:sp>
    </p:spTree>
    <p:extLst>
      <p:ext uri="{BB962C8B-B14F-4D97-AF65-F5344CB8AC3E}">
        <p14:creationId xmlns:p14="http://schemas.microsoft.com/office/powerpoint/2010/main" val="39238371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672D4-9186-4DED-9E67-D7B894328D3D}"/>
              </a:ext>
            </a:extLst>
          </p:cNvPr>
          <p:cNvSpPr>
            <a:spLocks noGrp="1"/>
          </p:cNvSpPr>
          <p:nvPr>
            <p:ph type="title"/>
          </p:nvPr>
        </p:nvSpPr>
        <p:spPr>
          <a:xfrm>
            <a:off x="1312180" y="1266738"/>
            <a:ext cx="6565082" cy="1701255"/>
          </a:xfrm>
        </p:spPr>
        <p:txBody>
          <a:bodyPr>
            <a:normAutofit/>
          </a:bodyPr>
          <a:lstStyle/>
          <a:p>
            <a:pPr algn="l"/>
            <a:r>
              <a:rPr lang="en-GB" sz="6000" dirty="0"/>
              <a:t>Recap</a:t>
            </a:r>
          </a:p>
        </p:txBody>
      </p:sp>
      <p:sp>
        <p:nvSpPr>
          <p:cNvPr id="3" name="Content Placeholder 2">
            <a:extLst>
              <a:ext uri="{FF2B5EF4-FFF2-40B4-BE49-F238E27FC236}">
                <a16:creationId xmlns:a16="http://schemas.microsoft.com/office/drawing/2014/main" id="{57BAD642-2994-4EDE-94A6-FA509DC0CFA1}"/>
              </a:ext>
            </a:extLst>
          </p:cNvPr>
          <p:cNvSpPr>
            <a:spLocks noGrp="1"/>
          </p:cNvSpPr>
          <p:nvPr>
            <p:ph idx="1"/>
          </p:nvPr>
        </p:nvSpPr>
        <p:spPr>
          <a:xfrm>
            <a:off x="3929194" y="1856452"/>
            <a:ext cx="4333611" cy="2736521"/>
          </a:xfrm>
        </p:spPr>
        <p:txBody>
          <a:bodyPr>
            <a:normAutofit/>
          </a:bodyPr>
          <a:lstStyle/>
          <a:p>
            <a:pPr marL="0" indent="0" algn="ctr">
              <a:buNone/>
            </a:pPr>
            <a:endParaRPr lang="en-GB" dirty="0"/>
          </a:p>
          <a:p>
            <a:pPr marL="0" indent="0" algn="ctr">
              <a:buNone/>
            </a:pPr>
            <a:endParaRPr lang="en-GB" dirty="0"/>
          </a:p>
          <a:p>
            <a:pPr marL="0" indent="0" algn="ctr">
              <a:buNone/>
            </a:pPr>
            <a:r>
              <a:rPr lang="en-GB" sz="5400" dirty="0"/>
              <a:t>Quizizz</a:t>
            </a:r>
          </a:p>
        </p:txBody>
      </p:sp>
    </p:spTree>
    <p:extLst>
      <p:ext uri="{BB962C8B-B14F-4D97-AF65-F5344CB8AC3E}">
        <p14:creationId xmlns:p14="http://schemas.microsoft.com/office/powerpoint/2010/main" val="3195931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61A1BD-62F8-4FA3-88D8-F7C4121C514B}"/>
              </a:ext>
            </a:extLst>
          </p:cNvPr>
          <p:cNvSpPr>
            <a:spLocks noGrp="1"/>
          </p:cNvSpPr>
          <p:nvPr>
            <p:ph idx="1"/>
          </p:nvPr>
        </p:nvSpPr>
        <p:spPr/>
        <p:txBody>
          <a:bodyPr>
            <a:normAutofit lnSpcReduction="10000"/>
          </a:bodyPr>
          <a:lstStyle/>
          <a:p>
            <a:pPr marL="0" indent="0">
              <a:buNone/>
            </a:pPr>
            <a:r>
              <a:rPr lang="en-GB" sz="2800" dirty="0">
                <a:solidFill>
                  <a:schemeClr val="tx1"/>
                </a:solidFill>
              </a:rPr>
              <a:t>The Children’s Worlds survey is a survey of children’s well-being throughout the world. </a:t>
            </a:r>
          </a:p>
          <a:p>
            <a:pPr marL="0" indent="0">
              <a:buNone/>
            </a:pPr>
            <a:r>
              <a:rPr lang="en-GB" sz="2800" dirty="0">
                <a:solidFill>
                  <a:schemeClr val="tx1"/>
                </a:solidFill>
              </a:rPr>
              <a:t>It was originally used as a project in order to assess children’s views of well-being and their views of their lives. </a:t>
            </a:r>
          </a:p>
          <a:p>
            <a:pPr marL="0" indent="0">
              <a:buNone/>
            </a:pPr>
            <a:r>
              <a:rPr lang="en-GB" sz="2800" dirty="0">
                <a:solidFill>
                  <a:schemeClr val="tx1"/>
                </a:solidFill>
              </a:rPr>
              <a:t>They also wanted to view the children’s lives and the connections between the children and their parents and the children and the communities in which they live. </a:t>
            </a:r>
          </a:p>
        </p:txBody>
      </p:sp>
    </p:spTree>
    <p:extLst>
      <p:ext uri="{BB962C8B-B14F-4D97-AF65-F5344CB8AC3E}">
        <p14:creationId xmlns:p14="http://schemas.microsoft.com/office/powerpoint/2010/main" val="5711215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D00344-CC02-4661-AAF7-8911C60D5C27}"/>
              </a:ext>
            </a:extLst>
          </p:cNvPr>
          <p:cNvSpPr>
            <a:spLocks noGrp="1"/>
          </p:cNvSpPr>
          <p:nvPr>
            <p:ph idx="1"/>
          </p:nvPr>
        </p:nvSpPr>
        <p:spPr>
          <a:xfrm>
            <a:off x="1253106" y="2592199"/>
            <a:ext cx="9685788" cy="3582098"/>
          </a:xfrm>
        </p:spPr>
        <p:txBody>
          <a:bodyPr>
            <a:normAutofit fontScale="70000" lnSpcReduction="20000"/>
          </a:bodyPr>
          <a:lstStyle/>
          <a:p>
            <a:pPr marL="0" indent="0">
              <a:buNone/>
            </a:pPr>
            <a:r>
              <a:rPr lang="en-GB" sz="3000" dirty="0">
                <a:solidFill>
                  <a:schemeClr val="tx1"/>
                </a:solidFill>
              </a:rPr>
              <a:t>The survey also shows the difference in children’s feelings throughout the different cultures, for example: The different worries children face and the different things that children will portray as happiness and good. </a:t>
            </a:r>
          </a:p>
          <a:p>
            <a:pPr marL="0" indent="0">
              <a:buNone/>
            </a:pPr>
            <a:r>
              <a:rPr lang="en-GB" sz="3000" dirty="0">
                <a:solidFill>
                  <a:schemeClr val="tx1"/>
                </a:solidFill>
              </a:rPr>
              <a:t>The survey was introduced to over 34,000 children worldwide, consisting of all different ages. </a:t>
            </a:r>
          </a:p>
          <a:p>
            <a:pPr marL="0" indent="0">
              <a:buNone/>
            </a:pPr>
            <a:r>
              <a:rPr lang="en-GB" sz="3000" dirty="0">
                <a:solidFill>
                  <a:schemeClr val="tx1"/>
                </a:solidFill>
              </a:rPr>
              <a:t>The survey was presented as multiple questions in which the children had to answer. </a:t>
            </a:r>
          </a:p>
          <a:p>
            <a:pPr marL="0" indent="0">
              <a:buNone/>
            </a:pPr>
            <a:endParaRPr lang="en-GB" dirty="0"/>
          </a:p>
          <a:p>
            <a:pPr marL="0" indent="0" algn="ctr">
              <a:buNone/>
            </a:pPr>
            <a:endParaRPr lang="en-GB" sz="2900" dirty="0"/>
          </a:p>
          <a:p>
            <a:pPr marL="0" indent="0" algn="ctr">
              <a:buNone/>
            </a:pPr>
            <a:endParaRPr lang="en-GB" sz="2900" dirty="0"/>
          </a:p>
          <a:p>
            <a:pPr marL="0" indent="0" algn="ctr">
              <a:buNone/>
            </a:pPr>
            <a:r>
              <a:rPr lang="en-GB" sz="2900" dirty="0">
                <a:hlinkClick r:id="rId2"/>
              </a:rPr>
              <a:t>http://www.isciweb.org/_Uploads/dbsAttachedFiles/KeyMessagesfromeachcountry_final.pdf</a:t>
            </a:r>
            <a:endParaRPr lang="en-GB" sz="2900" dirty="0"/>
          </a:p>
          <a:p>
            <a:pPr marL="0" indent="0" algn="ctr">
              <a:buNone/>
            </a:pPr>
            <a:endParaRPr lang="en-GB" sz="2900" dirty="0"/>
          </a:p>
          <a:p>
            <a:pPr marL="0" indent="0">
              <a:buNone/>
            </a:pPr>
            <a:endParaRPr lang="en-GB" dirty="0"/>
          </a:p>
        </p:txBody>
      </p:sp>
    </p:spTree>
    <p:extLst>
      <p:ext uri="{BB962C8B-B14F-4D97-AF65-F5344CB8AC3E}">
        <p14:creationId xmlns:p14="http://schemas.microsoft.com/office/powerpoint/2010/main" val="2528700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51FF7-406A-4722-9DA9-35647C94A29D}"/>
              </a:ext>
            </a:extLst>
          </p:cNvPr>
          <p:cNvSpPr>
            <a:spLocks noGrp="1"/>
          </p:cNvSpPr>
          <p:nvPr>
            <p:ph type="title"/>
          </p:nvPr>
        </p:nvSpPr>
        <p:spPr>
          <a:xfrm>
            <a:off x="1295401" y="1502249"/>
            <a:ext cx="9601196" cy="1303867"/>
          </a:xfrm>
        </p:spPr>
        <p:txBody>
          <a:bodyPr/>
          <a:lstStyle/>
          <a:p>
            <a:pPr algn="l"/>
            <a:r>
              <a:rPr lang="en-GB" dirty="0"/>
              <a:t>Activity</a:t>
            </a:r>
          </a:p>
        </p:txBody>
      </p:sp>
      <p:sp>
        <p:nvSpPr>
          <p:cNvPr id="3" name="Content Placeholder 2">
            <a:extLst>
              <a:ext uri="{FF2B5EF4-FFF2-40B4-BE49-F238E27FC236}">
                <a16:creationId xmlns:a16="http://schemas.microsoft.com/office/drawing/2014/main" id="{5A783D10-3A9D-4965-97A4-860C071C8EF6}"/>
              </a:ext>
            </a:extLst>
          </p:cNvPr>
          <p:cNvSpPr>
            <a:spLocks noGrp="1"/>
          </p:cNvSpPr>
          <p:nvPr>
            <p:ph idx="1"/>
          </p:nvPr>
        </p:nvSpPr>
        <p:spPr>
          <a:xfrm>
            <a:off x="1295401" y="2625754"/>
            <a:ext cx="9601196" cy="3250114"/>
          </a:xfrm>
        </p:spPr>
        <p:txBody>
          <a:bodyPr/>
          <a:lstStyle/>
          <a:p>
            <a:pPr marL="0" indent="0" algn="ctr">
              <a:buNone/>
            </a:pPr>
            <a:endParaRPr lang="en-GB" dirty="0"/>
          </a:p>
          <a:p>
            <a:pPr marL="0" indent="0" algn="ctr">
              <a:buNone/>
            </a:pPr>
            <a:r>
              <a:rPr lang="en-GB" dirty="0"/>
              <a:t>Identify which country you will focus on, research the results of the children’s replies in regards to the chosen country and feedback.</a:t>
            </a:r>
          </a:p>
        </p:txBody>
      </p:sp>
    </p:spTree>
    <p:extLst>
      <p:ext uri="{BB962C8B-B14F-4D97-AF65-F5344CB8AC3E}">
        <p14:creationId xmlns:p14="http://schemas.microsoft.com/office/powerpoint/2010/main" val="30910712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17C3E-4D84-4F5F-B658-52AD124C4B74}"/>
              </a:ext>
            </a:extLst>
          </p:cNvPr>
          <p:cNvSpPr>
            <a:spLocks noGrp="1"/>
          </p:cNvSpPr>
          <p:nvPr>
            <p:ph type="title"/>
          </p:nvPr>
        </p:nvSpPr>
        <p:spPr>
          <a:xfrm>
            <a:off x="532004" y="1921079"/>
            <a:ext cx="9845178" cy="524311"/>
          </a:xfrm>
        </p:spPr>
        <p:txBody>
          <a:bodyPr>
            <a:normAutofit fontScale="90000"/>
          </a:bodyPr>
          <a:lstStyle/>
          <a:p>
            <a:r>
              <a:rPr lang="en-GB" dirty="0"/>
              <a:t>Some examples of what the results show</a:t>
            </a:r>
          </a:p>
        </p:txBody>
      </p:sp>
      <p:sp>
        <p:nvSpPr>
          <p:cNvPr id="3" name="Content Placeholder 2">
            <a:extLst>
              <a:ext uri="{FF2B5EF4-FFF2-40B4-BE49-F238E27FC236}">
                <a16:creationId xmlns:a16="http://schemas.microsoft.com/office/drawing/2014/main" id="{E794C186-29FE-4D96-A230-243947F2FA8B}"/>
              </a:ext>
            </a:extLst>
          </p:cNvPr>
          <p:cNvSpPr>
            <a:spLocks noGrp="1"/>
          </p:cNvSpPr>
          <p:nvPr>
            <p:ph idx="1"/>
          </p:nvPr>
        </p:nvSpPr>
        <p:spPr>
          <a:xfrm>
            <a:off x="1102455" y="2061982"/>
            <a:ext cx="9601196" cy="3318936"/>
          </a:xfrm>
        </p:spPr>
        <p:txBody>
          <a:bodyPr>
            <a:noAutofit/>
          </a:bodyPr>
          <a:lstStyle/>
          <a:p>
            <a:endParaRPr lang="en-GB" sz="2200" dirty="0"/>
          </a:p>
          <a:p>
            <a:r>
              <a:rPr lang="en-GB" sz="2200" dirty="0">
                <a:solidFill>
                  <a:schemeClr val="tx1"/>
                </a:solidFill>
              </a:rPr>
              <a:t>Jewish children and Arab children living in Israel often worry about how much money their families own. However, not all come from a deprived background. </a:t>
            </a:r>
          </a:p>
          <a:p>
            <a:r>
              <a:rPr lang="en-GB" sz="2200" dirty="0">
                <a:solidFill>
                  <a:schemeClr val="tx1"/>
                </a:solidFill>
              </a:rPr>
              <a:t>Many Polish children showed a significant dislike towards their personal appearances towards their bodies. Which has lead to unhealthy behaviours such as smoking, drug-abuse and eating disorders. </a:t>
            </a:r>
          </a:p>
          <a:p>
            <a:r>
              <a:rPr lang="en-GB" sz="2200" dirty="0">
                <a:solidFill>
                  <a:schemeClr val="tx1"/>
                </a:solidFill>
              </a:rPr>
              <a:t>Romanian children showed a high percentage of like towards education and stated that within their small villages, they enjoy their schools and teachers.</a:t>
            </a:r>
          </a:p>
          <a:p>
            <a:r>
              <a:rPr lang="en-GB" sz="2200" dirty="0">
                <a:solidFill>
                  <a:schemeClr val="tx1"/>
                </a:solidFill>
              </a:rPr>
              <a:t>Many children in Spain had major concerns for their well-being as they live in poverty and state that they do not feel safe. </a:t>
            </a:r>
          </a:p>
        </p:txBody>
      </p:sp>
    </p:spTree>
    <p:extLst>
      <p:ext uri="{BB962C8B-B14F-4D97-AF65-F5344CB8AC3E}">
        <p14:creationId xmlns:p14="http://schemas.microsoft.com/office/powerpoint/2010/main" val="5006365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A65E9C-3ADB-48D4-9C21-EC0795B75FE9}"/>
              </a:ext>
            </a:extLst>
          </p:cNvPr>
          <p:cNvSpPr>
            <a:spLocks noGrp="1"/>
          </p:cNvSpPr>
          <p:nvPr>
            <p:ph idx="1"/>
          </p:nvPr>
        </p:nvSpPr>
        <p:spPr/>
        <p:txBody>
          <a:bodyPr>
            <a:normAutofit fontScale="85000" lnSpcReduction="10000"/>
          </a:bodyPr>
          <a:lstStyle/>
          <a:p>
            <a:pPr>
              <a:lnSpc>
                <a:spcPct val="170000"/>
              </a:lnSpc>
            </a:pPr>
            <a:r>
              <a:rPr lang="en-GB" dirty="0">
                <a:solidFill>
                  <a:schemeClr val="tx1"/>
                </a:solidFill>
              </a:rPr>
              <a:t>Children from South Africa, within all three age groups of the study said they that did not feel safe in the society in which they live. They feel unhappy and unsafe. Many of them also state that they face a lot of discrimination and that their government in institutionally racist. </a:t>
            </a:r>
          </a:p>
          <a:p>
            <a:pPr>
              <a:lnSpc>
                <a:spcPct val="170000"/>
              </a:lnSpc>
            </a:pPr>
            <a:r>
              <a:rPr lang="en-GB" dirty="0">
                <a:solidFill>
                  <a:schemeClr val="tx1"/>
                </a:solidFill>
              </a:rPr>
              <a:t>South Korea’s determined strive to educate their youngsters causes many South Korean children to be unhappy. They also noted that many of them felt unhappy due to the amount of homework in which they must complete.</a:t>
            </a:r>
          </a:p>
        </p:txBody>
      </p:sp>
      <p:sp>
        <p:nvSpPr>
          <p:cNvPr id="5" name="Title 4">
            <a:extLst>
              <a:ext uri="{FF2B5EF4-FFF2-40B4-BE49-F238E27FC236}">
                <a16:creationId xmlns:a16="http://schemas.microsoft.com/office/drawing/2014/main" id="{5C118158-85DA-41E8-BD56-9225E35E30C9}"/>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106490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E4D69-5019-4D91-B953-1CAE69C2270E}"/>
              </a:ext>
            </a:extLst>
          </p:cNvPr>
          <p:cNvSpPr>
            <a:spLocks noGrp="1"/>
          </p:cNvSpPr>
          <p:nvPr>
            <p:ph type="title"/>
          </p:nvPr>
        </p:nvSpPr>
        <p:spPr>
          <a:xfrm>
            <a:off x="1295401" y="2777066"/>
            <a:ext cx="9601196" cy="1303867"/>
          </a:xfrm>
        </p:spPr>
        <p:txBody>
          <a:bodyPr>
            <a:normAutofit fontScale="90000"/>
          </a:bodyPr>
          <a:lstStyle/>
          <a:p>
            <a:r>
              <a:rPr lang="en-GB" dirty="0"/>
              <a:t>What do we think about the children’s responses? </a:t>
            </a:r>
          </a:p>
        </p:txBody>
      </p:sp>
      <p:sp>
        <p:nvSpPr>
          <p:cNvPr id="3" name="Content Placeholder 2">
            <a:extLst>
              <a:ext uri="{FF2B5EF4-FFF2-40B4-BE49-F238E27FC236}">
                <a16:creationId xmlns:a16="http://schemas.microsoft.com/office/drawing/2014/main" id="{5085B136-7E1C-4D2C-AC0D-7AAA3A66CA66}"/>
              </a:ext>
            </a:extLst>
          </p:cNvPr>
          <p:cNvSpPr>
            <a:spLocks noGrp="1"/>
          </p:cNvSpPr>
          <p:nvPr>
            <p:ph idx="1"/>
          </p:nvPr>
        </p:nvSpPr>
        <p:spPr>
          <a:xfrm>
            <a:off x="1295401" y="4177716"/>
            <a:ext cx="9601196" cy="1698151"/>
          </a:xfrm>
        </p:spPr>
        <p:txBody>
          <a:bodyPr/>
          <a:lstStyle/>
          <a:p>
            <a:pPr marL="0" indent="0" algn="ctr">
              <a:buNone/>
            </a:pPr>
            <a:r>
              <a:rPr lang="en-GB" dirty="0"/>
              <a:t>Consider the different factors (positive &amp; negative factors) of the countries. </a:t>
            </a:r>
          </a:p>
        </p:txBody>
      </p:sp>
    </p:spTree>
    <p:extLst>
      <p:ext uri="{BB962C8B-B14F-4D97-AF65-F5344CB8AC3E}">
        <p14:creationId xmlns:p14="http://schemas.microsoft.com/office/powerpoint/2010/main" val="637187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DB98A-F464-4FC2-80CB-483036C9013F}"/>
              </a:ext>
            </a:extLst>
          </p:cNvPr>
          <p:cNvSpPr>
            <a:spLocks noGrp="1"/>
          </p:cNvSpPr>
          <p:nvPr>
            <p:ph type="title"/>
          </p:nvPr>
        </p:nvSpPr>
        <p:spPr>
          <a:xfrm>
            <a:off x="389391" y="1686187"/>
            <a:ext cx="3394044" cy="935371"/>
          </a:xfrm>
        </p:spPr>
        <p:txBody>
          <a:bodyPr/>
          <a:lstStyle/>
          <a:p>
            <a:r>
              <a:rPr lang="en-GB" dirty="0"/>
              <a:t>Nepal</a:t>
            </a:r>
          </a:p>
        </p:txBody>
      </p:sp>
      <p:sp>
        <p:nvSpPr>
          <p:cNvPr id="3" name="Content Placeholder 2">
            <a:extLst>
              <a:ext uri="{FF2B5EF4-FFF2-40B4-BE49-F238E27FC236}">
                <a16:creationId xmlns:a16="http://schemas.microsoft.com/office/drawing/2014/main" id="{FF4B72D3-805B-402C-A998-D88880C72584}"/>
              </a:ext>
            </a:extLst>
          </p:cNvPr>
          <p:cNvSpPr>
            <a:spLocks noGrp="1"/>
          </p:cNvSpPr>
          <p:nvPr>
            <p:ph idx="1"/>
          </p:nvPr>
        </p:nvSpPr>
        <p:spPr/>
        <p:txBody>
          <a:bodyPr>
            <a:normAutofit lnSpcReduction="10000"/>
          </a:bodyPr>
          <a:lstStyle/>
          <a:p>
            <a:pPr marL="0" indent="0">
              <a:buNone/>
            </a:pPr>
            <a:r>
              <a:rPr lang="en-GB" sz="2800" dirty="0">
                <a:solidFill>
                  <a:schemeClr val="tx1"/>
                </a:solidFill>
              </a:rPr>
              <a:t>Nepal is one of the world’s most deprived areas with around a quarter of the population living in severe poverty. </a:t>
            </a:r>
          </a:p>
          <a:p>
            <a:pPr marL="0" indent="0">
              <a:buNone/>
            </a:pPr>
            <a:r>
              <a:rPr lang="en-GB" sz="2800" dirty="0">
                <a:solidFill>
                  <a:schemeClr val="tx1"/>
                </a:solidFill>
              </a:rPr>
              <a:t>On top of this, monsoons, flooding and landslides happen frequently in multiple areas of Nepal which can have a devastating effect on the economy. </a:t>
            </a:r>
          </a:p>
          <a:p>
            <a:pPr marL="0" indent="0">
              <a:buNone/>
            </a:pPr>
            <a:r>
              <a:rPr lang="en-GB" sz="2800" dirty="0">
                <a:solidFill>
                  <a:schemeClr val="tx1"/>
                </a:solidFill>
              </a:rPr>
              <a:t>Due to this, many children living in Nepal are at severe risk of a number of factors. </a:t>
            </a: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4FFEC820-AD40-4529-B532-B08227BBD9EF}"/>
              </a:ext>
            </a:extLst>
          </p:cNvPr>
          <p:cNvSpPr txBox="1"/>
          <p:nvPr/>
        </p:nvSpPr>
        <p:spPr>
          <a:xfrm>
            <a:off x="10226181" y="6550223"/>
            <a:ext cx="2947332" cy="307777"/>
          </a:xfrm>
          <a:prstGeom prst="rect">
            <a:avLst/>
          </a:prstGeom>
          <a:noFill/>
        </p:spPr>
        <p:txBody>
          <a:bodyPr wrap="square" rtlCol="0">
            <a:spAutoFit/>
          </a:bodyPr>
          <a:lstStyle/>
          <a:p>
            <a:r>
              <a:rPr lang="en-GB" sz="1400" dirty="0"/>
              <a:t>(Save the Children, 2020)</a:t>
            </a:r>
          </a:p>
        </p:txBody>
      </p:sp>
    </p:spTree>
    <p:extLst>
      <p:ext uri="{BB962C8B-B14F-4D97-AF65-F5344CB8AC3E}">
        <p14:creationId xmlns:p14="http://schemas.microsoft.com/office/powerpoint/2010/main" val="4125211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01A34-D555-46A5-9C4E-DF4B14B3AC35}"/>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D4237881-C856-45A0-B3AD-BED163A13CBE}"/>
              </a:ext>
            </a:extLst>
          </p:cNvPr>
          <p:cNvSpPr>
            <a:spLocks noGrp="1"/>
          </p:cNvSpPr>
          <p:nvPr>
            <p:ph idx="1"/>
          </p:nvPr>
        </p:nvSpPr>
        <p:spPr/>
        <p:txBody>
          <a:bodyPr/>
          <a:lstStyle/>
          <a:p>
            <a:pPr marL="0" indent="0">
              <a:buNone/>
            </a:pPr>
            <a:r>
              <a:rPr lang="en-GB" dirty="0"/>
              <a:t>Within Nepal, 1 in every 29 children die before they reach their 5</a:t>
            </a:r>
            <a:r>
              <a:rPr lang="en-GB" baseline="30000" dirty="0"/>
              <a:t>th</a:t>
            </a:r>
            <a:r>
              <a:rPr lang="en-GB" dirty="0"/>
              <a:t> birthday.</a:t>
            </a:r>
          </a:p>
          <a:p>
            <a:pPr marL="0" indent="0">
              <a:buNone/>
            </a:pPr>
            <a:r>
              <a:rPr lang="en-GB" dirty="0"/>
              <a:t>Just under 50% of children face severe malnutrition. </a:t>
            </a:r>
          </a:p>
          <a:p>
            <a:pPr marL="0" indent="0">
              <a:buNone/>
            </a:pPr>
            <a:r>
              <a:rPr lang="en-GB" dirty="0"/>
              <a:t>Almost 50% of girls are illiterate.</a:t>
            </a:r>
          </a:p>
          <a:p>
            <a:pPr marL="0" indent="0">
              <a:buNone/>
            </a:pPr>
            <a:r>
              <a:rPr lang="en-GB" dirty="0"/>
              <a:t>Almost 40% of children are forced into child labour as a source on income. </a:t>
            </a:r>
          </a:p>
          <a:p>
            <a:pPr marL="0" indent="0">
              <a:buNone/>
            </a:pPr>
            <a:r>
              <a:rPr lang="en-GB" dirty="0"/>
              <a:t>30% of girls aged 15-19 are married. </a:t>
            </a:r>
          </a:p>
          <a:p>
            <a:pPr marL="0" indent="0">
              <a:buNone/>
            </a:pPr>
            <a:r>
              <a:rPr lang="en-GB" dirty="0"/>
              <a:t>1 in every 16 girls age between 15-19 has given birth to a child. </a:t>
            </a:r>
          </a:p>
        </p:txBody>
      </p:sp>
      <p:sp>
        <p:nvSpPr>
          <p:cNvPr id="5" name="TextBox 4">
            <a:extLst>
              <a:ext uri="{FF2B5EF4-FFF2-40B4-BE49-F238E27FC236}">
                <a16:creationId xmlns:a16="http://schemas.microsoft.com/office/drawing/2014/main" id="{1A75EFB4-D0BA-4A0B-974D-77C42EB6FFE3}"/>
              </a:ext>
            </a:extLst>
          </p:cNvPr>
          <p:cNvSpPr txBox="1"/>
          <p:nvPr/>
        </p:nvSpPr>
        <p:spPr>
          <a:xfrm>
            <a:off x="10187031" y="6558612"/>
            <a:ext cx="2004969" cy="307777"/>
          </a:xfrm>
          <a:prstGeom prst="rect">
            <a:avLst/>
          </a:prstGeom>
          <a:noFill/>
        </p:spPr>
        <p:txBody>
          <a:bodyPr wrap="square" rtlCol="0">
            <a:spAutoFit/>
          </a:bodyPr>
          <a:lstStyle/>
          <a:p>
            <a:r>
              <a:rPr lang="en-GB" sz="1400" dirty="0"/>
              <a:t>(Save the Children, 2020)</a:t>
            </a:r>
          </a:p>
        </p:txBody>
      </p:sp>
    </p:spTree>
    <p:extLst>
      <p:ext uri="{BB962C8B-B14F-4D97-AF65-F5344CB8AC3E}">
        <p14:creationId xmlns:p14="http://schemas.microsoft.com/office/powerpoint/2010/main" val="2355206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6311CA-A768-4D74-82DE-2394C6AB6F1D}"/>
              </a:ext>
            </a:extLst>
          </p:cNvPr>
          <p:cNvSpPr>
            <a:spLocks noGrp="1"/>
          </p:cNvSpPr>
          <p:nvPr>
            <p:ph idx="1"/>
          </p:nvPr>
        </p:nvSpPr>
        <p:spPr>
          <a:xfrm>
            <a:off x="1295401" y="2556932"/>
            <a:ext cx="9601196" cy="3525086"/>
          </a:xfrm>
        </p:spPr>
        <p:txBody>
          <a:bodyPr>
            <a:normAutofit fontScale="92500" lnSpcReduction="20000"/>
          </a:bodyPr>
          <a:lstStyle/>
          <a:p>
            <a:pPr marL="0" indent="0">
              <a:buNone/>
            </a:pPr>
            <a:r>
              <a:rPr lang="en-GB" dirty="0"/>
              <a:t>Although child labour is illegal within Nepal, it is still a very common thing. </a:t>
            </a:r>
          </a:p>
          <a:p>
            <a:pPr marL="0" indent="0">
              <a:buNone/>
            </a:pPr>
            <a:r>
              <a:rPr lang="en-GB" dirty="0"/>
              <a:t>In 2013, it was estimated that 1.6 million Nepalese children are forced into child labour. </a:t>
            </a:r>
          </a:p>
          <a:p>
            <a:pPr marL="0" indent="0">
              <a:buNone/>
            </a:pPr>
            <a:r>
              <a:rPr lang="en-GB" dirty="0"/>
              <a:t>Many of them starting at the age of 5. </a:t>
            </a:r>
          </a:p>
          <a:p>
            <a:pPr marL="0" indent="0">
              <a:buNone/>
            </a:pPr>
            <a:r>
              <a:rPr lang="en-GB" dirty="0"/>
              <a:t>The children being forced into child labour do not normally attend education as they are forced to work 16 hour shifts. Many of these children will work in factories such as carpet and clothes. </a:t>
            </a:r>
          </a:p>
          <a:p>
            <a:pPr marL="0" indent="0">
              <a:buNone/>
            </a:pPr>
            <a:r>
              <a:rPr lang="en-GB" dirty="0"/>
              <a:t>Many girls as soon as 5 will also be sold. </a:t>
            </a:r>
          </a:p>
          <a:p>
            <a:pPr marL="0" indent="0">
              <a:buNone/>
            </a:pPr>
            <a:r>
              <a:rPr lang="en-GB" dirty="0"/>
              <a:t>Families sell their children as a source of money.</a:t>
            </a:r>
          </a:p>
          <a:p>
            <a:pPr marL="0" indent="0">
              <a:buNone/>
            </a:pPr>
            <a:endParaRPr lang="en-GB" sz="3400" dirty="0"/>
          </a:p>
          <a:p>
            <a:pPr marL="0" indent="0">
              <a:buNone/>
            </a:pPr>
            <a:endParaRPr lang="en-GB" sz="3400" dirty="0"/>
          </a:p>
          <a:p>
            <a:pPr marL="0" indent="0">
              <a:buNone/>
            </a:pPr>
            <a:endParaRPr lang="en-GB" dirty="0"/>
          </a:p>
          <a:p>
            <a:pPr marL="0" indent="0">
              <a:buNone/>
            </a:pPr>
            <a:endParaRPr lang="en-GB" dirty="0"/>
          </a:p>
          <a:p>
            <a:pPr marL="0" indent="0">
              <a:buNone/>
            </a:pPr>
            <a:endParaRPr lang="en-GB" dirty="0">
              <a:solidFill>
                <a:schemeClr val="tx1"/>
              </a:solidFill>
            </a:endParaRPr>
          </a:p>
        </p:txBody>
      </p:sp>
    </p:spTree>
    <p:extLst>
      <p:ext uri="{BB962C8B-B14F-4D97-AF65-F5344CB8AC3E}">
        <p14:creationId xmlns:p14="http://schemas.microsoft.com/office/powerpoint/2010/main" val="20537603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D018C-0B31-412E-B49F-C81809C0FE3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EB1321D-A4D6-4058-8DAE-71D40B5910F4}"/>
              </a:ext>
            </a:extLst>
          </p:cNvPr>
          <p:cNvSpPr>
            <a:spLocks noGrp="1"/>
          </p:cNvSpPr>
          <p:nvPr>
            <p:ph idx="1"/>
          </p:nvPr>
        </p:nvSpPr>
        <p:spPr/>
        <p:txBody>
          <a:bodyPr/>
          <a:lstStyle/>
          <a:p>
            <a:pPr marL="0" indent="0">
              <a:buNone/>
            </a:pPr>
            <a:r>
              <a:rPr lang="en-GB" dirty="0"/>
              <a:t>Many children are also subjected to becoming victims of ‘</a:t>
            </a:r>
            <a:r>
              <a:rPr lang="en-GB" dirty="0" err="1"/>
              <a:t>Kamlari</a:t>
            </a:r>
            <a:r>
              <a:rPr lang="en-GB" dirty="0"/>
              <a:t>’. However this practice is now highly illegal. </a:t>
            </a:r>
          </a:p>
          <a:p>
            <a:pPr marL="0" indent="0">
              <a:buNone/>
            </a:pPr>
            <a:r>
              <a:rPr lang="en-GB" dirty="0" err="1"/>
              <a:t>Kamlari</a:t>
            </a:r>
            <a:r>
              <a:rPr lang="en-GB" dirty="0"/>
              <a:t> is the practice of bonded labour. </a:t>
            </a:r>
          </a:p>
          <a:p>
            <a:pPr marL="0" indent="0">
              <a:buNone/>
            </a:pPr>
            <a:r>
              <a:rPr lang="en-GB" dirty="0"/>
              <a:t>This meaning that in order to repay a debt off, families will sell their children. </a:t>
            </a:r>
          </a:p>
          <a:p>
            <a:pPr marL="0" indent="0">
              <a:buNone/>
            </a:pPr>
            <a:r>
              <a:rPr lang="en-GB" dirty="0"/>
              <a:t>Many of these children are used as domestic slaves for richer families living within Nepal. </a:t>
            </a:r>
          </a:p>
          <a:p>
            <a:pPr marL="0" indent="0">
              <a:buNone/>
            </a:pPr>
            <a:r>
              <a:rPr lang="en-GB" dirty="0"/>
              <a:t>Others will be factory workers or sex workers. </a:t>
            </a:r>
          </a:p>
        </p:txBody>
      </p:sp>
    </p:spTree>
    <p:extLst>
      <p:ext uri="{BB962C8B-B14F-4D97-AF65-F5344CB8AC3E}">
        <p14:creationId xmlns:p14="http://schemas.microsoft.com/office/powerpoint/2010/main" val="2038717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9AFEE5-02F1-41EF-928D-2714022D122B}"/>
              </a:ext>
            </a:extLst>
          </p:cNvPr>
          <p:cNvSpPr>
            <a:spLocks noGrp="1"/>
          </p:cNvSpPr>
          <p:nvPr>
            <p:ph idx="1"/>
          </p:nvPr>
        </p:nvSpPr>
        <p:spPr>
          <a:xfrm>
            <a:off x="1226542" y="3204594"/>
            <a:ext cx="9738916" cy="1127699"/>
          </a:xfrm>
        </p:spPr>
        <p:txBody>
          <a:bodyPr/>
          <a:lstStyle/>
          <a:p>
            <a:pPr marL="0" indent="0">
              <a:buNone/>
            </a:pPr>
            <a:r>
              <a:rPr lang="en-GB" dirty="0">
                <a:hlinkClick r:id="rId2"/>
              </a:rPr>
              <a:t>https://edition.cnn.com/2013/08/14/world/asia/nepal-child-labor/index.html</a:t>
            </a:r>
            <a:endParaRPr lang="en-GB" dirty="0"/>
          </a:p>
          <a:p>
            <a:pPr marL="0" indent="0">
              <a:buNone/>
            </a:pPr>
            <a:endParaRPr lang="en-GB" dirty="0"/>
          </a:p>
        </p:txBody>
      </p:sp>
    </p:spTree>
    <p:extLst>
      <p:ext uri="{BB962C8B-B14F-4D97-AF65-F5344CB8AC3E}">
        <p14:creationId xmlns:p14="http://schemas.microsoft.com/office/powerpoint/2010/main" val="11767577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959BD-D757-4B16-9C77-DFC2450A7553}"/>
              </a:ext>
            </a:extLst>
          </p:cNvPr>
          <p:cNvSpPr>
            <a:spLocks noGrp="1"/>
          </p:cNvSpPr>
          <p:nvPr>
            <p:ph type="title"/>
          </p:nvPr>
        </p:nvSpPr>
        <p:spPr>
          <a:xfrm>
            <a:off x="1186344" y="1753299"/>
            <a:ext cx="2404144" cy="834394"/>
          </a:xfrm>
        </p:spPr>
        <p:txBody>
          <a:bodyPr>
            <a:normAutofit fontScale="90000"/>
          </a:bodyPr>
          <a:lstStyle/>
          <a:p>
            <a:r>
              <a:rPr lang="en-GB" sz="5400" dirty="0"/>
              <a:t>Activity</a:t>
            </a:r>
          </a:p>
        </p:txBody>
      </p:sp>
      <p:sp>
        <p:nvSpPr>
          <p:cNvPr id="4" name="TextBox 3">
            <a:extLst>
              <a:ext uri="{FF2B5EF4-FFF2-40B4-BE49-F238E27FC236}">
                <a16:creationId xmlns:a16="http://schemas.microsoft.com/office/drawing/2014/main" id="{CCAA163B-84AD-4B64-A9DB-184DDC2E97DA}"/>
              </a:ext>
            </a:extLst>
          </p:cNvPr>
          <p:cNvSpPr txBox="1"/>
          <p:nvPr/>
        </p:nvSpPr>
        <p:spPr>
          <a:xfrm>
            <a:off x="1186344" y="2743200"/>
            <a:ext cx="9786456" cy="3970318"/>
          </a:xfrm>
          <a:prstGeom prst="rect">
            <a:avLst/>
          </a:prstGeom>
          <a:noFill/>
        </p:spPr>
        <p:txBody>
          <a:bodyPr wrap="square" rtlCol="0">
            <a:spAutoFit/>
          </a:bodyPr>
          <a:lstStyle/>
          <a:p>
            <a:r>
              <a:rPr lang="en-GB" sz="2400" dirty="0"/>
              <a:t>In groups, discuss the differences in culture between Brazil and the United Kingdom</a:t>
            </a:r>
            <a:r>
              <a:rPr lang="en-GB" sz="2400" b="1" dirty="0"/>
              <a:t>. </a:t>
            </a:r>
          </a:p>
          <a:p>
            <a:endParaRPr lang="en-GB" sz="2400" b="1" dirty="0"/>
          </a:p>
          <a:p>
            <a:r>
              <a:rPr lang="en-GB" sz="2400" b="1" i="1" dirty="0"/>
              <a:t>Please consider:</a:t>
            </a:r>
          </a:p>
          <a:p>
            <a:pPr marL="285750" indent="-285750">
              <a:buFont typeface="Arial" panose="020B0604020202020204" pitchFamily="34" charset="0"/>
              <a:buChar char="•"/>
            </a:pPr>
            <a:endParaRPr lang="en-GB" b="1" dirty="0"/>
          </a:p>
          <a:p>
            <a:pPr marL="285750" indent="-285750">
              <a:buFont typeface="Arial" panose="020B0604020202020204" pitchFamily="34" charset="0"/>
              <a:buChar char="•"/>
            </a:pPr>
            <a:r>
              <a:rPr lang="en-GB" sz="2400" dirty="0"/>
              <a:t>The strategies and rights that would be used in Britain to help children within the situation of the Brazilian children. </a:t>
            </a:r>
          </a:p>
          <a:p>
            <a:pPr marL="285750" indent="-285750">
              <a:buFont typeface="Arial" panose="020B0604020202020204" pitchFamily="34" charset="0"/>
              <a:buChar char="•"/>
            </a:pPr>
            <a:r>
              <a:rPr lang="en-GB" sz="2400" dirty="0"/>
              <a:t>The cultural differences between Brazil and Britain.</a:t>
            </a:r>
          </a:p>
          <a:p>
            <a:pPr marL="285750" indent="-285750">
              <a:buFont typeface="Arial" panose="020B0604020202020204" pitchFamily="34" charset="0"/>
              <a:buChar char="•"/>
            </a:pPr>
            <a:r>
              <a:rPr lang="en-GB" sz="2400" dirty="0"/>
              <a:t>The environmental affects on the children. </a:t>
            </a:r>
          </a:p>
          <a:p>
            <a:r>
              <a:rPr lang="en-GB" sz="2400" b="1" dirty="0"/>
              <a:t> </a:t>
            </a:r>
            <a:endParaRPr lang="en-GB" sz="2400"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7770758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1DD2-4D15-478C-B353-3BD4B6CCAF9B}"/>
              </a:ext>
            </a:extLst>
          </p:cNvPr>
          <p:cNvSpPr>
            <a:spLocks noGrp="1"/>
          </p:cNvSpPr>
          <p:nvPr>
            <p:ph type="title"/>
          </p:nvPr>
        </p:nvSpPr>
        <p:spPr>
          <a:xfrm>
            <a:off x="1370903" y="1747395"/>
            <a:ext cx="9601196" cy="809537"/>
          </a:xfrm>
        </p:spPr>
        <p:txBody>
          <a:bodyPr/>
          <a:lstStyle/>
          <a:p>
            <a:pPr algn="l"/>
            <a:r>
              <a:rPr lang="en-GB" dirty="0"/>
              <a:t>References</a:t>
            </a:r>
          </a:p>
        </p:txBody>
      </p:sp>
      <p:sp>
        <p:nvSpPr>
          <p:cNvPr id="3" name="Content Placeholder 2">
            <a:extLst>
              <a:ext uri="{FF2B5EF4-FFF2-40B4-BE49-F238E27FC236}">
                <a16:creationId xmlns:a16="http://schemas.microsoft.com/office/drawing/2014/main" id="{C391347A-1E4E-47E9-965A-F1DD24CB0C0C}"/>
              </a:ext>
            </a:extLst>
          </p:cNvPr>
          <p:cNvSpPr>
            <a:spLocks noGrp="1"/>
          </p:cNvSpPr>
          <p:nvPr>
            <p:ph idx="1"/>
          </p:nvPr>
        </p:nvSpPr>
        <p:spPr/>
        <p:txBody>
          <a:bodyPr>
            <a:normAutofit fontScale="92500" lnSpcReduction="20000"/>
          </a:bodyPr>
          <a:lstStyle/>
          <a:p>
            <a:pPr marL="0" indent="0">
              <a:buNone/>
            </a:pPr>
            <a:r>
              <a:rPr lang="en-GB" dirty="0"/>
              <a:t>Bhandari, B.</a:t>
            </a:r>
            <a:r>
              <a:rPr lang="en-GB" b="1" dirty="0"/>
              <a:t> </a:t>
            </a:r>
            <a:r>
              <a:rPr lang="en-GB" dirty="0"/>
              <a:t>(2013) </a:t>
            </a:r>
            <a:r>
              <a:rPr lang="en-GB" i="1" dirty="0"/>
              <a:t>No life for a child: The grim reality of Nepal's child laborers. </a:t>
            </a:r>
            <a:r>
              <a:rPr lang="en-GB" dirty="0"/>
              <a:t>Available at</a:t>
            </a:r>
            <a:r>
              <a:rPr lang="en-GB" i="1" dirty="0"/>
              <a:t>: </a:t>
            </a:r>
            <a:r>
              <a:rPr lang="en-GB" dirty="0">
                <a:hlinkClick r:id="rId2"/>
              </a:rPr>
              <a:t>https://edition.cnn.com/2013/08/14/world/asia/nepal-child-labor/index.html</a:t>
            </a:r>
            <a:r>
              <a:rPr lang="en-GB" dirty="0"/>
              <a:t> (Accessed: 12/03/2020)</a:t>
            </a:r>
          </a:p>
          <a:p>
            <a:pPr marL="0" indent="0">
              <a:buNone/>
            </a:pPr>
            <a:r>
              <a:rPr lang="en-GB" dirty="0"/>
              <a:t>Jacobs Foundation (2016) </a:t>
            </a:r>
            <a:r>
              <a:rPr lang="en-GB" i="1" dirty="0"/>
              <a:t>Children’s views on their lives and well-being in 17 countries: Key Messages from each country. </a:t>
            </a:r>
            <a:r>
              <a:rPr lang="en-GB" dirty="0"/>
              <a:t>Available at: </a:t>
            </a:r>
            <a:r>
              <a:rPr lang="en-GB" dirty="0">
                <a:hlinkClick r:id="rId3"/>
              </a:rPr>
              <a:t>http://www.isciweb.org/_Uploads/dbsAttachedFiles/KeyMessagesfromeachcountry_final.pdf</a:t>
            </a:r>
            <a:r>
              <a:rPr lang="en-GB" dirty="0"/>
              <a:t> (Accessed: 12/03/2020)</a:t>
            </a:r>
          </a:p>
          <a:p>
            <a:pPr marL="0" indent="0">
              <a:buNone/>
            </a:pPr>
            <a:r>
              <a:rPr lang="en-GB" dirty="0"/>
              <a:t>Save the Children (2020) </a:t>
            </a:r>
            <a:r>
              <a:rPr lang="en-GB" i="1" dirty="0"/>
              <a:t>Help Save Children in Nepal. </a:t>
            </a:r>
            <a:r>
              <a:rPr lang="en-GB" dirty="0"/>
              <a:t>Available at: </a:t>
            </a:r>
            <a:r>
              <a:rPr lang="en-GB" dirty="0">
                <a:hlinkClick r:id="rId4"/>
              </a:rPr>
              <a:t>https://www.savethechildren.org/us/what-we-do/where-we-work/asia/nepal</a:t>
            </a:r>
            <a:r>
              <a:rPr lang="en-GB" dirty="0"/>
              <a:t> (Accessed: 13/03/2020)</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839167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2" ma:contentTypeDescription="Create a new document." ma:contentTypeScope="" ma:versionID="96b50eb12fe56686e08fbaa56e98ceb4">
  <xsd:schema xmlns:xsd="http://www.w3.org/2001/XMLSchema" xmlns:xs="http://www.w3.org/2001/XMLSchema" xmlns:p="http://schemas.microsoft.com/office/2006/metadata/properties" xmlns:ns2="92c24619-d6d5-42cf-b618-23d930ad9f20" targetNamespace="http://schemas.microsoft.com/office/2006/metadata/properties" ma:root="true" ma:fieldsID="1616f85312770fcc3f52c5790738129e" ns2:_="">
    <xsd:import namespace="92c24619-d6d5-42cf-b618-23d930ad9f20"/>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DF561FD-F59A-466C-BDE3-259408A15798}"/>
</file>

<file path=customXml/itemProps2.xml><?xml version="1.0" encoding="utf-8"?>
<ds:datastoreItem xmlns:ds="http://schemas.openxmlformats.org/officeDocument/2006/customXml" ds:itemID="{AEF019AB-A41E-4D63-BCF2-404D122AF41D}"/>
</file>

<file path=customXml/itemProps3.xml><?xml version="1.0" encoding="utf-8"?>
<ds:datastoreItem xmlns:ds="http://schemas.openxmlformats.org/officeDocument/2006/customXml" ds:itemID="{3ABD7523-DCEE-46DA-9321-42361B3B7FDB}"/>
</file>

<file path=docProps/app.xml><?xml version="1.0" encoding="utf-8"?>
<Properties xmlns="http://schemas.openxmlformats.org/officeDocument/2006/extended-properties" xmlns:vt="http://schemas.openxmlformats.org/officeDocument/2006/docPropsVTypes">
  <Template>Organic</Template>
  <TotalTime>223</TotalTime>
  <Words>943</Words>
  <Application>Microsoft Office PowerPoint</Application>
  <PresentationFormat>Widescreen</PresentationFormat>
  <Paragraphs>69</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Arial</vt:lpstr>
      <vt:lpstr>Garamond</vt:lpstr>
      <vt:lpstr>Organic</vt:lpstr>
      <vt:lpstr>Culture, Identity and Education</vt:lpstr>
      <vt:lpstr>Recap</vt:lpstr>
      <vt:lpstr>PowerPoint Presentation</vt:lpstr>
      <vt:lpstr>PowerPoint Presentation</vt:lpstr>
      <vt:lpstr>Activity</vt:lpstr>
      <vt:lpstr>Some examples of what the results show</vt:lpstr>
      <vt:lpstr>PowerPoint Presentation</vt:lpstr>
      <vt:lpstr>What do we think about the children’s responses? </vt:lpstr>
      <vt:lpstr>Nepal</vt:lpstr>
      <vt:lpstr>PowerPoint Presentation</vt:lpstr>
      <vt:lpstr>PowerPoint Presentation</vt:lpstr>
      <vt:lpstr>PowerPoint Presentation</vt:lpstr>
      <vt:lpstr>PowerPoint Presentation</vt:lpstr>
      <vt:lpstr>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Ross Abraham</dc:creator>
  <cp:lastModifiedBy>Ross Abraham</cp:lastModifiedBy>
  <cp:revision>23</cp:revision>
  <dcterms:created xsi:type="dcterms:W3CDTF">2020-03-13T22:48:28Z</dcterms:created>
  <dcterms:modified xsi:type="dcterms:W3CDTF">2020-03-16T13:15:15Z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