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2" r:id="rId7"/>
    <p:sldId id="261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210" y="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3F9C9-13B9-4688-97CC-6973CF436ACF}" type="datetimeFigureOut">
              <a:rPr lang="en-GB" smtClean="0"/>
              <a:pPr/>
              <a:t>16/10/2019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9CB56-5114-4E44-84AF-57F1F58A91D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3F9C9-13B9-4688-97CC-6973CF436ACF}" type="datetimeFigureOut">
              <a:rPr lang="en-GB" smtClean="0"/>
              <a:pPr/>
              <a:t>16/10/2019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9CB56-5114-4E44-84AF-57F1F58A91D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3F9C9-13B9-4688-97CC-6973CF436ACF}" type="datetimeFigureOut">
              <a:rPr lang="en-GB" smtClean="0"/>
              <a:pPr/>
              <a:t>16/10/2019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9CB56-5114-4E44-84AF-57F1F58A91D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3F9C9-13B9-4688-97CC-6973CF436ACF}" type="datetimeFigureOut">
              <a:rPr lang="en-GB" smtClean="0"/>
              <a:pPr/>
              <a:t>16/10/2019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9CB56-5114-4E44-84AF-57F1F58A91D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3F9C9-13B9-4688-97CC-6973CF436ACF}" type="datetimeFigureOut">
              <a:rPr lang="en-GB" smtClean="0"/>
              <a:pPr/>
              <a:t>16/10/2019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9CB56-5114-4E44-84AF-57F1F58A91D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3F9C9-13B9-4688-97CC-6973CF436ACF}" type="datetimeFigureOut">
              <a:rPr lang="en-GB" smtClean="0"/>
              <a:pPr/>
              <a:t>16/10/2019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9CB56-5114-4E44-84AF-57F1F58A91D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3F9C9-13B9-4688-97CC-6973CF436ACF}" type="datetimeFigureOut">
              <a:rPr lang="en-GB" smtClean="0"/>
              <a:pPr/>
              <a:t>16/10/2019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9CB56-5114-4E44-84AF-57F1F58A91D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3F9C9-13B9-4688-97CC-6973CF436ACF}" type="datetimeFigureOut">
              <a:rPr lang="en-GB" smtClean="0"/>
              <a:pPr/>
              <a:t>16/10/2019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9CB56-5114-4E44-84AF-57F1F58A91D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3F9C9-13B9-4688-97CC-6973CF436ACF}" type="datetimeFigureOut">
              <a:rPr lang="en-GB" smtClean="0"/>
              <a:pPr/>
              <a:t>16/10/2019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9CB56-5114-4E44-84AF-57F1F58A91D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3F9C9-13B9-4688-97CC-6973CF436ACF}" type="datetimeFigureOut">
              <a:rPr lang="en-GB" smtClean="0"/>
              <a:pPr/>
              <a:t>16/10/2019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9CB56-5114-4E44-84AF-57F1F58A91D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3F9C9-13B9-4688-97CC-6973CF436ACF}" type="datetimeFigureOut">
              <a:rPr lang="en-GB" smtClean="0"/>
              <a:pPr/>
              <a:t>16/10/2019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9CB56-5114-4E44-84AF-57F1F58A91D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63F9C9-13B9-4688-97CC-6973CF436ACF}" type="datetimeFigureOut">
              <a:rPr lang="en-GB" smtClean="0"/>
              <a:pPr/>
              <a:t>16/10/2019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B9CB56-5114-4E44-84AF-57F1F58A91D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556792"/>
            <a:ext cx="7772400" cy="1755627"/>
          </a:xfrm>
        </p:spPr>
        <p:txBody>
          <a:bodyPr/>
          <a:lstStyle/>
          <a:p>
            <a:r>
              <a:rPr lang="en-GB" dirty="0" err="1" smtClean="0"/>
              <a:t>Genograms</a:t>
            </a:r>
            <a:r>
              <a:rPr lang="en-GB" dirty="0" smtClean="0"/>
              <a:t> </a:t>
            </a:r>
            <a:br>
              <a:rPr lang="en-GB" dirty="0" smtClean="0"/>
            </a:br>
            <a:r>
              <a:rPr lang="en-GB" sz="3200" dirty="0"/>
              <a:t>Dr. Murray </a:t>
            </a:r>
            <a:r>
              <a:rPr lang="en-GB" sz="3200" dirty="0" smtClean="0"/>
              <a:t>Bowen (1978)</a:t>
            </a:r>
            <a:endParaRPr lang="en-GB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400" dirty="0" err="1" smtClean="0">
                <a:solidFill>
                  <a:schemeClr val="tx1"/>
                </a:solidFill>
              </a:rPr>
              <a:t>Ecomaps</a:t>
            </a:r>
            <a:endParaRPr lang="en-GB" sz="4400" dirty="0" smtClean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Dr Ann Hartman (1975)</a:t>
            </a:r>
            <a:endParaRPr lang="en-GB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dirty="0" smtClean="0"/>
              <a:t>Systems theory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92500"/>
          </a:bodyPr>
          <a:lstStyle/>
          <a:p>
            <a:r>
              <a:rPr lang="en-GB" sz="2800" dirty="0"/>
              <a:t>The state or condition of a system, at any one point in time, is a function of the interaction between it and the environment in which it operates. </a:t>
            </a:r>
            <a:endParaRPr lang="en-GB" sz="2800" dirty="0" smtClean="0"/>
          </a:p>
          <a:p>
            <a:r>
              <a:rPr lang="en-GB" sz="2800" dirty="0"/>
              <a:t>Change and conflict are always evident in a system. Individuals both influence their environments and are influenced by them. Processes of mutual influence generate change and development</a:t>
            </a:r>
            <a:r>
              <a:rPr lang="en-GB" sz="2800" dirty="0" smtClean="0"/>
              <a:t>.</a:t>
            </a:r>
          </a:p>
          <a:p>
            <a:r>
              <a:rPr lang="en-GB" sz="2800" dirty="0"/>
              <a:t>Each person in a family is part of the whole system. The whole is greater than the sum of its parts. A family can be thought of as a "</a:t>
            </a:r>
            <a:r>
              <a:rPr lang="en-GB" sz="2800" dirty="0" err="1"/>
              <a:t>holon</a:t>
            </a:r>
            <a:r>
              <a:rPr lang="en-GB" sz="2800" dirty="0"/>
              <a:t>, simultaneously a whole and a part of a larger system." (</a:t>
            </a:r>
            <a:r>
              <a:rPr lang="en-GB" sz="2800" dirty="0" err="1"/>
              <a:t>Longres</a:t>
            </a:r>
            <a:r>
              <a:rPr lang="en-GB" sz="2800" dirty="0"/>
              <a:t>, </a:t>
            </a:r>
            <a:r>
              <a:rPr lang="en-GB" sz="2800" dirty="0" smtClean="0"/>
              <a:t>1990)</a:t>
            </a:r>
            <a:endParaRPr lang="en-GB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Genograms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b="1" dirty="0" smtClean="0"/>
          </a:p>
          <a:p>
            <a:r>
              <a:rPr lang="en-GB" dirty="0"/>
              <a:t>A</a:t>
            </a:r>
            <a:r>
              <a:rPr lang="en-GB" dirty="0" smtClean="0"/>
              <a:t> </a:t>
            </a:r>
            <a:r>
              <a:rPr lang="en-GB" dirty="0"/>
              <a:t>graphic representation of a family tree that displays detailed data on relationships among individuals</a:t>
            </a:r>
            <a:endParaRPr lang="en-GB" b="1" dirty="0"/>
          </a:p>
          <a:p>
            <a:r>
              <a:rPr lang="en-GB" dirty="0" smtClean="0"/>
              <a:t>A </a:t>
            </a:r>
            <a:r>
              <a:rPr lang="en-GB" dirty="0" err="1"/>
              <a:t>genogram</a:t>
            </a:r>
            <a:r>
              <a:rPr lang="en-GB" dirty="0"/>
              <a:t> will not only show you the names of people who belong to your family lineage, but how these people interact with each other.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does a </a:t>
            </a:r>
            <a:r>
              <a:rPr lang="en-GB" dirty="0" err="1" smtClean="0"/>
              <a:t>genogram</a:t>
            </a:r>
            <a:r>
              <a:rPr lang="en-GB" dirty="0" smtClean="0"/>
              <a:t> look like?</a:t>
            </a:r>
            <a:endParaRPr lang="en-GB" dirty="0"/>
          </a:p>
        </p:txBody>
      </p:sp>
      <p:pic>
        <p:nvPicPr>
          <p:cNvPr id="4" name="Content Placeholder 3" descr="C:\Users\Cath\Downloads\geno.h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8688" y="1600200"/>
            <a:ext cx="4266623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C:\Users\Cath\Downloads\X2604-G-13.pn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6422" y="1600200"/>
            <a:ext cx="543115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018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5688632"/>
          </a:xfrm>
        </p:spPr>
        <p:txBody>
          <a:bodyPr>
            <a:normAutofit/>
          </a:bodyPr>
          <a:lstStyle/>
          <a:p>
            <a:endParaRPr lang="en-GB" sz="2800" dirty="0"/>
          </a:p>
          <a:p>
            <a:r>
              <a:rPr lang="en-GB" dirty="0" err="1" smtClean="0"/>
              <a:t>Genograms</a:t>
            </a:r>
            <a:r>
              <a:rPr lang="en-GB" dirty="0" smtClean="0"/>
              <a:t> </a:t>
            </a:r>
            <a:r>
              <a:rPr lang="en-GB" dirty="0"/>
              <a:t>are not limited to family members. They can also include people who play an important role in the dynamics of the family, such as godparents, clergy members, friends, </a:t>
            </a:r>
            <a:r>
              <a:rPr lang="en-GB" dirty="0" smtClean="0"/>
              <a:t>neighbours</a:t>
            </a:r>
            <a:r>
              <a:rPr lang="en-GB" dirty="0"/>
              <a:t>, colleagues, etc</a:t>
            </a:r>
            <a:r>
              <a:rPr lang="en-GB" dirty="0" smtClean="0"/>
              <a:t>.</a:t>
            </a:r>
          </a:p>
          <a:p>
            <a:pPr>
              <a:buNone/>
            </a:pPr>
            <a:endParaRPr lang="en-GB" dirty="0" smtClean="0"/>
          </a:p>
          <a:p>
            <a:r>
              <a:rPr lang="en-GB" dirty="0" err="1" smtClean="0"/>
              <a:t>Genograms</a:t>
            </a:r>
            <a:r>
              <a:rPr lang="en-GB" dirty="0" smtClean="0"/>
              <a:t> </a:t>
            </a:r>
            <a:r>
              <a:rPr lang="en-GB" dirty="0"/>
              <a:t>are often used in family therapy to help identify destructive patterns of </a:t>
            </a:r>
            <a:r>
              <a:rPr lang="en-GB" dirty="0" smtClean="0"/>
              <a:t>behaviour.</a:t>
            </a:r>
          </a:p>
          <a:p>
            <a:endParaRPr lang="en-GB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Ecomaps</a:t>
            </a:r>
            <a:r>
              <a:rPr lang="en-GB" dirty="0" smtClean="0"/>
              <a:t> </a:t>
            </a:r>
            <a:br>
              <a:rPr lang="en-GB" dirty="0" smtClean="0"/>
            </a:br>
            <a:r>
              <a:rPr lang="en-GB" sz="3200" dirty="0" smtClean="0"/>
              <a:t>(sometimes called </a:t>
            </a:r>
            <a:r>
              <a:rPr lang="en-GB" sz="3200" dirty="0" err="1" smtClean="0"/>
              <a:t>Ecograms</a:t>
            </a:r>
            <a:r>
              <a:rPr lang="en-GB" sz="3200" dirty="0" smtClean="0"/>
              <a:t>)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A flow diagram that maps both family and their wider environmental systems</a:t>
            </a:r>
          </a:p>
          <a:p>
            <a:r>
              <a:rPr lang="en-GB" dirty="0" smtClean="0"/>
              <a:t>A social ‘solar system’ where the </a:t>
            </a:r>
            <a:r>
              <a:rPr lang="en-GB" dirty="0" err="1" smtClean="0"/>
              <a:t>genogram</a:t>
            </a:r>
            <a:r>
              <a:rPr lang="en-GB" dirty="0" smtClean="0"/>
              <a:t> is the sun at the centre and other significant people/institutions/activities/interests orbit the sun </a:t>
            </a:r>
            <a:r>
              <a:rPr lang="en-GB" sz="2400" dirty="0" smtClean="0"/>
              <a:t>(e.g. work, college, extended family, recreation, social groups, friends, church, health treatments etc)</a:t>
            </a:r>
          </a:p>
          <a:p>
            <a:r>
              <a:rPr lang="en-GB" dirty="0" smtClean="0"/>
              <a:t>The ‘planets’ are depicted by circles and the nature of relationship to each is indicated by the type of line joining the family to it</a:t>
            </a:r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pic>
        <p:nvPicPr>
          <p:cNvPr id="4" name="Content Placeholder 3" descr="http://1.bp.blogspot.com/-tD5FuZxvNn0/UICArX8Z25I/AAAAAAAAAEs/wAnSUaQETVc/s1600/ecomap.PN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836712"/>
            <a:ext cx="6377923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231</Words>
  <Application>Microsoft Office PowerPoint</Application>
  <PresentationFormat>On-screen Show (4:3)</PresentationFormat>
  <Paragraphs>20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Genograms  Dr. Murray Bowen (1978)</vt:lpstr>
      <vt:lpstr>Systems theory</vt:lpstr>
      <vt:lpstr>Genograms</vt:lpstr>
      <vt:lpstr>What does a genogram look like?</vt:lpstr>
      <vt:lpstr>PowerPoint Presentation</vt:lpstr>
      <vt:lpstr>PowerPoint Presentation</vt:lpstr>
      <vt:lpstr>Ecomaps  (sometimes called Ecograms)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Genograms  Dr. Murray Bowen (1978)</dc:title>
  <dc:creator>Cath</dc:creator>
  <cp:lastModifiedBy>Ruth Groff</cp:lastModifiedBy>
  <cp:revision>5</cp:revision>
  <dcterms:created xsi:type="dcterms:W3CDTF">2013-02-11T14:23:28Z</dcterms:created>
  <dcterms:modified xsi:type="dcterms:W3CDTF">2019-10-16T13:05:31Z</dcterms:modified>
</cp:coreProperties>
</file>