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4"/>
  </p:sldMasterIdLst>
  <p:notesMasterIdLst>
    <p:notesMasterId r:id="rId13"/>
  </p:notesMasterIdLst>
  <p:handoutMasterIdLst>
    <p:handoutMasterId r:id="rId14"/>
  </p:handoutMasterIdLst>
  <p:sldIdLst>
    <p:sldId id="256" r:id="rId5"/>
    <p:sldId id="276" r:id="rId6"/>
    <p:sldId id="271" r:id="rId7"/>
    <p:sldId id="272" r:id="rId8"/>
    <p:sldId id="275" r:id="rId9"/>
    <p:sldId id="277" r:id="rId10"/>
    <p:sldId id="278" r:id="rId11"/>
    <p:sldId id="27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942D0B"/>
    <a:srgbClr val="76280B"/>
    <a:srgbClr val="F6BF73"/>
    <a:srgbClr val="F9D4A1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125E5076-3810-47DD-B79F-674D7AD40C01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715" autoAdjust="0"/>
    <p:restoredTop sz="91678" autoAdjust="0"/>
  </p:normalViewPr>
  <p:slideViewPr>
    <p:cSldViewPr snapToGrid="0">
      <p:cViewPr>
        <p:scale>
          <a:sx n="65" d="100"/>
          <a:sy n="65" d="100"/>
        </p:scale>
        <p:origin x="144" y="1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805758-D2E5-47F1-BDC8-64F96AB8377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A4D7A7-60FE-4B51-8D3B-098FB2A1B3D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866161-D383-45DC-9645-1D21647A8641}" type="datetimeFigureOut">
              <a:rPr lang="en-US" smtClean="0"/>
              <a:t>5/10/21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48030B-DA71-4B18-AA7C-F991BCB518A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D65FCA-070F-4A6D-A2E0-D5EBEAABC9C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64D2B8-7AFA-4F86-9DF3-A6BBE4E23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03482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3789D0-CA34-4934-A369-C3113E12A3EF}" type="datetimeFigureOut">
              <a:rPr lang="en-US" smtClean="0"/>
              <a:t>5/10/21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D79418-37EB-4378-AD22-89DBB000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46424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D826893-9059-400D-A708-615823828BC9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525761"/>
            <a:chOff x="7232499" y="-159283"/>
            <a:chExt cx="4959501" cy="5525761"/>
          </a:xfrm>
          <a:solidFill>
            <a:srgbClr val="76280B">
              <a:alpha val="60000"/>
            </a:srgbClr>
          </a:solidFill>
        </p:grpSpPr>
        <p:pic>
          <p:nvPicPr>
            <p:cNvPr id="10" name="Graphic 9" descr="Single gear">
              <a:extLst>
                <a:ext uri="{FF2B5EF4-FFF2-40B4-BE49-F238E27FC236}">
                  <a16:creationId xmlns:a16="http://schemas.microsoft.com/office/drawing/2014/main" id="{4BD7AE3B-6321-488C-8378-B441F7AC62C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52566813-48BF-44A8-9FBD-C9035FDE143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C9098912-FEFB-4951-B070-7ED0F1D4555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486478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7187CCFC-946C-4708-98C2-CC97857A516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sp>
        <p:nvSpPr>
          <p:cNvPr id="9" name="Rectangle 8"/>
          <p:cNvSpPr/>
          <p:nvPr/>
        </p:nvSpPr>
        <p:spPr bwMode="ltGray">
          <a:xfrm>
            <a:off x="1704975" y="2598834"/>
            <a:ext cx="8782050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8293" y="2742465"/>
            <a:ext cx="8494463" cy="1373070"/>
          </a:xfrm>
        </p:spPr>
        <p:txBody>
          <a:bodyPr anchor="b">
            <a:noAutofit/>
          </a:bodyPr>
          <a:lstStyle>
            <a:lvl1pPr algn="ctr">
              <a:defRPr sz="54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799" y="4394039"/>
            <a:ext cx="8493957" cy="11176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11295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5/10/21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4229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A59AF3-34E3-4F2D-B219-533C8164A410}"/>
              </a:ext>
            </a:extLst>
          </p:cNvPr>
          <p:cNvSpPr/>
          <p:nvPr userDrawn="1"/>
        </p:nvSpPr>
        <p:spPr>
          <a:xfrm>
            <a:off x="0" y="2590078"/>
            <a:ext cx="1602997" cy="1660332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B98DDA9-3997-4600-985C-44C2CABD0BA3}"/>
              </a:ext>
            </a:extLst>
          </p:cNvPr>
          <p:cNvSpPr/>
          <p:nvPr userDrawn="1"/>
        </p:nvSpPr>
        <p:spPr>
          <a:xfrm>
            <a:off x="10606797" y="2590077"/>
            <a:ext cx="1602997" cy="1660331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03518" y="2750779"/>
            <a:ext cx="1171888" cy="1356442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889682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Multipl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E106B9E-EBA8-4369-8705-FDBBA60DC72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860549" y="2101850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80D0165-A38B-4CE8-AE4D-186DBC04F8D4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90C052C9-F1E0-4264-8CAC-31B0B8F76D67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892FFF3D-7B2E-44EB-83BA-5453FEC489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CC5A9AF4-A787-49A3-83CF-889F9AEE0D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B5D192A5-6FE9-49BC-9104-102935BA03A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5/10/21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F099E8F9-E092-4E4C-AB87-FB2B4EC4D0A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860549" y="3044624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5" name="Text Placeholder 7">
            <a:extLst>
              <a:ext uri="{FF2B5EF4-FFF2-40B4-BE49-F238E27FC236}">
                <a16:creationId xmlns:a16="http://schemas.microsoft.com/office/drawing/2014/main" id="{782CF4FC-13E5-4A63-BCF2-3AF43B5F15B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860549" y="3987398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8523C4DE-E0C6-4EE1-9145-DA781917466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860549" y="4930171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35263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EE363D07-B7E9-4C17-BF5B-ADACCCAD7C6C}"/>
              </a:ext>
            </a:extLst>
          </p:cNvPr>
          <p:cNvGrpSpPr/>
          <p:nvPr userDrawn="1"/>
        </p:nvGrpSpPr>
        <p:grpSpPr>
          <a:xfrm rot="10800000">
            <a:off x="108452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BF7F7D52-1EF2-49FA-AE87-7BE7232893FF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ACC0D449-4064-40FD-A10D-BE7844EB877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1FE621D1-1FD9-49E2-99C8-0CB37634CD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0EA6856C-35D0-465E-B0CB-B889D4DA0B2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A493FB47-F1DA-40B8-A1F4-115CD1F7084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5/10/21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0330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CBF5BF6C-5F7D-464E-B42E-D194CF355A7E}"/>
              </a:ext>
            </a:extLst>
          </p:cNvPr>
          <p:cNvGrpSpPr/>
          <p:nvPr userDrawn="1"/>
        </p:nvGrpSpPr>
        <p:grpSpPr bwMode="ltGray">
          <a:xfrm rot="5400000">
            <a:off x="7096454" y="1615369"/>
            <a:ext cx="4959501" cy="5525761"/>
            <a:chOff x="7232499" y="-159283"/>
            <a:chExt cx="4959501" cy="5525761"/>
          </a:xfrm>
          <a:solidFill>
            <a:srgbClr val="76280B">
              <a:alpha val="60000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8F045C13-A0AE-4F21-8EE7-47DCE4B458F8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D5197B13-7446-4E28-A62C-4543D7BD632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4B5B975A-536D-4192-B3DE-875F5E141AA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486478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5BB09BB4-511A-4714-92A7-D9CA09D1FD7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5/10/21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62720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1281ABC-1821-4B63-88B5-74D2B13A11AF}"/>
              </a:ext>
            </a:extLst>
          </p:cNvPr>
          <p:cNvGrpSpPr/>
          <p:nvPr userDrawn="1"/>
        </p:nvGrpSpPr>
        <p:grpSpPr>
          <a:xfrm rot="5400000">
            <a:off x="175132" y="1273331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0BD16937-7ADD-43BC-AFAD-ABA8E1E4D04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A93E95CB-8B7F-4CE0-BD90-8078D78E5BE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308EA72E-9FD8-4137-AF70-2F45B4623A1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7E5F03E5-E60E-40E5-996F-CE212FF6425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7EB0518D-8C62-493A-B053-F7B2F41290B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3077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7646" y="753228"/>
            <a:ext cx="9613861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37645" y="2336873"/>
            <a:ext cx="4698358" cy="3599316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51448" y="2336873"/>
            <a:ext cx="4700058" cy="3599316"/>
          </a:xfrm>
        </p:spPr>
        <p:txBody>
          <a:bodyPr anchor="ctr" anchorCtr="0"/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00830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5/10/21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3764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6705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06977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F90C5C8C-B074-498F-921D-CC0B5DF8FBD3}"/>
              </a:ext>
            </a:extLst>
          </p:cNvPr>
          <p:cNvGrpSpPr/>
          <p:nvPr userDrawn="1"/>
        </p:nvGrpSpPr>
        <p:grpSpPr>
          <a:xfrm rot="10800000">
            <a:off x="108452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C270183A-92E0-49A5-B6BC-F1934676372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6E086889-5472-4B65-A156-D0B8F369C34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4BCBF44F-62C7-4F40-99DF-85C459F43ED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8" name="Graphic 17" descr="Single gear">
              <a:extLst>
                <a:ext uri="{FF2B5EF4-FFF2-40B4-BE49-F238E27FC236}">
                  <a16:creationId xmlns:a16="http://schemas.microsoft.com/office/drawing/2014/main" id="{ABF64D53-5ED0-4A1D-A7EA-94CDB0D37E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2565C769-10BF-4E7B-B099-B4FD458436E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0" y="2336873"/>
            <a:ext cx="4698358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594123" y="2336873"/>
            <a:ext cx="4700059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5/10/21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27138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1281ABC-1821-4B63-88B5-74D2B13A11AF}"/>
              </a:ext>
            </a:extLst>
          </p:cNvPr>
          <p:cNvGrpSpPr/>
          <p:nvPr userDrawn="1"/>
        </p:nvGrpSpPr>
        <p:grpSpPr>
          <a:xfrm rot="5400000">
            <a:off x="175132" y="1273331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0BD16937-7ADD-43BC-AFAD-ABA8E1E4D04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A93E95CB-8B7F-4CE0-BD90-8078D78E5BE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308EA72E-9FD8-4137-AF70-2F45B4623A1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7E5F03E5-E60E-40E5-996F-CE212FF6425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7EB0518D-8C62-493A-B053-F7B2F41290B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3077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7646" y="753228"/>
            <a:ext cx="9613861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00830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5/10/21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3764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6705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FD7CD5CF-F924-43C6-9C02-06FBC84A6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7644" y="2161725"/>
            <a:ext cx="9613861" cy="3702647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13184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CA97C9F-27FA-4BCE-84C2-EA9C0347E974}"/>
              </a:ext>
            </a:extLst>
          </p:cNvPr>
          <p:cNvGrpSpPr/>
          <p:nvPr userDrawn="1"/>
        </p:nvGrpSpPr>
        <p:grpSpPr>
          <a:xfrm rot="5400000">
            <a:off x="227324" y="1282732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6EEB6AF8-1385-4805-8E97-CDE431030B0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1F08FE59-AC1A-4BF7-B9D5-7672C8C7D3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F44470E0-8B01-46E6-90F1-4B52CB3EFF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2FB2E216-0387-4DF4-A432-E877C96A7B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53685AA4-853C-46A8-8ADB-FA80FE59BF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5/10/21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99344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CA97C9F-27FA-4BCE-84C2-EA9C0347E974}"/>
              </a:ext>
            </a:extLst>
          </p:cNvPr>
          <p:cNvGrpSpPr/>
          <p:nvPr userDrawn="1"/>
        </p:nvGrpSpPr>
        <p:grpSpPr>
          <a:xfrm rot="5400000">
            <a:off x="227324" y="1282732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6EEB6AF8-1385-4805-8E97-CDE431030B0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1F08FE59-AC1A-4BF7-B9D5-7672C8C7D3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F44470E0-8B01-46E6-90F1-4B52CB3EFF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2FB2E216-0387-4DF4-A432-E877C96A7B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53685AA4-853C-46A8-8ADB-FA80FE59BF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5/10/21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D683A405-3ADE-448E-893F-D3D2E11CCA4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897819" y="2290763"/>
            <a:ext cx="8396362" cy="31003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/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62027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C2D2AED-B2EF-46D8-BC7C-81AE25C80786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8" name="Graphic 7" descr="Single gear">
              <a:extLst>
                <a:ext uri="{FF2B5EF4-FFF2-40B4-BE49-F238E27FC236}">
                  <a16:creationId xmlns:a16="http://schemas.microsoft.com/office/drawing/2014/main" id="{2F9289FC-9317-4EC5-8064-00D34185019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9" name="Graphic 8" descr="Single gear">
              <a:extLst>
                <a:ext uri="{FF2B5EF4-FFF2-40B4-BE49-F238E27FC236}">
                  <a16:creationId xmlns:a16="http://schemas.microsoft.com/office/drawing/2014/main" id="{09784D29-4AB9-4581-A176-2BC2AD58F8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0" name="Graphic 9" descr="Single gear">
              <a:extLst>
                <a:ext uri="{FF2B5EF4-FFF2-40B4-BE49-F238E27FC236}">
                  <a16:creationId xmlns:a16="http://schemas.microsoft.com/office/drawing/2014/main" id="{25EF2775-3EFB-4A64-8FAF-4D8B56AE073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A34C11DA-4074-454D-800C-0FC5FBF1CD1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5/10/21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5406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F6BBB30-80DB-4A1B-9DD3-A090C4EF2F33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8" name="Graphic 17" descr="Single gear">
              <a:extLst>
                <a:ext uri="{FF2B5EF4-FFF2-40B4-BE49-F238E27FC236}">
                  <a16:creationId xmlns:a16="http://schemas.microsoft.com/office/drawing/2014/main" id="{4FC3313D-A401-4847-ABED-CDF1803D067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62BA598A-71EC-4BD4-8924-8F16E990AF5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2086399E-589B-48EE-B396-961A783106E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F2A039E4-F69C-4905-B047-6891B77F8CA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-3554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29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8446" y="2336873"/>
            <a:ext cx="5608336" cy="3599313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29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303581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5/10/21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432921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0074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207027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F6BBB30-80DB-4A1B-9DD3-A090C4EF2F33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8" name="Graphic 17" descr="Single gear">
              <a:extLst>
                <a:ext uri="{FF2B5EF4-FFF2-40B4-BE49-F238E27FC236}">
                  <a16:creationId xmlns:a16="http://schemas.microsoft.com/office/drawing/2014/main" id="{4FC3313D-A401-4847-ABED-CDF1803D067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62BA598A-71EC-4BD4-8924-8F16E990AF5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2086399E-589B-48EE-B396-961A783106E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F2A039E4-F69C-4905-B047-6891B77F8CA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-3554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29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2922" y="2336872"/>
            <a:ext cx="2620817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303581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5/10/21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432921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0074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5E59F855-D2A7-4662-804E-17B59CD1A4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13022" y="2327474"/>
            <a:ext cx="6833757" cy="360871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757395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1090482"/>
          </a:xfrm>
        </p:spPr>
        <p:txBody>
          <a:bodyPr anchor="ctr" anchorCtr="0">
            <a:normAutofit/>
          </a:bodyPr>
          <a:lstStyle>
            <a:lvl1pPr>
              <a:defRPr sz="24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5/10/21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3" name="SmartArt Placeholder 12">
            <a:extLst>
              <a:ext uri="{FF2B5EF4-FFF2-40B4-BE49-F238E27FC236}">
                <a16:creationId xmlns:a16="http://schemas.microsoft.com/office/drawing/2014/main" id="{DBD7FBFD-679C-4A5B-A176-220004B60453}"/>
              </a:ext>
            </a:extLst>
          </p:cNvPr>
          <p:cNvSpPr>
            <a:spLocks noGrp="1"/>
          </p:cNvSpPr>
          <p:nvPr>
            <p:ph type="dgm" sz="quarter" idx="13"/>
          </p:nvPr>
        </p:nvSpPr>
        <p:spPr>
          <a:xfrm>
            <a:off x="680321" y="386862"/>
            <a:ext cx="9614617" cy="3867638"/>
          </a:xfrm>
        </p:spPr>
        <p:txBody>
          <a:bodyPr/>
          <a:lstStyle/>
          <a:p>
            <a:r>
              <a:rPr lang="en-US" noProof="0"/>
              <a:t>Click icon to add SmartArt graphic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259966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22B243BA-55F2-42F1-B294-0EB708FCD888}"/>
              </a:ext>
            </a:extLst>
          </p:cNvPr>
          <p:cNvGrpSpPr/>
          <p:nvPr userDrawn="1"/>
        </p:nvGrpSpPr>
        <p:grpSpPr>
          <a:xfrm rot="10800000">
            <a:off x="108452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46408269-63CF-4017-AC0D-C35B044D3076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7A3695B4-ADE3-45A9-8119-67D5F83A8C3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6B8F0030-0551-4558-8533-64D2E4838DB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59607E3E-29E0-44E4-899A-0955FA4D367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AD4251FC-462A-4B83-9F84-2358E52E31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5/10/21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140067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D7FCAB52-C8F0-4659-9B95-C792632631CE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5E98770F-9E46-4F69-9A76-F671813AF57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F08BF8CF-C3C2-4767-B88B-DE07E6A628E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E63AFEB7-4AAE-448E-8B0B-C2F2287771A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2" name="Graphic 21" descr="Single gear">
              <a:extLst>
                <a:ext uri="{FF2B5EF4-FFF2-40B4-BE49-F238E27FC236}">
                  <a16:creationId xmlns:a16="http://schemas.microsoft.com/office/drawing/2014/main" id="{E279C731-1AAF-453A-94B0-6CC29203950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5/10/21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noProof="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noProof="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31322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CB2BD5A-C0EC-4AC1-BBF1-851D8321B964}"/>
              </a:ext>
            </a:extLst>
          </p:cNvPr>
          <p:cNvGrpSpPr/>
          <p:nvPr userDrawn="1"/>
        </p:nvGrpSpPr>
        <p:grpSpPr>
          <a:xfrm rot="5400000">
            <a:off x="188826" y="1282475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538A56DB-6938-460F-9BB3-A0A34C234B3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E2A1D679-9D00-4DC7-82EC-B6C33270E7F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8DFB6E86-77FA-4731-B7FA-5A63254A3E6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982D40F0-DDB8-45E0-B9D1-5964842C730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D744A42C-4948-489C-8EB2-12C65C47E90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4189" y="5928628"/>
            <a:ext cx="10437812" cy="321164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1754188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-4931" y="4556102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7332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77333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047994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5/10/21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77334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8697" y="4698039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689363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BFC60FB4-27C2-4896-9B64-2DFE33815CE2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24" name="Graphic 23" descr="Single gear">
              <a:extLst>
                <a:ext uri="{FF2B5EF4-FFF2-40B4-BE49-F238E27FC236}">
                  <a16:creationId xmlns:a16="http://schemas.microsoft.com/office/drawing/2014/main" id="{EE89D477-BED5-4149-965A-0C122D97A01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25" name="Graphic 24" descr="Single gear">
              <a:extLst>
                <a:ext uri="{FF2B5EF4-FFF2-40B4-BE49-F238E27FC236}">
                  <a16:creationId xmlns:a16="http://schemas.microsoft.com/office/drawing/2014/main" id="{5CCE09A4-D09F-43A2-8459-2E9D3E96029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6" name="Graphic 25" descr="Single gear">
              <a:extLst>
                <a:ext uri="{FF2B5EF4-FFF2-40B4-BE49-F238E27FC236}">
                  <a16:creationId xmlns:a16="http://schemas.microsoft.com/office/drawing/2014/main" id="{9A46A1B3-2A0B-4FFE-AE15-A11187E434D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7" name="Graphic 26" descr="Single gear">
              <a:extLst>
                <a:ext uri="{FF2B5EF4-FFF2-40B4-BE49-F238E27FC236}">
                  <a16:creationId xmlns:a16="http://schemas.microsoft.com/office/drawing/2014/main" id="{D4F4A02A-94BC-4984-A372-3B77FC854C2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5/10/21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528377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D1F89FDF-9788-47AD-B230-0314E7C8D087}"/>
              </a:ext>
            </a:extLst>
          </p:cNvPr>
          <p:cNvGrpSpPr/>
          <p:nvPr userDrawn="1"/>
        </p:nvGrpSpPr>
        <p:grpSpPr>
          <a:xfrm rot="10800000">
            <a:off x="99308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9CD6B783-A97E-437E-B4E2-F7D761F0A2EB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4699BB72-0480-4165-8D15-316CEED8CEB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685C07D9-1911-4085-8555-C992A61B10C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22" name="Graphic 21" descr="Single gear">
              <a:extLst>
                <a:ext uri="{FF2B5EF4-FFF2-40B4-BE49-F238E27FC236}">
                  <a16:creationId xmlns:a16="http://schemas.microsoft.com/office/drawing/2014/main" id="{D621B3C3-2371-4ED0-BC1D-87AABF852BD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23" name="Graphic 22" descr="Single gear">
              <a:extLst>
                <a:ext uri="{FF2B5EF4-FFF2-40B4-BE49-F238E27FC236}">
                  <a16:creationId xmlns:a16="http://schemas.microsoft.com/office/drawing/2014/main" id="{D7D15287-50FE-4441-BA06-D454D73F7EF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3076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3077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98925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5/10/21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11859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40493" y="748304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664D24B-EA78-4E18-9226-569365267E5E}"/>
              </a:ext>
            </a:extLst>
          </p:cNvPr>
          <p:cNvCxnSpPr/>
          <p:nvPr userDrawn="1"/>
        </p:nvCxnSpPr>
        <p:spPr>
          <a:xfrm>
            <a:off x="8571139" y="969699"/>
            <a:ext cx="0" cy="64800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itle 1">
            <a:extLst>
              <a:ext uri="{FF2B5EF4-FFF2-40B4-BE49-F238E27FC236}">
                <a16:creationId xmlns:a16="http://schemas.microsoft.com/office/drawing/2014/main" id="{5BE17E03-04A7-46ED-8623-88DFFD7E30B0}"/>
              </a:ext>
            </a:extLst>
          </p:cNvPr>
          <p:cNvSpPr txBox="1">
            <a:spLocks/>
          </p:cNvSpPr>
          <p:nvPr userDrawn="1"/>
        </p:nvSpPr>
        <p:spPr>
          <a:xfrm>
            <a:off x="2106131" y="790252"/>
            <a:ext cx="3060802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2400" noProof="0" dirty="0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A3840076-AFCB-4C84-8E23-85DAD3CBEF3E}"/>
              </a:ext>
            </a:extLst>
          </p:cNvPr>
          <p:cNvCxnSpPr/>
          <p:nvPr userDrawn="1"/>
        </p:nvCxnSpPr>
        <p:spPr>
          <a:xfrm>
            <a:off x="5294539" y="969699"/>
            <a:ext cx="0" cy="64800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itle 50">
            <a:extLst>
              <a:ext uri="{FF2B5EF4-FFF2-40B4-BE49-F238E27FC236}">
                <a16:creationId xmlns:a16="http://schemas.microsoft.com/office/drawing/2014/main" id="{BBA20603-8433-4B38-976F-F18CF78D6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6132" y="735087"/>
            <a:ext cx="3060802" cy="1080938"/>
          </a:xfrm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EF340F6C-3335-49B0-AE89-7103CA6A7F5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384611" y="735013"/>
            <a:ext cx="3060700" cy="10810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3600">
                <a:latin typeface="+mj-lt"/>
              </a:defRPr>
            </a:lvl1pPr>
            <a:lvl2pPr>
              <a:defRPr sz="3600">
                <a:latin typeface="+mj-lt"/>
              </a:defRPr>
            </a:lvl2pPr>
            <a:lvl3pPr>
              <a:defRPr sz="3600">
                <a:latin typeface="+mj-lt"/>
              </a:defRPr>
            </a:lvl3pPr>
            <a:lvl4pPr>
              <a:defRPr sz="3600">
                <a:latin typeface="+mj-lt"/>
              </a:defRPr>
            </a:lvl4pPr>
            <a:lvl5pPr>
              <a:defRPr sz="3600">
                <a:latin typeface="+mj-lt"/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1F0AD31D-2FFB-40A9-96C2-F4EE3869BC54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662988" y="746125"/>
            <a:ext cx="3070225" cy="10588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3600">
                <a:latin typeface="+mj-lt"/>
              </a:defRPr>
            </a:lvl1pPr>
            <a:lvl2pPr algn="ctr">
              <a:defRPr sz="3600">
                <a:latin typeface="+mj-lt"/>
              </a:defRPr>
            </a:lvl2pPr>
            <a:lvl3pPr algn="ctr">
              <a:defRPr sz="3600">
                <a:latin typeface="+mj-lt"/>
              </a:defRPr>
            </a:lvl3pPr>
            <a:lvl4pPr algn="ctr">
              <a:defRPr sz="3600">
                <a:latin typeface="+mj-lt"/>
              </a:defRPr>
            </a:lvl4pPr>
            <a:lvl5pPr algn="ctr">
              <a:defRPr sz="3600">
                <a:latin typeface="+mj-lt"/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7" name="Content Placeholder 56">
            <a:extLst>
              <a:ext uri="{FF2B5EF4-FFF2-40B4-BE49-F238E27FC236}">
                <a16:creationId xmlns:a16="http://schemas.microsoft.com/office/drawing/2014/main" id="{52B689E9-5B4C-4CC0-AAA4-847EB66C3302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2106131" y="2116138"/>
            <a:ext cx="3060802" cy="371316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8" name="Content Placeholder 56">
            <a:extLst>
              <a:ext uri="{FF2B5EF4-FFF2-40B4-BE49-F238E27FC236}">
                <a16:creationId xmlns:a16="http://schemas.microsoft.com/office/drawing/2014/main" id="{1D5202CC-08D0-4157-9CB3-AA1EF4A2C855}"/>
              </a:ext>
            </a:extLst>
          </p:cNvPr>
          <p:cNvSpPr>
            <a:spLocks noGrp="1"/>
          </p:cNvSpPr>
          <p:nvPr>
            <p:ph sz="quarter" idx="21"/>
          </p:nvPr>
        </p:nvSpPr>
        <p:spPr>
          <a:xfrm>
            <a:off x="5384611" y="2103211"/>
            <a:ext cx="3060802" cy="371316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9" name="Content Placeholder 56">
            <a:extLst>
              <a:ext uri="{FF2B5EF4-FFF2-40B4-BE49-F238E27FC236}">
                <a16:creationId xmlns:a16="http://schemas.microsoft.com/office/drawing/2014/main" id="{7BE8E782-50B7-4C4E-BEA5-DDA27E0F6817}"/>
              </a:ext>
            </a:extLst>
          </p:cNvPr>
          <p:cNvSpPr>
            <a:spLocks noGrp="1"/>
          </p:cNvSpPr>
          <p:nvPr>
            <p:ph sz="quarter" idx="22"/>
          </p:nvPr>
        </p:nvSpPr>
        <p:spPr>
          <a:xfrm>
            <a:off x="8659892" y="2097613"/>
            <a:ext cx="3060802" cy="371316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253014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bg bwMode="blackWhite"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2C074DF2-6D4F-4B58-A82E-6322DB69A6CC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242297"/>
            <a:chOff x="7232499" y="-159283"/>
            <a:chExt cx="4959501" cy="5242297"/>
          </a:xfrm>
          <a:solidFill>
            <a:srgbClr val="76280B">
              <a:alpha val="60000"/>
            </a:srgbClr>
          </a:solidFill>
        </p:grpSpPr>
        <p:pic>
          <p:nvPicPr>
            <p:cNvPr id="29" name="Graphic 28" descr="Single gear">
              <a:extLst>
                <a:ext uri="{FF2B5EF4-FFF2-40B4-BE49-F238E27FC236}">
                  <a16:creationId xmlns:a16="http://schemas.microsoft.com/office/drawing/2014/main" id="{B9A8CB2C-0A50-43EC-A2C7-F536FF84DE4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31" name="Graphic 30" descr="Single gear">
              <a:extLst>
                <a:ext uri="{FF2B5EF4-FFF2-40B4-BE49-F238E27FC236}">
                  <a16:creationId xmlns:a16="http://schemas.microsoft.com/office/drawing/2014/main" id="{71F3D36D-2C1A-4D06-A27F-6A64AA11889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32" name="Graphic 31" descr="Single gear">
              <a:extLst>
                <a:ext uri="{FF2B5EF4-FFF2-40B4-BE49-F238E27FC236}">
                  <a16:creationId xmlns:a16="http://schemas.microsoft.com/office/drawing/2014/main" id="{61F0F601-D5AC-45C0-92B6-2376085B0D5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203014"/>
              <a:ext cx="2880000" cy="2880000"/>
            </a:xfrm>
            <a:prstGeom prst="rect">
              <a:avLst/>
            </a:prstGeom>
          </p:spPr>
        </p:pic>
        <p:pic>
          <p:nvPicPr>
            <p:cNvPr id="33" name="Graphic 32" descr="Single gear">
              <a:extLst>
                <a:ext uri="{FF2B5EF4-FFF2-40B4-BE49-F238E27FC236}">
                  <a16:creationId xmlns:a16="http://schemas.microsoft.com/office/drawing/2014/main" id="{DE792A6A-B423-4979-BD59-4CD4A74069B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5/10/21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25567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21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6D6166-2B42-4F11-BAA6-8ABAE1BE810C}" type="datetimeFigureOut">
              <a:rPr lang="en-US" noProof="0" smtClean="0"/>
              <a:t>5/10/21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32264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79" r:id="rId5"/>
    <p:sldLayoutId id="2147483665" r:id="rId6"/>
    <p:sldLayoutId id="2147483680" r:id="rId7"/>
    <p:sldLayoutId id="2147483666" r:id="rId8"/>
    <p:sldLayoutId id="2147483682" r:id="rId9"/>
    <p:sldLayoutId id="2147483667" r:id="rId10"/>
    <p:sldLayoutId id="2147483668" r:id="rId11"/>
    <p:sldLayoutId id="2147483681" r:id="rId12"/>
    <p:sldLayoutId id="2147483670" r:id="rId13"/>
    <p:sldLayoutId id="2147483671" r:id="rId14"/>
    <p:sldLayoutId id="2147483672" r:id="rId15"/>
    <p:sldLayoutId id="2147483673" r:id="rId16"/>
    <p:sldLayoutId id="2147483674" r:id="rId17"/>
    <p:sldLayoutId id="2147483678" r:id="rId18"/>
    <p:sldLayoutId id="2147483675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scrip.pharmaintelligence.informa.com/SC125636/The-End-Is-Nigh-For-Mylan-But-How-Different-Will-The-New-Company-Be" TargetMode="External"/><Relationship Id="rId3" Type="http://schemas.openxmlformats.org/officeDocument/2006/relationships/hyperlink" Target="https://www.clipartkey.com/view/iRwmwJh_number-clipart-numeracy-literacy-clip-art/" TargetMode="External"/><Relationship Id="rId7" Type="http://schemas.openxmlformats.org/officeDocument/2006/relationships/hyperlink" Target="https://www.mindrock.online/2020/09/Jean-Piaget-theory-of-cognitive-development%20.html" TargetMode="External"/><Relationship Id="rId2" Type="http://schemas.openxmlformats.org/officeDocument/2006/relationships/hyperlink" Target="https://www.pearsonschoolsandfecolleges.co.uk/demos/RapidDemoDisk_August2010/files/PDFs/componentcharts/Mathscomponentchart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implypsychology.org/piaget.html" TargetMode="External"/><Relationship Id="rId5" Type="http://schemas.openxmlformats.org/officeDocument/2006/relationships/hyperlink" Target="https://www.pearson.com/uk/educators/schools/issues/catch-up/support-for-primary-schools/support-for-primary-maths.html" TargetMode="External"/><Relationship Id="rId4" Type="http://schemas.openxmlformats.org/officeDocument/2006/relationships/hyperlink" Target="https://thenounproject.com/term/math/533103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8BBFB-4314-436C-A688-96F483D693A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 anchorCtr="0"/>
          <a:lstStyle/>
          <a:p>
            <a:r>
              <a:rPr lang="en-US" dirty="0"/>
              <a:t>Numbers Count</a:t>
            </a:r>
            <a:br>
              <a:rPr lang="en-US" dirty="0"/>
            </a:br>
            <a:r>
              <a:rPr lang="en-US" sz="2400" dirty="0"/>
              <a:t>SJIE5001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A173D3-8B7E-4F91-B862-AC30CB0D270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Megan Smith </a:t>
            </a:r>
          </a:p>
          <a:p>
            <a:r>
              <a:rPr lang="en-US" sz="2800" dirty="0"/>
              <a:t>1907806 </a:t>
            </a:r>
          </a:p>
        </p:txBody>
      </p:sp>
      <p:pic>
        <p:nvPicPr>
          <p:cNvPr id="1028" name="Picture 4" descr="Level 1 Level 2 Level 3 Level 5 Level 4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04" b="98039" l="4858" r="9554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02" y="124691"/>
            <a:ext cx="2352675" cy="194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809022" y="1976964"/>
            <a:ext cx="1892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(Pearson, </a:t>
            </a:r>
            <a:r>
              <a:rPr lang="en-GB" dirty="0" err="1"/>
              <a:t>n.d</a:t>
            </a:r>
            <a:r>
              <a:rPr lang="en-GB" dirty="0"/>
              <a:t>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1944" b="52593" l="29531" r="51667">
                        <a14:foregroundMark x1="38073" y1="36667" x2="36615" y2="39907"/>
                        <a14:foregroundMark x1="36510" y1="36019" x2="37760" y2="42130"/>
                        <a14:foregroundMark x1="37969" y1="36296" x2="37969" y2="40370"/>
                        <a14:foregroundMark x1="33021" y1="47593" x2="46719" y2="46574"/>
                        <a14:foregroundMark x1="47083" y1="44074" x2="31771" y2="46944"/>
                        <a14:foregroundMark x1="36094" y1="45833" x2="33438" y2="45463"/>
                        <a14:foregroundMark x1="35469" y1="45556" x2="33490" y2="45556"/>
                        <a14:foregroundMark x1="35625" y1="48796" x2="31823" y2="48148"/>
                        <a14:foregroundMark x1="39531" y1="48148" x2="41927" y2="48148"/>
                        <a14:foregroundMark x1="41719" y1="46204" x2="39219" y2="46111"/>
                        <a14:foregroundMark x1="39375" y1="44815" x2="42083" y2="44630"/>
                        <a14:foregroundMark x1="46250" y1="42778" x2="46458" y2="46667"/>
                        <a14:foregroundMark x1="44896" y1="42407" x2="45417" y2="47593"/>
                        <a14:foregroundMark x1="42552" y1="35278" x2="42865" y2="41204"/>
                        <a14:foregroundMark x1="43854" y1="35185" x2="44323" y2="40556"/>
                        <a14:foregroundMark x1="42708" y1="38148" x2="45000" y2="39074"/>
                        <a14:foregroundMark x1="39167" y1="28056" x2="40677" y2="28333"/>
                        <a14:foregroundMark x1="39844" y1="25741" x2="40052" y2="32500"/>
                        <a14:foregroundMark x1="35260" y1="29722" x2="36719" y2="29722"/>
                        <a14:foregroundMark x1="35938" y1="29074" x2="35000" y2="29907"/>
                        <a14:backgroundMark x1="30104" y1="48519" x2="31719" y2="51481"/>
                        <a14:backgroundMark x1="37031" y1="51296" x2="36875" y2="49815"/>
                        <a14:backgroundMark x1="43333" y1="50463" x2="42917" y2="49352"/>
                        <a14:backgroundMark x1="49271" y1="45278" x2="49427" y2="48704"/>
                      </a14:backgroundRemoval>
                    </a14:imgEffect>
                  </a14:imgLayer>
                </a14:imgProps>
              </a:ext>
            </a:extLst>
          </a:blip>
          <a:srcRect l="28783" t="20362" r="48219" b="47143"/>
          <a:stretch/>
        </p:blipFill>
        <p:spPr>
          <a:xfrm>
            <a:off x="9695813" y="4511704"/>
            <a:ext cx="2307152" cy="1833652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0110665" y="6345356"/>
            <a:ext cx="1892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(Singh G, </a:t>
            </a:r>
            <a:r>
              <a:rPr lang="en-GB" dirty="0" err="1"/>
              <a:t>n.d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9065309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3"/>
          </p:nvPr>
        </p:nvSpPr>
        <p:spPr>
          <a:xfrm>
            <a:off x="454722" y="2274697"/>
            <a:ext cx="4433401" cy="823913"/>
          </a:xfrm>
        </p:spPr>
        <p:txBody>
          <a:bodyPr/>
          <a:lstStyle/>
          <a:p>
            <a:r>
              <a:rPr lang="en-GB" dirty="0"/>
              <a:t>Megan Smith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454722" y="3128571"/>
            <a:ext cx="4433401" cy="823913"/>
          </a:xfrm>
        </p:spPr>
        <p:txBody>
          <a:bodyPr/>
          <a:lstStyle/>
          <a:p>
            <a:r>
              <a:rPr lang="en-GB" dirty="0"/>
              <a:t>Inclusive Education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5"/>
          </p:nvPr>
        </p:nvSpPr>
        <p:spPr>
          <a:xfrm>
            <a:off x="454722" y="3983457"/>
            <a:ext cx="4433401" cy="823913"/>
          </a:xfrm>
        </p:spPr>
        <p:txBody>
          <a:bodyPr/>
          <a:lstStyle/>
          <a:p>
            <a:r>
              <a:rPr lang="en-GB" dirty="0"/>
              <a:t>Trinity Saint David 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4417122" y="3770043"/>
            <a:ext cx="4433401" cy="823913"/>
          </a:xfrm>
        </p:spPr>
        <p:txBody>
          <a:bodyPr/>
          <a:lstStyle/>
          <a:p>
            <a:r>
              <a:rPr lang="en-GB" dirty="0"/>
              <a:t>Learning resource to tackle barriers in numeracy </a:t>
            </a:r>
          </a:p>
        </p:txBody>
      </p:sp>
      <p:pic>
        <p:nvPicPr>
          <p:cNvPr id="7" name="Picture 2" descr="Math Icons - Download Free Vector Icons | Noun Projec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8975" y="3959042"/>
            <a:ext cx="2206625" cy="2206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9718675" y="6091837"/>
            <a:ext cx="1892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Courey</a:t>
            </a:r>
            <a:r>
              <a:rPr lang="en-GB" dirty="0"/>
              <a:t> M, </a:t>
            </a:r>
            <a:r>
              <a:rPr lang="en-GB" dirty="0" err="1"/>
              <a:t>n.d</a:t>
            </a:r>
            <a:r>
              <a:rPr lang="en-GB" dirty="0"/>
              <a:t>)</a:t>
            </a:r>
          </a:p>
        </p:txBody>
      </p:sp>
      <p:sp>
        <p:nvSpPr>
          <p:cNvPr id="10" name="Text Placeholder 1"/>
          <p:cNvSpPr txBox="1">
            <a:spLocks/>
          </p:cNvSpPr>
          <p:nvPr/>
        </p:nvSpPr>
        <p:spPr>
          <a:xfrm>
            <a:off x="4417122" y="4807370"/>
            <a:ext cx="4433401" cy="823913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Supports both individual and groups of learners </a:t>
            </a:r>
          </a:p>
        </p:txBody>
      </p:sp>
    </p:spTree>
    <p:extLst>
      <p:ext uri="{BB962C8B-B14F-4D97-AF65-F5344CB8AC3E}">
        <p14:creationId xmlns:p14="http://schemas.microsoft.com/office/powerpoint/2010/main" val="27906524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3"/>
          </p:nvPr>
        </p:nvSpPr>
        <p:spPr>
          <a:xfrm>
            <a:off x="160413" y="2552700"/>
            <a:ext cx="11728451" cy="4775200"/>
          </a:xfrm>
        </p:spPr>
        <p:txBody>
          <a:bodyPr>
            <a:normAutofit/>
          </a:bodyPr>
          <a:lstStyle/>
          <a:p>
            <a:r>
              <a:rPr lang="en-GB" dirty="0"/>
              <a:t>Approach to help pupils in KS2 (ages 7-11, years 3,4,5+6)</a:t>
            </a:r>
          </a:p>
          <a:p>
            <a:endParaRPr lang="en-GB" dirty="0"/>
          </a:p>
          <a:p>
            <a:r>
              <a:rPr lang="en-GB" dirty="0"/>
              <a:t>Allows pupils to catch up with their peers</a:t>
            </a:r>
          </a:p>
          <a:p>
            <a:endParaRPr lang="en-GB" dirty="0"/>
          </a:p>
          <a:p>
            <a:r>
              <a:rPr lang="en-GB" dirty="0"/>
              <a:t>Staff members keep track of progress via tests</a:t>
            </a:r>
          </a:p>
          <a:p>
            <a:endParaRPr lang="en-GB" dirty="0"/>
          </a:p>
          <a:p>
            <a:r>
              <a:rPr lang="en-GB" dirty="0"/>
              <a:t>Includes 5 stages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Includes teaching guides and copy masters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Rapid Maths</a:t>
            </a:r>
          </a:p>
        </p:txBody>
      </p:sp>
      <p:pic>
        <p:nvPicPr>
          <p:cNvPr id="2050" name="Picture 2" descr="Rapid Maths - help struggling learners catch-u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9863" y="3106876"/>
            <a:ext cx="4629001" cy="2598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8887657" y="5737503"/>
            <a:ext cx="1892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(Pearson, </a:t>
            </a:r>
            <a:r>
              <a:rPr lang="en-GB" dirty="0" err="1"/>
              <a:t>n.d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418281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3"/>
          </p:nvPr>
        </p:nvSpPr>
        <p:spPr>
          <a:xfrm>
            <a:off x="2146300" y="2127250"/>
            <a:ext cx="6146799" cy="473075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Different ways to learn –</a:t>
            </a:r>
          </a:p>
          <a:p>
            <a:pPr algn="ctr"/>
            <a:endParaRPr lang="en-GB" dirty="0"/>
          </a:p>
          <a:p>
            <a:pPr lvl="1" algn="ctr"/>
            <a:r>
              <a:rPr lang="en-GB" dirty="0"/>
              <a:t>Pupil maths books</a:t>
            </a:r>
          </a:p>
          <a:p>
            <a:pPr lvl="1" algn="ctr"/>
            <a:endParaRPr lang="en-GB" dirty="0"/>
          </a:p>
          <a:p>
            <a:pPr lvl="1" algn="ctr"/>
            <a:r>
              <a:rPr lang="en-GB" dirty="0"/>
              <a:t>Home maths books</a:t>
            </a:r>
          </a:p>
          <a:p>
            <a:pPr lvl="1" algn="ctr"/>
            <a:endParaRPr lang="en-GB" dirty="0"/>
          </a:p>
          <a:p>
            <a:pPr lvl="1" algn="ctr"/>
            <a:r>
              <a:rPr lang="en-GB" dirty="0"/>
              <a:t>Practice software </a:t>
            </a:r>
          </a:p>
          <a:p>
            <a:pPr lvl="1" algn="ctr"/>
            <a:endParaRPr lang="en-GB" dirty="0"/>
          </a:p>
          <a:p>
            <a:pPr lvl="1" algn="ctr"/>
            <a:r>
              <a:rPr lang="en-GB" dirty="0"/>
              <a:t>Games packs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the resource used?</a:t>
            </a:r>
          </a:p>
        </p:txBody>
      </p:sp>
    </p:spTree>
    <p:extLst>
      <p:ext uri="{BB962C8B-B14F-4D97-AF65-F5344CB8AC3E}">
        <p14:creationId xmlns:p14="http://schemas.microsoft.com/office/powerpoint/2010/main" val="32715929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3"/>
          </p:nvPr>
        </p:nvSpPr>
        <p:spPr>
          <a:xfrm>
            <a:off x="203201" y="2155624"/>
            <a:ext cx="4592149" cy="4524576"/>
          </a:xfrm>
        </p:spPr>
        <p:txBody>
          <a:bodyPr>
            <a:normAutofit/>
          </a:bodyPr>
          <a:lstStyle/>
          <a:p>
            <a:r>
              <a:rPr lang="en-GB" dirty="0"/>
              <a:t>Fun way to learn </a:t>
            </a:r>
          </a:p>
          <a:p>
            <a:r>
              <a:rPr lang="en-GB" dirty="0"/>
              <a:t>Pinpoint struggles</a:t>
            </a:r>
          </a:p>
          <a:p>
            <a:r>
              <a:rPr lang="en-GB" dirty="0"/>
              <a:t>Work available on a computer or in a book</a:t>
            </a:r>
          </a:p>
          <a:p>
            <a:r>
              <a:rPr lang="en-GB" dirty="0"/>
              <a:t>Keep an eye on progression </a:t>
            </a:r>
          </a:p>
          <a:p>
            <a:r>
              <a:rPr lang="en-GB" dirty="0"/>
              <a:t>Record progress</a:t>
            </a:r>
          </a:p>
          <a:p>
            <a:r>
              <a:rPr lang="en-GB" dirty="0"/>
              <a:t>Pupil can catch up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03201" y="753228"/>
            <a:ext cx="10090982" cy="1080938"/>
          </a:xfrm>
        </p:spPr>
        <p:txBody>
          <a:bodyPr/>
          <a:lstStyle/>
          <a:p>
            <a:r>
              <a:rPr lang="en-GB" dirty="0"/>
              <a:t>Advantages 					   Disadvantages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6991349" y="1894290"/>
            <a:ext cx="4433401" cy="4542239"/>
          </a:xfrm>
        </p:spPr>
        <p:txBody>
          <a:bodyPr>
            <a:normAutofit/>
          </a:bodyPr>
          <a:lstStyle/>
          <a:p>
            <a:r>
              <a:rPr lang="en-GB" dirty="0"/>
              <a:t>Not everyone learns the same way</a:t>
            </a:r>
          </a:p>
          <a:p>
            <a:r>
              <a:rPr lang="en-GB" dirty="0"/>
              <a:t>Expensive </a:t>
            </a:r>
          </a:p>
          <a:p>
            <a:r>
              <a:rPr lang="en-GB" dirty="0"/>
              <a:t>Only interested in the games</a:t>
            </a:r>
          </a:p>
        </p:txBody>
      </p:sp>
    </p:spTree>
    <p:extLst>
      <p:ext uri="{BB962C8B-B14F-4D97-AF65-F5344CB8AC3E}">
        <p14:creationId xmlns:p14="http://schemas.microsoft.com/office/powerpoint/2010/main" val="24290494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3"/>
          </p:nvPr>
        </p:nvSpPr>
        <p:spPr>
          <a:xfrm>
            <a:off x="374649" y="2279650"/>
            <a:ext cx="4433401" cy="823913"/>
          </a:xfrm>
        </p:spPr>
        <p:txBody>
          <a:bodyPr/>
          <a:lstStyle/>
          <a:p>
            <a:r>
              <a:rPr lang="en-GB" dirty="0"/>
              <a:t>Piaget – age 7-11- the Concrete Operational Stage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Effectiveness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374649" y="4016248"/>
            <a:ext cx="4433401" cy="823913"/>
          </a:xfrm>
        </p:spPr>
        <p:txBody>
          <a:bodyPr/>
          <a:lstStyle/>
          <a:p>
            <a:r>
              <a:rPr lang="en-GB" dirty="0"/>
              <a:t>Numeracy Framework</a:t>
            </a:r>
          </a:p>
        </p:txBody>
      </p:sp>
      <p:sp>
        <p:nvSpPr>
          <p:cNvPr id="7" name="Rectangle 6"/>
          <p:cNvSpPr/>
          <p:nvPr/>
        </p:nvSpPr>
        <p:spPr>
          <a:xfrm>
            <a:off x="7340600" y="2279650"/>
            <a:ext cx="42672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Piaget considered the concrete stage a major turning point in the child's cognitive development because it marks the beginning of logical or operational thought. (McLeod S, 2020)</a:t>
            </a:r>
          </a:p>
        </p:txBody>
      </p:sp>
      <p:cxnSp>
        <p:nvCxnSpPr>
          <p:cNvPr id="8" name="Straight Arrow Connector 7"/>
          <p:cNvCxnSpPr>
            <a:endCxn id="7" idx="1"/>
          </p:cNvCxnSpPr>
          <p:nvPr/>
        </p:nvCxnSpPr>
        <p:spPr>
          <a:xfrm>
            <a:off x="4571282" y="2832100"/>
            <a:ext cx="2769318" cy="186214"/>
          </a:xfrm>
          <a:prstGeom prst="straightConnector1">
            <a:avLst/>
          </a:prstGeom>
          <a:ln w="31750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074" name="Picture 2" descr="Jean Piaget theory of cognitive Development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38" b="14209"/>
          <a:stretch/>
        </p:blipFill>
        <p:spPr bwMode="auto">
          <a:xfrm>
            <a:off x="7462066" y="3910148"/>
            <a:ext cx="3810000" cy="210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8528050" y="6145088"/>
            <a:ext cx="1892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Rajpal</a:t>
            </a:r>
            <a:r>
              <a:rPr lang="en-GB" dirty="0"/>
              <a:t>, 2020)</a:t>
            </a:r>
          </a:p>
        </p:txBody>
      </p:sp>
    </p:spTree>
    <p:extLst>
      <p:ext uri="{BB962C8B-B14F-4D97-AF65-F5344CB8AC3E}">
        <p14:creationId xmlns:p14="http://schemas.microsoft.com/office/powerpoint/2010/main" val="19166795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3"/>
          </p:nvPr>
        </p:nvSpPr>
        <p:spPr>
          <a:xfrm>
            <a:off x="579602" y="2869301"/>
            <a:ext cx="4433401" cy="823913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2800" dirty="0"/>
              <a:t>Thank you for listening</a:t>
            </a:r>
          </a:p>
          <a:p>
            <a:pPr marL="0" indent="0" algn="ctr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2800" dirty="0"/>
              <a:t>Any questions?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</a:t>
            </a:r>
          </a:p>
        </p:txBody>
      </p:sp>
      <p:pic>
        <p:nvPicPr>
          <p:cNvPr id="2050" name="Picture 2" descr=" The End handwrite title on red round background. Old movie circle ending screen. Vector illustration - Vector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855" y="3027241"/>
            <a:ext cx="5809796" cy="3265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783603" y="6292494"/>
            <a:ext cx="1892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(Merrill J, 2019)</a:t>
            </a:r>
          </a:p>
        </p:txBody>
      </p:sp>
    </p:spTree>
    <p:extLst>
      <p:ext uri="{BB962C8B-B14F-4D97-AF65-F5344CB8AC3E}">
        <p14:creationId xmlns:p14="http://schemas.microsoft.com/office/powerpoint/2010/main" val="17602142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3"/>
          </p:nvPr>
        </p:nvSpPr>
        <p:spPr>
          <a:xfrm>
            <a:off x="95249" y="626533"/>
            <a:ext cx="11995151" cy="611716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/>
              <a:t>Pearson (n.d) </a:t>
            </a:r>
            <a:r>
              <a:rPr lang="en-GB" sz="1400" i="1" dirty="0"/>
              <a:t>Rapid Logo </a:t>
            </a:r>
            <a:r>
              <a:rPr lang="en-GB" sz="1400" dirty="0"/>
              <a:t>[Image] Available at: </a:t>
            </a:r>
            <a:r>
              <a:rPr lang="en-GB" sz="1400" dirty="0">
                <a:hlinkClick r:id="rId2"/>
              </a:rPr>
              <a:t>https://www.pearsonschoolsandfecolleges.co.uk/demos/RapidDemoDisk_August2010/files/PDFs/componentcharts/Mathscomponentchart.pdf</a:t>
            </a:r>
            <a:r>
              <a:rPr lang="en-GB" sz="1400" dirty="0"/>
              <a:t> (Accessed 10</a:t>
            </a:r>
            <a:r>
              <a:rPr lang="en-GB" sz="1400" baseline="30000" dirty="0"/>
              <a:t>th</a:t>
            </a:r>
            <a:r>
              <a:rPr lang="en-GB" sz="1400" dirty="0"/>
              <a:t> January 2021)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Singh, G (n.d) </a:t>
            </a:r>
            <a:r>
              <a:rPr lang="en-GB" sz="1400" i="1" dirty="0"/>
              <a:t>Numeracy </a:t>
            </a:r>
            <a:r>
              <a:rPr lang="en-GB" sz="1400" dirty="0"/>
              <a:t>[Image] Available at: </a:t>
            </a:r>
            <a:r>
              <a:rPr lang="en-GB" sz="1400" dirty="0">
                <a:hlinkClick r:id="rId3"/>
              </a:rPr>
              <a:t>https://www.clipartkey.com/view/iRwmwJh_number-clipart-numeracy-literacy-clip-art/</a:t>
            </a:r>
            <a:r>
              <a:rPr lang="en-GB" sz="1400" dirty="0"/>
              <a:t> (Accessed 10</a:t>
            </a:r>
            <a:r>
              <a:rPr lang="en-GB" sz="1400" baseline="30000" dirty="0"/>
              <a:t>th</a:t>
            </a:r>
            <a:r>
              <a:rPr lang="en-GB" sz="1400" dirty="0"/>
              <a:t> January 2021)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 err="1"/>
              <a:t>Courey</a:t>
            </a:r>
            <a:r>
              <a:rPr lang="en-GB" sz="1400" dirty="0"/>
              <a:t>, M (</a:t>
            </a:r>
            <a:r>
              <a:rPr lang="en-GB" sz="1400" dirty="0" err="1"/>
              <a:t>n.d</a:t>
            </a:r>
            <a:r>
              <a:rPr lang="en-GB" sz="1400" dirty="0"/>
              <a:t>) </a:t>
            </a:r>
            <a:r>
              <a:rPr lang="en-GB" sz="1400" i="1" dirty="0"/>
              <a:t>Numeracy Icon </a:t>
            </a:r>
            <a:r>
              <a:rPr lang="en-GB" sz="1400" dirty="0"/>
              <a:t>[Image] Available at: </a:t>
            </a:r>
            <a:r>
              <a:rPr lang="en-GB" sz="1400" dirty="0">
                <a:hlinkClick r:id="rId4"/>
              </a:rPr>
              <a:t>https://thenounproject.com/term/math/533103/</a:t>
            </a:r>
            <a:r>
              <a:rPr lang="en-GB" sz="1400" dirty="0"/>
              <a:t> (Accessed 10</a:t>
            </a:r>
            <a:r>
              <a:rPr lang="en-GB" sz="1400" baseline="30000" dirty="0"/>
              <a:t>th</a:t>
            </a:r>
            <a:r>
              <a:rPr lang="en-GB" sz="1400" dirty="0"/>
              <a:t> January 2021)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Pearson (n.d) </a:t>
            </a:r>
            <a:r>
              <a:rPr lang="en-GB" sz="1400" i="1" dirty="0"/>
              <a:t>Rapid Maths </a:t>
            </a:r>
            <a:r>
              <a:rPr lang="en-GB" sz="1400" dirty="0"/>
              <a:t>[Image] Available at: </a:t>
            </a:r>
            <a:r>
              <a:rPr lang="en-GB" sz="1400" dirty="0">
                <a:hlinkClick r:id="rId5"/>
              </a:rPr>
              <a:t>https://www.pearson.com/uk/educators/schools/issues/catch-up/support-for-primary-schools/support-for-primary-maths.html</a:t>
            </a:r>
            <a:r>
              <a:rPr lang="en-GB" sz="1400" dirty="0"/>
              <a:t> (Accessed 10</a:t>
            </a:r>
            <a:r>
              <a:rPr lang="en-GB" sz="1400" baseline="30000" dirty="0"/>
              <a:t>th</a:t>
            </a:r>
            <a:r>
              <a:rPr lang="en-GB" sz="1400" dirty="0"/>
              <a:t> January 2021)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McLeod, S (2020) </a:t>
            </a:r>
            <a:r>
              <a:rPr lang="en-GB" sz="1400" i="1" dirty="0"/>
              <a:t>Piaget’s Theory and Stages of Cognitive Development. </a:t>
            </a:r>
            <a:r>
              <a:rPr lang="en-GB" sz="1400" dirty="0"/>
              <a:t>Available at: </a:t>
            </a:r>
            <a:r>
              <a:rPr lang="en-GB" sz="1400" dirty="0">
                <a:hlinkClick r:id="rId6"/>
              </a:rPr>
              <a:t>https://www.simplypsychology.org/piaget.html</a:t>
            </a:r>
            <a:r>
              <a:rPr lang="en-GB" sz="1400" dirty="0"/>
              <a:t> (Accessed 10</a:t>
            </a:r>
            <a:r>
              <a:rPr lang="en-GB" sz="1400" baseline="30000" dirty="0"/>
              <a:t>th</a:t>
            </a:r>
            <a:r>
              <a:rPr lang="en-GB" sz="1400" dirty="0"/>
              <a:t> January 2021)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 err="1"/>
              <a:t>Rajpal</a:t>
            </a:r>
            <a:r>
              <a:rPr lang="en-GB" sz="1400" dirty="0"/>
              <a:t> (2020) </a:t>
            </a:r>
            <a:r>
              <a:rPr lang="en-GB" sz="1400" i="1" dirty="0"/>
              <a:t>Piaget </a:t>
            </a:r>
            <a:r>
              <a:rPr lang="en-GB" sz="1400" dirty="0"/>
              <a:t>[Image] Available at: </a:t>
            </a:r>
            <a:r>
              <a:rPr lang="en-GB" sz="1400" dirty="0">
                <a:hlinkClick r:id="rId7"/>
              </a:rPr>
              <a:t>https://www.mindrock.online/2020/09/Jean-Piaget-theory-of-cognitive-development%20.html</a:t>
            </a:r>
            <a:r>
              <a:rPr lang="en-GB" sz="1400" dirty="0"/>
              <a:t> (Accessed 10</a:t>
            </a:r>
            <a:r>
              <a:rPr lang="en-GB" sz="1400" baseline="30000" dirty="0"/>
              <a:t>th</a:t>
            </a:r>
            <a:r>
              <a:rPr lang="en-GB" sz="1400" dirty="0"/>
              <a:t> January 2021)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Merrill, J (2019) </a:t>
            </a:r>
            <a:r>
              <a:rPr lang="en-GB" sz="1400" i="1" dirty="0"/>
              <a:t>The End </a:t>
            </a:r>
            <a:r>
              <a:rPr lang="en-GB" sz="1400" dirty="0"/>
              <a:t>[Image] Available at: </a:t>
            </a:r>
            <a:r>
              <a:rPr lang="en-GB" sz="1400" dirty="0">
                <a:hlinkClick r:id="rId8"/>
              </a:rPr>
              <a:t>https://scrip.pharmaintelligence.informa.com/SC125636/The-End-Is-Nigh-For-Mylan-But-How-Different-Will-The-New-Company-Be</a:t>
            </a:r>
            <a:r>
              <a:rPr lang="en-GB" sz="1400" dirty="0"/>
              <a:t> (Accessed 10</a:t>
            </a:r>
            <a:r>
              <a:rPr lang="en-GB" sz="1400" baseline="30000" dirty="0"/>
              <a:t>th</a:t>
            </a:r>
            <a:r>
              <a:rPr lang="en-GB" sz="1400" dirty="0"/>
              <a:t> January 2021)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19337" y="-86359"/>
            <a:ext cx="9613861" cy="1080938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1831756408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Custom 11">
      <a:majorFont>
        <a:latin typeface="Trebuchet MS"/>
        <a:ea typeface=""/>
        <a:cs typeface=""/>
      </a:majorFont>
      <a:minorFont>
        <a:latin typeface="Trebuchet MS"/>
        <a:ea typeface=""/>
        <a:cs typeface="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</a:spPr>
      <a:bodyPr/>
      <a:lstStyle/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67421116_Reflection on learning_AAS_v5" id="{59B7BDFB-57AB-4529-979B-198FE99CC53E}" vid="{8B6E8B8A-CD93-411A-90DE-1F9807F38B6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CF1D2AC-2735-457E-B639-07E13F9A629B}">
  <ds:schemaRefs>
    <ds:schemaRef ds:uri="http://purl.org/dc/elements/1.1/"/>
    <ds:schemaRef ds:uri="http://schemas.microsoft.com/office/2006/metadata/properties"/>
    <ds:schemaRef ds:uri="http://purl.org/dc/terms/"/>
    <ds:schemaRef ds:uri="http://schemas.microsoft.com/office/2006/documentManagement/types"/>
    <ds:schemaRef ds:uri="16c05727-aa75-4e4a-9b5f-8a80a1165891"/>
    <ds:schemaRef ds:uri="http://schemas.microsoft.com/office/infopath/2007/PartnerControls"/>
    <ds:schemaRef ds:uri="http://schemas.openxmlformats.org/package/2006/metadata/core-properties"/>
    <ds:schemaRef ds:uri="71af3243-3dd4-4a8d-8c0d-dd76da1f02a5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12AB9FA-5EE8-4111-B873-E09ACA2BC39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18699A2-1304-4DB0-887E-96D5B047464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Reflection on learning </Template>
  <TotalTime>0</TotalTime>
  <Words>485</Words>
  <Application>Microsoft Macintosh PowerPoint</Application>
  <PresentationFormat>Widescreen</PresentationFormat>
  <Paragraphs>68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Trebuchet MS</vt:lpstr>
      <vt:lpstr>Berlin</vt:lpstr>
      <vt:lpstr>Numbers Count SJIE5001</vt:lpstr>
      <vt:lpstr>Introduction </vt:lpstr>
      <vt:lpstr>Rapid Maths</vt:lpstr>
      <vt:lpstr>How is the resource used?</vt:lpstr>
      <vt:lpstr>Advantages         Disadvantages </vt:lpstr>
      <vt:lpstr>Effectiveness </vt:lpstr>
      <vt:lpstr>The End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2021-03-04T09:04:12Z</dcterms:created>
  <dcterms:modified xsi:type="dcterms:W3CDTF">2021-05-13T16:08:27Z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