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259" r:id="rId3"/>
    <p:sldId id="260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61" r:id="rId12"/>
    <p:sldId id="262" r:id="rId13"/>
    <p:sldId id="263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84" d="100"/>
          <a:sy n="84" d="100"/>
        </p:scale>
        <p:origin x="20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LCDB7003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 2 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(Lecture 2 of 2)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Research Proposal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>
            <a:extLst>
              <a:ext uri="{FF2B5EF4-FFF2-40B4-BE49-F238E27FC236}">
                <a16:creationId xmlns:a16="http://schemas.microsoft.com/office/drawing/2014/main" id="{6D69C4C3-E27F-6B45-856F-06983C167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011893"/>
                </a:solidFill>
              </a:rPr>
              <a:t>Research proposal</a:t>
            </a:r>
          </a:p>
        </p:txBody>
      </p:sp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14231EC5-6CFC-E940-A2DD-5E58C09F3C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document in which you explain the background and rationale for carrying out a piece of research, and your plans for the research.</a:t>
            </a:r>
          </a:p>
          <a:p>
            <a:pPr eaLnBrk="1" hangingPunct="1"/>
            <a:r>
              <a:rPr lang="en-GB" altLang="en-US"/>
              <a:t>It allows funders or supervisors assess the value and feasibility of your project before you begin.</a:t>
            </a:r>
          </a:p>
        </p:txBody>
      </p:sp>
    </p:spTree>
    <p:extLst>
      <p:ext uri="{BB962C8B-B14F-4D97-AF65-F5344CB8AC3E}">
        <p14:creationId xmlns:p14="http://schemas.microsoft.com/office/powerpoint/2010/main" val="3263691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70639D01-6998-F249-B3D5-18130B6D5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011893"/>
                </a:solidFill>
              </a:rPr>
              <a:t>Research proposal components</a:t>
            </a:r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099587D0-F0F6-604E-B1BD-0DED2A92E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Title</a:t>
            </a:r>
          </a:p>
          <a:p>
            <a:pPr eaLnBrk="1" hangingPunct="1"/>
            <a:r>
              <a:rPr lang="en-GB" altLang="en-US" sz="2400"/>
              <a:t>Introduction </a:t>
            </a:r>
          </a:p>
          <a:p>
            <a:pPr eaLnBrk="1" hangingPunct="1"/>
            <a:r>
              <a:rPr lang="en-GB" altLang="en-US" sz="2400"/>
              <a:t>Background/Literature Review</a:t>
            </a:r>
          </a:p>
          <a:p>
            <a:pPr eaLnBrk="1" hangingPunct="1"/>
            <a:r>
              <a:rPr lang="en-GB" altLang="en-US" sz="2400"/>
              <a:t>Methodology</a:t>
            </a:r>
          </a:p>
          <a:p>
            <a:pPr eaLnBrk="1" hangingPunct="1"/>
            <a:r>
              <a:rPr lang="en-GB" altLang="en-US" sz="2400"/>
              <a:t>Timetable and Budget (if applicable)</a:t>
            </a:r>
          </a:p>
          <a:p>
            <a:pPr eaLnBrk="1" hangingPunct="1"/>
            <a:r>
              <a:rPr lang="en-GB" altLang="en-US" sz="2400"/>
              <a:t>Discussion of logistical and ethical considerations</a:t>
            </a:r>
          </a:p>
          <a:p>
            <a:pPr eaLnBrk="1" hangingPunct="1"/>
            <a:r>
              <a:rPr lang="en-GB" altLang="en-US" sz="2400"/>
              <a:t>Limitations of the proposed research</a:t>
            </a:r>
          </a:p>
          <a:p>
            <a:pPr eaLnBrk="1" hangingPunct="1"/>
            <a:r>
              <a:rPr lang="en-GB" altLang="en-US" sz="2400"/>
              <a:t>Bibliography</a:t>
            </a:r>
          </a:p>
          <a:p>
            <a:pPr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2630706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11447660-2BAB-9644-9D6E-A99561403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>
                <a:solidFill>
                  <a:srgbClr val="011893"/>
                </a:solidFill>
              </a:rPr>
              <a:t>Qualitative Research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BFA25445-9EA9-9B41-B29B-150CB4507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Outline the topic, question(s) and objectives</a:t>
            </a:r>
          </a:p>
          <a:p>
            <a:pPr eaLnBrk="1" hangingPunct="1"/>
            <a:r>
              <a:rPr lang="en-GB" altLang="en-US" dirty="0"/>
              <a:t>Hypotheses if appropriate</a:t>
            </a:r>
          </a:p>
          <a:p>
            <a:pPr eaLnBrk="1" hangingPunct="1"/>
            <a:r>
              <a:rPr lang="en-GB" altLang="en-US" dirty="0"/>
              <a:t>Why would this research be valuable?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sz="4400" dirty="0"/>
          </a:p>
        </p:txBody>
      </p:sp>
    </p:spTree>
    <p:extLst>
      <p:ext uri="{BB962C8B-B14F-4D97-AF65-F5344CB8AC3E}">
        <p14:creationId xmlns:p14="http://schemas.microsoft.com/office/powerpoint/2010/main" val="2532215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>
            <a:extLst>
              <a:ext uri="{FF2B5EF4-FFF2-40B4-BE49-F238E27FC236}">
                <a16:creationId xmlns:a16="http://schemas.microsoft.com/office/drawing/2014/main" id="{42360216-A3C7-5B44-B0CE-FFDF1C2DB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>
                <a:solidFill>
                  <a:srgbClr val="011893"/>
                </a:solidFill>
              </a:rPr>
              <a:t>Background/Literature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C93C4-3D91-8649-8743-8CA1BF20B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Provide context for the research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What are the main theories that have influenced your thinking, or that you are going to test?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Brief literature review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/>
              <a:t>Situate the research in a wider academic context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/>
              <a:t>Show what kind of reading you will be doing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/>
              <a:t>Show your critical evaluation, so far, of the reading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/>
              <a:t>Further justify the proposed research</a:t>
            </a:r>
          </a:p>
        </p:txBody>
      </p:sp>
    </p:spTree>
    <p:extLst>
      <p:ext uri="{BB962C8B-B14F-4D97-AF65-F5344CB8AC3E}">
        <p14:creationId xmlns:p14="http://schemas.microsoft.com/office/powerpoint/2010/main" val="3348287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CEA5ED75-E7B9-EB41-B8E5-AB35104D4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>
                <a:solidFill>
                  <a:srgbClr val="011893"/>
                </a:solidFill>
              </a:rPr>
              <a:t>Methodology</a:t>
            </a: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F89103BC-4EB5-CD4D-9472-30DC96A0A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Detailed explanation of what you are planning to do</a:t>
            </a:r>
          </a:p>
          <a:p>
            <a:pPr lvl="1" eaLnBrk="1" hangingPunct="1"/>
            <a:r>
              <a:rPr lang="en-GB" altLang="en-US"/>
              <a:t>what data will be collected and how</a:t>
            </a:r>
          </a:p>
          <a:p>
            <a:pPr lvl="1" eaLnBrk="1" hangingPunct="1"/>
            <a:r>
              <a:rPr lang="en-GB" altLang="en-US"/>
              <a:t>how access to data sources will be obtained</a:t>
            </a:r>
          </a:p>
          <a:p>
            <a:pPr lvl="1" eaLnBrk="1" hangingPunct="1"/>
            <a:r>
              <a:rPr lang="en-GB" altLang="en-US"/>
              <a:t>how data will be analysed</a:t>
            </a:r>
          </a:p>
          <a:p>
            <a:pPr lvl="1" eaLnBrk="1" hangingPunct="1"/>
            <a:r>
              <a:rPr lang="en-GB" altLang="en-US"/>
              <a:t>justification of your methodological decisions – why were these methods considered the most appropriate for your research question and context?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2653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FA6FBEE0-6E4D-2048-B353-59C3990BF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>
                <a:solidFill>
                  <a:srgbClr val="011893"/>
                </a:solidFill>
              </a:rPr>
              <a:t>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F1822-10C5-0F46-B1D9-B5EF6A4DAC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Realistic timetable for completion of the project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Should include all the steps necessary to complete the project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Show key milestones and when they will be accomplished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May be presented as a GANTT chart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FFAA9-10BF-0945-A42F-16BCD9B247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pic>
        <p:nvPicPr>
          <p:cNvPr id="22532" name="Picture 2">
            <a:extLst>
              <a:ext uri="{FF2B5EF4-FFF2-40B4-BE49-F238E27FC236}">
                <a16:creationId xmlns:a16="http://schemas.microsoft.com/office/drawing/2014/main" id="{F1CA126D-90A9-7A4A-BC07-968D095995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49500"/>
            <a:ext cx="4103688" cy="272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1187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22940735-57F6-ED43-810F-CADA4CB8E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>
                <a:solidFill>
                  <a:srgbClr val="011893"/>
                </a:solidFill>
              </a:rPr>
              <a:t>Resources</a:t>
            </a:r>
          </a:p>
        </p:txBody>
      </p:sp>
      <p:sp>
        <p:nvSpPr>
          <p:cNvPr id="23554" name="Content Placeholder 4">
            <a:extLst>
              <a:ext uri="{FF2B5EF4-FFF2-40B4-BE49-F238E27FC236}">
                <a16:creationId xmlns:a16="http://schemas.microsoft.com/office/drawing/2014/main" id="{28467FF3-960E-684E-BBBD-6A92E2779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019" y="1124744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Must be realistic – do your homework to find out how long this is going to take – You have one week +++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Remember: Resources for transcription, printing and travel; participant compensation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03115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BF71F0A5-4888-5840-9019-59121A8CF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Logistical and ethical considerations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A42EC-0D08-0449-8DEA-25161EC9D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What problems do you think you might encounter?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What ethical issues are presented by this research?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How will you design your research in order to overcome these difficulties?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What limitations will your research have? (All research has some limitations, and they need to be acknowledged.)</a:t>
            </a:r>
          </a:p>
        </p:txBody>
      </p:sp>
    </p:spTree>
    <p:extLst>
      <p:ext uri="{BB962C8B-B14F-4D97-AF65-F5344CB8AC3E}">
        <p14:creationId xmlns:p14="http://schemas.microsoft.com/office/powerpoint/2010/main" val="2176660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5867152C-7676-754F-9CAF-508CC88BD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31541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rgbClr val="011893"/>
                </a:solidFill>
              </a:rPr>
              <a:t>Bibliography</a:t>
            </a:r>
          </a:p>
        </p:txBody>
      </p:sp>
      <p:sp>
        <p:nvSpPr>
          <p:cNvPr id="25602" name="Content Placeholder 2">
            <a:extLst>
              <a:ext uri="{FF2B5EF4-FFF2-40B4-BE49-F238E27FC236}">
                <a16:creationId xmlns:a16="http://schemas.microsoft.com/office/drawing/2014/main" id="{30121126-A8AB-F74D-BDE4-4108984B6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31" y="548680"/>
            <a:ext cx="8229600" cy="391703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 dirty="0"/>
              <a:t>One list of sources cited</a:t>
            </a:r>
          </a:p>
          <a:p>
            <a:pPr lvl="1" eaLnBrk="1" hangingPunct="1"/>
            <a:r>
              <a:rPr lang="en-GB" altLang="en-US" sz="2400" dirty="0"/>
              <a:t>alphabetical order by author’s surname</a:t>
            </a:r>
          </a:p>
          <a:p>
            <a:pPr lvl="1" eaLnBrk="1" hangingPunct="1"/>
            <a:r>
              <a:rPr lang="en-GB" altLang="en-US" sz="2400" dirty="0"/>
              <a:t>don’t separate web sources from other sources</a:t>
            </a:r>
          </a:p>
          <a:p>
            <a:pPr lvl="1" eaLnBrk="1" hangingPunct="1"/>
            <a:r>
              <a:rPr lang="en-GB" altLang="en-US" sz="2400" dirty="0"/>
              <a:t>online journals are cited as journals not web pages</a:t>
            </a:r>
          </a:p>
          <a:p>
            <a:pPr lvl="1" eaLnBrk="1" hangingPunct="1"/>
            <a:r>
              <a:rPr lang="en-GB" altLang="en-US" sz="2400" dirty="0"/>
              <a:t>follow preferred style (Harvard or Another)</a:t>
            </a:r>
          </a:p>
          <a:p>
            <a:pPr lvl="1" eaLnBrk="1" hangingPunct="1"/>
            <a:r>
              <a:rPr lang="en-GB" altLang="en-US" sz="2400" dirty="0"/>
              <a:t>Provide separate reference list and bibliography – provide citations (e.g. in your literature review or methodology) in the text of the proposal for all sources that you have read and are relevant</a:t>
            </a:r>
          </a:p>
        </p:txBody>
      </p:sp>
    </p:spTree>
    <p:extLst>
      <p:ext uri="{BB962C8B-B14F-4D97-AF65-F5344CB8AC3E}">
        <p14:creationId xmlns:p14="http://schemas.microsoft.com/office/powerpoint/2010/main" val="464892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119AD09A-95CC-EC46-BBD6-E8E7E2367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011893"/>
                </a:solidFill>
              </a:rPr>
              <a:t>Tips for good proposals</a:t>
            </a:r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D6ED1763-55FE-A845-ABD1-A1C0F5926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Very clear research question and aims: the reviewer should understand exactly what you want to find out.</a:t>
            </a:r>
          </a:p>
          <a:p>
            <a:pPr eaLnBrk="1" hangingPunct="1"/>
            <a:r>
              <a:rPr lang="en-GB" altLang="en-US" dirty="0"/>
              <a:t>Clear and sound theoretical basis.</a:t>
            </a:r>
          </a:p>
          <a:p>
            <a:pPr eaLnBrk="1" hangingPunct="1"/>
            <a:r>
              <a:rPr lang="en-GB" altLang="en-US" dirty="0"/>
              <a:t>Justification for methodology: why is this the best way to find out what you need to know?</a:t>
            </a:r>
          </a:p>
          <a:p>
            <a:pPr eaLnBrk="1" hangingPunct="1"/>
            <a:r>
              <a:rPr lang="en-GB" altLang="en-US" dirty="0"/>
              <a:t>Detailed methodology.</a:t>
            </a:r>
          </a:p>
        </p:txBody>
      </p:sp>
    </p:spTree>
    <p:extLst>
      <p:ext uri="{BB962C8B-B14F-4D97-AF65-F5344CB8AC3E}">
        <p14:creationId xmlns:p14="http://schemas.microsoft.com/office/powerpoint/2010/main" val="558404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>
            <a:extLst>
              <a:ext uri="{FF2B5EF4-FFF2-40B4-BE49-F238E27FC236}">
                <a16:creationId xmlns:a16="http://schemas.microsoft.com/office/drawing/2014/main" id="{F61ACE38-2473-F54A-AEA6-289C01C91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011893"/>
                </a:solidFill>
              </a:rPr>
              <a:t>Tips for proposals, cont.</a:t>
            </a:r>
          </a:p>
        </p:txBody>
      </p:sp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AC2D75C0-B565-C64B-B867-9D6716A61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Thoughtful discussion of ethical considerations and limitations of research.</a:t>
            </a:r>
          </a:p>
          <a:p>
            <a:pPr eaLnBrk="1" hangingPunct="1"/>
            <a:r>
              <a:rPr lang="en-GB" altLang="en-US" dirty="0"/>
              <a:t>Discussion of beneficiaries of research.</a:t>
            </a:r>
          </a:p>
          <a:p>
            <a:pPr eaLnBrk="1" hangingPunct="1"/>
            <a:r>
              <a:rPr lang="en-GB" altLang="en-US" dirty="0"/>
              <a:t>Realistic timetable.</a:t>
            </a:r>
          </a:p>
          <a:p>
            <a:pPr eaLnBrk="1" hangingPunct="1"/>
            <a:r>
              <a:rPr lang="en-GB" altLang="en-US" dirty="0"/>
              <a:t>Good value for money (if budget is being requested).</a:t>
            </a:r>
          </a:p>
        </p:txBody>
      </p:sp>
    </p:spTree>
    <p:extLst>
      <p:ext uri="{BB962C8B-B14F-4D97-AF65-F5344CB8AC3E}">
        <p14:creationId xmlns:p14="http://schemas.microsoft.com/office/powerpoint/2010/main" val="4107132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>
            <a:extLst>
              <a:ext uri="{FF2B5EF4-FFF2-40B4-BE49-F238E27FC236}">
                <a16:creationId xmlns:a16="http://schemas.microsoft.com/office/drawing/2014/main" id="{C447E5B4-F63E-D749-A717-599E42384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87" y="-83299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011893"/>
                </a:solidFill>
              </a:rPr>
              <a:t>Exercise</a:t>
            </a:r>
          </a:p>
        </p:txBody>
      </p:sp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C1F1B396-F66A-D646-8073-4E1843C86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712967" cy="391703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If you were a research partner looking at a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proposal to undertake a piece of research in an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organisation, what sorts of things would look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you or to assure yourself that the research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project was worth undertaking and was likely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/>
              <a:t>to yield results</a:t>
            </a:r>
            <a:r>
              <a:rPr lang="en-GB" altLang="en-US" dirty="0"/>
              <a:t>?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8307876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2178</TotalTime>
  <Words>557</Words>
  <Application>Microsoft Macintosh PowerPoint</Application>
  <PresentationFormat>On-screen Show (4:3)</PresentationFormat>
  <Paragraphs>76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LCDB7003</vt:lpstr>
      <vt:lpstr>Research proposal</vt:lpstr>
      <vt:lpstr>Research proposal components</vt:lpstr>
      <vt:lpstr>Qualitative Research</vt:lpstr>
      <vt:lpstr>Background/Literature Review</vt:lpstr>
      <vt:lpstr>Methodology</vt:lpstr>
      <vt:lpstr>Timetable</vt:lpstr>
      <vt:lpstr>Resources</vt:lpstr>
      <vt:lpstr>Logistical and ethical considerations and limitations</vt:lpstr>
      <vt:lpstr>Bibliography</vt:lpstr>
      <vt:lpstr>Tips for good proposals</vt:lpstr>
      <vt:lpstr>Tips for proposals, cont.</vt:lpstr>
      <vt:lpstr>Exercise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130</cp:revision>
  <cp:lastPrinted>2018-07-09T15:27:01Z</cp:lastPrinted>
  <dcterms:created xsi:type="dcterms:W3CDTF">2002-10-07T19:43:58Z</dcterms:created>
  <dcterms:modified xsi:type="dcterms:W3CDTF">2020-10-01T12:01:35Z</dcterms:modified>
</cp:coreProperties>
</file>