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vsdx" ContentType="application/vnd.ms-visio.drawi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3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6" r:id="rId1"/>
    <p:sldMasterId id="2147483706" r:id="rId2"/>
    <p:sldMasterId id="2147483712" r:id="rId3"/>
    <p:sldMasterId id="2147483724" r:id="rId4"/>
  </p:sldMasterIdLst>
  <p:notesMasterIdLst>
    <p:notesMasterId r:id="rId18"/>
  </p:notesMasterIdLst>
  <p:handoutMasterIdLst>
    <p:handoutMasterId r:id="rId19"/>
  </p:handoutMasterIdLst>
  <p:sldIdLst>
    <p:sldId id="446" r:id="rId5"/>
    <p:sldId id="447" r:id="rId6"/>
    <p:sldId id="449" r:id="rId7"/>
    <p:sldId id="427" r:id="rId8"/>
    <p:sldId id="441" r:id="rId9"/>
    <p:sldId id="434" r:id="rId10"/>
    <p:sldId id="443" r:id="rId11"/>
    <p:sldId id="433" r:id="rId12"/>
    <p:sldId id="452" r:id="rId13"/>
    <p:sldId id="426" r:id="rId14"/>
    <p:sldId id="445" r:id="rId15"/>
    <p:sldId id="453" r:id="rId16"/>
    <p:sldId id="454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672" userDrawn="1">
          <p15:clr>
            <a:srgbClr val="A4A3A4"/>
          </p15:clr>
        </p15:guide>
        <p15:guide id="2" pos="288" userDrawn="1">
          <p15:clr>
            <a:srgbClr val="F26B43"/>
          </p15:clr>
        </p15:guide>
        <p15:guide id="3" orient="horz" pos="4056" userDrawn="1">
          <p15:clr>
            <a:srgbClr val="F26B43"/>
          </p15:clr>
        </p15:guide>
        <p15:guide id="4" orient="horz" pos="1488" userDrawn="1">
          <p15:clr>
            <a:srgbClr val="A4A3A4"/>
          </p15:clr>
        </p15:guide>
        <p15:guide id="5" pos="3816" userDrawn="1">
          <p15:clr>
            <a:srgbClr val="A4A3A4"/>
          </p15:clr>
        </p15:guide>
        <p15:guide id="6" pos="7416" userDrawn="1">
          <p15:clr>
            <a:srgbClr val="F26B43"/>
          </p15:clr>
        </p15:guide>
        <p15:guide id="7" orient="horz" pos="312" userDrawn="1">
          <p15:clr>
            <a:srgbClr val="F26B43"/>
          </p15:clr>
        </p15:guide>
        <p15:guide id="8" orient="horz" pos="2160" userDrawn="1">
          <p15:clr>
            <a:srgbClr val="A4A3A4"/>
          </p15:clr>
        </p15:guide>
        <p15:guide id="9" orient="horz" pos="2304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C5896"/>
    <a:srgbClr val="7C6560"/>
    <a:srgbClr val="29282D"/>
    <a:srgbClr val="E288B6"/>
    <a:srgbClr val="D75078"/>
    <a:srgbClr val="B38F6A"/>
    <a:srgbClr val="6667AB"/>
    <a:srgbClr val="BBBBBB"/>
    <a:srgbClr val="B9B9B9"/>
    <a:srgbClr val="85A0A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65DE5EF-2D17-4154-A2C8-1B8099079854}" v="16" dt="2022-03-13T10:55:34.4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74" y="84"/>
      </p:cViewPr>
      <p:guideLst>
        <p:guide orient="horz" pos="3672"/>
        <p:guide pos="288"/>
        <p:guide orient="horz" pos="4056"/>
        <p:guide orient="horz" pos="1488"/>
        <p:guide pos="3816"/>
        <p:guide pos="7416"/>
        <p:guide orient="horz" pos="312"/>
        <p:guide orient="horz" pos="2160"/>
        <p:guide orient="horz" pos="2304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>
        <p:scale>
          <a:sx n="1" d="2"/>
          <a:sy n="1" d="2"/>
        </p:scale>
        <p:origin x="2640" y="-6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8/10/relationships/authors" Target="author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B3440B4-626E-4F3C-BAEA-93BE989AF48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53A5570-8E4E-4AA9-B246-5A27A383B99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4A69E4-EFBB-4687-8058-A94EE1B5781B}" type="datetimeFigureOut">
              <a:rPr lang="en-US" smtClean="0"/>
              <a:t>4/4/2022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50D364A-9468-466A-ACCD-ABB3762BE8B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9EF394-4AD6-48D1-9C4C-1B3D44BBF58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004FE7-BA7C-4FF4-9756-C6A1F2BCA37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771739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E546B2-EB9C-4E9C-8793-C25F32D58B9A}" type="datetimeFigureOut">
              <a:rPr lang="en-US" smtClean="0"/>
              <a:t>4/4/2022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83F1C3-4FA3-4491-97F4-43CA9C8BDF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63469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83F1C3-4FA3-4491-97F4-43CA9C8BDFDF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19560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83F1C3-4FA3-4491-97F4-43CA9C8BDFDF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40805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83F1C3-4FA3-4491-97F4-43CA9C8BDFDF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79217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83F1C3-4FA3-4491-97F4-43CA9C8BDFDF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46007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DF9C7667-EADA-40AC-B931-4642E0A9A4D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txBody>
          <a:bodyPr anchor="ctr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17136"/>
            <a:ext cx="6581554" cy="1371600"/>
          </a:xfrm>
        </p:spPr>
        <p:txBody>
          <a:bodyPr>
            <a:normAutofit/>
          </a:bodyPr>
          <a:lstStyle>
            <a:lvl1pPr>
              <a:lnSpc>
                <a:spcPts val="4600"/>
              </a:lnSpc>
              <a:defRPr sz="36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02427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DF9C7667-EADA-40AC-B931-4642E0A9A4D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txBody>
          <a:bodyPr anchor="ctr"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A60302F-65DB-4E93-B6C3-49E64C44FB5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429000" y="2240280"/>
            <a:ext cx="4645152" cy="4197096"/>
          </a:xfrm>
          <a:prstGeom prst="rect">
            <a:avLst/>
          </a:prstGeom>
        </p:spPr>
        <p:txBody>
          <a:bodyPr/>
          <a:lstStyle>
            <a:lvl1pPr marL="0" indent="0">
              <a:lnSpc>
                <a:spcPts val="2800"/>
              </a:lnSpc>
              <a:spcBef>
                <a:spcPts val="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2400"/>
            </a:lvl2pPr>
            <a:lvl3pPr marL="914400" indent="0">
              <a:buNone/>
              <a:defRPr sz="2400"/>
            </a:lvl3pPr>
            <a:lvl4pPr marL="1371600" indent="0">
              <a:buNone/>
              <a:defRPr sz="2400"/>
            </a:lvl4pPr>
            <a:lvl5pPr marL="1828800" indent="0">
              <a:buNone/>
              <a:defRPr sz="24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EC1CB8E8-F58A-4B26-B8AA-8977FC608E83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30936" y="4498848"/>
            <a:ext cx="2121408" cy="621792"/>
          </a:xfrm>
          <a:prstGeom prst="rect">
            <a:avLst/>
          </a:prstGeom>
        </p:spPr>
        <p:txBody>
          <a:bodyPr lIns="0"/>
          <a:lstStyle>
            <a:lvl1pPr marL="0" indent="0">
              <a:lnSpc>
                <a:spcPts val="1800"/>
              </a:lnSpc>
              <a:spcBef>
                <a:spcPts val="0"/>
              </a:spcBef>
              <a:buNone/>
              <a:defRPr sz="1200" b="1"/>
            </a:lvl1pPr>
            <a:lvl2pPr marL="457200" indent="0">
              <a:lnSpc>
                <a:spcPts val="1800"/>
              </a:lnSpc>
              <a:spcBef>
                <a:spcPts val="0"/>
              </a:spcBef>
              <a:buNone/>
              <a:defRPr sz="1200" b="1"/>
            </a:lvl2pPr>
            <a:lvl3pPr marL="914400" indent="0">
              <a:lnSpc>
                <a:spcPts val="1800"/>
              </a:lnSpc>
              <a:spcBef>
                <a:spcPts val="0"/>
              </a:spcBef>
              <a:buNone/>
              <a:defRPr sz="1200" b="1"/>
            </a:lvl3pPr>
            <a:lvl4pPr marL="1371600" indent="0">
              <a:lnSpc>
                <a:spcPts val="1800"/>
              </a:lnSpc>
              <a:spcBef>
                <a:spcPts val="0"/>
              </a:spcBef>
              <a:buNone/>
              <a:defRPr sz="1200" b="1"/>
            </a:lvl4pPr>
            <a:lvl5pPr marL="1828800" indent="0">
              <a:lnSpc>
                <a:spcPts val="1800"/>
              </a:lnSpc>
              <a:spcBef>
                <a:spcPts val="0"/>
              </a:spcBef>
              <a:buNone/>
              <a:defRPr sz="1200" b="1"/>
            </a:lvl5pPr>
          </a:lstStyle>
          <a:p>
            <a:pPr lvl="0"/>
            <a:r>
              <a:rPr lang="en-US"/>
              <a:t>Click to text</a:t>
            </a:r>
          </a:p>
        </p:txBody>
      </p:sp>
    </p:spTree>
    <p:extLst>
      <p:ext uri="{BB962C8B-B14F-4D97-AF65-F5344CB8AC3E}">
        <p14:creationId xmlns:p14="http://schemas.microsoft.com/office/powerpoint/2010/main" val="19805938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lette Balance act"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199" y="2569464"/>
            <a:ext cx="3619501" cy="1179576"/>
          </a:xfrm>
        </p:spPr>
        <p:txBody>
          <a:bodyPr anchor="b" anchorCtr="0">
            <a:normAutofit/>
          </a:bodyPr>
          <a:lstStyle>
            <a:lvl1pPr>
              <a:lnSpc>
                <a:spcPts val="4000"/>
              </a:lnSpc>
              <a:defRPr sz="3200" cap="all" baseline="0"/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B2F51F73-5064-47F8-83FD-440E0ED1950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79392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Picture Placeholder 8">
            <a:extLst>
              <a:ext uri="{FF2B5EF4-FFF2-40B4-BE49-F238E27FC236}">
                <a16:creationId xmlns:a16="http://schemas.microsoft.com/office/drawing/2014/main" id="{06FF689A-8221-42E8-96D4-ED4D3AD501F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27064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9" name="Picture Placeholder 8">
            <a:extLst>
              <a:ext uri="{FF2B5EF4-FFF2-40B4-BE49-F238E27FC236}">
                <a16:creationId xmlns:a16="http://schemas.microsoft.com/office/drawing/2014/main" id="{96424DB2-4D46-493F-A5B8-8901EDA394F2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174736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Picture Placeholder 8">
            <a:extLst>
              <a:ext uri="{FF2B5EF4-FFF2-40B4-BE49-F238E27FC236}">
                <a16:creationId xmlns:a16="http://schemas.microsoft.com/office/drawing/2014/main" id="{0AF2B6E1-5738-41B1-8C15-EA6715490140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10122408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Picture Placeholder 8">
            <a:extLst>
              <a:ext uri="{FF2B5EF4-FFF2-40B4-BE49-F238E27FC236}">
                <a16:creationId xmlns:a16="http://schemas.microsoft.com/office/drawing/2014/main" id="{6C8D73EB-347C-4E13-94C8-FA8FADE4655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279392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9DFA5C56-9B47-4F87-8E12-30A936274F1B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227064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Picture Placeholder 8">
            <a:extLst>
              <a:ext uri="{FF2B5EF4-FFF2-40B4-BE49-F238E27FC236}">
                <a16:creationId xmlns:a16="http://schemas.microsoft.com/office/drawing/2014/main" id="{1E3B5888-98ED-48E4-8AA8-5BAB43F8516C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8174736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569C9EE3-34D1-4DE0-B06C-2F6212F7C329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10122408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19032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mersive palette Balancing Ac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0869985-B973-4011-9FA2-83D7EBB2EA53}"/>
              </a:ext>
            </a:extLst>
          </p:cNvPr>
          <p:cNvSpPr/>
          <p:nvPr userDrawn="1"/>
        </p:nvSpPr>
        <p:spPr>
          <a:xfrm>
            <a:off x="0" y="2400300"/>
            <a:ext cx="4267200" cy="4457700"/>
          </a:xfrm>
          <a:prstGeom prst="rect">
            <a:avLst/>
          </a:prstGeom>
          <a:solidFill>
            <a:srgbClr val="D293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1399032"/>
            <a:ext cx="3619501" cy="877824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A60302F-65DB-4E93-B6C3-49E64C44FB5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7200" y="2779776"/>
            <a:ext cx="3465576" cy="3255264"/>
          </a:xfrm>
          <a:prstGeom prst="rect">
            <a:avLst/>
          </a:prstGeom>
        </p:spPr>
        <p:txBody>
          <a:bodyPr/>
          <a:lstStyle>
            <a:lvl1pPr marL="0" indent="0">
              <a:lnSpc>
                <a:spcPts val="3000"/>
              </a:lnSpc>
              <a:spcBef>
                <a:spcPts val="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2400"/>
            </a:lvl2pPr>
            <a:lvl3pPr marL="914400" indent="0">
              <a:buNone/>
              <a:defRPr sz="2400"/>
            </a:lvl3pPr>
            <a:lvl4pPr marL="1371600" indent="0">
              <a:buNone/>
              <a:defRPr sz="2400"/>
            </a:lvl4pPr>
            <a:lvl5pPr marL="1828800" indent="0">
              <a:buNone/>
              <a:defRPr sz="24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A66F217-0E52-4AD8-82BA-AB332C59638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254500" y="0"/>
            <a:ext cx="7480300" cy="685800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75D44F0-DADD-4DCC-82EC-FDB3E9878AA9}"/>
              </a:ext>
            </a:extLst>
          </p:cNvPr>
          <p:cNvSpPr/>
          <p:nvPr userDrawn="1"/>
        </p:nvSpPr>
        <p:spPr>
          <a:xfrm>
            <a:off x="11734800" y="4445000"/>
            <a:ext cx="457200" cy="2413000"/>
          </a:xfrm>
          <a:prstGeom prst="rect">
            <a:avLst/>
          </a:prstGeom>
          <a:solidFill>
            <a:srgbClr val="884C5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8CFE2C9-8B6E-4DDA-A5EA-04581F7629F0}"/>
              </a:ext>
            </a:extLst>
          </p:cNvPr>
          <p:cNvSpPr/>
          <p:nvPr userDrawn="1"/>
        </p:nvSpPr>
        <p:spPr>
          <a:xfrm>
            <a:off x="11734800" y="0"/>
            <a:ext cx="457200" cy="4462272"/>
          </a:xfrm>
          <a:prstGeom prst="rect">
            <a:avLst/>
          </a:prstGeom>
          <a:solidFill>
            <a:srgbClr val="86A29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182342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struc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 hidden="1"/>
          <p:cNvSpPr/>
          <p:nvPr userDrawn="1"/>
        </p:nvSpPr>
        <p:spPr>
          <a:xfrm>
            <a:off x="256032" y="265176"/>
            <a:ext cx="11683049" cy="6332433"/>
          </a:xfrm>
          <a:prstGeom prst="rect">
            <a:avLst/>
          </a:prstGeom>
          <a:solidFill>
            <a:srgbClr val="F5F5F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 anchorCtr="0"/>
          <a:lstStyle/>
          <a:p>
            <a:pPr algn="ctr"/>
            <a:endParaRPr lang="en-US" sz="1800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96FEDCD9-19A7-423B-ABE0-DDD032DE88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7467601" cy="1572768"/>
          </a:xfrm>
        </p:spPr>
        <p:txBody>
          <a:bodyPr/>
          <a:lstStyle>
            <a:lvl1pPr>
              <a:lnSpc>
                <a:spcPts val="46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9">
            <a:extLst>
              <a:ext uri="{FF2B5EF4-FFF2-40B4-BE49-F238E27FC236}">
                <a16:creationId xmlns:a16="http://schemas.microsoft.com/office/drawing/2014/main" id="{EBD7372B-17B4-4062-8BFA-745581B2734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7200" y="2540000"/>
            <a:ext cx="6591300" cy="3403600"/>
          </a:xfrm>
          <a:prstGeom prst="rect">
            <a:avLst/>
          </a:prstGeom>
        </p:spPr>
        <p:txBody>
          <a:bodyPr/>
          <a:lstStyle>
            <a:lvl1pPr marL="342900" indent="-342900">
              <a:lnSpc>
                <a:spcPts val="3000"/>
              </a:lnSpc>
              <a:spcBef>
                <a:spcPts val="0"/>
              </a:spcBef>
              <a:buFont typeface="+mj-lt"/>
              <a:buAutoNum type="arabicPeriod"/>
              <a:defRPr sz="1800"/>
            </a:lvl1pPr>
            <a:lvl2pPr marL="457200" indent="0">
              <a:buNone/>
              <a:defRPr sz="2400"/>
            </a:lvl2pPr>
            <a:lvl3pPr marL="914400" indent="0">
              <a:buNone/>
              <a:defRPr sz="2400"/>
            </a:lvl3pPr>
            <a:lvl4pPr marL="1371600" indent="0">
              <a:buNone/>
              <a:defRPr sz="2400"/>
            </a:lvl4pPr>
            <a:lvl5pPr marL="1828800" indent="0">
              <a:buNone/>
              <a:defRPr sz="24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9A28F9-9D68-48A2-A1AD-C1C318C0EC8D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115300" y="1384300"/>
            <a:ext cx="3410712" cy="4572000"/>
          </a:xfrm>
          <a:prstGeom prst="roundRect">
            <a:avLst>
              <a:gd name="adj" fmla="val 2543"/>
            </a:avLst>
          </a:prstGeo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58365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32" userDrawn="1">
          <p15:clr>
            <a:srgbClr val="FBAE40"/>
          </p15:clr>
        </p15:guide>
        <p15:guide id="2" pos="336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lette Wellspring"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199" y="2569464"/>
            <a:ext cx="3619501" cy="1179576"/>
          </a:xfrm>
        </p:spPr>
        <p:txBody>
          <a:bodyPr anchor="b" anchorCtr="0">
            <a:normAutofit/>
          </a:bodyPr>
          <a:lstStyle>
            <a:lvl1pPr>
              <a:lnSpc>
                <a:spcPts val="4000"/>
              </a:lnSpc>
              <a:defRPr sz="3200"/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B2F51F73-5064-47F8-83FD-440E0ED1950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79392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18" name="Picture Placeholder 8">
            <a:extLst>
              <a:ext uri="{FF2B5EF4-FFF2-40B4-BE49-F238E27FC236}">
                <a16:creationId xmlns:a16="http://schemas.microsoft.com/office/drawing/2014/main" id="{06FF689A-8221-42E8-96D4-ED4D3AD501F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27064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19" name="Picture Placeholder 8">
            <a:extLst>
              <a:ext uri="{FF2B5EF4-FFF2-40B4-BE49-F238E27FC236}">
                <a16:creationId xmlns:a16="http://schemas.microsoft.com/office/drawing/2014/main" id="{96424DB2-4D46-493F-A5B8-8901EDA394F2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174736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0" name="Picture Placeholder 8">
            <a:extLst>
              <a:ext uri="{FF2B5EF4-FFF2-40B4-BE49-F238E27FC236}">
                <a16:creationId xmlns:a16="http://schemas.microsoft.com/office/drawing/2014/main" id="{0AF2B6E1-5738-41B1-8C15-EA6715490140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10122408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1" name="Picture Placeholder 8">
            <a:extLst>
              <a:ext uri="{FF2B5EF4-FFF2-40B4-BE49-F238E27FC236}">
                <a16:creationId xmlns:a16="http://schemas.microsoft.com/office/drawing/2014/main" id="{6C8D73EB-347C-4E13-94C8-FA8FADE4655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279392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9DFA5C56-9B47-4F87-8E12-30A936274F1B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227064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3" name="Picture Placeholder 8">
            <a:extLst>
              <a:ext uri="{FF2B5EF4-FFF2-40B4-BE49-F238E27FC236}">
                <a16:creationId xmlns:a16="http://schemas.microsoft.com/office/drawing/2014/main" id="{1E3B5888-98ED-48E4-8AA8-5BAB43F8516C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8174736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569C9EE3-34D1-4DE0-B06C-2F6212F7C329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10122408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59421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mersive palette Wellspring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186ECD6-DF3C-4CA6-9A77-ED32AC37F81F}"/>
              </a:ext>
            </a:extLst>
          </p:cNvPr>
          <p:cNvSpPr/>
          <p:nvPr userDrawn="1"/>
        </p:nvSpPr>
        <p:spPr>
          <a:xfrm>
            <a:off x="0" y="0"/>
            <a:ext cx="2445488" cy="457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D3F081E-4462-4B33-A41E-0432A3B439D9}"/>
              </a:ext>
            </a:extLst>
          </p:cNvPr>
          <p:cNvSpPr/>
          <p:nvPr userDrawn="1"/>
        </p:nvSpPr>
        <p:spPr>
          <a:xfrm rot="5400000">
            <a:off x="10740656" y="5406656"/>
            <a:ext cx="2445488" cy="457200"/>
          </a:xfrm>
          <a:prstGeom prst="rect">
            <a:avLst/>
          </a:prstGeom>
          <a:solidFill>
            <a:srgbClr val="8A589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05FA2D1-6BF4-4194-B815-8C66D013FD27}"/>
              </a:ext>
            </a:extLst>
          </p:cNvPr>
          <p:cNvSpPr/>
          <p:nvPr userDrawn="1"/>
        </p:nvSpPr>
        <p:spPr>
          <a:xfrm>
            <a:off x="7982712" y="495300"/>
            <a:ext cx="3753612" cy="5943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C88F0DF-BC0B-473C-82DC-7FC46D38FAC1}"/>
              </a:ext>
            </a:extLst>
          </p:cNvPr>
          <p:cNvSpPr/>
          <p:nvPr userDrawn="1"/>
        </p:nvSpPr>
        <p:spPr>
          <a:xfrm>
            <a:off x="4251158" y="495300"/>
            <a:ext cx="3787056" cy="59436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A60302F-65DB-4E93-B6C3-49E64C44FB5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7200" y="2779776"/>
            <a:ext cx="3465576" cy="3255264"/>
          </a:xfrm>
          <a:prstGeom prst="rect">
            <a:avLst/>
          </a:prstGeom>
        </p:spPr>
        <p:txBody>
          <a:bodyPr/>
          <a:lstStyle>
            <a:lvl1pPr marL="0" indent="0">
              <a:lnSpc>
                <a:spcPts val="3000"/>
              </a:lnSpc>
              <a:spcBef>
                <a:spcPts val="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400"/>
            </a:lvl2pPr>
            <a:lvl3pPr marL="914400" indent="0">
              <a:buNone/>
              <a:defRPr sz="2400"/>
            </a:lvl3pPr>
            <a:lvl4pPr marL="1371600" indent="0">
              <a:buNone/>
              <a:defRPr sz="2400"/>
            </a:lvl4pPr>
            <a:lvl5pPr marL="1828800" indent="0">
              <a:buNone/>
              <a:defRPr sz="2400"/>
            </a:lvl5pPr>
          </a:lstStyle>
          <a:p>
            <a:pPr lvl="0"/>
            <a:r>
              <a:rPr lang="en-US"/>
              <a:t>Click to edit text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A66F217-0E52-4AD8-82BA-AB332C59638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709160" y="960120"/>
            <a:ext cx="6574536" cy="507492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DF3E524-6AEB-4529-804C-0B9CD9992050}"/>
              </a:ext>
            </a:extLst>
          </p:cNvPr>
          <p:cNvSpPr/>
          <p:nvPr userDrawn="1"/>
        </p:nvSpPr>
        <p:spPr>
          <a:xfrm>
            <a:off x="228600" y="241300"/>
            <a:ext cx="11772900" cy="6400800"/>
          </a:xfrm>
          <a:prstGeom prst="rect">
            <a:avLst/>
          </a:prstGeom>
          <a:noFill/>
          <a:ln w="254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CFF2CAC-AD21-48FA-AD68-A643AAA6A8C4}"/>
              </a:ext>
            </a:extLst>
          </p:cNvPr>
          <p:cNvCxnSpPr>
            <a:cxnSpLocks/>
          </p:cNvCxnSpPr>
          <p:nvPr userDrawn="1"/>
        </p:nvCxnSpPr>
        <p:spPr>
          <a:xfrm>
            <a:off x="228600" y="2415910"/>
            <a:ext cx="4022558" cy="0"/>
          </a:xfrm>
          <a:prstGeom prst="line">
            <a:avLst/>
          </a:prstGeom>
          <a:ln w="25400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1371600"/>
            <a:ext cx="3619501" cy="877824"/>
          </a:xfrm>
        </p:spPr>
        <p:txBody>
          <a:bodyPr/>
          <a:lstStyle>
            <a:lvl1pPr>
              <a:lnSpc>
                <a:spcPts val="4320"/>
              </a:lnSpc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51225590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lette Star of the show"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199" y="2569464"/>
            <a:ext cx="3619501" cy="1179576"/>
          </a:xfrm>
        </p:spPr>
        <p:txBody>
          <a:bodyPr anchor="t" anchorCtr="0">
            <a:normAutofit/>
          </a:bodyPr>
          <a:lstStyle>
            <a:lvl1pPr>
              <a:lnSpc>
                <a:spcPts val="4000"/>
              </a:lnSpc>
              <a:defRPr sz="3200"/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B2F51F73-5064-47F8-83FD-440E0ED1950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79392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18" name="Picture Placeholder 8">
            <a:extLst>
              <a:ext uri="{FF2B5EF4-FFF2-40B4-BE49-F238E27FC236}">
                <a16:creationId xmlns:a16="http://schemas.microsoft.com/office/drawing/2014/main" id="{06FF689A-8221-42E8-96D4-ED4D3AD501F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27064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19" name="Picture Placeholder 8">
            <a:extLst>
              <a:ext uri="{FF2B5EF4-FFF2-40B4-BE49-F238E27FC236}">
                <a16:creationId xmlns:a16="http://schemas.microsoft.com/office/drawing/2014/main" id="{96424DB2-4D46-493F-A5B8-8901EDA394F2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174736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0" name="Picture Placeholder 8">
            <a:extLst>
              <a:ext uri="{FF2B5EF4-FFF2-40B4-BE49-F238E27FC236}">
                <a16:creationId xmlns:a16="http://schemas.microsoft.com/office/drawing/2014/main" id="{0AF2B6E1-5738-41B1-8C15-EA6715490140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10122408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1" name="Picture Placeholder 8">
            <a:extLst>
              <a:ext uri="{FF2B5EF4-FFF2-40B4-BE49-F238E27FC236}">
                <a16:creationId xmlns:a16="http://schemas.microsoft.com/office/drawing/2014/main" id="{6C8D73EB-347C-4E13-94C8-FA8FADE4655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279392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9DFA5C56-9B47-4F87-8E12-30A936274F1B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227064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3" name="Picture Placeholder 8">
            <a:extLst>
              <a:ext uri="{FF2B5EF4-FFF2-40B4-BE49-F238E27FC236}">
                <a16:creationId xmlns:a16="http://schemas.microsoft.com/office/drawing/2014/main" id="{1E3B5888-98ED-48E4-8AA8-5BAB43F8516C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8174736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569C9EE3-34D1-4DE0-B06C-2F6212F7C329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10122408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39207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mersive palette Star of the show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462B86F-90E5-425E-9F83-8477D8111E1D}"/>
              </a:ext>
            </a:extLst>
          </p:cNvPr>
          <p:cNvSpPr/>
          <p:nvPr userDrawn="1"/>
        </p:nvSpPr>
        <p:spPr>
          <a:xfrm>
            <a:off x="0" y="495300"/>
            <a:ext cx="6057900" cy="13335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5269853-3C2C-4F9C-B1BB-E00F7A1DB9E1}"/>
              </a:ext>
            </a:extLst>
          </p:cNvPr>
          <p:cNvSpPr/>
          <p:nvPr userDrawn="1"/>
        </p:nvSpPr>
        <p:spPr>
          <a:xfrm>
            <a:off x="6530703" y="495300"/>
            <a:ext cx="2931587" cy="26289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3759D58-52AF-4785-8A33-F528F46D88A3}"/>
              </a:ext>
            </a:extLst>
          </p:cNvPr>
          <p:cNvSpPr/>
          <p:nvPr userDrawn="1"/>
        </p:nvSpPr>
        <p:spPr>
          <a:xfrm>
            <a:off x="8852618" y="3863713"/>
            <a:ext cx="2921000" cy="2590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AD3E0F4-EC0D-43C2-AC84-A53134C8566E}"/>
              </a:ext>
            </a:extLst>
          </p:cNvPr>
          <p:cNvSpPr/>
          <p:nvPr userDrawn="1"/>
        </p:nvSpPr>
        <p:spPr>
          <a:xfrm>
            <a:off x="228600" y="241300"/>
            <a:ext cx="11772900" cy="6400800"/>
          </a:xfrm>
          <a:prstGeom prst="rect">
            <a:avLst/>
          </a:prstGeom>
          <a:noFill/>
          <a:ln w="254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5638801" cy="1572126"/>
          </a:xfrm>
        </p:spPr>
        <p:txBody>
          <a:bodyPr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A60302F-65DB-4E93-B6C3-49E64C44FB5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7200" y="2489200"/>
            <a:ext cx="5202936" cy="3547872"/>
          </a:xfrm>
          <a:prstGeom prst="rect">
            <a:avLst/>
          </a:prstGeom>
        </p:spPr>
        <p:txBody>
          <a:bodyPr/>
          <a:lstStyle>
            <a:lvl1pPr marL="0" indent="0">
              <a:lnSpc>
                <a:spcPts val="3000"/>
              </a:lnSpc>
              <a:spcBef>
                <a:spcPts val="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400"/>
            </a:lvl2pPr>
            <a:lvl3pPr marL="914400" indent="0">
              <a:buNone/>
              <a:defRPr sz="2400"/>
            </a:lvl3pPr>
            <a:lvl4pPr marL="1371600" indent="0">
              <a:buNone/>
              <a:defRPr sz="2400"/>
            </a:lvl4pPr>
            <a:lvl5pPr marL="1828800" indent="0">
              <a:buNone/>
              <a:defRPr sz="2400"/>
            </a:lvl5pPr>
          </a:lstStyle>
          <a:p>
            <a:pPr lvl="0"/>
            <a:r>
              <a:rPr lang="en-US"/>
              <a:t>Click to edit text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A66F217-0E52-4AD8-82BA-AB332C59638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997700" y="914400"/>
            <a:ext cx="4334256" cy="5093208"/>
          </a:xfrm>
          <a:prstGeom prst="rect">
            <a:avLst/>
          </a:prstGeom>
          <a:solidFill>
            <a:schemeClr val="accent3"/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036680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lette Amusements"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199" y="2569464"/>
            <a:ext cx="3619501" cy="1179576"/>
          </a:xfrm>
        </p:spPr>
        <p:txBody>
          <a:bodyPr anchor="b" anchorCtr="0">
            <a:normAutofit/>
          </a:bodyPr>
          <a:lstStyle>
            <a:lvl1pPr>
              <a:lnSpc>
                <a:spcPts val="4000"/>
              </a:lnSpc>
              <a:defRPr sz="3200"/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B2F51F73-5064-47F8-83FD-440E0ED1950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79392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18" name="Picture Placeholder 8">
            <a:extLst>
              <a:ext uri="{FF2B5EF4-FFF2-40B4-BE49-F238E27FC236}">
                <a16:creationId xmlns:a16="http://schemas.microsoft.com/office/drawing/2014/main" id="{06FF689A-8221-42E8-96D4-ED4D3AD501F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27064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19" name="Picture Placeholder 8">
            <a:extLst>
              <a:ext uri="{FF2B5EF4-FFF2-40B4-BE49-F238E27FC236}">
                <a16:creationId xmlns:a16="http://schemas.microsoft.com/office/drawing/2014/main" id="{96424DB2-4D46-493F-A5B8-8901EDA394F2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174736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0" name="Picture Placeholder 8">
            <a:extLst>
              <a:ext uri="{FF2B5EF4-FFF2-40B4-BE49-F238E27FC236}">
                <a16:creationId xmlns:a16="http://schemas.microsoft.com/office/drawing/2014/main" id="{0AF2B6E1-5738-41B1-8C15-EA6715490140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10122408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1" name="Picture Placeholder 8">
            <a:extLst>
              <a:ext uri="{FF2B5EF4-FFF2-40B4-BE49-F238E27FC236}">
                <a16:creationId xmlns:a16="http://schemas.microsoft.com/office/drawing/2014/main" id="{6C8D73EB-347C-4E13-94C8-FA8FADE4655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279392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9DFA5C56-9B47-4F87-8E12-30A936274F1B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227064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3" name="Picture Placeholder 8">
            <a:extLst>
              <a:ext uri="{FF2B5EF4-FFF2-40B4-BE49-F238E27FC236}">
                <a16:creationId xmlns:a16="http://schemas.microsoft.com/office/drawing/2014/main" id="{1E3B5888-98ED-48E4-8AA8-5BAB43F8516C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8174736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569C9EE3-34D1-4DE0-B06C-2F6212F7C329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10122408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28899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mersive palette Amusements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3A3BC27-A809-4F76-931E-2DE01059A5AB}"/>
              </a:ext>
            </a:extLst>
          </p:cNvPr>
          <p:cNvSpPr/>
          <p:nvPr userDrawn="1"/>
        </p:nvSpPr>
        <p:spPr>
          <a:xfrm>
            <a:off x="6712974" y="1651000"/>
            <a:ext cx="460459" cy="5207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96A5108-5EBA-43CE-BA4A-DA9EEF5D808A}"/>
              </a:ext>
            </a:extLst>
          </p:cNvPr>
          <p:cNvSpPr/>
          <p:nvPr userDrawn="1"/>
        </p:nvSpPr>
        <p:spPr>
          <a:xfrm>
            <a:off x="9271000" y="0"/>
            <a:ext cx="2921000" cy="53975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2712910-50D0-4906-AB08-F37D02F96D4A}"/>
              </a:ext>
            </a:extLst>
          </p:cNvPr>
          <p:cNvSpPr/>
          <p:nvPr userDrawn="1"/>
        </p:nvSpPr>
        <p:spPr>
          <a:xfrm>
            <a:off x="0" y="2387600"/>
            <a:ext cx="5461000" cy="2159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DAC760C-BE23-4DA2-A294-3B5668F8AECA}"/>
              </a:ext>
            </a:extLst>
          </p:cNvPr>
          <p:cNvSpPr/>
          <p:nvPr userDrawn="1"/>
        </p:nvSpPr>
        <p:spPr>
          <a:xfrm>
            <a:off x="228600" y="241300"/>
            <a:ext cx="11772900" cy="6400800"/>
          </a:xfrm>
          <a:prstGeom prst="rect">
            <a:avLst/>
          </a:pr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5605272" cy="1572126"/>
          </a:xfrm>
        </p:spPr>
        <p:txBody>
          <a:bodyPr anchor="ctr" anchorCtr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A60302F-65DB-4E93-B6C3-49E64C44FB5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7200" y="3072384"/>
            <a:ext cx="4946904" cy="2871216"/>
          </a:xfrm>
          <a:prstGeom prst="rect">
            <a:avLst/>
          </a:prstGeom>
        </p:spPr>
        <p:txBody>
          <a:bodyPr/>
          <a:lstStyle>
            <a:lvl1pPr marL="0" indent="0">
              <a:lnSpc>
                <a:spcPts val="3000"/>
              </a:lnSpc>
              <a:spcBef>
                <a:spcPts val="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2400"/>
            </a:lvl2pPr>
            <a:lvl3pPr marL="914400" indent="0">
              <a:buNone/>
              <a:defRPr sz="2400"/>
            </a:lvl3pPr>
            <a:lvl4pPr marL="1371600" indent="0">
              <a:buNone/>
              <a:defRPr sz="2400"/>
            </a:lvl4pPr>
            <a:lvl5pPr marL="1828800" indent="0">
              <a:buNone/>
              <a:defRPr sz="2400"/>
            </a:lvl5pPr>
          </a:lstStyle>
          <a:p>
            <a:pPr lvl="0"/>
            <a:r>
              <a:rPr lang="en-US"/>
              <a:t>Click to edit text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A66F217-0E52-4AD8-82BA-AB332C59638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178040" y="457200"/>
            <a:ext cx="4562856" cy="64008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717604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C80DF88-AC53-41A3-8067-D7E6D5DB1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11174819" cy="9037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4755C1-18CC-4FD3-A030-3DAF469919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310904-DE8F-4B8E-99C6-5AFA03672FFA}" type="datetimeFigureOut">
              <a:rPr lang="en-US" smtClean="0"/>
              <a:t>4/4/2022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E029F1-B791-445F-A184-90CC7A1BEC1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D98767-7C9E-42DE-9782-D932A0FF1B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5FADE3-B84E-4AF7-91CC-AB47E1A4361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34887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00" r:id="rId2"/>
    <p:sldLayoutId id="2147483701" r:id="rId3"/>
    <p:sldLayoutId id="2147483702" r:id="rId4"/>
    <p:sldLayoutId id="2147483662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5112" userDrawn="1">
          <p15:clr>
            <a:srgbClr val="F26B43"/>
          </p15:clr>
        </p15:guide>
        <p15:guide id="2" pos="2568" userDrawn="1">
          <p15:clr>
            <a:srgbClr val="F26B43"/>
          </p15:clr>
        </p15:guide>
        <p15:guide id="3" pos="288" userDrawn="1">
          <p15:clr>
            <a:srgbClr val="5ACBF0"/>
          </p15:clr>
        </p15:guide>
        <p15:guide id="4" pos="7392" userDrawn="1">
          <p15:clr>
            <a:srgbClr val="5ACBF0"/>
          </p15:clr>
        </p15:guide>
        <p15:guide id="5" orient="horz" pos="576" userDrawn="1">
          <p15:clr>
            <a:srgbClr val="5ACBF0"/>
          </p15:clr>
        </p15:guide>
        <p15:guide id="6" orient="horz" pos="3744" userDrawn="1">
          <p15:clr>
            <a:srgbClr val="5ACBF0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C80DF88-AC53-41A3-8067-D7E6D5DB1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11174819" cy="9037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4755C1-18CC-4FD3-A030-3DAF469919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310904-DE8F-4B8E-99C6-5AFA03672FFA}" type="datetimeFigureOut">
              <a:rPr lang="en-US" smtClean="0"/>
              <a:t>4/4/2022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E029F1-B791-445F-A184-90CC7A1BEC1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D98767-7C9E-42DE-9782-D932A0FF1B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5FADE3-B84E-4AF7-91CC-AB47E1A4361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16035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1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5112" userDrawn="1">
          <p15:clr>
            <a:srgbClr val="F26B43"/>
          </p15:clr>
        </p15:guide>
        <p15:guide id="2" pos="2568" userDrawn="1">
          <p15:clr>
            <a:srgbClr val="F26B43"/>
          </p15:clr>
        </p15:guide>
        <p15:guide id="3" pos="288" userDrawn="1">
          <p15:clr>
            <a:srgbClr val="5ACBF0"/>
          </p15:clr>
        </p15:guide>
        <p15:guide id="4" pos="7392" userDrawn="1">
          <p15:clr>
            <a:srgbClr val="5ACBF0"/>
          </p15:clr>
        </p15:guide>
        <p15:guide id="5" orient="horz" pos="576" userDrawn="1">
          <p15:clr>
            <a:srgbClr val="5ACBF0"/>
          </p15:clr>
        </p15:guide>
        <p15:guide id="6" orient="horz" pos="3744" userDrawn="1">
          <p15:clr>
            <a:srgbClr val="5ACBF0"/>
          </p15:clr>
        </p15:guide>
      </p15:sldGuideLst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C80DF88-AC53-41A3-8067-D7E6D5DB1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11174819" cy="9037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4755C1-18CC-4FD3-A030-3DAF469919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310904-DE8F-4B8E-99C6-5AFA03672FFA}" type="datetimeFigureOut">
              <a:rPr lang="en-US" smtClean="0"/>
              <a:t>4/4/2022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E029F1-B791-445F-A184-90CC7A1BEC1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D98767-7C9E-42DE-9782-D932A0FF1B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5FADE3-B84E-4AF7-91CC-AB47E1A4361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45085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0" r:id="rId1"/>
    <p:sldLayoutId id="2147483723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5112" userDrawn="1">
          <p15:clr>
            <a:srgbClr val="F26B43"/>
          </p15:clr>
        </p15:guide>
        <p15:guide id="2" pos="2568" userDrawn="1">
          <p15:clr>
            <a:srgbClr val="F26B43"/>
          </p15:clr>
        </p15:guide>
        <p15:guide id="3" pos="288" userDrawn="1">
          <p15:clr>
            <a:srgbClr val="5ACBF0"/>
          </p15:clr>
        </p15:guide>
        <p15:guide id="4" pos="7392" userDrawn="1">
          <p15:clr>
            <a:srgbClr val="5ACBF0"/>
          </p15:clr>
        </p15:guide>
        <p15:guide id="5" orient="horz" pos="576" userDrawn="1">
          <p15:clr>
            <a:srgbClr val="5ACBF0"/>
          </p15:clr>
        </p15:guide>
        <p15:guide id="6" orient="horz" pos="3744" userDrawn="1">
          <p15:clr>
            <a:srgbClr val="5ACBF0"/>
          </p15:clr>
        </p15:guide>
      </p15:sldGuideLst>
    </p:ext>
  </p:extLst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C80DF88-AC53-41A3-8067-D7E6D5DB1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11174819" cy="9037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4755C1-18CC-4FD3-A030-3DAF469919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310904-DE8F-4B8E-99C6-5AFA03672FFA}" type="datetimeFigureOut">
              <a:rPr lang="en-US" smtClean="0"/>
              <a:t>4/4/2022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E029F1-B791-445F-A184-90CC7A1BEC1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D98767-7C9E-42DE-9782-D932A0FF1B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5FADE3-B84E-4AF7-91CC-AB47E1A4361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20136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1" r:id="rId1"/>
    <p:sldLayoutId id="214748370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5112" userDrawn="1">
          <p15:clr>
            <a:srgbClr val="F26B43"/>
          </p15:clr>
        </p15:guide>
        <p15:guide id="2" pos="2568" userDrawn="1">
          <p15:clr>
            <a:srgbClr val="F26B43"/>
          </p15:clr>
        </p15:guide>
        <p15:guide id="3" pos="288" userDrawn="1">
          <p15:clr>
            <a:srgbClr val="5ACBF0"/>
          </p15:clr>
        </p15:guide>
        <p15:guide id="4" pos="7392" userDrawn="1">
          <p15:clr>
            <a:srgbClr val="5ACBF0"/>
          </p15:clr>
        </p15:guide>
        <p15:guide id="5" orient="horz" pos="576" userDrawn="1">
          <p15:clr>
            <a:srgbClr val="5ACBF0"/>
          </p15:clr>
        </p15:guide>
        <p15:guide id="6" orient="horz" pos="3744" userDrawn="1">
          <p15:clr>
            <a:srgbClr val="5ACBF0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Visio_Drawing.vsdx"/><Relationship Id="rId2" Type="http://schemas.openxmlformats.org/officeDocument/2006/relationships/slideLayout" Target="../slideLayouts/slideLayout8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7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ublicdomainpictures.net/view-image.php?image=100971&amp;picture=ice-background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830015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Abstract image of curvy lines">
            <a:extLst>
              <a:ext uri="{FF2B5EF4-FFF2-40B4-BE49-F238E27FC236}">
                <a16:creationId xmlns:a16="http://schemas.microsoft.com/office/drawing/2014/main" id="{81F59575-96AE-45B0-B1FB-3CFC139E9D1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/>
          <a:stretch/>
        </p:blipFill>
        <p:spPr>
          <a:xfrm>
            <a:off x="0" y="0"/>
            <a:ext cx="12191550" cy="6857999"/>
          </a:xfr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08347D8D-E852-43D5-858E-2D01BE57FA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5407" y="241309"/>
            <a:ext cx="6581554" cy="2775598"/>
          </a:xfrm>
        </p:spPr>
        <p:txBody>
          <a:bodyPr anchor="t" anchorCtr="0">
            <a:noAutofit/>
          </a:bodyPr>
          <a:lstStyle/>
          <a:p>
            <a:r>
              <a:rPr lang="en-GB" sz="50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PROBLEM SOLVING AND DECISION MAKING</a:t>
            </a:r>
            <a:endParaRPr lang="en-US" sz="5000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5" name="CasetăText 13">
            <a:extLst>
              <a:ext uri="{FF2B5EF4-FFF2-40B4-BE49-F238E27FC236}">
                <a16:creationId xmlns:a16="http://schemas.microsoft.com/office/drawing/2014/main" id="{268B8353-B370-49AD-990B-9F4A8CFB6548}"/>
              </a:ext>
            </a:extLst>
          </p:cNvPr>
          <p:cNvSpPr txBox="1"/>
          <p:nvPr/>
        </p:nvSpPr>
        <p:spPr>
          <a:xfrm>
            <a:off x="5734083" y="4543556"/>
            <a:ext cx="329747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MD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Student </a:t>
            </a:r>
            <a:r>
              <a:rPr lang="ro-MD" sz="20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Name</a:t>
            </a:r>
            <a:r>
              <a:rPr lang="ro-MD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:</a:t>
            </a:r>
          </a:p>
        </p:txBody>
      </p:sp>
      <p:sp>
        <p:nvSpPr>
          <p:cNvPr id="6" name="CasetăText 8">
            <a:extLst>
              <a:ext uri="{FF2B5EF4-FFF2-40B4-BE49-F238E27FC236}">
                <a16:creationId xmlns:a16="http://schemas.microsoft.com/office/drawing/2014/main" id="{D47E0846-2280-4242-897B-B553504D665F}"/>
              </a:ext>
            </a:extLst>
          </p:cNvPr>
          <p:cNvSpPr txBox="1"/>
          <p:nvPr/>
        </p:nvSpPr>
        <p:spPr>
          <a:xfrm>
            <a:off x="5670800" y="4931240"/>
            <a:ext cx="51166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3681413" algn="l"/>
              </a:tabLst>
            </a:pPr>
            <a:r>
              <a:rPr lang="hy-AM" sz="20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Lecturer Name :</a:t>
            </a:r>
            <a:r>
              <a:rPr lang="en-GB" sz="20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 Isaiah </a:t>
            </a:r>
            <a:r>
              <a:rPr lang="en-GB" sz="2000" b="1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Oino</a:t>
            </a:r>
            <a:endParaRPr lang="ro-RO" sz="2000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19EF073-21B9-4F7D-9E0A-D552E9BE6780}"/>
              </a:ext>
            </a:extLst>
          </p:cNvPr>
          <p:cNvSpPr txBox="1"/>
          <p:nvPr/>
        </p:nvSpPr>
        <p:spPr>
          <a:xfrm>
            <a:off x="10641160" y="4524202"/>
            <a:ext cx="139429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i="1" dirty="0"/>
              <a:t>(2109475)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253FF24-7156-449F-B951-5D9DF119E49F}"/>
              </a:ext>
            </a:extLst>
          </p:cNvPr>
          <p:cNvSpPr txBox="1"/>
          <p:nvPr/>
        </p:nvSpPr>
        <p:spPr>
          <a:xfrm>
            <a:off x="8052382" y="4379470"/>
            <a:ext cx="2588777" cy="5716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lnSpc>
                <a:spcPct val="150000"/>
              </a:lnSpc>
            </a:pPr>
            <a:r>
              <a:rPr lang="ro-MD" sz="24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Natalia Rupet</a:t>
            </a:r>
          </a:p>
        </p:txBody>
      </p:sp>
      <p:sp>
        <p:nvSpPr>
          <p:cNvPr id="12" name="CasetăText 14">
            <a:extLst>
              <a:ext uri="{FF2B5EF4-FFF2-40B4-BE49-F238E27FC236}">
                <a16:creationId xmlns:a16="http://schemas.microsoft.com/office/drawing/2014/main" id="{19098A84-FB25-4BF6-81A5-7201B4B5700C}"/>
              </a:ext>
            </a:extLst>
          </p:cNvPr>
          <p:cNvSpPr txBox="1"/>
          <p:nvPr/>
        </p:nvSpPr>
        <p:spPr>
          <a:xfrm>
            <a:off x="950125" y="6065131"/>
            <a:ext cx="7268591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endParaRPr lang="ro-MD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r>
              <a:rPr lang="ro-MD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University of Wales </a:t>
            </a:r>
            <a:r>
              <a:rPr lang="ro-MD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Trinity</a:t>
            </a:r>
            <a:r>
              <a:rPr lang="ro-MD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Saint David Birmingham Campus</a:t>
            </a:r>
          </a:p>
          <a:p>
            <a:endParaRPr lang="ro-RO" sz="24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0F9CEA5-1CC9-4317-AE23-F74D4499CDC8}"/>
              </a:ext>
            </a:extLst>
          </p:cNvPr>
          <p:cNvSpPr txBox="1"/>
          <p:nvPr/>
        </p:nvSpPr>
        <p:spPr>
          <a:xfrm>
            <a:off x="9635705" y="219594"/>
            <a:ext cx="230358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2400" b="1" i="0" u="none" strike="noStrike" kern="1200" cap="all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bmsw4004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83151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A person standing on a rock while looking at the ocean wave with outstretched arms">
            <a:extLst>
              <a:ext uri="{FF2B5EF4-FFF2-40B4-BE49-F238E27FC236}">
                <a16:creationId xmlns:a16="http://schemas.microsoft.com/office/drawing/2014/main" id="{8C1A64BB-92C4-44CC-9AB7-8416F1B9BF5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solidFill>
            <a:srgbClr val="6768AB">
              <a:alpha val="75000"/>
            </a:srgbClr>
          </a:solidFill>
        </p:spPr>
      </p:pic>
      <p:sp>
        <p:nvSpPr>
          <p:cNvPr id="9" name="Rectangle 8" descr="Shaded overlay">
            <a:extLst>
              <a:ext uri="{FF2B5EF4-FFF2-40B4-BE49-F238E27FC236}">
                <a16:creationId xmlns:a16="http://schemas.microsoft.com/office/drawing/2014/main" id="{558C501A-DC1F-4BA4-BFFA-44EF8845A38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6768AB">
              <a:alpha val="74902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35A981B-6487-4B00-9EAF-D0D748FA60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28203" y="307771"/>
            <a:ext cx="4719712" cy="903767"/>
          </a:xfrm>
        </p:spPr>
        <p:txBody>
          <a:bodyPr/>
          <a:lstStyle/>
          <a:p>
            <a:r>
              <a:rPr lang="en-US" b="1" u="sng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Introduction: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43F7E3B-CE99-4770-8587-6554C15693F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57199" y="1588518"/>
            <a:ext cx="7935402" cy="3935895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Mid Cheshire Hospitals NHS Foundation Trust (MCHT) has been facing problems in relation to employee absenteeism. </a:t>
            </a:r>
          </a:p>
          <a:p>
            <a:endParaRPr lang="en-US" sz="28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discussion has identified the issues and effects of the same upon the employees and the organization (</a:t>
            </a:r>
            <a:r>
              <a:rPr lang="en-GB" sz="28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Bennedsen</a:t>
            </a:r>
            <a:r>
              <a:rPr lang="en-GB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</a:t>
            </a:r>
            <a:r>
              <a:rPr lang="en-GB" sz="28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Tsoutsoura</a:t>
            </a:r>
            <a:r>
              <a:rPr lang="en-GB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and </a:t>
            </a:r>
            <a:r>
              <a:rPr lang="en-GB" sz="28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Wolfenzon</a:t>
            </a:r>
            <a:r>
              <a:rPr lang="en-GB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2019</a:t>
            </a:r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). </a:t>
            </a:r>
          </a:p>
          <a:p>
            <a:endParaRPr lang="en-US" sz="28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Probable solutions for the problems have also been provided. </a:t>
            </a:r>
          </a:p>
        </p:txBody>
      </p:sp>
    </p:spTree>
    <p:extLst>
      <p:ext uri="{BB962C8B-B14F-4D97-AF65-F5344CB8AC3E}">
        <p14:creationId xmlns:p14="http://schemas.microsoft.com/office/powerpoint/2010/main" val="38985113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2219A53-983C-4CAC-81BB-5FADEB962F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3947" y="608142"/>
            <a:ext cx="10767392" cy="637562"/>
          </a:xfrm>
        </p:spPr>
        <p:txBody>
          <a:bodyPr>
            <a:normAutofit fontScale="90000"/>
          </a:bodyPr>
          <a:lstStyle/>
          <a:p>
            <a:r>
              <a:rPr lang="en-US" b="1" u="sng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Nature and impact of complex employee problems: </a:t>
            </a:r>
          </a:p>
        </p:txBody>
      </p:sp>
      <p:sp>
        <p:nvSpPr>
          <p:cNvPr id="28" name="Text Placeholder 5">
            <a:extLst>
              <a:ext uri="{FF2B5EF4-FFF2-40B4-BE49-F238E27FC236}">
                <a16:creationId xmlns:a16="http://schemas.microsoft.com/office/drawing/2014/main" id="{83CAE581-13BC-4726-A097-4F1EA8FD3D05}"/>
              </a:ext>
            </a:extLst>
          </p:cNvPr>
          <p:cNvSpPr txBox="1">
            <a:spLocks/>
          </p:cNvSpPr>
          <p:nvPr/>
        </p:nvSpPr>
        <p:spPr>
          <a:xfrm>
            <a:off x="5605974" y="1354929"/>
            <a:ext cx="6112414" cy="393589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/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MCHT is a busy district hospital with continuous flow of incoming patients. </a:t>
            </a:r>
          </a:p>
          <a:p>
            <a:pPr marL="285750" indent="-285750"/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Work pressure has been rising among the employees of the business. </a:t>
            </a:r>
          </a:p>
          <a:p>
            <a:pPr marL="285750" indent="-285750"/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Employee absenteeism has impacted the active employees. </a:t>
            </a:r>
          </a:p>
          <a:p>
            <a:pPr marL="285750" indent="-285750"/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Utilization of available revenue is lost to hire external employees. 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A959B520-813F-43CB-8C67-3859F526D8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6229" y="2238615"/>
            <a:ext cx="4392267" cy="292817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3821487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91B0F8-EDCA-43C7-A602-F46DA2202AA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28600" y="2427114"/>
            <a:ext cx="3951225" cy="4214986"/>
          </a:xfrm>
        </p:spPr>
        <p:txBody>
          <a:bodyPr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Dissatisfaction among the higher management of the hospital due to decreasing service quality.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Reduction in productivity.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Losing patients and reputation across the hospitality industry. 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41CB42D-A527-44ED-ADE2-30B3266BA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28600" y="241300"/>
            <a:ext cx="11772900" cy="6400800"/>
          </a:xfrm>
          <a:prstGeom prst="rect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CA8601C2-6D3D-42A5-BF58-36A80F9D9B2D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 l="9097" r="9097"/>
          <a:stretch>
            <a:fillRect/>
          </a:stretch>
        </p:blipFill>
        <p:spPr>
          <a:xfrm>
            <a:off x="4408425" y="-3313"/>
            <a:ext cx="7480300" cy="6858000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52E82FF-33AE-4A1B-9F5F-880E8D808345}"/>
              </a:ext>
            </a:extLst>
          </p:cNvPr>
          <p:cNvSpPr txBox="1"/>
          <p:nvPr/>
        </p:nvSpPr>
        <p:spPr>
          <a:xfrm>
            <a:off x="303275" y="242704"/>
            <a:ext cx="3951225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Nature and impact of complex employee problems: </a:t>
            </a:r>
          </a:p>
        </p:txBody>
      </p:sp>
    </p:spTree>
    <p:extLst>
      <p:ext uri="{BB962C8B-B14F-4D97-AF65-F5344CB8AC3E}">
        <p14:creationId xmlns:p14="http://schemas.microsoft.com/office/powerpoint/2010/main" val="27081772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17D823E-45F8-4F3B-90EB-782ED1EAEB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963" y="351692"/>
            <a:ext cx="10462593" cy="1000161"/>
          </a:xfrm>
        </p:spPr>
        <p:txBody>
          <a:bodyPr anchor="b" anchorCtr="0">
            <a:normAutofit fontScale="90000"/>
          </a:bodyPr>
          <a:lstStyle/>
          <a:p>
            <a:r>
              <a:rPr lang="en-GB" b="1" u="sng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PESTEl</a:t>
            </a:r>
            <a:r>
              <a:rPr lang="en-GB" b="1" u="sng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analysis of macro-environmental factors:</a:t>
            </a:r>
            <a:endParaRPr lang="en-US" b="1" u="sng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27" name="Text Placeholder 5">
            <a:extLst>
              <a:ext uri="{FF2B5EF4-FFF2-40B4-BE49-F238E27FC236}">
                <a16:creationId xmlns:a16="http://schemas.microsoft.com/office/drawing/2014/main" id="{3AFD586F-3EAF-4044-8221-7F50D3D6DFFF}"/>
              </a:ext>
            </a:extLst>
          </p:cNvPr>
          <p:cNvSpPr txBox="1">
            <a:spLocks/>
          </p:cNvSpPr>
          <p:nvPr/>
        </p:nvSpPr>
        <p:spPr>
          <a:xfrm>
            <a:off x="5781259" y="1351853"/>
            <a:ext cx="6069495" cy="491242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/>
            <a:r>
              <a:rPr lang="en-US" sz="2800" i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Political</a:t>
            </a:r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: third-party agencies offering with part-time healthcare workers. </a:t>
            </a:r>
          </a:p>
          <a:p>
            <a:pPr marL="285750" indent="-285750"/>
            <a:r>
              <a:rPr lang="en-US" sz="2800" i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Economic</a:t>
            </a:r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: required changes within the business operations in respect to globalization that is necessary for the employees (</a:t>
            </a:r>
            <a:r>
              <a:rPr lang="nl-NL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de Reuver, Van de Voorde and Kilroy 2021</a:t>
            </a:r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). </a:t>
            </a:r>
          </a:p>
          <a:p>
            <a:pPr marL="285750" indent="-285750"/>
            <a:r>
              <a:rPr lang="en-US" sz="2800" i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Social</a:t>
            </a:r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: inexistence of social engagement among the employees. 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83084CD8-A763-4DDD-B4B2-C29ADD24C3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246" y="1967719"/>
            <a:ext cx="5143500" cy="3429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3783761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B67C909B-0AD0-483C-AAC3-96A0A3D16B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464232"/>
            <a:ext cx="3619501" cy="1749981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GB" sz="2400" b="1" u="sng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PESTLE analysis of macro-environmental factors:</a:t>
            </a:r>
            <a:endParaRPr lang="en-US" sz="2400" b="1" u="sng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E154013F-D2A9-4715-ACE2-3720EA35B8D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-29983" y="2354891"/>
            <a:ext cx="4419103" cy="4243876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i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Technological</a:t>
            </a:r>
            <a:r>
              <a:rPr lang="en-US" sz="2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: no utilization of digital technologies at the district hospital, which led to dissatisfaction among the employees. </a:t>
            </a:r>
          </a:p>
          <a:p>
            <a:pPr marL="285750" marR="0" lvl="0" indent="-285750" algn="l" defTabSz="914400" rtl="0" eaLnBrk="1" fontAlgn="auto" latinLnBrk="0" hangingPunct="1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2000" i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Environmental</a:t>
            </a:r>
            <a:r>
              <a:rPr lang="en-US" sz="2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: issues with transportation to such remote areas. </a:t>
            </a:r>
          </a:p>
          <a:p>
            <a:pPr marL="285750" marR="0" lvl="0" indent="-285750" algn="l" defTabSz="914400" rtl="0" eaLnBrk="1" fontAlgn="auto" latinLnBrk="0" hangingPunct="1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Legal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: HR at the hospital ignorant towards legalities necessary.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95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A2FC52D7-ECE0-4D07-905B-56D45D2BDA15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2"/>
          <a:srcRect l="6792" r="6792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8812600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17D823E-45F8-4F3B-90EB-782ED1EAEB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468" y="861390"/>
            <a:ext cx="10383079" cy="608275"/>
          </a:xfrm>
        </p:spPr>
        <p:txBody>
          <a:bodyPr anchor="b" anchorCtr="0">
            <a:normAutofit fontScale="90000"/>
          </a:bodyPr>
          <a:lstStyle/>
          <a:p>
            <a:r>
              <a:rPr lang="en-GB" b="1" u="sng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Cause and Effect analysis of complex problem: </a:t>
            </a:r>
            <a:endParaRPr lang="en-US" b="1" u="sng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27" name="Text Placeholder 5">
            <a:extLst>
              <a:ext uri="{FF2B5EF4-FFF2-40B4-BE49-F238E27FC236}">
                <a16:creationId xmlns:a16="http://schemas.microsoft.com/office/drawing/2014/main" id="{D700CFA4-2EA5-42DA-8915-6FE1B10348E1}"/>
              </a:ext>
            </a:extLst>
          </p:cNvPr>
          <p:cNvSpPr txBox="1">
            <a:spLocks/>
          </p:cNvSpPr>
          <p:nvPr/>
        </p:nvSpPr>
        <p:spPr>
          <a:xfrm>
            <a:off x="108462" y="2041605"/>
            <a:ext cx="6179796" cy="4443606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/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Lack of social engagement among the employees at the hospital. </a:t>
            </a:r>
          </a:p>
          <a:p>
            <a:pPr marL="285750" indent="-285750"/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Long working hours, result from increase of work pressure (</a:t>
            </a:r>
            <a:r>
              <a:rPr lang="en-US" sz="28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Elnaklah</a:t>
            </a:r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and Natarajan 2019). </a:t>
            </a:r>
          </a:p>
          <a:p>
            <a:pPr marL="285750" indent="-285750"/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Lack of social rights as well as services offered to the employees at the district hospital. </a:t>
            </a:r>
          </a:p>
        </p:txBody>
      </p:sp>
      <p:sp>
        <p:nvSpPr>
          <p:cNvPr id="20" name="Rectangle 2">
            <a:extLst>
              <a:ext uri="{FF2B5EF4-FFF2-40B4-BE49-F238E27FC236}">
                <a16:creationId xmlns:a16="http://schemas.microsoft.com/office/drawing/2014/main" id="{2356215D-B7CD-4EF9-A7CE-C6F83E51A4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21" name="Object 20">
            <a:extLst>
              <a:ext uri="{FF2B5EF4-FFF2-40B4-BE49-F238E27FC236}">
                <a16:creationId xmlns:a16="http://schemas.microsoft.com/office/drawing/2014/main" id="{742B84BB-B115-4D7D-BEAD-470FAA1D4112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93633920"/>
              </p:ext>
            </p:extLst>
          </p:nvPr>
        </p:nvGraphicFramePr>
        <p:xfrm>
          <a:off x="5976730" y="2011684"/>
          <a:ext cx="5882335" cy="399899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Visio" r:id="rId3" imgW="9782191" imgH="4800506" progId="Visio.Drawing.15">
                  <p:embed/>
                </p:oleObj>
              </mc:Choice>
              <mc:Fallback>
                <p:oleObj name="Visio" r:id="rId3" imgW="9782191" imgH="4800506" progId="Visio.Drawing.15">
                  <p:embed/>
                  <p:pic>
                    <p:nvPicPr>
                      <p:cNvPr id="21" name="Object 20">
                        <a:extLst>
                          <a:ext uri="{FF2B5EF4-FFF2-40B4-BE49-F238E27FC236}">
                            <a16:creationId xmlns:a16="http://schemas.microsoft.com/office/drawing/2014/main" id="{742B84BB-B115-4D7D-BEAD-470FAA1D4112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976730" y="2011684"/>
                        <a:ext cx="5882335" cy="399899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2941616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AD5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16A8C9-9EB6-43DA-BD3E-58FAC144BF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453248"/>
            <a:ext cx="5771323" cy="1572126"/>
          </a:xfrm>
        </p:spPr>
        <p:txBody>
          <a:bodyPr/>
          <a:lstStyle/>
          <a:p>
            <a:r>
              <a:rPr lang="en-GB" sz="3200" b="1" u="sng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Cause and Effect analysis of complex problem : </a:t>
            </a:r>
            <a:endParaRPr lang="en-US" sz="3200" dirty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EACE68-C884-4900-BA05-58DEA151103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0" y="2137915"/>
            <a:ext cx="6555545" cy="3547872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Specific increase in work pressure entrusted upon the active employees due to reduced workforce as a result of employee absenteeism. </a:t>
            </a:r>
          </a:p>
          <a:p>
            <a:endParaRPr lang="en-US" sz="24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Necessary hiring of part-time healthcare workers at the hospital due to reduced workforce. </a:t>
            </a:r>
          </a:p>
          <a:p>
            <a:endParaRPr lang="en-US" sz="24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Loss of revenue due to additional costs required. </a:t>
            </a:r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437B70ED-D637-4042-9587-F1EF9D9BF039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 l="21633" r="2163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9433885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110C83CB-3D9E-4AB8-9D97-83A5221F68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9370" y="501339"/>
            <a:ext cx="9163879" cy="674536"/>
          </a:xfrm>
        </p:spPr>
        <p:txBody>
          <a:bodyPr>
            <a:normAutofit/>
          </a:bodyPr>
          <a:lstStyle/>
          <a:p>
            <a:r>
              <a:rPr lang="en-US" b="1" u="sng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Solutions to staff absenteeism: </a:t>
            </a:r>
          </a:p>
        </p:txBody>
      </p:sp>
      <p:sp>
        <p:nvSpPr>
          <p:cNvPr id="29" name="Text Placeholder 5">
            <a:extLst>
              <a:ext uri="{FF2B5EF4-FFF2-40B4-BE49-F238E27FC236}">
                <a16:creationId xmlns:a16="http://schemas.microsoft.com/office/drawing/2014/main" id="{A1222556-6BEA-4BAB-8B7D-3A24303ADA62}"/>
              </a:ext>
            </a:extLst>
          </p:cNvPr>
          <p:cNvSpPr txBox="1">
            <a:spLocks/>
          </p:cNvSpPr>
          <p:nvPr/>
        </p:nvSpPr>
        <p:spPr>
          <a:xfrm>
            <a:off x="6227807" y="1709201"/>
            <a:ext cx="5585792" cy="387692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/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Changes in the existing HR policies for additional benefit offered to the employees. </a:t>
            </a:r>
          </a:p>
          <a:p>
            <a:pPr marL="285750" indent="-285750"/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Creation of a fixed schedule and fixed working hours for individual employees (</a:t>
            </a:r>
            <a:r>
              <a:rPr lang="en-US" sz="28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Hassanein</a:t>
            </a:r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2800" i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et al</a:t>
            </a:r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. 2020). </a:t>
            </a:r>
          </a:p>
          <a:p>
            <a:pPr marL="285750" indent="-285750"/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Scheduled wellness programs for recreation of employees at the hospital. 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AEDCD426-FFF4-4CF4-A146-8297E9D442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402" y="2251214"/>
            <a:ext cx="5585792" cy="279289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1068320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16A8C9-9EB6-43DA-BD3E-58FAC144BF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104" y="457200"/>
            <a:ext cx="5605272" cy="1572126"/>
          </a:xfrm>
        </p:spPr>
        <p:txBody>
          <a:bodyPr anchor="ctr" anchorCtr="0">
            <a:normAutofit fontScale="90000"/>
          </a:bodyPr>
          <a:lstStyle/>
          <a:p>
            <a:pPr algn="ctr"/>
            <a:r>
              <a:rPr lang="en-US" b="1" u="sng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Solutions to staff absenteeism:</a:t>
            </a:r>
            <a:endParaRPr lang="en-US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EACE68-C884-4900-BA05-58DEA151103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75726" y="2715065"/>
            <a:ext cx="6344529" cy="3840480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Arrangement of recognition and</a:t>
            </a: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rewards</a:t>
            </a:r>
            <a:r>
              <a:rPr lang="en-US" sz="2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for the employees at the hospital to motivate them. </a:t>
            </a:r>
          </a:p>
          <a:p>
            <a:endParaRPr lang="en-US" sz="26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Additional incentive structure for better performance of employees.</a:t>
            </a:r>
          </a:p>
          <a:p>
            <a:r>
              <a:rPr lang="en-US" sz="2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Transportation facilities to be offered. </a:t>
            </a:r>
          </a:p>
        </p:txBody>
      </p:sp>
      <p:pic>
        <p:nvPicPr>
          <p:cNvPr id="16" name="Picture Placeholder 15">
            <a:extLst>
              <a:ext uri="{FF2B5EF4-FFF2-40B4-BE49-F238E27FC236}">
                <a16:creationId xmlns:a16="http://schemas.microsoft.com/office/drawing/2014/main" id="{0A7CB152-3CF4-47A6-B726-CA00B0BEB2B3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2"/>
          <a:srcRect l="23270" r="23270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6461389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outdoor, nature, night sky, cloud&#10;&#10;Description automatically generated">
            <a:extLst>
              <a:ext uri="{FF2B5EF4-FFF2-40B4-BE49-F238E27FC236}">
                <a16:creationId xmlns:a16="http://schemas.microsoft.com/office/drawing/2014/main" id="{88FDF551-25EF-4250-9D67-7B4CEE03A7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2F0362-4734-44A3-ACB0-504C41385416}"/>
              </a:ext>
            </a:extLst>
          </p:cNvPr>
          <p:cNvSpPr txBox="1"/>
          <p:nvPr/>
        </p:nvSpPr>
        <p:spPr>
          <a:xfrm>
            <a:off x="1909381" y="1714766"/>
            <a:ext cx="9049351" cy="39395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Problem faced by the district hospital has been identified and outlined in the discussion. </a:t>
            </a:r>
          </a:p>
          <a:p>
            <a:pPr marR="0" lvl="0" algn="l" defTabSz="914400" rtl="0" eaLnBrk="1" fontAlgn="auto" latinLnBrk="0" hangingPunct="1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US" sz="2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PESTEL </a:t>
            </a: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analysis for identifying the contributing factors have been presented. </a:t>
            </a:r>
          </a:p>
          <a:p>
            <a:pPr marR="0" lvl="0" algn="l" defTabSz="914400" rtl="0" eaLnBrk="1" fontAlgn="auto" latinLnBrk="0" hangingPunct="1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US" sz="2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Probable solutions to mitigate the identified problem has also been presented in the discussion. 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37BDDA7A-B65B-4A68-A26F-C90085C9BC24}"/>
              </a:ext>
            </a:extLst>
          </p:cNvPr>
          <p:cNvSpPr txBox="1">
            <a:spLocks/>
          </p:cNvSpPr>
          <p:nvPr/>
        </p:nvSpPr>
        <p:spPr>
          <a:xfrm>
            <a:off x="3790630" y="792524"/>
            <a:ext cx="4073209" cy="10713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ts val="46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u="sng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CONCLUSION:</a:t>
            </a:r>
          </a:p>
        </p:txBody>
      </p:sp>
    </p:spTree>
    <p:extLst>
      <p:ext uri="{BB962C8B-B14F-4D97-AF65-F5344CB8AC3E}">
        <p14:creationId xmlns:p14="http://schemas.microsoft.com/office/powerpoint/2010/main" val="3664434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Background pattern&#10;&#10;Description automatically generated">
            <a:extLst>
              <a:ext uri="{FF2B5EF4-FFF2-40B4-BE49-F238E27FC236}">
                <a16:creationId xmlns:a16="http://schemas.microsoft.com/office/drawing/2014/main" id="{E62C2896-043C-4D67-9C7B-5CCB96DBD1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-19235" y="0"/>
            <a:ext cx="12211235" cy="6858000"/>
          </a:xfrm>
          <a:prstGeom prst="rect">
            <a:avLst/>
          </a:prstGeom>
        </p:spPr>
      </p:pic>
      <p:sp>
        <p:nvSpPr>
          <p:cNvPr id="15" name="Title 1">
            <a:extLst>
              <a:ext uri="{FF2B5EF4-FFF2-40B4-BE49-F238E27FC236}">
                <a16:creationId xmlns:a16="http://schemas.microsoft.com/office/drawing/2014/main" id="{7F08909A-BF3A-445C-9E3D-8A47295E163F}"/>
              </a:ext>
            </a:extLst>
          </p:cNvPr>
          <p:cNvSpPr txBox="1">
            <a:spLocks/>
          </p:cNvSpPr>
          <p:nvPr/>
        </p:nvSpPr>
        <p:spPr>
          <a:xfrm>
            <a:off x="865162" y="671444"/>
            <a:ext cx="7467601" cy="8216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ts val="46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u="sng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REFERENCES: </a:t>
            </a:r>
          </a:p>
        </p:txBody>
      </p:sp>
      <p:sp>
        <p:nvSpPr>
          <p:cNvPr id="18" name="Text Placeholder 2">
            <a:extLst>
              <a:ext uri="{FF2B5EF4-FFF2-40B4-BE49-F238E27FC236}">
                <a16:creationId xmlns:a16="http://schemas.microsoft.com/office/drawing/2014/main" id="{1973A854-DD83-4739-B0CC-8A31617C7EC4}"/>
              </a:ext>
            </a:extLst>
          </p:cNvPr>
          <p:cNvSpPr txBox="1">
            <a:spLocks/>
          </p:cNvSpPr>
          <p:nvPr/>
        </p:nvSpPr>
        <p:spPr>
          <a:xfrm>
            <a:off x="563216" y="2062922"/>
            <a:ext cx="11000427" cy="426754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lnSpc>
                <a:spcPts val="3000"/>
              </a:lnSpc>
              <a:spcBef>
                <a:spcPts val="0"/>
              </a:spcBef>
              <a:buFont typeface="+mj-lt"/>
              <a:buAutoNum type="arabicPeriod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400" dirty="0" err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Bennedsen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M., </a:t>
            </a:r>
            <a:r>
              <a:rPr lang="en-GB" sz="1400" dirty="0" err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Tsoutsoura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M. and </a:t>
            </a:r>
            <a:r>
              <a:rPr lang="en-GB" sz="1400" dirty="0" err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Wolfenzon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D., 2019. Drivers of effort: Evidence from employee absenteeism. </a:t>
            </a:r>
            <a:r>
              <a:rPr lang="en-GB" sz="1400" i="1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Journal of Financial Economics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</a:t>
            </a:r>
            <a:r>
              <a:rPr lang="en-GB" sz="1400" i="1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133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(3), pp.658-684.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de </a:t>
            </a:r>
            <a:r>
              <a:rPr lang="en-GB" sz="1400" dirty="0" err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Reuver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R., Van de </a:t>
            </a:r>
            <a:r>
              <a:rPr lang="en-GB" sz="1400" dirty="0" err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Voorde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K. and Kilroy, S., 2021. When do bundles of high performance work systems reduce employee absenteeism? The moderating role of workload. </a:t>
            </a:r>
            <a:r>
              <a:rPr lang="en-GB" sz="1400" i="1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International Journal of Human Resource Management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</a:t>
            </a:r>
            <a:r>
              <a:rPr lang="en-GB" sz="1400" i="1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32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(13), pp.2889-2909.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400" dirty="0" err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Elnaklah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R.A. and Natarajan, S., 2019, September. A comparison of indoor air quality and employee absenteeism in ‘</a:t>
            </a:r>
            <a:r>
              <a:rPr lang="en-GB" sz="1400" dirty="0" err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local’and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‘</a:t>
            </a:r>
            <a:r>
              <a:rPr lang="en-GB" sz="1400" dirty="0" err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imported’green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building standards. In </a:t>
            </a:r>
            <a:r>
              <a:rPr lang="en-GB" sz="1400" i="1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IOP Conference Series: Materials Science and Engineering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(Vol. 609, No. 4, p. 042089). IOP Publishing.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400" dirty="0" err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Hassanein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R.A.A., Al-</a:t>
            </a:r>
            <a:r>
              <a:rPr lang="en-GB" sz="1400" dirty="0" err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Qassas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S.A., </a:t>
            </a:r>
            <a:r>
              <a:rPr lang="en-GB" sz="1400" dirty="0" err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Tir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F.N.A. and Abu-Naser, S.S., 2020. Artificial neural network for predicting workplace absenteeism. </a:t>
            </a:r>
            <a:r>
              <a:rPr lang="en-GB" sz="1400" i="1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International Journal of Academic Engineering Research (IJAER)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</a:t>
            </a:r>
            <a:r>
              <a:rPr lang="en-GB" sz="1400" i="1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4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(9).</a:t>
            </a:r>
          </a:p>
          <a:p>
            <a:pPr marL="0" indent="0">
              <a:buFont typeface="+mj-lt"/>
              <a:buNone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0216489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F8AA526-01D1-4989-85AF-317933A552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4987162"/>
      </p:ext>
    </p:extLst>
  </p:cSld>
  <p:clrMapOvr>
    <a:masterClrMapping/>
  </p:clrMapOvr>
</p:sld>
</file>

<file path=ppt/theme/theme1.xml><?xml version="1.0" encoding="utf-8"?>
<a:theme xmlns:a="http://schemas.openxmlformats.org/drawingml/2006/main" name="Balancing Act">
  <a:themeElements>
    <a:clrScheme name="Balancing Act">
      <a:dk1>
        <a:sysClr val="windowText" lastClr="000000"/>
      </a:dk1>
      <a:lt1>
        <a:sysClr val="window" lastClr="FFFFFF"/>
      </a:lt1>
      <a:dk2>
        <a:srgbClr val="8A4C5D"/>
      </a:dk2>
      <a:lt2>
        <a:srgbClr val="9E838E"/>
      </a:lt2>
      <a:accent1>
        <a:srgbClr val="C6ADB0"/>
      </a:accent1>
      <a:accent2>
        <a:srgbClr val="E3C0BF"/>
      </a:accent2>
      <a:accent3>
        <a:srgbClr val="D4937F"/>
      </a:accent3>
      <a:accent4>
        <a:srgbClr val="CCB87E"/>
      </a:accent4>
      <a:accent5>
        <a:srgbClr val="6667AB"/>
      </a:accent5>
      <a:accent6>
        <a:srgbClr val="86A094"/>
      </a:accent6>
      <a:hlink>
        <a:srgbClr val="0563C1"/>
      </a:hlink>
      <a:folHlink>
        <a:srgbClr val="954F72"/>
      </a:folHlink>
    </a:clrScheme>
    <a:fontScheme name="Custom 15">
      <a:majorFont>
        <a:latin typeface="Segoe UI Light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ntone template_Win32_v5.potx" id="{0B6ADF6A-1AB9-4B5E-8A87-5E88E283A9E8}" vid="{98AF5320-421A-4856-A75D-6587C36D5470}"/>
    </a:ext>
  </a:extLst>
</a:theme>
</file>

<file path=ppt/theme/theme2.xml><?xml version="1.0" encoding="utf-8"?>
<a:theme xmlns:a="http://schemas.openxmlformats.org/drawingml/2006/main" name="Wellspring">
  <a:themeElements>
    <a:clrScheme name="Wellspring">
      <a:dk1>
        <a:sysClr val="windowText" lastClr="000000"/>
      </a:dk1>
      <a:lt1>
        <a:sysClr val="window" lastClr="FFFFFF"/>
      </a:lt1>
      <a:dk2>
        <a:srgbClr val="A1CAC9"/>
      </a:dk2>
      <a:lt2>
        <a:srgbClr val="48996B"/>
      </a:lt2>
      <a:accent1>
        <a:srgbClr val="759F51"/>
      </a:accent1>
      <a:accent2>
        <a:srgbClr val="436A2F"/>
      </a:accent2>
      <a:accent3>
        <a:srgbClr val="CFBF54"/>
      </a:accent3>
      <a:accent4>
        <a:srgbClr val="B3832F"/>
      </a:accent4>
      <a:accent5>
        <a:srgbClr val="8C5896"/>
      </a:accent5>
      <a:accent6>
        <a:srgbClr val="6667AB"/>
      </a:accent6>
      <a:hlink>
        <a:srgbClr val="0563C1"/>
      </a:hlink>
      <a:folHlink>
        <a:srgbClr val="954F72"/>
      </a:folHlink>
    </a:clrScheme>
    <a:fontScheme name="Custom 15">
      <a:majorFont>
        <a:latin typeface="Segoe UI Light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ntone template_Win32_v5.potx" id="{0B6ADF6A-1AB9-4B5E-8A87-5E88E283A9E8}" vid="{6E2187FA-78B5-42F2-9074-40D4C2C1399B}"/>
    </a:ext>
  </a:extLst>
</a:theme>
</file>

<file path=ppt/theme/theme3.xml><?xml version="1.0" encoding="utf-8"?>
<a:theme xmlns:a="http://schemas.openxmlformats.org/drawingml/2006/main" name="Star of the show">
  <a:themeElements>
    <a:clrScheme name="Star of the show">
      <a:dk1>
        <a:sysClr val="windowText" lastClr="000000"/>
      </a:dk1>
      <a:lt1>
        <a:sysClr val="window" lastClr="FFFFFF"/>
      </a:lt1>
      <a:dk2>
        <a:srgbClr val="29282D"/>
      </a:dk2>
      <a:lt2>
        <a:srgbClr val="625C60"/>
      </a:lt2>
      <a:accent1>
        <a:srgbClr val="7C6560"/>
      </a:accent1>
      <a:accent2>
        <a:srgbClr val="AEA392"/>
      </a:accent2>
      <a:accent3>
        <a:srgbClr val="DBD4D0"/>
      </a:accent3>
      <a:accent4>
        <a:srgbClr val="8E7961"/>
      </a:accent4>
      <a:accent5>
        <a:srgbClr val="F0EDE8"/>
      </a:accent5>
      <a:accent6>
        <a:srgbClr val="6667AB"/>
      </a:accent6>
      <a:hlink>
        <a:srgbClr val="0563C1"/>
      </a:hlink>
      <a:folHlink>
        <a:srgbClr val="954F72"/>
      </a:folHlink>
    </a:clrScheme>
    <a:fontScheme name="Custom 15">
      <a:majorFont>
        <a:latin typeface="Segoe UI Light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ntone template_Win32_v5.potx" id="{0B6ADF6A-1AB9-4B5E-8A87-5E88E283A9E8}" vid="{CED26E1E-587B-4123-A4F9-DB49A037FBB9}"/>
    </a:ext>
  </a:extLst>
</a:theme>
</file>

<file path=ppt/theme/theme4.xml><?xml version="1.0" encoding="utf-8"?>
<a:theme xmlns:a="http://schemas.openxmlformats.org/drawingml/2006/main" name="Amusements">
  <a:themeElements>
    <a:clrScheme name="Amusements">
      <a:dk1>
        <a:sysClr val="windowText" lastClr="000000"/>
      </a:dk1>
      <a:lt1>
        <a:sysClr val="window" lastClr="FFFFFF"/>
      </a:lt1>
      <a:dk2>
        <a:srgbClr val="D77E6F"/>
      </a:dk2>
      <a:lt2>
        <a:srgbClr val="6667AB"/>
      </a:lt2>
      <a:accent1>
        <a:srgbClr val="B38F6A"/>
      </a:accent1>
      <a:accent2>
        <a:srgbClr val="D75078"/>
      </a:accent2>
      <a:accent3>
        <a:srgbClr val="E288B6"/>
      </a:accent3>
      <a:accent4>
        <a:srgbClr val="E9445D"/>
      </a:accent4>
      <a:accent5>
        <a:srgbClr val="EEC272"/>
      </a:accent5>
      <a:accent6>
        <a:srgbClr val="85A0A9"/>
      </a:accent6>
      <a:hlink>
        <a:srgbClr val="0563C1"/>
      </a:hlink>
      <a:folHlink>
        <a:srgbClr val="954F72"/>
      </a:folHlink>
    </a:clrScheme>
    <a:fontScheme name="Custom 15">
      <a:majorFont>
        <a:latin typeface="Segoe UI Light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ntone template_Win32_v5.potx" id="{0B6ADF6A-1AB9-4B5E-8A87-5E88E283A9E8}" vid="{573AD6BE-256C-44EB-886C-5713CB0A8D47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{145B14F0-99A9-4333-A2BD-DEE9F7994637}tf78479028_win32</Template>
  <TotalTime>153</TotalTime>
  <Words>702</Words>
  <Application>Microsoft Office PowerPoint</Application>
  <PresentationFormat>Widescreen</PresentationFormat>
  <Paragraphs>67</Paragraphs>
  <Slides>13</Slides>
  <Notes>4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4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4" baseType="lpstr">
      <vt:lpstr>Arial</vt:lpstr>
      <vt:lpstr>Calibri</vt:lpstr>
      <vt:lpstr>Segoe UI</vt:lpstr>
      <vt:lpstr>Segoe UI Light</vt:lpstr>
      <vt:lpstr>Times New Roman</vt:lpstr>
      <vt:lpstr>Verdana</vt:lpstr>
      <vt:lpstr>Balancing Act</vt:lpstr>
      <vt:lpstr>Wellspring</vt:lpstr>
      <vt:lpstr>Star of the show</vt:lpstr>
      <vt:lpstr>Amusements</vt:lpstr>
      <vt:lpstr>Visio</vt:lpstr>
      <vt:lpstr>PROBLEM SOLVING AND DECISION MAKING</vt:lpstr>
      <vt:lpstr>Introduction:</vt:lpstr>
      <vt:lpstr>Nature and impact of complex employee problems: </vt:lpstr>
      <vt:lpstr>PowerPoint Presentation</vt:lpstr>
      <vt:lpstr>PESTEl analysis of macro-environmental factors:</vt:lpstr>
      <vt:lpstr>PESTLE analysis of macro-environmental factors:</vt:lpstr>
      <vt:lpstr>Cause and Effect analysis of complex problem: </vt:lpstr>
      <vt:lpstr>Cause and Effect analysis of complex problem : </vt:lpstr>
      <vt:lpstr>Solutions to staff absenteeism: </vt:lpstr>
      <vt:lpstr>Solutions to staff absenteeism: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PROBLEM SOLVING AND DECISION MAKING</dc:title>
  <dc:creator>Natalia Rupet (2109475)</dc:creator>
  <cp:lastModifiedBy>Luke Ip</cp:lastModifiedBy>
  <cp:revision>83</cp:revision>
  <dcterms:created xsi:type="dcterms:W3CDTF">2022-02-21T09:27:34Z</dcterms:created>
  <dcterms:modified xsi:type="dcterms:W3CDTF">2022-04-04T08:46:57Z</dcterms:modified>
</cp:coreProperties>
</file>