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9"/>
    <p:restoredTop sz="96327"/>
  </p:normalViewPr>
  <p:slideViewPr>
    <p:cSldViewPr snapToGrid="0">
      <p:cViewPr varScale="1">
        <p:scale>
          <a:sx n="128" d="100"/>
          <a:sy n="128" d="100"/>
        </p:scale>
        <p:origin x="3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681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39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17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799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881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41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464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999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758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426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November 10,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302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November 10, 2022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10503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An-example-of-knowledge-value-chain-based-on-knowledge-management-KM-processes_fig1_272731129" TargetMode="External"/><Relationship Id="rId2" Type="http://schemas.openxmlformats.org/officeDocument/2006/relationships/hyperlink" Target="https://www.slideshare.net/SiamakAhmadzadehBazz/mis-amazonknowledge-manage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284F94C5-9CD3-DBC3-8D46-38A867BD54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443" b="27967"/>
          <a:stretch/>
        </p:blipFill>
        <p:spPr>
          <a:xfrm>
            <a:off x="-2" y="10"/>
            <a:ext cx="12192002" cy="446103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460827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4463553"/>
            <a:ext cx="8153401" cy="2394447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BF09AEC-6E6E-418F-9974-8730F1B2B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2944145" y="2710934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4460827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23954-9DBC-D984-D431-62B5BA5B3F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007" y="892097"/>
            <a:ext cx="9436593" cy="1171556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and information management in amazon and </a:t>
            </a:r>
            <a:r>
              <a:rPr lang="en-US" sz="3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ebay</a:t>
            </a:r>
            <a:r>
              <a:rPr lang="en-US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31C44A-77EC-0D5E-6945-11A8888F14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1" y="4826000"/>
            <a:ext cx="9448800" cy="1574801"/>
          </a:xfrm>
        </p:spPr>
        <p:txBody>
          <a:bodyPr>
            <a:normAutofit/>
          </a:bodyPr>
          <a:lstStyle/>
          <a:p>
            <a:pPr algn="l"/>
            <a:r>
              <a:rPr lang="en-US" sz="1200" dirty="0">
                <a:solidFill>
                  <a:schemeClr val="bg1"/>
                </a:solidFill>
              </a:rPr>
              <a:t>Student: Radu Andreescu 2026729</a:t>
            </a:r>
          </a:p>
          <a:p>
            <a:pPr algn="l"/>
            <a:r>
              <a:rPr lang="en-US" sz="1200" dirty="0">
                <a:solidFill>
                  <a:schemeClr val="bg1"/>
                </a:solidFill>
              </a:rPr>
              <a:t>Lecturer: dr </a:t>
            </a:r>
            <a:r>
              <a:rPr lang="en-US" sz="1200" dirty="0" err="1">
                <a:solidFill>
                  <a:schemeClr val="bg1"/>
                </a:solidFill>
              </a:rPr>
              <a:t>oluwaseun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adegbite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05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B1526-C194-1254-4388-CF69BA181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1BF76-1940-DED0-938B-5999C33BB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Knowledge management – new era that has idea as core asset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Martensson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2000)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Amazon and eBay are top e-commerce companies pioneers in online knowledge management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used to analyze data offers inputs and outputs 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Ferraris,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at al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.,2018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8094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63019-D638-9CE7-B02A-E4E27AE42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C8DCE-03FB-6139-4F31-F40DC649C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Includes many systems and subsystems of knowledge management</a:t>
            </a:r>
          </a:p>
          <a:p>
            <a:r>
              <a:rPr lang="en-US" dirty="0"/>
              <a:t>Uses information and data to create custom shopping experience</a:t>
            </a:r>
          </a:p>
          <a:p>
            <a:r>
              <a:rPr lang="en-US" dirty="0"/>
              <a:t>Knowledge systems interoperate in BIS (Business Information Systems)</a:t>
            </a:r>
          </a:p>
          <a:p>
            <a:r>
              <a:rPr lang="en-US" dirty="0"/>
              <a:t>Sells products and services , integrated platform and big operational and logistic departments</a:t>
            </a:r>
          </a:p>
        </p:txBody>
      </p:sp>
    </p:spTree>
    <p:extLst>
      <p:ext uri="{BB962C8B-B14F-4D97-AF65-F5344CB8AC3E}">
        <p14:creationId xmlns:p14="http://schemas.microsoft.com/office/powerpoint/2010/main" val="4006298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48C21-A096-4885-5228-8A45142D1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0" dirty="0" err="1">
                <a:latin typeface="Arial" panose="020B0604020202020204" pitchFamily="34" charset="0"/>
                <a:cs typeface="Arial" panose="020B0604020202020204" pitchFamily="34" charset="0"/>
              </a:rPr>
              <a:t>ebay</a:t>
            </a: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931A-E1F6-DEF3-90A8-3D2C3B703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Business focused and intermediating </a:t>
            </a:r>
          </a:p>
          <a:p>
            <a:r>
              <a:rPr lang="en-US" dirty="0"/>
              <a:t>Regulated online environment</a:t>
            </a:r>
          </a:p>
          <a:p>
            <a:r>
              <a:rPr lang="en-US" dirty="0"/>
              <a:t>Uses data profiling customers and sellers and personalize their experience</a:t>
            </a:r>
          </a:p>
          <a:p>
            <a:r>
              <a:rPr lang="en-US" dirty="0"/>
              <a:t>Good knowledge management operating in over 180 countries</a:t>
            </a:r>
          </a:p>
        </p:txBody>
      </p:sp>
    </p:spTree>
    <p:extLst>
      <p:ext uri="{BB962C8B-B14F-4D97-AF65-F5344CB8AC3E}">
        <p14:creationId xmlns:p14="http://schemas.microsoft.com/office/powerpoint/2010/main" val="1198100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EB16B-2C33-66E5-4B4C-533FB3D70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282" y="-108933"/>
            <a:ext cx="10241280" cy="1234440"/>
          </a:xfrm>
        </p:spPr>
        <p:txBody>
          <a:bodyPr/>
          <a:lstStyle/>
          <a:p>
            <a:r>
              <a:rPr lang="en-US" dirty="0"/>
              <a:t>Amazon swot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457C5BD-D612-CC1A-E48C-8D89FF31E9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000375"/>
              </p:ext>
            </p:extLst>
          </p:nvPr>
        </p:nvGraphicFramePr>
        <p:xfrm>
          <a:off x="1152940" y="1278075"/>
          <a:ext cx="10240962" cy="4535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20481">
                  <a:extLst>
                    <a:ext uri="{9D8B030D-6E8A-4147-A177-3AD203B41FA5}">
                      <a16:colId xmlns:a16="http://schemas.microsoft.com/office/drawing/2014/main" val="4055727466"/>
                    </a:ext>
                  </a:extLst>
                </a:gridCol>
                <a:gridCol w="5120481">
                  <a:extLst>
                    <a:ext uri="{9D8B030D-6E8A-4147-A177-3AD203B41FA5}">
                      <a16:colId xmlns:a16="http://schemas.microsoft.com/office/drawing/2014/main" val="2208750007"/>
                    </a:ext>
                  </a:extLst>
                </a:gridCol>
              </a:tblGrid>
              <a:tr h="1974755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– strong brand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Patents for knowledge management systems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Large range of products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SRM(Supplier Relationship Management)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 (Enterprise Resource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Planing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use of RDBMS (Relational Database Management System)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Alexa, purchase connected to distribution channels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Weaknesses: - security issues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 err="1"/>
                        <a:t>Datbaase</a:t>
                      </a:r>
                      <a:r>
                        <a:rPr lang="en-US" dirty="0"/>
                        <a:t> and servers and cloud services high maintenance cost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Data use and protection differently regulated among geographical areas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Mobile app limited to IOS and Android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3927921"/>
                  </a:ext>
                </a:extLst>
              </a:tr>
              <a:tr h="1974755">
                <a:tc>
                  <a:txBody>
                    <a:bodyPr/>
                    <a:lstStyle/>
                    <a:p>
                      <a:r>
                        <a:rPr lang="en-US" dirty="0"/>
                        <a:t>Opportunities – tech improvements air delivery, robotized warehouses, Alexa integrated in media devices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Market expansion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Acquisition &amp; partnerships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Threats – Government regulations</a:t>
                      </a:r>
                    </a:p>
                    <a:p>
                      <a:r>
                        <a:rPr lang="en-US" dirty="0"/>
                        <a:t>- Economical recession , inflation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816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552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94098-0D27-0B6C-FF78-5B7E29B2D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0"/>
            <a:ext cx="10241280" cy="1234440"/>
          </a:xfrm>
        </p:spPr>
        <p:txBody>
          <a:bodyPr/>
          <a:lstStyle/>
          <a:p>
            <a:r>
              <a:rPr lang="en-US" dirty="0" err="1"/>
              <a:t>Ebay</a:t>
            </a:r>
            <a:r>
              <a:rPr lang="en-US" dirty="0"/>
              <a:t> swot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53B5B1D-B4B3-1E75-5E04-A3CBED790E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972256"/>
              </p:ext>
            </p:extLst>
          </p:nvPr>
        </p:nvGraphicFramePr>
        <p:xfrm>
          <a:off x="975519" y="1234440"/>
          <a:ext cx="10240962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20481">
                  <a:extLst>
                    <a:ext uri="{9D8B030D-6E8A-4147-A177-3AD203B41FA5}">
                      <a16:colId xmlns:a16="http://schemas.microsoft.com/office/drawing/2014/main" val="3439339075"/>
                    </a:ext>
                  </a:extLst>
                </a:gridCol>
                <a:gridCol w="5120481">
                  <a:extLst>
                    <a:ext uri="{9D8B030D-6E8A-4147-A177-3AD203B41FA5}">
                      <a16:colId xmlns:a16="http://schemas.microsoft.com/office/drawing/2014/main" val="4117959291"/>
                    </a:ext>
                  </a:extLst>
                </a:gridCol>
              </a:tblGrid>
              <a:tr h="2266122">
                <a:tc>
                  <a:txBody>
                    <a:bodyPr/>
                    <a:lstStyle/>
                    <a:p>
                      <a:r>
                        <a:rPr lang="en-US" dirty="0"/>
                        <a:t>Strengths: - strong brand</a:t>
                      </a:r>
                    </a:p>
                    <a:p>
                      <a:r>
                        <a:rPr lang="en-US" dirty="0"/>
                        <a:t>-patents for product categories largest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Communities of innovation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190 countries and variety of products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Technology innovation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Social media integration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Weaknesses: - security issues</a:t>
                      </a:r>
                    </a:p>
                    <a:p>
                      <a:r>
                        <a:rPr lang="en-US" dirty="0"/>
                        <a:t>-Auctions can be altered by a bad internet connection/ time sensitive</a:t>
                      </a:r>
                    </a:p>
                    <a:p>
                      <a:r>
                        <a:rPr lang="en-US" dirty="0"/>
                        <a:t>-system not reactive enough to keep up with tech changes</a:t>
                      </a:r>
                    </a:p>
                    <a:p>
                      <a:r>
                        <a:rPr lang="en-US" dirty="0"/>
                        <a:t>- High maintenance cost for cloud and servers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4759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Opportunities: - creates friendly environment for women to develop business</a:t>
                      </a:r>
                    </a:p>
                    <a:p>
                      <a:r>
                        <a:rPr lang="en-US" dirty="0"/>
                        <a:t>- Create communities encouraged to develop new marketing tools to promote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Threats: - legal changes on how data is used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Economic recession and inflation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Customer satisfaction lowered due external operational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38823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323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A125E-AB2C-CC61-EF7D-DA4F6F13D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061" y="-178506"/>
            <a:ext cx="10241280" cy="123444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KMS</a:t>
            </a:r>
          </a:p>
        </p:txBody>
      </p:sp>
      <p:pic>
        <p:nvPicPr>
          <p:cNvPr id="4" name="Content Placeholder 3" descr="Table&#10;&#10;Description automatically generated">
            <a:extLst>
              <a:ext uri="{FF2B5EF4-FFF2-40B4-BE49-F238E27FC236}">
                <a16:creationId xmlns:a16="http://schemas.microsoft.com/office/drawing/2014/main" id="{0FE7CB71-B0B2-DD69-BFDD-8614F81B18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006" y="1581150"/>
            <a:ext cx="3746500" cy="6731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76CDA5-30CF-BA5F-F5E9-451B82BE1C1F}"/>
              </a:ext>
            </a:extLst>
          </p:cNvPr>
          <p:cNvSpPr txBox="1"/>
          <p:nvPr/>
        </p:nvSpPr>
        <p:spPr>
          <a:xfrm>
            <a:off x="1333500" y="1211818"/>
            <a:ext cx="2511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Knowledge </a:t>
            </a:r>
            <a:r>
              <a:rPr lang="en-US" dirty="0" err="1"/>
              <a:t>Aquisition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84BBE-5038-B72F-8CBA-4C0871E0BB0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484" y="1597493"/>
            <a:ext cx="5731510" cy="6623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D1F8DC8-5278-42CC-969D-C8FDA7E103C0}"/>
              </a:ext>
            </a:extLst>
          </p:cNvPr>
          <p:cNvSpPr txBox="1"/>
          <p:nvPr/>
        </p:nvSpPr>
        <p:spPr>
          <a:xfrm>
            <a:off x="7239000" y="1244600"/>
            <a:ext cx="29139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Knowledge dissemination</a:t>
            </a:r>
          </a:p>
          <a:p>
            <a:endParaRPr lang="en-US" dirty="0"/>
          </a:p>
        </p:txBody>
      </p:sp>
      <p:pic>
        <p:nvPicPr>
          <p:cNvPr id="10" name="Picture 9" descr="Table&#10;&#10;Description automatically generated">
            <a:extLst>
              <a:ext uri="{FF2B5EF4-FFF2-40B4-BE49-F238E27FC236}">
                <a16:creationId xmlns:a16="http://schemas.microsoft.com/office/drawing/2014/main" id="{17FCD009-EE32-98EC-8E85-DAA399F1D9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82" y="2852530"/>
            <a:ext cx="5153025" cy="10642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FDE1FC7-D638-8476-939F-553F48225F52}"/>
              </a:ext>
            </a:extLst>
          </p:cNvPr>
          <p:cNvSpPr txBox="1"/>
          <p:nvPr/>
        </p:nvSpPr>
        <p:spPr>
          <a:xfrm>
            <a:off x="1333500" y="2477650"/>
            <a:ext cx="349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Knowledge sharing mechanism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C9732A-1EFA-EE63-6F79-B8365D853956}"/>
              </a:ext>
            </a:extLst>
          </p:cNvPr>
          <p:cNvSpPr txBox="1"/>
          <p:nvPr/>
        </p:nvSpPr>
        <p:spPr>
          <a:xfrm>
            <a:off x="708146" y="4305815"/>
            <a:ext cx="107757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Knowledge transfer – between clusters and departments= feeds learning and assimilating process and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CRM and databases provides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informations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about customer satisfaction and trends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Both companies use CBIS (Computer Based Information Systems) for speed accuracy and analytical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785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6EFDB-5EFA-E519-C1F3-4309CDD5D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Kms roots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80CC3-86EE-CF6A-A3CE-08C300496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Accounting- inputs used by KM for forecasting of profits and financial </a:t>
            </a:r>
            <a:r>
              <a:rPr lang="en-US" dirty="0" err="1"/>
              <a:t>analysys</a:t>
            </a:r>
            <a:endParaRPr lang="en-US" dirty="0"/>
          </a:p>
          <a:p>
            <a:r>
              <a:rPr lang="en-US" dirty="0"/>
              <a:t>Organization Science- inputs used for development strategies</a:t>
            </a:r>
          </a:p>
          <a:p>
            <a:r>
              <a:rPr lang="en-US" dirty="0"/>
              <a:t>HR- inputs used to size and train accordingly human resource</a:t>
            </a:r>
          </a:p>
          <a:p>
            <a:r>
              <a:rPr lang="en-US" dirty="0"/>
              <a:t>Information Technology- inputs used to acquisitions, trends , profiling </a:t>
            </a:r>
            <a:r>
              <a:rPr lang="en-US" dirty="0" err="1"/>
              <a:t>etc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613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799CC-D8A6-C192-2BB9-144D5F075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A4C3E-1A63-AE51-2A41-125AAEC65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KMS and e-commerce has a good common ground , innovation in KMS</a:t>
            </a:r>
          </a:p>
          <a:p>
            <a:r>
              <a:rPr lang="en-US" dirty="0"/>
              <a:t>Knowledge is well used to reduce human resource and to preserve experience , good use of AI</a:t>
            </a:r>
          </a:p>
          <a:p>
            <a:r>
              <a:rPr lang="en-US" dirty="0"/>
              <a:t>Knowledge transfer altruistic encouraged with extrinsic system of rewards at Amazon= huge returns in profits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Hewage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., 2018)</a:t>
            </a:r>
            <a:r>
              <a:rPr lang="en-GB" dirty="0">
                <a:effectLst/>
              </a:rPr>
              <a:t> .</a:t>
            </a:r>
          </a:p>
          <a:p>
            <a:r>
              <a:rPr lang="en-GB" dirty="0"/>
              <a:t>eBay uses very good AI to make fine differences between products with over 1 billion items for sell. Making good connections between sellers and potential customers.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495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DB455-DEA9-8AAA-8E2F-AC3508B8B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D2FF4-BB06-6E42-C1F1-2CFF7E7D0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Increased security of data needed</a:t>
            </a:r>
          </a:p>
          <a:p>
            <a:r>
              <a:rPr lang="en-US" dirty="0"/>
              <a:t>Back up plan to insure mitigation of data breach</a:t>
            </a:r>
          </a:p>
          <a:p>
            <a:r>
              <a:rPr lang="en-US" dirty="0"/>
              <a:t>A balance is needed to </a:t>
            </a:r>
            <a:r>
              <a:rPr lang="en-US" dirty="0" err="1"/>
              <a:t>rpeserve</a:t>
            </a:r>
            <a:r>
              <a:rPr lang="en-US" dirty="0"/>
              <a:t> customer satisfaction in a run for collecting more data using new technologies (Alexa) Ethics must prevail the hunger of more data in expectation of an inertial legal response of authorities</a:t>
            </a:r>
          </a:p>
          <a:p>
            <a:r>
              <a:rPr lang="en-US" dirty="0"/>
              <a:t>5G technology open new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887218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1AB72-F0F1-C94D-ACFB-053D3A381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0809" y="0"/>
            <a:ext cx="10241280" cy="123444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21F37-03B4-0C86-8485-1B6616648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04" y="1337012"/>
            <a:ext cx="10241280" cy="3959352"/>
          </a:xfrm>
        </p:spPr>
        <p:txBody>
          <a:bodyPr>
            <a:normAutofit fontScale="25000" lnSpcReduction="20000"/>
          </a:bodyPr>
          <a:lstStyle/>
          <a:p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AlQahtani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A.S., 2021. Product sentiment analysis for amazon reviews.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Computer Science &amp; Information Technology (IJCSIT) Vol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Bass, L., 2019. The Concealed Cost of Convenience: Protecting Personal Data Privacy in the Age of Alexa.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Fordham </a:t>
            </a:r>
            <a:r>
              <a:rPr lang="en-GB" sz="40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Intell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Prop. Media &amp; Ent. LJ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30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p.261.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Bazzaz, S, 2019, MIS Amazon Knowledge Management, Scribd Company, Available from </a:t>
            </a:r>
            <a:r>
              <a:rPr lang="en-GB" sz="4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https://www.slideshare.net/SiamakAhmadzadehBazz/mis-amazonknowledge-management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Easterby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-Smith, M. and Lyles, M.A. eds., 2011.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Handbook of organizational learning and knowledge management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John Wiley &amp; Sons.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Ermine, Jean-Louis, 2013, A Knowledge Value Chain For Knowledge Management, ResearchGate, Available from </a:t>
            </a:r>
            <a:r>
              <a:rPr lang="en-GB" sz="4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https://www.researchgate.net/figure/An-example-of-knowledge-value-chain-based-on-knowledge-management-KM-processes_fig1_272731129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Ferraris, A.,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Mazzoleni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Devalle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and Couturier, J., 2018. Big data analytics capabilities and knowledge management: impact on firm performance.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Decision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Garg, A., Curtis, J. and Halper, H., 2003. The financial impact of IT security breaches: what do investors think?.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Inf. </a:t>
            </a:r>
            <a:r>
              <a:rPr lang="en-GB" sz="40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Secur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J. A Glob. </a:t>
            </a:r>
            <a:r>
              <a:rPr lang="en-GB" sz="40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Perspect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pp.22-33.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Gibbert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Leibold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and Probst, G., 2002. Five styles of customer knowledge management, and how smart companies use them to create value.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management journal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(5), pp.459-469.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Helms, M.M., Ahmadi, M.,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Jih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W.J.K. and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Ettkin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L.P., 2008. Technologies in support of mass customization strategy: Exploring the linkages between e-commerce and knowledge management.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Computers in Industry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59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pp.351-363.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Hewage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T.N.,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Halgamuge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M.N., Syed, A. and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Ekici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G., 2018. Big Data Techniques of Google, Amazon, Facebook and Twitter.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J. </a:t>
            </a:r>
            <a:r>
              <a:rPr lang="en-GB" sz="40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pp.94-100.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Mårtensson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2000. A critical review of knowledge management as a management tool.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knowledge management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Nah, F., </a:t>
            </a:r>
            <a:r>
              <a:rPr lang="en-GB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Siau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Tian, Y. and Ling, M., 2002. Knowledge management mechanisms in e-commerce: A study of online retailing and auction sites.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Computer Information Systems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42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(5), pp.119-128.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Noy, N., Gao, Y., Jain, A., Narayanan, A., Patterson, A. and Taylor, J., 2019. Industry-scale Knowledge Graphs: Lessons and Challenges: Five diverse technology companies show how it’s done.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Queue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pp.48-75.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Olopade, B.C., 2020. Economic growth, energy consumption and human capital formation: Implication for knowledge-based economy. </a:t>
            </a:r>
            <a:r>
              <a:rPr lang="en-GB" sz="4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670216917</a:t>
            </a:r>
            <a:r>
              <a:rPr lang="en-GB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55147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770</TotalTime>
  <Words>1112</Words>
  <Application>Microsoft Macintosh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Avenir Next LT Pro</vt:lpstr>
      <vt:lpstr>GradientRiseVTI</vt:lpstr>
      <vt:lpstr>Knowledge and information management in amazon and ebay </vt:lpstr>
      <vt:lpstr>introduction</vt:lpstr>
      <vt:lpstr>amazon</vt:lpstr>
      <vt:lpstr>ebay</vt:lpstr>
      <vt:lpstr>Amazon swot</vt:lpstr>
      <vt:lpstr>Ebay swot</vt:lpstr>
      <vt:lpstr>Critical evaluation KMS</vt:lpstr>
      <vt:lpstr>Kms roots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in amazon and ebay </dc:title>
  <dc:creator>Radu Andreescu (2026729)</dc:creator>
  <cp:lastModifiedBy>Radu Andreescu (2026729)</cp:lastModifiedBy>
  <cp:revision>1</cp:revision>
  <dcterms:created xsi:type="dcterms:W3CDTF">2022-11-09T21:32:32Z</dcterms:created>
  <dcterms:modified xsi:type="dcterms:W3CDTF">2022-11-10T10:22:33Z</dcterms:modified>
</cp:coreProperties>
</file>