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1"/>
  </p:handoutMasterIdLst>
  <p:sldIdLst>
    <p:sldId id="256" r:id="rId2"/>
    <p:sldId id="257" r:id="rId3"/>
    <p:sldId id="258" r:id="rId4"/>
    <p:sldId id="268" r:id="rId5"/>
    <p:sldId id="259" r:id="rId6"/>
    <p:sldId id="274" r:id="rId7"/>
    <p:sldId id="260" r:id="rId8"/>
    <p:sldId id="281" r:id="rId9"/>
    <p:sldId id="261" r:id="rId10"/>
    <p:sldId id="276" r:id="rId11"/>
    <p:sldId id="264" r:id="rId12"/>
    <p:sldId id="282" r:id="rId13"/>
    <p:sldId id="272" r:id="rId14"/>
    <p:sldId id="262" r:id="rId15"/>
    <p:sldId id="277" r:id="rId16"/>
    <p:sldId id="278" r:id="rId17"/>
    <p:sldId id="271" r:id="rId18"/>
    <p:sldId id="267" r:id="rId19"/>
    <p:sldId id="270"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20/09/2024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20/09/2024</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dirty="0"/>
              <a:t>Understanding Children and Young People’s Development</a:t>
            </a:r>
          </a:p>
          <a:p>
            <a:r>
              <a:rPr lang="en-GB" sz="3600" dirty="0"/>
              <a:t>BMHP4020</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VLE</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Duration</a:t>
            </a:r>
          </a:p>
          <a:p>
            <a:pPr marL="0" indent="0">
              <a:buNone/>
            </a:pPr>
            <a:endParaRPr lang="en-GB" dirty="0"/>
          </a:p>
          <a:p>
            <a:pPr marL="0" indent="0">
              <a:buNone/>
            </a:pPr>
            <a:r>
              <a:rPr lang="en-GB" dirty="0">
                <a:solidFill>
                  <a:srgbClr val="FF0000"/>
                </a:solidFill>
              </a:rPr>
              <a:t>	Throughout semester 1 from the 30th September to </a:t>
            </a:r>
          </a:p>
          <a:p>
            <a:pPr marL="0" indent="0">
              <a:buNone/>
            </a:pPr>
            <a:r>
              <a:rPr lang="en-GB" dirty="0">
                <a:solidFill>
                  <a:srgbClr val="FF0000"/>
                </a:solidFill>
              </a:rPr>
              <a:t>  	mid-January 2024</a:t>
            </a: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4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4 reflects the ability to identify and use relevant understanding, methods and skills to address problems that are well-defined but complex and non-routine. </a:t>
            </a:r>
          </a:p>
          <a:p>
            <a:r>
              <a:rPr lang="en-GB" dirty="0"/>
              <a:t>It includes taking responsibility for overall courses of action as well as exercising autonomy and judgement within broad parameters. </a:t>
            </a:r>
          </a:p>
          <a:p>
            <a:r>
              <a:rPr lang="en-GB" dirty="0"/>
              <a:t>It also reflects understanding of different perspectives or approaches within an area of study or work. </a:t>
            </a:r>
          </a:p>
          <a:p>
            <a:pPr>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dirty="0"/>
              <a:t>To understand the theories relating to the development of children and young people, and to apply theoretical knowledge of development to enhance work with children and young people.</a:t>
            </a:r>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sz="2800" dirty="0"/>
              <a:t>Upon the successful completion of this module, the student should be able to demonstrate the ability to:</a:t>
            </a:r>
          </a:p>
          <a:p>
            <a:pPr marL="0" lvl="0" indent="0">
              <a:buNone/>
            </a:pPr>
            <a:r>
              <a:rPr lang="en-GB" sz="2800" dirty="0"/>
              <a:t>1</a:t>
            </a:r>
            <a:r>
              <a:rPr lang="en-GB" dirty="0"/>
              <a:t>. Develop observation skills in relation to assessing the health and / or wellbeing of children and young people.</a:t>
            </a:r>
          </a:p>
          <a:p>
            <a:pPr marL="0" indent="0">
              <a:buNone/>
            </a:pPr>
            <a:r>
              <a:rPr lang="en-GB" dirty="0"/>
              <a:t> </a:t>
            </a:r>
          </a:p>
          <a:p>
            <a:pPr marL="0" lvl="0" indent="0">
              <a:buNone/>
            </a:pPr>
            <a:r>
              <a:rPr lang="en-GB" dirty="0"/>
              <a:t>2. Understand the importance of the theoretical knowledge of child development to enhance work with children and young people.</a:t>
            </a:r>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lnSpcReduction="10000"/>
          </a:bodyPr>
          <a:lstStyle/>
          <a:p>
            <a:r>
              <a:rPr lang="en-GB" dirty="0"/>
              <a:t>This module is designed to develop students’ awareness and understanding of:</a:t>
            </a:r>
          </a:p>
          <a:p>
            <a:pPr marL="0" indent="0">
              <a:buNone/>
            </a:pPr>
            <a:endParaRPr lang="en-GB" dirty="0"/>
          </a:p>
          <a:p>
            <a:pPr lvl="1"/>
            <a:r>
              <a:rPr lang="en-GB" sz="2400" dirty="0"/>
              <a:t>The skills in observing and assessing children and young people’s development.</a:t>
            </a:r>
          </a:p>
          <a:p>
            <a:pPr lvl="1"/>
            <a:r>
              <a:rPr lang="en-GB" sz="2400" dirty="0"/>
              <a:t>The  advantages  and  disadvantages  of  a  range  of  methods  of  observation and assessment.</a:t>
            </a:r>
          </a:p>
          <a:p>
            <a:pPr lvl="1"/>
            <a:r>
              <a:rPr lang="en-GB" sz="2400" dirty="0"/>
              <a:t>The importance of effective observation.</a:t>
            </a:r>
          </a:p>
          <a:p>
            <a:pPr lvl="1"/>
            <a:r>
              <a:rPr lang="en-GB" sz="2400" dirty="0"/>
              <a:t>The  importance  of  ethics  in  observations  to  ensure  consent  and  to  maintain confidentiality and anonymity.</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a:bodyPr>
          <a:lstStyle/>
          <a:p>
            <a:pPr lvl="0"/>
            <a:r>
              <a:rPr lang="en-GB" sz="2600" dirty="0"/>
              <a:t>How children and young people develop and the key principles of the work of a broad range of influential theorists.</a:t>
            </a:r>
          </a:p>
          <a:p>
            <a:pPr lvl="0"/>
            <a:r>
              <a:rPr lang="en-GB" sz="2600" dirty="0"/>
              <a:t>Influences on development and the differences between growth, development and maturation.</a:t>
            </a:r>
          </a:p>
          <a:p>
            <a:pPr lvl="0"/>
            <a:r>
              <a:rPr lang="en-GB" sz="2600" dirty="0"/>
              <a:t>The role of adults in supporting the development of children and young people through a range of appropriate activities and experiences.</a:t>
            </a:r>
          </a:p>
          <a:p>
            <a:endParaRPr lang="en-GB" sz="3600" dirty="0"/>
          </a:p>
        </p:txBody>
      </p:sp>
    </p:spTree>
    <p:extLst>
      <p:ext uri="{BB962C8B-B14F-4D97-AF65-F5344CB8AC3E}">
        <p14:creationId xmlns:p14="http://schemas.microsoft.com/office/powerpoint/2010/main" val="163498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4061048"/>
          </a:xfrm>
        </p:spPr>
        <p:txBody>
          <a:bodyPr>
            <a:normAutofit fontScale="25000" lnSpcReduction="20000"/>
          </a:bodyPr>
          <a:lstStyle/>
          <a:p>
            <a:pPr marL="0" indent="0">
              <a:buNone/>
            </a:pPr>
            <a:r>
              <a:rPr lang="en-GB" sz="5600" b="1" dirty="0">
                <a:latin typeface="+mj-lt"/>
              </a:rPr>
              <a:t>Assessment Component 1 – 50% </a:t>
            </a:r>
          </a:p>
          <a:p>
            <a:pPr marL="0" indent="0">
              <a:buNone/>
            </a:pPr>
            <a:r>
              <a:rPr lang="en-GB" sz="5600" b="1" dirty="0">
                <a:latin typeface="+mj-lt"/>
              </a:rPr>
              <a:t>Observations x 2 = 750 - word equivalency for each observation (10 mins for both observations/discussions).</a:t>
            </a:r>
          </a:p>
          <a:p>
            <a:pPr marL="0" indent="0">
              <a:buNone/>
            </a:pPr>
            <a:endParaRPr lang="en-GB" sz="5600" b="1" dirty="0">
              <a:latin typeface="+mj-lt"/>
            </a:endParaRPr>
          </a:p>
          <a:p>
            <a:pPr marL="0" indent="0">
              <a:buNone/>
            </a:pPr>
            <a:r>
              <a:rPr lang="en-GB" sz="5600" dirty="0">
                <a:solidFill>
                  <a:srgbClr val="000000"/>
                </a:solidFill>
                <a:effectLst/>
                <a:latin typeface="+mj-lt"/>
                <a:ea typeface="Times New Roman" panose="02020603050405020304" pitchFamily="18" charset="0"/>
              </a:rPr>
              <a:t>The student is required to select </a:t>
            </a:r>
            <a:r>
              <a:rPr lang="en-GB" sz="5600" b="1" dirty="0">
                <a:solidFill>
                  <a:srgbClr val="000000"/>
                </a:solidFill>
                <a:effectLst/>
                <a:latin typeface="+mj-lt"/>
                <a:ea typeface="Times New Roman" panose="02020603050405020304" pitchFamily="18" charset="0"/>
              </a:rPr>
              <a:t>2 pre-approved</a:t>
            </a:r>
            <a:r>
              <a:rPr lang="en-GB" sz="5600" dirty="0">
                <a:solidFill>
                  <a:srgbClr val="000000"/>
                </a:solidFill>
                <a:effectLst/>
                <a:latin typeface="+mj-lt"/>
                <a:ea typeface="Times New Roman" panose="02020603050405020304" pitchFamily="18" charset="0"/>
              </a:rPr>
              <a:t> child development observation videos on two different occasions, on a single child/young person. You can use google to select your observation, YouTube, with an array of child development videos already available, or the UWTSD library.</a:t>
            </a:r>
          </a:p>
          <a:p>
            <a:pPr marL="0" indent="0">
              <a:buNone/>
            </a:pPr>
            <a:r>
              <a:rPr lang="en-GB" sz="5600" dirty="0">
                <a:solidFill>
                  <a:srgbClr val="000000"/>
                </a:solidFill>
                <a:effectLst/>
                <a:latin typeface="+mj-lt"/>
                <a:ea typeface="Times New Roman" panose="02020603050405020304" pitchFamily="18" charset="0"/>
              </a:rPr>
              <a:t> </a:t>
            </a:r>
          </a:p>
          <a:p>
            <a:pPr marL="0" indent="0">
              <a:buNone/>
            </a:pPr>
            <a:r>
              <a:rPr lang="en-GB" sz="5600" dirty="0">
                <a:solidFill>
                  <a:srgbClr val="000000"/>
                </a:solidFill>
                <a:effectLst/>
                <a:latin typeface="+mj-lt"/>
                <a:ea typeface="Times New Roman" panose="02020603050405020304" pitchFamily="18" charset="0"/>
              </a:rPr>
              <a:t>Students will discuss each video observation with the class, using a different observation technique per observation. Additionally, identify specific aims to cover holistic development, whilst explaining the assessment of the current development and needs of the child or young person to the class. </a:t>
            </a:r>
          </a:p>
          <a:p>
            <a:pPr marL="0" indent="0">
              <a:buNone/>
            </a:pPr>
            <a:r>
              <a:rPr lang="en-GB" sz="5600" dirty="0">
                <a:solidFill>
                  <a:srgbClr val="000000"/>
                </a:solidFill>
                <a:effectLst/>
                <a:latin typeface="+mj-lt"/>
                <a:ea typeface="Times New Roman" panose="02020603050405020304" pitchFamily="18" charset="0"/>
              </a:rPr>
              <a:t> </a:t>
            </a:r>
          </a:p>
          <a:p>
            <a:pPr marL="0" indent="0">
              <a:buNone/>
            </a:pPr>
            <a:r>
              <a:rPr lang="en-GB" sz="5600" dirty="0">
                <a:solidFill>
                  <a:srgbClr val="000000"/>
                </a:solidFill>
                <a:effectLst/>
                <a:latin typeface="+mj-lt"/>
                <a:ea typeface="Times New Roman" panose="02020603050405020304" pitchFamily="18" charset="0"/>
              </a:rPr>
              <a:t>Students are also required to produce some written notes of assessment with references referred to. A written record of observations, conclusions and evaluations for each observation and present the completed observations in chronological order. For each observation make appropriate recommendations for the child’s future development, supported by relevant theory and development milestones.</a:t>
            </a:r>
          </a:p>
          <a:p>
            <a:pPr marL="0" indent="0">
              <a:buNone/>
            </a:pPr>
            <a:r>
              <a:rPr lang="en-GB" sz="5600" dirty="0">
                <a:solidFill>
                  <a:srgbClr val="000000"/>
                </a:solidFill>
                <a:effectLst/>
                <a:latin typeface="+mj-lt"/>
                <a:ea typeface="Times New Roman" panose="02020603050405020304" pitchFamily="18" charset="0"/>
              </a:rPr>
              <a:t> </a:t>
            </a:r>
          </a:p>
          <a:p>
            <a:pPr marL="0" indent="0">
              <a:buNone/>
            </a:pPr>
            <a:r>
              <a:rPr lang="en-GB" sz="5600" dirty="0">
                <a:solidFill>
                  <a:srgbClr val="000000"/>
                </a:solidFill>
                <a:effectLst/>
                <a:latin typeface="+mj-lt"/>
                <a:ea typeface="Times New Roman" panose="02020603050405020304" pitchFamily="18" charset="0"/>
              </a:rPr>
              <a:t>Each observation and discussion should be approximately 750 words equivalency in total (not including references). (10 mins for both). Your work will be penalised if you go over the time limit set.</a:t>
            </a:r>
          </a:p>
          <a:p>
            <a:pPr marL="0" indent="0">
              <a:buNone/>
            </a:pPr>
            <a:r>
              <a:rPr lang="en-GB" sz="5600" dirty="0">
                <a:solidFill>
                  <a:srgbClr val="000000"/>
                </a:solidFill>
                <a:effectLst/>
                <a:latin typeface="+mj-lt"/>
                <a:ea typeface="Times New Roman" panose="02020603050405020304" pitchFamily="18" charset="0"/>
              </a:rPr>
              <a:t>Utilise the Harvard referencing system to evidence all literature sources. </a:t>
            </a:r>
          </a:p>
          <a:p>
            <a:pPr marL="0" indent="0">
              <a:buNone/>
            </a:pPr>
            <a:endParaRPr lang="en-GB" sz="2900" dirty="0">
              <a:latin typeface="+mj-lt"/>
            </a:endParaRP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805264"/>
            <a:ext cx="2866231" cy="992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r>
              <a:rPr lang="en-GB" sz="2000" b="1" dirty="0"/>
              <a:t>Assessment Component 2 – 50%</a:t>
            </a:r>
          </a:p>
          <a:p>
            <a:pPr marL="0" indent="0">
              <a:buNone/>
            </a:pPr>
            <a:r>
              <a:rPr lang="en-GB" sz="2000" b="1" dirty="0"/>
              <a:t>Essay 1500 Words</a:t>
            </a:r>
          </a:p>
          <a:p>
            <a:pPr marL="0" indent="0">
              <a:buNone/>
            </a:pPr>
            <a:endParaRPr lang="en-GB" sz="2000" b="1" dirty="0"/>
          </a:p>
          <a:p>
            <a:pPr marL="0" indent="0">
              <a:buNone/>
            </a:pPr>
            <a:r>
              <a:rPr lang="en-GB" sz="2000" b="1" dirty="0"/>
              <a:t>Outcome 2</a:t>
            </a:r>
            <a:r>
              <a:rPr lang="en-GB" sz="2000" dirty="0"/>
              <a:t> Students will be required to write </a:t>
            </a:r>
            <a:r>
              <a:rPr lang="en-GB" sz="2000" dirty="0">
                <a:effectLst/>
                <a:latin typeface="Arial" panose="020B0604020202020204" pitchFamily="34" charset="0"/>
                <a:ea typeface="Times New Roman" panose="02020603050405020304" pitchFamily="18" charset="0"/>
              </a:rPr>
              <a:t>an essay comparing and contrasting between 2 chosen theories on the development of children and young people. </a:t>
            </a:r>
          </a:p>
          <a:p>
            <a:pPr marL="0" indent="0">
              <a:buNone/>
            </a:pPr>
            <a:r>
              <a:rPr lang="en-GB" sz="2000" dirty="0">
                <a:effectLst/>
                <a:latin typeface="Arial" panose="020B0604020202020204" pitchFamily="34" charset="0"/>
                <a:ea typeface="Times New Roman" panose="02020603050405020304" pitchFamily="18" charset="0"/>
              </a:rPr>
              <a:t>Students could consider positive and negative factors which influence the health, development and behaviour of children and young people based on their chosen theories. </a:t>
            </a:r>
          </a:p>
          <a:p>
            <a:pPr marL="0" indent="0">
              <a:buNone/>
            </a:pPr>
            <a:r>
              <a:rPr lang="en-GB" sz="2000" dirty="0">
                <a:effectLst/>
                <a:latin typeface="Arial" panose="020B0604020202020204" pitchFamily="34" charset="0"/>
                <a:ea typeface="Times New Roman" panose="02020603050405020304" pitchFamily="18" charset="0"/>
              </a:rPr>
              <a:t>Students could discuss the strengths and limitations of using child development theories when assessing the development of children and planning to support their future development.</a:t>
            </a:r>
            <a:endParaRPr lang="en-GB" sz="20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77500" lnSpcReduction="20000"/>
          </a:bodyPr>
          <a:lstStyle/>
          <a:p>
            <a:pPr marL="0" indent="0">
              <a:buNone/>
            </a:pPr>
            <a:r>
              <a:rPr lang="en-GB" sz="3200" b="1" i="1" dirty="0"/>
              <a:t>Assignment 1 Final Submission</a:t>
            </a:r>
          </a:p>
          <a:p>
            <a:pPr marL="0" indent="0">
              <a:buNone/>
            </a:pPr>
            <a:r>
              <a:rPr lang="en-GB" sz="3200" b="1" dirty="0">
                <a:solidFill>
                  <a:srgbClr val="FF0000"/>
                </a:solidFill>
              </a:rPr>
              <a:t>Tuesday 5th November at 10.00 am 2024</a:t>
            </a:r>
          </a:p>
          <a:p>
            <a:pPr marL="0" indent="0">
              <a:buNone/>
            </a:pPr>
            <a:r>
              <a:rPr lang="en-GB" sz="3200" b="1" i="1" dirty="0"/>
              <a:t>Draft Tutorial week </a:t>
            </a:r>
          </a:p>
          <a:p>
            <a:pPr marL="0" indent="0">
              <a:buNone/>
            </a:pPr>
            <a:r>
              <a:rPr lang="en-GB" sz="3200" b="1" dirty="0">
                <a:solidFill>
                  <a:srgbClr val="FF0000"/>
                </a:solidFill>
              </a:rPr>
              <a:t>Week beginning 28</a:t>
            </a:r>
            <a:r>
              <a:rPr lang="en-GB" sz="3200" b="1" baseline="30000" dirty="0">
                <a:solidFill>
                  <a:srgbClr val="FF0000"/>
                </a:solidFill>
              </a:rPr>
              <a:t>th</a:t>
            </a:r>
            <a:r>
              <a:rPr lang="en-GB" sz="3200" b="1" dirty="0">
                <a:solidFill>
                  <a:srgbClr val="FF0000"/>
                </a:solidFill>
              </a:rPr>
              <a:t> October 2024 (during class)</a:t>
            </a:r>
          </a:p>
          <a:p>
            <a:pPr marL="0" indent="0">
              <a:buNone/>
            </a:pPr>
            <a:endParaRPr lang="en-GB" sz="3200" b="1" dirty="0">
              <a:solidFill>
                <a:srgbClr val="FF0000"/>
              </a:solidFill>
            </a:endParaRPr>
          </a:p>
          <a:p>
            <a:pPr marL="0" indent="0">
              <a:buNone/>
            </a:pPr>
            <a:r>
              <a:rPr lang="en-GB" sz="3200" b="1" i="1" dirty="0"/>
              <a:t>Assignment 2 Final Submission</a:t>
            </a:r>
          </a:p>
          <a:p>
            <a:pPr marL="0" indent="0">
              <a:buNone/>
            </a:pPr>
            <a:r>
              <a:rPr lang="en-GB" sz="3200" b="1" dirty="0">
                <a:solidFill>
                  <a:srgbClr val="FF0000"/>
                </a:solidFill>
              </a:rPr>
              <a:t>Friday 13</a:t>
            </a:r>
            <a:r>
              <a:rPr lang="en-GB" sz="3200" b="1" baseline="30000" dirty="0">
                <a:solidFill>
                  <a:srgbClr val="FF0000"/>
                </a:solidFill>
              </a:rPr>
              <a:t>th</a:t>
            </a:r>
            <a:r>
              <a:rPr lang="en-GB" sz="3200" b="1" dirty="0">
                <a:solidFill>
                  <a:srgbClr val="FF0000"/>
                </a:solidFill>
              </a:rPr>
              <a:t> December 2024</a:t>
            </a:r>
          </a:p>
          <a:p>
            <a:pPr marL="0" indent="0">
              <a:buNone/>
            </a:pPr>
            <a:r>
              <a:rPr lang="en-GB" sz="3200" b="1" i="1" dirty="0"/>
              <a:t>Draft Tutorial Week</a:t>
            </a:r>
          </a:p>
          <a:p>
            <a:pPr marL="0" indent="0">
              <a:buNone/>
            </a:pPr>
            <a:r>
              <a:rPr lang="en-GB" sz="3200" b="1" dirty="0">
                <a:solidFill>
                  <a:srgbClr val="FF0000"/>
                </a:solidFill>
              </a:rPr>
              <a:t>Week beginning 2</a:t>
            </a:r>
            <a:r>
              <a:rPr lang="en-GB" sz="3200" b="1" baseline="30000" dirty="0">
                <a:solidFill>
                  <a:srgbClr val="FF0000"/>
                </a:solidFill>
              </a:rPr>
              <a:t>nd</a:t>
            </a:r>
            <a:r>
              <a:rPr lang="en-GB" sz="3200" b="1" dirty="0">
                <a:solidFill>
                  <a:srgbClr val="FF0000"/>
                </a:solidFill>
              </a:rPr>
              <a:t> December 2024 (during class)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48B4E-218B-360B-8CEB-11EF352AA136}"/>
              </a:ext>
            </a:extLst>
          </p:cNvPr>
          <p:cNvSpPr>
            <a:spLocks noGrp="1"/>
          </p:cNvSpPr>
          <p:nvPr>
            <p:ph type="title"/>
          </p:nvPr>
        </p:nvSpPr>
        <p:spPr/>
        <p:txBody>
          <a:bodyPr/>
          <a:lstStyle/>
          <a:p>
            <a:r>
              <a:rPr lang="en-GB" dirty="0"/>
              <a:t>Draft week</a:t>
            </a:r>
          </a:p>
        </p:txBody>
      </p:sp>
      <p:sp>
        <p:nvSpPr>
          <p:cNvPr id="3" name="Content Placeholder 2">
            <a:extLst>
              <a:ext uri="{FF2B5EF4-FFF2-40B4-BE49-F238E27FC236}">
                <a16:creationId xmlns:a16="http://schemas.microsoft.com/office/drawing/2014/main" id="{6F494E0B-4DA4-FDF4-5060-0D2A79CA9E18}"/>
              </a:ext>
            </a:extLst>
          </p:cNvPr>
          <p:cNvSpPr>
            <a:spLocks noGrp="1"/>
          </p:cNvSpPr>
          <p:nvPr>
            <p:ph idx="1"/>
          </p:nvPr>
        </p:nvSpPr>
        <p:spPr/>
        <p:txBody>
          <a:bodyPr/>
          <a:lstStyle/>
          <a:p>
            <a:pPr marL="0" indent="0">
              <a:buNone/>
            </a:pPr>
            <a:r>
              <a:rPr lang="en-GB" dirty="0"/>
              <a:t>Please note that student’s will be permitted to show 1 draft each per assignment. </a:t>
            </a:r>
          </a:p>
          <a:p>
            <a:pPr marL="0" indent="0">
              <a:buNone/>
            </a:pPr>
            <a:r>
              <a:rPr lang="en-GB" dirty="0"/>
              <a:t>This will be during class draft session and not via email or online.</a:t>
            </a:r>
          </a:p>
        </p:txBody>
      </p:sp>
    </p:spTree>
    <p:extLst>
      <p:ext uri="{BB962C8B-B14F-4D97-AF65-F5344CB8AC3E}">
        <p14:creationId xmlns:p14="http://schemas.microsoft.com/office/powerpoint/2010/main" val="1253000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the Swansea, Carmarthen, or Lampeter campuses.</a:t>
            </a:r>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r>
              <a:rPr lang="en-GB" dirty="0"/>
              <a:t>Berk. L.E. (2012) </a:t>
            </a:r>
            <a:r>
              <a:rPr lang="en-GB" i="1" dirty="0"/>
              <a:t>Child Development. </a:t>
            </a:r>
            <a:r>
              <a:rPr lang="en-GB" dirty="0"/>
              <a:t>(9th Edition). Boston: Pearson</a:t>
            </a:r>
          </a:p>
          <a:p>
            <a:pPr marL="0" indent="0">
              <a:buNone/>
            </a:pPr>
            <a:r>
              <a:rPr lang="en-GB" dirty="0"/>
              <a:t> </a:t>
            </a:r>
          </a:p>
          <a:p>
            <a:r>
              <a:rPr lang="en-GB" dirty="0"/>
              <a:t>Smith, P. K., Cowie, H. &amp; Blades, M. (2011) </a:t>
            </a:r>
            <a:r>
              <a:rPr lang="en-GB" i="1" dirty="0"/>
              <a:t>Understanding Children's Development. </a:t>
            </a:r>
            <a:r>
              <a:rPr lang="en-GB" dirty="0"/>
              <a:t>Chichester: John Wiley &amp; Sons Ltd</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pPr marL="0" indent="0">
              <a:buNone/>
            </a:pPr>
            <a:r>
              <a:rPr lang="en-GB" b="1" dirty="0"/>
              <a:t>Background</a:t>
            </a:r>
          </a:p>
          <a:p>
            <a:r>
              <a:rPr lang="en-GB" dirty="0"/>
              <a:t>Keenan, T. and Evans, S. (2009) </a:t>
            </a:r>
            <a:r>
              <a:rPr lang="en-GB" i="1" dirty="0"/>
              <a:t>An Introduction to Child Development </a:t>
            </a:r>
            <a:r>
              <a:rPr lang="en-GB" dirty="0"/>
              <a:t>(2</a:t>
            </a:r>
            <a:r>
              <a:rPr lang="en-GB" baseline="30000" dirty="0"/>
              <a:t>nd</a:t>
            </a:r>
            <a:r>
              <a:rPr lang="en-GB" dirty="0"/>
              <a:t> Edition), London: Sage.</a:t>
            </a:r>
          </a:p>
          <a:p>
            <a:pPr marL="0" indent="0">
              <a:buNone/>
            </a:pPr>
            <a:r>
              <a:rPr lang="en-GB" dirty="0"/>
              <a:t> </a:t>
            </a:r>
          </a:p>
          <a:p>
            <a:r>
              <a:rPr lang="en-GB" dirty="0"/>
              <a:t>Lindon, J (2010) </a:t>
            </a:r>
            <a:r>
              <a:rPr lang="en-GB" i="1" dirty="0"/>
              <a:t>Understanding Child Development: Linking Theory and Practice.</a:t>
            </a:r>
            <a:r>
              <a:rPr lang="en-GB" dirty="0"/>
              <a:t> Second Edition. London: Hodder Education</a:t>
            </a:r>
          </a:p>
          <a:p>
            <a:pPr marL="0" indent="0">
              <a:buNone/>
            </a:pPr>
            <a:endParaRPr lang="en-GB" dirty="0"/>
          </a:p>
          <a:p>
            <a:r>
              <a:rPr lang="en-GB" dirty="0"/>
              <a:t>May, P. (2010) </a:t>
            </a:r>
            <a:r>
              <a:rPr lang="en-GB" i="1" dirty="0"/>
              <a:t>Child Development in Practice: Responsive Teaching and Learning from Birth to Five. </a:t>
            </a:r>
            <a:r>
              <a:rPr lang="en-GB" dirty="0"/>
              <a:t>Abingdon: Routledge. </a:t>
            </a:r>
          </a:p>
          <a:p>
            <a:pPr marL="0" indent="0">
              <a:buNone/>
            </a:pPr>
            <a:r>
              <a:rPr lang="en-GB" dirty="0"/>
              <a:t> </a:t>
            </a:r>
          </a:p>
          <a:p>
            <a:r>
              <a:rPr lang="en-GB" dirty="0" err="1"/>
              <a:t>Neaum</a:t>
            </a:r>
            <a:r>
              <a:rPr lang="en-GB" dirty="0"/>
              <a:t>, S. (2010) </a:t>
            </a:r>
            <a:r>
              <a:rPr lang="en-GB" i="1" dirty="0"/>
              <a:t>Child Development for Early Childhood Studies. </a:t>
            </a:r>
            <a:r>
              <a:rPr lang="en-GB" dirty="0"/>
              <a:t>Exeter: Learning Matters.</a:t>
            </a:r>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r>
              <a:rPr lang="en-GB" b="1" dirty="0"/>
              <a:t>Journals</a:t>
            </a:r>
            <a:r>
              <a:rPr lang="en-GB" dirty="0"/>
              <a:t>:</a:t>
            </a:r>
          </a:p>
          <a:p>
            <a:pPr marL="0" indent="0">
              <a:buNone/>
            </a:pPr>
            <a:r>
              <a:rPr lang="en-GB" dirty="0"/>
              <a:t> </a:t>
            </a:r>
          </a:p>
          <a:p>
            <a:r>
              <a:rPr lang="en-GB" dirty="0"/>
              <a:t>Child Care Health and Development</a:t>
            </a:r>
          </a:p>
          <a:p>
            <a:r>
              <a:rPr lang="en-GB" dirty="0"/>
              <a:t>Child Development </a:t>
            </a:r>
          </a:p>
          <a:p>
            <a:r>
              <a:rPr lang="en-GB" dirty="0"/>
              <a:t>Early Years Educator </a:t>
            </a:r>
          </a:p>
          <a:p>
            <a:r>
              <a:rPr lang="en-GB" dirty="0"/>
              <a:t>Education 3-13</a:t>
            </a:r>
          </a:p>
          <a:p>
            <a:r>
              <a:rPr lang="en-GB" dirty="0"/>
              <a:t>5-7 years</a:t>
            </a:r>
          </a:p>
          <a:p>
            <a:endParaRPr lang="en-GB" dirty="0"/>
          </a:p>
          <a:p>
            <a:r>
              <a:rPr lang="en-GB" b="1" dirty="0"/>
              <a:t>Useful Websites: </a:t>
            </a:r>
            <a:endParaRPr lang="en-GB" dirty="0"/>
          </a:p>
          <a:p>
            <a:pPr marL="0" indent="0">
              <a:buNone/>
            </a:pPr>
            <a:r>
              <a:rPr lang="en-GB" b="1" dirty="0"/>
              <a:t> </a:t>
            </a:r>
            <a:endParaRPr lang="en-GB" dirty="0"/>
          </a:p>
          <a:p>
            <a:r>
              <a:rPr lang="en-GB" dirty="0"/>
              <a:t>www.ecrp.uiuc.edu </a:t>
            </a:r>
          </a:p>
          <a:p>
            <a:r>
              <a:rPr lang="en-GB" dirty="0"/>
              <a:t>www.education.gov.uk</a:t>
            </a:r>
          </a:p>
          <a:p>
            <a:r>
              <a:rPr lang="en-GB" dirty="0"/>
              <a:t>www.nhs.uk </a:t>
            </a:r>
          </a:p>
          <a:p>
            <a:r>
              <a:rPr lang="en-GB" dirty="0"/>
              <a:t>wales.gov.uk </a:t>
            </a:r>
          </a:p>
          <a:p>
            <a:r>
              <a:rPr lang="en-GB" dirty="0"/>
              <a:t>www.who.int</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1133</Words>
  <Application>Microsoft Office PowerPoint</Application>
  <PresentationFormat>On-screen Show (4:3)</PresentationFormat>
  <Paragraphs>135</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Clarity</vt:lpstr>
      <vt:lpstr>Introduction to Module</vt:lpstr>
      <vt:lpstr>Contents</vt:lpstr>
      <vt:lpstr>Brief Overview</vt:lpstr>
      <vt:lpstr>Level of Study : 4 </vt:lpstr>
      <vt:lpstr>Aims of Module</vt:lpstr>
      <vt:lpstr>Learning Outcomes</vt:lpstr>
      <vt:lpstr>Lesson Content</vt:lpstr>
      <vt:lpstr>Lesson Content</vt:lpstr>
      <vt:lpstr>Assessments</vt:lpstr>
      <vt:lpstr>Assessments</vt:lpstr>
      <vt:lpstr>Deadline Dates</vt:lpstr>
      <vt:lpstr>Draft week</vt:lpstr>
      <vt:lpstr>Referencing </vt:lpstr>
      <vt:lpstr>Reading Lists</vt:lpstr>
      <vt:lpstr>Reading Lists</vt:lpstr>
      <vt:lpstr>Reading Lists</vt:lpstr>
      <vt:lpstr>Journals and Websites</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Joanna Fender</cp:lastModifiedBy>
  <cp:revision>37</cp:revision>
  <cp:lastPrinted>2017-09-20T09:54:29Z</cp:lastPrinted>
  <dcterms:created xsi:type="dcterms:W3CDTF">2014-09-13T13:55:51Z</dcterms:created>
  <dcterms:modified xsi:type="dcterms:W3CDTF">2024-09-20T17:43:56Z</dcterms:modified>
</cp:coreProperties>
</file>