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p:scale>
          <a:sx n="77" d="100"/>
          <a:sy n="77" d="100"/>
        </p:scale>
        <p:origin x="76" y="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9E18A-1952-E7BA-C083-39BA2D8C8E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7BD117-2387-101A-643F-9FDEC49D8A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610277-2923-47A7-4F62-E903173672F8}"/>
              </a:ext>
            </a:extLst>
          </p:cNvPr>
          <p:cNvSpPr>
            <a:spLocks noGrp="1"/>
          </p:cNvSpPr>
          <p:nvPr>
            <p:ph type="dt" sz="half" idx="10"/>
          </p:nvPr>
        </p:nvSpPr>
        <p:spPr/>
        <p:txBody>
          <a:bodyPr/>
          <a:lstStyle/>
          <a:p>
            <a:fld id="{53EC12E1-8DE2-42E8-9BAA-588D797920C9}" type="datetimeFigureOut">
              <a:rPr lang="en-GB" smtClean="0"/>
              <a:t>09/10/2022</a:t>
            </a:fld>
            <a:endParaRPr lang="en-GB"/>
          </a:p>
        </p:txBody>
      </p:sp>
      <p:sp>
        <p:nvSpPr>
          <p:cNvPr id="5" name="Footer Placeholder 4">
            <a:extLst>
              <a:ext uri="{FF2B5EF4-FFF2-40B4-BE49-F238E27FC236}">
                <a16:creationId xmlns:a16="http://schemas.microsoft.com/office/drawing/2014/main" id="{94ADACA9-9211-5468-F0C3-30A428A2DC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85F1BD-31B0-7ABD-56F3-58664ABA9D26}"/>
              </a:ext>
            </a:extLst>
          </p:cNvPr>
          <p:cNvSpPr>
            <a:spLocks noGrp="1"/>
          </p:cNvSpPr>
          <p:nvPr>
            <p:ph type="sldNum" sz="quarter" idx="12"/>
          </p:nvPr>
        </p:nvSpPr>
        <p:spPr/>
        <p:txBody>
          <a:bodyPr/>
          <a:lstStyle/>
          <a:p>
            <a:fld id="{D262B6A7-9C83-4DE4-9054-25DD62CAD414}" type="slidenum">
              <a:rPr lang="en-GB" smtClean="0"/>
              <a:t>‹#›</a:t>
            </a:fld>
            <a:endParaRPr lang="en-GB"/>
          </a:p>
        </p:txBody>
      </p:sp>
    </p:spTree>
    <p:extLst>
      <p:ext uri="{BB962C8B-B14F-4D97-AF65-F5344CB8AC3E}">
        <p14:creationId xmlns:p14="http://schemas.microsoft.com/office/powerpoint/2010/main" val="2743735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54C33-02F3-FA20-7BC6-BA8A6459EF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7C43B4-58B0-D390-884B-A603A37BA6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E91755-9211-00F5-E1FA-04926C99F5FD}"/>
              </a:ext>
            </a:extLst>
          </p:cNvPr>
          <p:cNvSpPr>
            <a:spLocks noGrp="1"/>
          </p:cNvSpPr>
          <p:nvPr>
            <p:ph type="dt" sz="half" idx="10"/>
          </p:nvPr>
        </p:nvSpPr>
        <p:spPr/>
        <p:txBody>
          <a:bodyPr/>
          <a:lstStyle/>
          <a:p>
            <a:fld id="{53EC12E1-8DE2-42E8-9BAA-588D797920C9}" type="datetimeFigureOut">
              <a:rPr lang="en-GB" smtClean="0"/>
              <a:t>09/10/2022</a:t>
            </a:fld>
            <a:endParaRPr lang="en-GB"/>
          </a:p>
        </p:txBody>
      </p:sp>
      <p:sp>
        <p:nvSpPr>
          <p:cNvPr id="5" name="Footer Placeholder 4">
            <a:extLst>
              <a:ext uri="{FF2B5EF4-FFF2-40B4-BE49-F238E27FC236}">
                <a16:creationId xmlns:a16="http://schemas.microsoft.com/office/drawing/2014/main" id="{4E49FBBB-8AC8-4117-576B-9AC9F78B20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44B470-FEFE-4019-63CB-942F966C634A}"/>
              </a:ext>
            </a:extLst>
          </p:cNvPr>
          <p:cNvSpPr>
            <a:spLocks noGrp="1"/>
          </p:cNvSpPr>
          <p:nvPr>
            <p:ph type="sldNum" sz="quarter" idx="12"/>
          </p:nvPr>
        </p:nvSpPr>
        <p:spPr/>
        <p:txBody>
          <a:bodyPr/>
          <a:lstStyle/>
          <a:p>
            <a:fld id="{D262B6A7-9C83-4DE4-9054-25DD62CAD414}" type="slidenum">
              <a:rPr lang="en-GB" smtClean="0"/>
              <a:t>‹#›</a:t>
            </a:fld>
            <a:endParaRPr lang="en-GB"/>
          </a:p>
        </p:txBody>
      </p:sp>
    </p:spTree>
    <p:extLst>
      <p:ext uri="{BB962C8B-B14F-4D97-AF65-F5344CB8AC3E}">
        <p14:creationId xmlns:p14="http://schemas.microsoft.com/office/powerpoint/2010/main" val="61706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0333-16CA-4A83-4978-AFAD77F0C3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C2EE65-3BCB-76D4-5E7F-39BB3247915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D865E3-44F5-726A-14A6-D61D9105B356}"/>
              </a:ext>
            </a:extLst>
          </p:cNvPr>
          <p:cNvSpPr>
            <a:spLocks noGrp="1"/>
          </p:cNvSpPr>
          <p:nvPr>
            <p:ph type="dt" sz="half" idx="10"/>
          </p:nvPr>
        </p:nvSpPr>
        <p:spPr/>
        <p:txBody>
          <a:bodyPr/>
          <a:lstStyle/>
          <a:p>
            <a:fld id="{53EC12E1-8DE2-42E8-9BAA-588D797920C9}" type="datetimeFigureOut">
              <a:rPr lang="en-GB" smtClean="0"/>
              <a:t>09/10/2022</a:t>
            </a:fld>
            <a:endParaRPr lang="en-GB"/>
          </a:p>
        </p:txBody>
      </p:sp>
      <p:sp>
        <p:nvSpPr>
          <p:cNvPr id="5" name="Footer Placeholder 4">
            <a:extLst>
              <a:ext uri="{FF2B5EF4-FFF2-40B4-BE49-F238E27FC236}">
                <a16:creationId xmlns:a16="http://schemas.microsoft.com/office/drawing/2014/main" id="{D15861AD-59CD-B54A-ABB7-DE59393FF6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9BDE6B-754E-8F6F-0CA4-8783132E669D}"/>
              </a:ext>
            </a:extLst>
          </p:cNvPr>
          <p:cNvSpPr>
            <a:spLocks noGrp="1"/>
          </p:cNvSpPr>
          <p:nvPr>
            <p:ph type="sldNum" sz="quarter" idx="12"/>
          </p:nvPr>
        </p:nvSpPr>
        <p:spPr/>
        <p:txBody>
          <a:bodyPr/>
          <a:lstStyle/>
          <a:p>
            <a:fld id="{D262B6A7-9C83-4DE4-9054-25DD62CAD414}" type="slidenum">
              <a:rPr lang="en-GB" smtClean="0"/>
              <a:t>‹#›</a:t>
            </a:fld>
            <a:endParaRPr lang="en-GB"/>
          </a:p>
        </p:txBody>
      </p:sp>
    </p:spTree>
    <p:extLst>
      <p:ext uri="{BB962C8B-B14F-4D97-AF65-F5344CB8AC3E}">
        <p14:creationId xmlns:p14="http://schemas.microsoft.com/office/powerpoint/2010/main" val="1367576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753CF-39D7-1B65-B1CB-FB026A9279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BE6BF1-422E-049D-A24D-B83586955A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1BA59C-390B-6399-5E55-300A4400C5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62A5CA-E489-C750-666B-F37CEC39EFC7}"/>
              </a:ext>
            </a:extLst>
          </p:cNvPr>
          <p:cNvSpPr>
            <a:spLocks noGrp="1"/>
          </p:cNvSpPr>
          <p:nvPr>
            <p:ph type="dt" sz="half" idx="10"/>
          </p:nvPr>
        </p:nvSpPr>
        <p:spPr/>
        <p:txBody>
          <a:bodyPr/>
          <a:lstStyle/>
          <a:p>
            <a:fld id="{53EC12E1-8DE2-42E8-9BAA-588D797920C9}" type="datetimeFigureOut">
              <a:rPr lang="en-GB" smtClean="0"/>
              <a:t>09/10/2022</a:t>
            </a:fld>
            <a:endParaRPr lang="en-GB"/>
          </a:p>
        </p:txBody>
      </p:sp>
      <p:sp>
        <p:nvSpPr>
          <p:cNvPr id="6" name="Footer Placeholder 5">
            <a:extLst>
              <a:ext uri="{FF2B5EF4-FFF2-40B4-BE49-F238E27FC236}">
                <a16:creationId xmlns:a16="http://schemas.microsoft.com/office/drawing/2014/main" id="{69EAAD6A-10F8-FB51-1CA3-D1FCF75693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624B30-6021-C062-A0C2-EE25A71162E3}"/>
              </a:ext>
            </a:extLst>
          </p:cNvPr>
          <p:cNvSpPr>
            <a:spLocks noGrp="1"/>
          </p:cNvSpPr>
          <p:nvPr>
            <p:ph type="sldNum" sz="quarter" idx="12"/>
          </p:nvPr>
        </p:nvSpPr>
        <p:spPr/>
        <p:txBody>
          <a:bodyPr/>
          <a:lstStyle/>
          <a:p>
            <a:fld id="{D262B6A7-9C83-4DE4-9054-25DD62CAD414}" type="slidenum">
              <a:rPr lang="en-GB" smtClean="0"/>
              <a:t>‹#›</a:t>
            </a:fld>
            <a:endParaRPr lang="en-GB"/>
          </a:p>
        </p:txBody>
      </p:sp>
    </p:spTree>
    <p:extLst>
      <p:ext uri="{BB962C8B-B14F-4D97-AF65-F5344CB8AC3E}">
        <p14:creationId xmlns:p14="http://schemas.microsoft.com/office/powerpoint/2010/main" val="738569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788D-716E-DE47-4B2C-BE7C8C5E9A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6DDE8A-97DB-F164-FBB5-C904B9BC92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08250F-EAD8-4B46-0C80-7B0075B04C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2B7545-7E72-CCEC-CD8C-EC8594CA33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F26DE1-BD18-65DB-1825-3AD36799384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DFCD15-3D20-57D2-DF5B-261BF7FC9714}"/>
              </a:ext>
            </a:extLst>
          </p:cNvPr>
          <p:cNvSpPr>
            <a:spLocks noGrp="1"/>
          </p:cNvSpPr>
          <p:nvPr>
            <p:ph type="dt" sz="half" idx="10"/>
          </p:nvPr>
        </p:nvSpPr>
        <p:spPr/>
        <p:txBody>
          <a:bodyPr/>
          <a:lstStyle/>
          <a:p>
            <a:fld id="{53EC12E1-8DE2-42E8-9BAA-588D797920C9}" type="datetimeFigureOut">
              <a:rPr lang="en-GB" smtClean="0"/>
              <a:t>09/10/2022</a:t>
            </a:fld>
            <a:endParaRPr lang="en-GB"/>
          </a:p>
        </p:txBody>
      </p:sp>
      <p:sp>
        <p:nvSpPr>
          <p:cNvPr id="8" name="Footer Placeholder 7">
            <a:extLst>
              <a:ext uri="{FF2B5EF4-FFF2-40B4-BE49-F238E27FC236}">
                <a16:creationId xmlns:a16="http://schemas.microsoft.com/office/drawing/2014/main" id="{9E6EEB16-DA39-BF32-E624-292C0963D5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FFA35B-77CC-8539-03A5-3AA7F361CE9B}"/>
              </a:ext>
            </a:extLst>
          </p:cNvPr>
          <p:cNvSpPr>
            <a:spLocks noGrp="1"/>
          </p:cNvSpPr>
          <p:nvPr>
            <p:ph type="sldNum" sz="quarter" idx="12"/>
          </p:nvPr>
        </p:nvSpPr>
        <p:spPr/>
        <p:txBody>
          <a:bodyPr/>
          <a:lstStyle/>
          <a:p>
            <a:fld id="{D262B6A7-9C83-4DE4-9054-25DD62CAD414}" type="slidenum">
              <a:rPr lang="en-GB" smtClean="0"/>
              <a:t>‹#›</a:t>
            </a:fld>
            <a:endParaRPr lang="en-GB"/>
          </a:p>
        </p:txBody>
      </p:sp>
    </p:spTree>
    <p:extLst>
      <p:ext uri="{BB962C8B-B14F-4D97-AF65-F5344CB8AC3E}">
        <p14:creationId xmlns:p14="http://schemas.microsoft.com/office/powerpoint/2010/main" val="2783351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08523-BB91-5816-DEC9-5296C558F4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F30093-FE82-41E6-C5FA-6BB04125FD92}"/>
              </a:ext>
            </a:extLst>
          </p:cNvPr>
          <p:cNvSpPr>
            <a:spLocks noGrp="1"/>
          </p:cNvSpPr>
          <p:nvPr>
            <p:ph type="dt" sz="half" idx="10"/>
          </p:nvPr>
        </p:nvSpPr>
        <p:spPr/>
        <p:txBody>
          <a:bodyPr/>
          <a:lstStyle/>
          <a:p>
            <a:fld id="{53EC12E1-8DE2-42E8-9BAA-588D797920C9}" type="datetimeFigureOut">
              <a:rPr lang="en-GB" smtClean="0"/>
              <a:t>09/10/2022</a:t>
            </a:fld>
            <a:endParaRPr lang="en-GB"/>
          </a:p>
        </p:txBody>
      </p:sp>
      <p:sp>
        <p:nvSpPr>
          <p:cNvPr id="4" name="Footer Placeholder 3">
            <a:extLst>
              <a:ext uri="{FF2B5EF4-FFF2-40B4-BE49-F238E27FC236}">
                <a16:creationId xmlns:a16="http://schemas.microsoft.com/office/drawing/2014/main" id="{6563EE53-4552-DA1D-A3EE-2B08F1817B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008B9A-78EB-94A3-16CF-446A87DA0B07}"/>
              </a:ext>
            </a:extLst>
          </p:cNvPr>
          <p:cNvSpPr>
            <a:spLocks noGrp="1"/>
          </p:cNvSpPr>
          <p:nvPr>
            <p:ph type="sldNum" sz="quarter" idx="12"/>
          </p:nvPr>
        </p:nvSpPr>
        <p:spPr/>
        <p:txBody>
          <a:bodyPr/>
          <a:lstStyle/>
          <a:p>
            <a:fld id="{D262B6A7-9C83-4DE4-9054-25DD62CAD414}" type="slidenum">
              <a:rPr lang="en-GB" smtClean="0"/>
              <a:t>‹#›</a:t>
            </a:fld>
            <a:endParaRPr lang="en-GB"/>
          </a:p>
        </p:txBody>
      </p:sp>
    </p:spTree>
    <p:extLst>
      <p:ext uri="{BB962C8B-B14F-4D97-AF65-F5344CB8AC3E}">
        <p14:creationId xmlns:p14="http://schemas.microsoft.com/office/powerpoint/2010/main" val="1371774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BF60E5-F911-058F-5C66-5930185C981B}"/>
              </a:ext>
            </a:extLst>
          </p:cNvPr>
          <p:cNvSpPr>
            <a:spLocks noGrp="1"/>
          </p:cNvSpPr>
          <p:nvPr>
            <p:ph type="dt" sz="half" idx="10"/>
          </p:nvPr>
        </p:nvSpPr>
        <p:spPr/>
        <p:txBody>
          <a:bodyPr/>
          <a:lstStyle/>
          <a:p>
            <a:fld id="{53EC12E1-8DE2-42E8-9BAA-588D797920C9}" type="datetimeFigureOut">
              <a:rPr lang="en-GB" smtClean="0"/>
              <a:t>09/10/2022</a:t>
            </a:fld>
            <a:endParaRPr lang="en-GB"/>
          </a:p>
        </p:txBody>
      </p:sp>
      <p:sp>
        <p:nvSpPr>
          <p:cNvPr id="3" name="Footer Placeholder 2">
            <a:extLst>
              <a:ext uri="{FF2B5EF4-FFF2-40B4-BE49-F238E27FC236}">
                <a16:creationId xmlns:a16="http://schemas.microsoft.com/office/drawing/2014/main" id="{70176688-765A-E0D0-BB03-EA7A53B640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DBB972-6182-B997-AA03-9C9F10E5AC2F}"/>
              </a:ext>
            </a:extLst>
          </p:cNvPr>
          <p:cNvSpPr>
            <a:spLocks noGrp="1"/>
          </p:cNvSpPr>
          <p:nvPr>
            <p:ph type="sldNum" sz="quarter" idx="12"/>
          </p:nvPr>
        </p:nvSpPr>
        <p:spPr/>
        <p:txBody>
          <a:bodyPr/>
          <a:lstStyle/>
          <a:p>
            <a:fld id="{D262B6A7-9C83-4DE4-9054-25DD62CAD414}" type="slidenum">
              <a:rPr lang="en-GB" smtClean="0"/>
              <a:t>‹#›</a:t>
            </a:fld>
            <a:endParaRPr lang="en-GB"/>
          </a:p>
        </p:txBody>
      </p:sp>
    </p:spTree>
    <p:extLst>
      <p:ext uri="{BB962C8B-B14F-4D97-AF65-F5344CB8AC3E}">
        <p14:creationId xmlns:p14="http://schemas.microsoft.com/office/powerpoint/2010/main" val="3387945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6838A-7A7C-16E2-6C45-4A75A449F8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566A8A-6C70-A925-9C08-C79E8FBD26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3AAEB4-6AF3-5E28-7D4E-20AEDDEC9A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2075CA-DEB9-9F0B-0F8C-356C0E66DBF5}"/>
              </a:ext>
            </a:extLst>
          </p:cNvPr>
          <p:cNvSpPr>
            <a:spLocks noGrp="1"/>
          </p:cNvSpPr>
          <p:nvPr>
            <p:ph type="dt" sz="half" idx="10"/>
          </p:nvPr>
        </p:nvSpPr>
        <p:spPr/>
        <p:txBody>
          <a:bodyPr/>
          <a:lstStyle/>
          <a:p>
            <a:fld id="{53EC12E1-8DE2-42E8-9BAA-588D797920C9}" type="datetimeFigureOut">
              <a:rPr lang="en-GB" smtClean="0"/>
              <a:t>09/10/2022</a:t>
            </a:fld>
            <a:endParaRPr lang="en-GB"/>
          </a:p>
        </p:txBody>
      </p:sp>
      <p:sp>
        <p:nvSpPr>
          <p:cNvPr id="6" name="Footer Placeholder 5">
            <a:extLst>
              <a:ext uri="{FF2B5EF4-FFF2-40B4-BE49-F238E27FC236}">
                <a16:creationId xmlns:a16="http://schemas.microsoft.com/office/drawing/2014/main" id="{54FE9F78-3822-9C8B-C695-366D3300DC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019DC4-663B-66C4-D73A-46A7ACC212CB}"/>
              </a:ext>
            </a:extLst>
          </p:cNvPr>
          <p:cNvSpPr>
            <a:spLocks noGrp="1"/>
          </p:cNvSpPr>
          <p:nvPr>
            <p:ph type="sldNum" sz="quarter" idx="12"/>
          </p:nvPr>
        </p:nvSpPr>
        <p:spPr/>
        <p:txBody>
          <a:bodyPr/>
          <a:lstStyle/>
          <a:p>
            <a:fld id="{D262B6A7-9C83-4DE4-9054-25DD62CAD414}" type="slidenum">
              <a:rPr lang="en-GB" smtClean="0"/>
              <a:t>‹#›</a:t>
            </a:fld>
            <a:endParaRPr lang="en-GB"/>
          </a:p>
        </p:txBody>
      </p:sp>
    </p:spTree>
    <p:extLst>
      <p:ext uri="{BB962C8B-B14F-4D97-AF65-F5344CB8AC3E}">
        <p14:creationId xmlns:p14="http://schemas.microsoft.com/office/powerpoint/2010/main" val="2843087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1536D-A3BE-A0D8-EBD1-C5CDD841D4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0BA6BE-2F08-E792-ECF1-EEEA255D5B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966D2B-56EC-18EF-59DD-4CCE428619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2379F5-3ACC-B584-B530-D3992465FBA1}"/>
              </a:ext>
            </a:extLst>
          </p:cNvPr>
          <p:cNvSpPr>
            <a:spLocks noGrp="1"/>
          </p:cNvSpPr>
          <p:nvPr>
            <p:ph type="dt" sz="half" idx="10"/>
          </p:nvPr>
        </p:nvSpPr>
        <p:spPr/>
        <p:txBody>
          <a:bodyPr/>
          <a:lstStyle/>
          <a:p>
            <a:fld id="{53EC12E1-8DE2-42E8-9BAA-588D797920C9}" type="datetimeFigureOut">
              <a:rPr lang="en-GB" smtClean="0"/>
              <a:t>09/10/2022</a:t>
            </a:fld>
            <a:endParaRPr lang="en-GB"/>
          </a:p>
        </p:txBody>
      </p:sp>
      <p:sp>
        <p:nvSpPr>
          <p:cNvPr id="6" name="Footer Placeholder 5">
            <a:extLst>
              <a:ext uri="{FF2B5EF4-FFF2-40B4-BE49-F238E27FC236}">
                <a16:creationId xmlns:a16="http://schemas.microsoft.com/office/drawing/2014/main" id="{36CBC226-77D8-99BE-54E3-67557183FB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3BAFA7-2FCC-01E1-0993-CACA2C51588F}"/>
              </a:ext>
            </a:extLst>
          </p:cNvPr>
          <p:cNvSpPr>
            <a:spLocks noGrp="1"/>
          </p:cNvSpPr>
          <p:nvPr>
            <p:ph type="sldNum" sz="quarter" idx="12"/>
          </p:nvPr>
        </p:nvSpPr>
        <p:spPr/>
        <p:txBody>
          <a:bodyPr/>
          <a:lstStyle/>
          <a:p>
            <a:fld id="{D262B6A7-9C83-4DE4-9054-25DD62CAD414}" type="slidenum">
              <a:rPr lang="en-GB" smtClean="0"/>
              <a:t>‹#›</a:t>
            </a:fld>
            <a:endParaRPr lang="en-GB"/>
          </a:p>
        </p:txBody>
      </p:sp>
    </p:spTree>
    <p:extLst>
      <p:ext uri="{BB962C8B-B14F-4D97-AF65-F5344CB8AC3E}">
        <p14:creationId xmlns:p14="http://schemas.microsoft.com/office/powerpoint/2010/main" val="58970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69A1-74FF-A6BB-F059-5227B5C1F9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183483-5037-E3A3-1CBE-AA9DB0FD13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765B6B-AE5B-E92B-8919-24BE3E9F96B9}"/>
              </a:ext>
            </a:extLst>
          </p:cNvPr>
          <p:cNvSpPr>
            <a:spLocks noGrp="1"/>
          </p:cNvSpPr>
          <p:nvPr>
            <p:ph type="dt" sz="half" idx="10"/>
          </p:nvPr>
        </p:nvSpPr>
        <p:spPr/>
        <p:txBody>
          <a:bodyPr/>
          <a:lstStyle/>
          <a:p>
            <a:fld id="{53EC12E1-8DE2-42E8-9BAA-588D797920C9}" type="datetimeFigureOut">
              <a:rPr lang="en-GB" smtClean="0"/>
              <a:t>09/10/2022</a:t>
            </a:fld>
            <a:endParaRPr lang="en-GB"/>
          </a:p>
        </p:txBody>
      </p:sp>
      <p:sp>
        <p:nvSpPr>
          <p:cNvPr id="5" name="Footer Placeholder 4">
            <a:extLst>
              <a:ext uri="{FF2B5EF4-FFF2-40B4-BE49-F238E27FC236}">
                <a16:creationId xmlns:a16="http://schemas.microsoft.com/office/drawing/2014/main" id="{569D1FD5-7471-2C83-F888-99DE75D648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B80FE7-8E9A-BC35-0B32-208BF0FE7368}"/>
              </a:ext>
            </a:extLst>
          </p:cNvPr>
          <p:cNvSpPr>
            <a:spLocks noGrp="1"/>
          </p:cNvSpPr>
          <p:nvPr>
            <p:ph type="sldNum" sz="quarter" idx="12"/>
          </p:nvPr>
        </p:nvSpPr>
        <p:spPr/>
        <p:txBody>
          <a:bodyPr/>
          <a:lstStyle/>
          <a:p>
            <a:fld id="{D262B6A7-9C83-4DE4-9054-25DD62CAD414}" type="slidenum">
              <a:rPr lang="en-GB" smtClean="0"/>
              <a:t>‹#›</a:t>
            </a:fld>
            <a:endParaRPr lang="en-GB"/>
          </a:p>
        </p:txBody>
      </p:sp>
    </p:spTree>
    <p:extLst>
      <p:ext uri="{BB962C8B-B14F-4D97-AF65-F5344CB8AC3E}">
        <p14:creationId xmlns:p14="http://schemas.microsoft.com/office/powerpoint/2010/main" val="2625409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A991DE-7953-2F7A-1057-A1582BFF41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8894F5-8CD7-F5CC-5C47-742C0A9958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09C7CA-6466-1021-3817-84DBCA1EFA06}"/>
              </a:ext>
            </a:extLst>
          </p:cNvPr>
          <p:cNvSpPr>
            <a:spLocks noGrp="1"/>
          </p:cNvSpPr>
          <p:nvPr>
            <p:ph type="dt" sz="half" idx="10"/>
          </p:nvPr>
        </p:nvSpPr>
        <p:spPr/>
        <p:txBody>
          <a:bodyPr/>
          <a:lstStyle/>
          <a:p>
            <a:fld id="{53EC12E1-8DE2-42E8-9BAA-588D797920C9}" type="datetimeFigureOut">
              <a:rPr lang="en-GB" smtClean="0"/>
              <a:t>09/10/2022</a:t>
            </a:fld>
            <a:endParaRPr lang="en-GB"/>
          </a:p>
        </p:txBody>
      </p:sp>
      <p:sp>
        <p:nvSpPr>
          <p:cNvPr id="5" name="Footer Placeholder 4">
            <a:extLst>
              <a:ext uri="{FF2B5EF4-FFF2-40B4-BE49-F238E27FC236}">
                <a16:creationId xmlns:a16="http://schemas.microsoft.com/office/drawing/2014/main" id="{B779D1D3-3A41-18D1-3B73-014006B80B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4EA5CB-0704-C074-1588-BFA1E60B98F3}"/>
              </a:ext>
            </a:extLst>
          </p:cNvPr>
          <p:cNvSpPr>
            <a:spLocks noGrp="1"/>
          </p:cNvSpPr>
          <p:nvPr>
            <p:ph type="sldNum" sz="quarter" idx="12"/>
          </p:nvPr>
        </p:nvSpPr>
        <p:spPr/>
        <p:txBody>
          <a:bodyPr/>
          <a:lstStyle/>
          <a:p>
            <a:fld id="{D262B6A7-9C83-4DE4-9054-25DD62CAD414}" type="slidenum">
              <a:rPr lang="en-GB" smtClean="0"/>
              <a:t>‹#›</a:t>
            </a:fld>
            <a:endParaRPr lang="en-GB"/>
          </a:p>
        </p:txBody>
      </p:sp>
    </p:spTree>
    <p:extLst>
      <p:ext uri="{BB962C8B-B14F-4D97-AF65-F5344CB8AC3E}">
        <p14:creationId xmlns:p14="http://schemas.microsoft.com/office/powerpoint/2010/main" val="3839500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7E10F3-2DEB-FE89-1817-2EF90F517F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077F4B-AA6D-3BFE-4F37-7F2A614B46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10B7E5-FF2E-7A51-378C-3CC3D44B7F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EC12E1-8DE2-42E8-9BAA-588D797920C9}" type="datetimeFigureOut">
              <a:rPr lang="en-GB" smtClean="0"/>
              <a:t>09/10/2022</a:t>
            </a:fld>
            <a:endParaRPr lang="en-GB"/>
          </a:p>
        </p:txBody>
      </p:sp>
      <p:sp>
        <p:nvSpPr>
          <p:cNvPr id="5" name="Footer Placeholder 4">
            <a:extLst>
              <a:ext uri="{FF2B5EF4-FFF2-40B4-BE49-F238E27FC236}">
                <a16:creationId xmlns:a16="http://schemas.microsoft.com/office/drawing/2014/main" id="{CD7E660B-20F9-C0CC-2044-4C59BE536C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AE61947-397F-0FD3-5DE2-4F461A054D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62B6A7-9C83-4DE4-9054-25DD62CAD414}" type="slidenum">
              <a:rPr lang="en-GB" smtClean="0"/>
              <a:t>‹#›</a:t>
            </a:fld>
            <a:endParaRPr lang="en-GB"/>
          </a:p>
        </p:txBody>
      </p:sp>
    </p:spTree>
    <p:extLst>
      <p:ext uri="{BB962C8B-B14F-4D97-AF65-F5344CB8AC3E}">
        <p14:creationId xmlns:p14="http://schemas.microsoft.com/office/powerpoint/2010/main" val="15237460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edtechpower.blogspot.ca/"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hyperlink" Target="https://blogdelprofecarlosducca.blogspot.com/2018/10/el-blog-de-aula-como-herramienta.html" TargetMode="External"/><Relationship Id="rId7" Type="http://schemas.openxmlformats.org/officeDocument/2006/relationships/hyperlink" Target="https://ggwash.org/view/63447/you-can-make-ggwash-greater-by-applying-for-one-of-our-open-volunteer-posit"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image" Target="../media/image4.gif"/><Relationship Id="rId5" Type="http://schemas.openxmlformats.org/officeDocument/2006/relationships/hyperlink" Target="https://www.tasnimnews.com/fa/news/1394/07/12/879289/%D9%87%D9%81%D8%AA%D9%87-%DA%A9%D9%88%D8%AF%DA%A9-%D8%A8%D8%A7-%D8%B4%D8%B9%D8%A7%D8%B1-%D8%AF%D9%86%DB%8C%D8%A7-%D8%A8%D8%A7-%D9%84%D8%A8%D8%AE%D9%86%D8%AF-%DA%A9%D9%88%D8%AF%DA%A9%D8%A7%D9%86-%D8%B2%DB%8C%D8%A8%D8%A7%D8%B3%D8%AA-%D8%AF%D8%B1-%D8%A7%D8%B3%D8%AA%D8%A7%D9%86-%D9%82%D9%85-%D8%A8%D8%B1%DA%AF%D8%B2%D8%A7%D8%B1-%D9%85%DB%8C-%D8%B4%D9%88%D8%AF" TargetMode="External"/><Relationship Id="rId10" Type="http://schemas.openxmlformats.org/officeDocument/2006/relationships/hyperlink" Target="https://creativecommons.org/licenses/by-nc-nd/3.0/" TargetMode="External"/><Relationship Id="rId4" Type="http://schemas.openxmlformats.org/officeDocument/2006/relationships/image" Target="../media/image3.jpg"/><Relationship Id="rId9"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open.maricopa.edu/psy240mm/chapter/chapter-2-developmental-theories/"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gyrojeff.top/index.php/archives/280/"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integrated-mcat.com/mcat_course_psychology.php?module=8&amp;section=3"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nhs.uk/conditions/baby/babys-development/height-weight-and-reviews/baby-reviews/" TargetMode="External"/><Relationship Id="rId2" Type="http://schemas.openxmlformats.org/officeDocument/2006/relationships/hyperlink" Target="https://nationalcareers.service.gov.uk/job-profiles/health-visitor"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40E44-579E-FA97-9F6D-8AF484D66D3D}"/>
              </a:ext>
            </a:extLst>
          </p:cNvPr>
          <p:cNvSpPr>
            <a:spLocks noGrp="1"/>
          </p:cNvSpPr>
          <p:nvPr>
            <p:ph type="ctrTitle"/>
          </p:nvPr>
        </p:nvSpPr>
        <p:spPr>
          <a:xfrm rot="18420788">
            <a:off x="4217403" y="-240146"/>
            <a:ext cx="10991649" cy="1635273"/>
          </a:xfrm>
        </p:spPr>
        <p:txBody>
          <a:bodyPr>
            <a:normAutofit fontScale="90000"/>
          </a:bodyPr>
          <a:lstStyle/>
          <a:p>
            <a:br>
              <a:rPr lang="en-GB" dirty="0"/>
            </a:br>
            <a:endParaRPr lang="en-GB" dirty="0"/>
          </a:p>
        </p:txBody>
      </p:sp>
      <p:sp>
        <p:nvSpPr>
          <p:cNvPr id="3" name="Subtitle 2">
            <a:extLst>
              <a:ext uri="{FF2B5EF4-FFF2-40B4-BE49-F238E27FC236}">
                <a16:creationId xmlns:a16="http://schemas.microsoft.com/office/drawing/2014/main" id="{60A88D3D-1355-EB72-36CD-9E55F2E447C0}"/>
              </a:ext>
            </a:extLst>
          </p:cNvPr>
          <p:cNvSpPr>
            <a:spLocks noGrp="1"/>
          </p:cNvSpPr>
          <p:nvPr>
            <p:ph type="subTitle" idx="1"/>
          </p:nvPr>
        </p:nvSpPr>
        <p:spPr>
          <a:xfrm>
            <a:off x="698091" y="3691048"/>
            <a:ext cx="9144000" cy="2031325"/>
          </a:xfrm>
        </p:spPr>
        <p:txBody>
          <a:bodyPr/>
          <a:lstStyle/>
          <a:p>
            <a:endParaRPr lang="en-GB" dirty="0"/>
          </a:p>
          <a:p>
            <a:endParaRPr lang="en-GB" dirty="0"/>
          </a:p>
        </p:txBody>
      </p:sp>
      <p:sp>
        <p:nvSpPr>
          <p:cNvPr id="5" name="TextBox 4">
            <a:extLst>
              <a:ext uri="{FF2B5EF4-FFF2-40B4-BE49-F238E27FC236}">
                <a16:creationId xmlns:a16="http://schemas.microsoft.com/office/drawing/2014/main" id="{1D9BE740-4265-EB65-05AC-0AEBEFE17B23}"/>
              </a:ext>
            </a:extLst>
          </p:cNvPr>
          <p:cNvSpPr txBox="1"/>
          <p:nvPr/>
        </p:nvSpPr>
        <p:spPr>
          <a:xfrm>
            <a:off x="1865514" y="2675385"/>
            <a:ext cx="9531235" cy="2031325"/>
          </a:xfrm>
          <a:prstGeom prst="rect">
            <a:avLst/>
          </a:prstGeom>
          <a:noFill/>
        </p:spPr>
        <p:txBody>
          <a:bodyPr wrap="square">
            <a:spAutoFit/>
          </a:bodyPr>
          <a:lstStyle/>
          <a:p>
            <a:r>
              <a:rPr lang="en-GB" dirty="0"/>
              <a:t>Student name:	   Tamanna Chowdhury  </a:t>
            </a:r>
          </a:p>
          <a:p>
            <a:r>
              <a:rPr lang="en-GB" dirty="0"/>
              <a:t>Student ID number:	2020854</a:t>
            </a:r>
          </a:p>
          <a:p>
            <a:r>
              <a:rPr lang="en-GB" dirty="0"/>
              <a:t>Programme:	Certificate of Higher Education Skills for the Workplace (Health and Social Care)</a:t>
            </a:r>
          </a:p>
          <a:p>
            <a:r>
              <a:rPr lang="en-GB" dirty="0"/>
              <a:t>Module:	Psychology for Health and Social Care</a:t>
            </a:r>
          </a:p>
          <a:p>
            <a:r>
              <a:rPr lang="en-GB" dirty="0"/>
              <a:t>Module code:	BMHP4003</a:t>
            </a:r>
          </a:p>
          <a:p>
            <a:r>
              <a:rPr lang="en-GB" dirty="0"/>
              <a:t>Lecturer:	Hayley Trower  	</a:t>
            </a:r>
          </a:p>
          <a:p>
            <a:endParaRPr lang="en-GB" dirty="0"/>
          </a:p>
        </p:txBody>
      </p:sp>
      <p:sp>
        <p:nvSpPr>
          <p:cNvPr id="7" name="TextBox 6">
            <a:extLst>
              <a:ext uri="{FF2B5EF4-FFF2-40B4-BE49-F238E27FC236}">
                <a16:creationId xmlns:a16="http://schemas.microsoft.com/office/drawing/2014/main" id="{2C54633D-1D4A-7B7C-9D28-7C538D6C6A21}"/>
              </a:ext>
            </a:extLst>
          </p:cNvPr>
          <p:cNvSpPr txBox="1"/>
          <p:nvPr/>
        </p:nvSpPr>
        <p:spPr>
          <a:xfrm>
            <a:off x="3674225" y="1091337"/>
            <a:ext cx="6587836"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Assignment Title:	Task 1 Presentation</a:t>
            </a:r>
          </a:p>
        </p:txBody>
      </p:sp>
    </p:spTree>
    <p:extLst>
      <p:ext uri="{BB962C8B-B14F-4D97-AF65-F5344CB8AC3E}">
        <p14:creationId xmlns:p14="http://schemas.microsoft.com/office/powerpoint/2010/main" val="1578888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2D496110-4D9C-DA5A-4FA2-A16F31AF6C8A}"/>
              </a:ext>
            </a:extLst>
          </p:cNvPr>
          <p:cNvSpPr>
            <a:spLocks noGrp="1"/>
          </p:cNvSpPr>
          <p:nvPr>
            <p:ph type="title"/>
          </p:nvPr>
        </p:nvSpPr>
        <p:spPr>
          <a:xfrm>
            <a:off x="3204642" y="2353641"/>
            <a:ext cx="5782716" cy="2150719"/>
          </a:xfrm>
          <a:noFill/>
        </p:spPr>
        <p:txBody>
          <a:bodyPr vert="horz" lIns="91440" tIns="45720" rIns="91440" bIns="45720" rtlCol="0" anchor="ctr">
            <a:normAutofit/>
          </a:bodyPr>
          <a:lstStyle/>
          <a:p>
            <a:pPr algn="ctr"/>
            <a:r>
              <a:rPr lang="en-US" sz="3600" kern="1200" dirty="0">
                <a:solidFill>
                  <a:srgbClr val="080808"/>
                </a:solidFill>
                <a:latin typeface="+mj-lt"/>
                <a:ea typeface="+mj-ea"/>
                <a:cs typeface="+mj-cs"/>
              </a:rPr>
              <a:t>Why is psychology important when working as a Health Visitor?</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74519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2">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4698C4C-6248-1702-4286-BD7BD398E851}"/>
              </a:ext>
            </a:extLst>
          </p:cNvPr>
          <p:cNvSpPr>
            <a:spLocks noGrp="1"/>
          </p:cNvSpPr>
          <p:nvPr>
            <p:ph type="title"/>
          </p:nvPr>
        </p:nvSpPr>
        <p:spPr>
          <a:xfrm>
            <a:off x="838201" y="3998018"/>
            <a:ext cx="3981854" cy="2216513"/>
          </a:xfrm>
        </p:spPr>
        <p:txBody>
          <a:bodyPr>
            <a:normAutofit/>
          </a:bodyPr>
          <a:lstStyle/>
          <a:p>
            <a:r>
              <a:rPr lang="en-GB" sz="2100" dirty="0">
                <a:latin typeface="Arial" panose="020B0604020202020204" pitchFamily="34" charset="0"/>
                <a:cs typeface="Arial" panose="020B0604020202020204" pitchFamily="34" charset="0"/>
              </a:rPr>
              <a:t>What is psychology?</a:t>
            </a:r>
          </a:p>
        </p:txBody>
      </p:sp>
      <p:sp>
        <p:nvSpPr>
          <p:cNvPr id="20" name="Arc 14">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Content Placeholder 4" descr="A picture containing text&#10;&#10;Description automatically generated">
            <a:extLst>
              <a:ext uri="{FF2B5EF4-FFF2-40B4-BE49-F238E27FC236}">
                <a16:creationId xmlns:a16="http://schemas.microsoft.com/office/drawing/2014/main" id="{AB687B01-453B-15EE-8D0E-F925CE71F1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9914" y="1191154"/>
            <a:ext cx="10872172" cy="1984171"/>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10" name="Content Placeholder 9">
            <a:extLst>
              <a:ext uri="{FF2B5EF4-FFF2-40B4-BE49-F238E27FC236}">
                <a16:creationId xmlns:a16="http://schemas.microsoft.com/office/drawing/2014/main" id="{F5017561-A32C-1BCA-C68E-B176304A1014}"/>
              </a:ext>
            </a:extLst>
          </p:cNvPr>
          <p:cNvSpPr>
            <a:spLocks noGrp="1"/>
          </p:cNvSpPr>
          <p:nvPr>
            <p:ph idx="1"/>
          </p:nvPr>
        </p:nvSpPr>
        <p:spPr>
          <a:xfrm>
            <a:off x="4970835" y="3998019"/>
            <a:ext cx="6382966" cy="2216512"/>
          </a:xfrm>
        </p:spPr>
        <p:txBody>
          <a:bodyPr>
            <a:normAutofit/>
          </a:bodyPr>
          <a:lstStyle/>
          <a:p>
            <a:r>
              <a:rPr lang="en-GB" dirty="0"/>
              <a:t>‘’Psychology is a scientific study of the mind which help us to understand about what makes people tick and what influences human behaviour’’ (BPSS, 2020a, Paragraph 1 and 2).</a:t>
            </a:r>
            <a:endParaRPr lang="en-US" dirty="0"/>
          </a:p>
        </p:txBody>
      </p:sp>
      <p:sp>
        <p:nvSpPr>
          <p:cNvPr id="6" name="TextBox 5">
            <a:extLst>
              <a:ext uri="{FF2B5EF4-FFF2-40B4-BE49-F238E27FC236}">
                <a16:creationId xmlns:a16="http://schemas.microsoft.com/office/drawing/2014/main" id="{09EF93D6-D4C3-1525-EF41-EDB76B169AA8}"/>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edtechpower.blogspot.c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980764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4CFFD6-6CCC-4024-444D-3969AFBEB606}"/>
              </a:ext>
            </a:extLst>
          </p:cNvPr>
          <p:cNvSpPr>
            <a:spLocks noGrp="1"/>
          </p:cNvSpPr>
          <p:nvPr>
            <p:ph type="title"/>
          </p:nvPr>
        </p:nvSpPr>
        <p:spPr>
          <a:xfrm>
            <a:off x="838201" y="345810"/>
            <a:ext cx="4960945" cy="1325563"/>
          </a:xfrm>
        </p:spPr>
        <p:txBody>
          <a:bodyPr>
            <a:normAutofit/>
          </a:bodyPr>
          <a:lstStyle/>
          <a:p>
            <a:r>
              <a:rPr lang="en-GB">
                <a:latin typeface="Arial" panose="020B0604020202020204" pitchFamily="34" charset="0"/>
                <a:cs typeface="Arial" panose="020B0604020202020204" pitchFamily="34" charset="0"/>
              </a:rPr>
              <a:t>Health Visitor day-to-day duties---</a:t>
            </a:r>
          </a:p>
        </p:txBody>
      </p:sp>
      <p:sp>
        <p:nvSpPr>
          <p:cNvPr id="16" name="Content Placeholder 15">
            <a:extLst>
              <a:ext uri="{FF2B5EF4-FFF2-40B4-BE49-F238E27FC236}">
                <a16:creationId xmlns:a16="http://schemas.microsoft.com/office/drawing/2014/main" id="{ED55F0FA-44D3-86C0-6F98-F526C4DA981F}"/>
              </a:ext>
            </a:extLst>
          </p:cNvPr>
          <p:cNvSpPr>
            <a:spLocks noGrp="1"/>
          </p:cNvSpPr>
          <p:nvPr>
            <p:ph idx="1"/>
          </p:nvPr>
        </p:nvSpPr>
        <p:spPr>
          <a:xfrm>
            <a:off x="838201" y="1825625"/>
            <a:ext cx="4933462" cy="4351338"/>
          </a:xfrm>
        </p:spPr>
        <p:txBody>
          <a:bodyPr>
            <a:normAutofit fontScale="92500" lnSpcReduction="10000"/>
          </a:bodyPr>
          <a:lstStyle/>
          <a:p>
            <a:r>
              <a:rPr lang="en-US" dirty="0"/>
              <a:t>Support baby’s health and  developmental review to make sure it’s on track</a:t>
            </a:r>
          </a:p>
          <a:p>
            <a:r>
              <a:rPr lang="en-US" dirty="0"/>
              <a:t>Give advice to new parents on baby feeding, hygiene, safety and sleep</a:t>
            </a:r>
          </a:p>
          <a:p>
            <a:r>
              <a:rPr lang="en-US" dirty="0"/>
              <a:t>Work closely with social services and other organizations to safeguard and protect children</a:t>
            </a:r>
          </a:p>
          <a:p>
            <a:endParaRPr lang="en-US" dirty="0"/>
          </a:p>
          <a:p>
            <a:pPr marL="0" indent="0">
              <a:buNone/>
            </a:pPr>
            <a:r>
              <a:rPr lang="en-US" dirty="0"/>
              <a:t>(national career services,2022)</a:t>
            </a:r>
          </a:p>
          <a:p>
            <a:endParaRPr lang="en-US" dirty="0"/>
          </a:p>
        </p:txBody>
      </p:sp>
      <p:pic>
        <p:nvPicPr>
          <p:cNvPr id="11" name="Picture 10" descr="A picture containing clipart&#10;&#10;Description automatically generated">
            <a:extLst>
              <a:ext uri="{FF2B5EF4-FFF2-40B4-BE49-F238E27FC236}">
                <a16:creationId xmlns:a16="http://schemas.microsoft.com/office/drawing/2014/main" id="{BFDA4D0D-0DA9-7CD5-5239-7DB76759D3F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441" r="28144" b="-2"/>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21" name="Arc 2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8" name="Picture 7" descr="A picture containing clipart&#10;&#10;Description automatically generated">
            <a:extLst>
              <a:ext uri="{FF2B5EF4-FFF2-40B4-BE49-F238E27FC236}">
                <a16:creationId xmlns:a16="http://schemas.microsoft.com/office/drawing/2014/main" id="{41A0F974-F2CB-AF26-643C-261B9D0D1B56}"/>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8391"/>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5" name="Content Placeholder 4" descr="A picture containing text&#10;&#10;Description automatically generated">
            <a:extLst>
              <a:ext uri="{FF2B5EF4-FFF2-40B4-BE49-F238E27FC236}">
                <a16:creationId xmlns:a16="http://schemas.microsoft.com/office/drawing/2014/main" id="{0F9CBBD5-0387-897C-5525-3C070F84F66B}"/>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9209" r="38468" b="2"/>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
        <p:nvSpPr>
          <p:cNvPr id="6" name="TextBox 5">
            <a:extLst>
              <a:ext uri="{FF2B5EF4-FFF2-40B4-BE49-F238E27FC236}">
                <a16:creationId xmlns:a16="http://schemas.microsoft.com/office/drawing/2014/main" id="{59099943-AA86-8D50-C73E-A4D28638214C}"/>
              </a:ext>
            </a:extLst>
          </p:cNvPr>
          <p:cNvSpPr txBox="1"/>
          <p:nvPr/>
        </p:nvSpPr>
        <p:spPr>
          <a:xfrm>
            <a:off x="9872134"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ggwash.org/view/63447/you-can-make-ggwash-greater-by-applying-for-one-of-our-open-volunteer-posi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9" name="TextBox 8">
            <a:extLst>
              <a:ext uri="{FF2B5EF4-FFF2-40B4-BE49-F238E27FC236}">
                <a16:creationId xmlns:a16="http://schemas.microsoft.com/office/drawing/2014/main" id="{5999DE6D-514A-42CB-2B9F-7364AE853142}"/>
              </a:ext>
            </a:extLst>
          </p:cNvPr>
          <p:cNvSpPr txBox="1"/>
          <p:nvPr/>
        </p:nvSpPr>
        <p:spPr>
          <a:xfrm>
            <a:off x="7672618"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tasnimnews.com/fa/news/1394/07/12/879289/%D9%87%D9%81%D8%AA%D9%87-%DA%A9%D9%88%D8%AF%DA%A9-%D8%A8%D8%A7-%D8%B4%D8%B9%D8%A7%D8%B1-%D8%AF%D9%86%DB%8C%D8%A7-%D8%A8%D8%A7-%D9%84%D8%A8%D8%AE%D9%86%D8%AF-%DA%A9%D9%88%D8%AF%DA%A9%D8%A7%D9%86-%D8%B2%DB%8C%D8%A8%D8%A7%D8%B3%D8%AA-%D8%AF%D8%B1-%D8%A7%D8%B3%D8%AA%D8%A7%D9%86-%D9%82%D9%85-%D8%A8%D8%B1%DA%AF%D8%B2%D8%A7%D8%B1-%D9%85%DB%8C-%D8%B4%D9%88%D8%AF">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2" name="TextBox 11">
            <a:extLst>
              <a:ext uri="{FF2B5EF4-FFF2-40B4-BE49-F238E27FC236}">
                <a16:creationId xmlns:a16="http://schemas.microsoft.com/office/drawing/2014/main" id="{7C237C51-E545-F79E-3DDA-5626410D5E16}"/>
              </a:ext>
            </a:extLst>
          </p:cNvPr>
          <p:cNvSpPr txBox="1"/>
          <p:nvPr/>
        </p:nvSpPr>
        <p:spPr>
          <a:xfrm>
            <a:off x="5200591"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logdelprofecarlosducca.blogspot.com/2018/10/el-blog-de-aula-como-herramienta.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789334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C48A8F-3240-4F86-AEBA-A583C9B24D1D}"/>
              </a:ext>
            </a:extLst>
          </p:cNvPr>
          <p:cNvSpPr>
            <a:spLocks noGrp="1"/>
          </p:cNvSpPr>
          <p:nvPr>
            <p:ph type="title"/>
          </p:nvPr>
        </p:nvSpPr>
        <p:spPr>
          <a:xfrm>
            <a:off x="643467" y="1698171"/>
            <a:ext cx="3962061" cy="4516360"/>
          </a:xfrm>
        </p:spPr>
        <p:txBody>
          <a:bodyPr anchor="t">
            <a:normAutofit/>
          </a:bodyPr>
          <a:lstStyle/>
          <a:p>
            <a:r>
              <a:rPr lang="en-GB" sz="3600"/>
              <a:t>Psychology for health visitor</a:t>
            </a:r>
          </a:p>
        </p:txBody>
      </p:sp>
      <p:sp>
        <p:nvSpPr>
          <p:cNvPr id="26" name="Rectangle 25">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Content Placeholder 2">
            <a:extLst>
              <a:ext uri="{FF2B5EF4-FFF2-40B4-BE49-F238E27FC236}">
                <a16:creationId xmlns:a16="http://schemas.microsoft.com/office/drawing/2014/main" id="{CDC857D2-A85B-AA61-D701-66A1F57247EB}"/>
              </a:ext>
            </a:extLst>
          </p:cNvPr>
          <p:cNvSpPr>
            <a:spLocks noGrp="1"/>
          </p:cNvSpPr>
          <p:nvPr>
            <p:ph idx="1"/>
          </p:nvPr>
        </p:nvSpPr>
        <p:spPr>
          <a:xfrm>
            <a:off x="5070020" y="1698170"/>
            <a:ext cx="6478513" cy="4516361"/>
          </a:xfrm>
        </p:spPr>
        <p:txBody>
          <a:bodyPr>
            <a:normAutofit/>
          </a:bodyPr>
          <a:lstStyle/>
          <a:p>
            <a:r>
              <a:rPr lang="en-GB" sz="2000"/>
              <a:t>To understand what knowledge is and where it come from</a:t>
            </a:r>
          </a:p>
          <a:p>
            <a:r>
              <a:rPr lang="en-GB" sz="2000"/>
              <a:t>Enriching existing knowledge of children’s cognitive and emotional development </a:t>
            </a:r>
          </a:p>
          <a:p>
            <a:r>
              <a:rPr lang="en-GB" sz="2000"/>
              <a:t>Supporting children’s mental and physical growth by applying research findings</a:t>
            </a:r>
          </a:p>
          <a:p>
            <a:r>
              <a:rPr lang="en-GB" sz="2000"/>
              <a:t>Diagnosis and treatment of childhood disorders</a:t>
            </a:r>
          </a:p>
          <a:p>
            <a:r>
              <a:rPr lang="en-GB" sz="2000"/>
              <a:t>Help to understand what impact development needs</a:t>
            </a:r>
          </a:p>
          <a:p>
            <a:pPr marL="0" indent="0">
              <a:buNone/>
            </a:pPr>
            <a:r>
              <a:rPr lang="en-GB" sz="2000"/>
              <a:t>                     (NHS, 2022)</a:t>
            </a:r>
          </a:p>
        </p:txBody>
      </p:sp>
      <p:sp>
        <p:nvSpPr>
          <p:cNvPr id="34" name="Isosceles Triangle 33">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Isosceles Triangle 35">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90592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2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90C5BA-5567-0451-75B7-B3B6B7046E99}"/>
              </a:ext>
            </a:extLst>
          </p:cNvPr>
          <p:cNvSpPr>
            <a:spLocks noGrp="1"/>
          </p:cNvSpPr>
          <p:nvPr>
            <p:ph type="title"/>
          </p:nvPr>
        </p:nvSpPr>
        <p:spPr>
          <a:xfrm>
            <a:off x="643467" y="321734"/>
            <a:ext cx="10905066" cy="1135737"/>
          </a:xfrm>
        </p:spPr>
        <p:txBody>
          <a:bodyPr>
            <a:normAutofit/>
          </a:bodyPr>
          <a:lstStyle/>
          <a:p>
            <a:r>
              <a:rPr lang="en-GB" sz="3600"/>
              <a:t>Piaget’s theory of cognitive development. </a:t>
            </a:r>
            <a:br>
              <a:rPr lang="en-GB" sz="3600"/>
            </a:br>
            <a:endParaRPr lang="en-GB" sz="3600"/>
          </a:p>
        </p:txBody>
      </p:sp>
      <p:sp>
        <p:nvSpPr>
          <p:cNvPr id="3" name="Content Placeholder 2">
            <a:extLst>
              <a:ext uri="{FF2B5EF4-FFF2-40B4-BE49-F238E27FC236}">
                <a16:creationId xmlns:a16="http://schemas.microsoft.com/office/drawing/2014/main" id="{F28E04D3-50FE-E982-7FA3-0047882B0375}"/>
              </a:ext>
            </a:extLst>
          </p:cNvPr>
          <p:cNvSpPr>
            <a:spLocks noGrp="1"/>
          </p:cNvSpPr>
          <p:nvPr>
            <p:ph idx="1"/>
          </p:nvPr>
        </p:nvSpPr>
        <p:spPr>
          <a:xfrm>
            <a:off x="643469" y="1782981"/>
            <a:ext cx="4008384" cy="4393982"/>
          </a:xfrm>
        </p:spPr>
        <p:txBody>
          <a:bodyPr>
            <a:normAutofit/>
          </a:bodyPr>
          <a:lstStyle/>
          <a:p>
            <a:r>
              <a:rPr lang="en-GB" sz="2000"/>
              <a:t>Piaget's stage theory is the most influential developmental theory of cognitive development. He suggested that children go through different stages of development, and at each stage they think qualitatively differently to the stage before. Older children are capable of thoughts that are simply beyond younger children.</a:t>
            </a:r>
          </a:p>
          <a:p>
            <a:endParaRPr lang="en-GB" sz="2000"/>
          </a:p>
          <a:p>
            <a:pPr marL="0" indent="0">
              <a:buNone/>
            </a:pPr>
            <a:r>
              <a:rPr lang="en-GB" sz="2000"/>
              <a:t>(Developmental psychology,2016, P 8-9)</a:t>
            </a:r>
          </a:p>
        </p:txBody>
      </p:sp>
      <p:grpSp>
        <p:nvGrpSpPr>
          <p:cNvPr id="45" name="Group 29">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1" name="Isosceles Triangle 3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3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descr="Diagram&#10;&#10;Description automatically generated with medium confidence">
            <a:extLst>
              <a:ext uri="{FF2B5EF4-FFF2-40B4-BE49-F238E27FC236}">
                <a16:creationId xmlns:a16="http://schemas.microsoft.com/office/drawing/2014/main" id="{79B633EA-AFA3-CC59-1A56-EF51D6B0D7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95320" y="2517872"/>
            <a:ext cx="6253212" cy="2892110"/>
          </a:xfrm>
          <a:prstGeom prst="rect">
            <a:avLst/>
          </a:prstGeom>
        </p:spPr>
      </p:pic>
      <p:grpSp>
        <p:nvGrpSpPr>
          <p:cNvPr id="47" name="Group 33">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48" name="Rectangle 34">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Isosceles Triangle 35">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 name="TextBox 11">
            <a:extLst>
              <a:ext uri="{FF2B5EF4-FFF2-40B4-BE49-F238E27FC236}">
                <a16:creationId xmlns:a16="http://schemas.microsoft.com/office/drawing/2014/main" id="{25353224-2569-AAEB-6DF1-FBCB31FA5DB2}"/>
              </a:ext>
            </a:extLst>
          </p:cNvPr>
          <p:cNvSpPr txBox="1"/>
          <p:nvPr/>
        </p:nvSpPr>
        <p:spPr>
          <a:xfrm>
            <a:off x="9108440" y="5209927"/>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open.maricopa.edu/psy240mm/chapter/chapter-2-developmental-theor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80857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7">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9">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Content Placeholder 10" descr="Timeline&#10;&#10;Description automatically generated">
            <a:extLst>
              <a:ext uri="{FF2B5EF4-FFF2-40B4-BE49-F238E27FC236}">
                <a16:creationId xmlns:a16="http://schemas.microsoft.com/office/drawing/2014/main" id="{D7849CFE-8F1A-CB1D-6413-CCFD16E8770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41053" y="1652648"/>
            <a:ext cx="4777381" cy="337999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6" name="Arc 31">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71ADF7A-4211-A2C2-4A75-C704026EAEDD}"/>
              </a:ext>
            </a:extLst>
          </p:cNvPr>
          <p:cNvSpPr>
            <a:spLocks noGrp="1"/>
          </p:cNvSpPr>
          <p:nvPr>
            <p:ph type="title"/>
          </p:nvPr>
        </p:nvSpPr>
        <p:spPr>
          <a:xfrm>
            <a:off x="838201" y="479493"/>
            <a:ext cx="5257800" cy="1325563"/>
          </a:xfrm>
        </p:spPr>
        <p:txBody>
          <a:bodyPr>
            <a:normAutofit/>
          </a:bodyPr>
          <a:lstStyle/>
          <a:p>
            <a:r>
              <a:rPr lang="en-GB"/>
              <a:t>Piaget’s Stages of Development</a:t>
            </a:r>
            <a:endParaRPr lang="en-GB" dirty="0"/>
          </a:p>
        </p:txBody>
      </p:sp>
      <p:sp>
        <p:nvSpPr>
          <p:cNvPr id="16" name="Content Placeholder 15">
            <a:extLst>
              <a:ext uri="{FF2B5EF4-FFF2-40B4-BE49-F238E27FC236}">
                <a16:creationId xmlns:a16="http://schemas.microsoft.com/office/drawing/2014/main" id="{95CD92DC-BD14-A627-7BB9-4D18AAC0F2E3}"/>
              </a:ext>
            </a:extLst>
          </p:cNvPr>
          <p:cNvSpPr>
            <a:spLocks noGrp="1"/>
          </p:cNvSpPr>
          <p:nvPr>
            <p:ph idx="1"/>
          </p:nvPr>
        </p:nvSpPr>
        <p:spPr>
          <a:xfrm>
            <a:off x="838201" y="1984443"/>
            <a:ext cx="5257800" cy="4192520"/>
          </a:xfrm>
        </p:spPr>
        <p:txBody>
          <a:bodyPr>
            <a:normAutofit/>
          </a:bodyPr>
          <a:lstStyle/>
          <a:p>
            <a:r>
              <a:rPr lang="en-US" dirty="0"/>
              <a:t>Stage 1 Sensorimotor period (0 to 2years)</a:t>
            </a:r>
          </a:p>
          <a:p>
            <a:r>
              <a:rPr lang="en-US" dirty="0"/>
              <a:t>Stage 2 Preoperational period (2 to 7years)</a:t>
            </a:r>
          </a:p>
          <a:p>
            <a:r>
              <a:rPr lang="en-US" dirty="0"/>
              <a:t>Stage 3 Concrete operational period (7 to 11 years)</a:t>
            </a:r>
          </a:p>
          <a:p>
            <a:r>
              <a:rPr lang="en-US" dirty="0"/>
              <a:t>Formal Operational period ( age 11+ to Adulthood)</a:t>
            </a:r>
          </a:p>
        </p:txBody>
      </p:sp>
      <p:sp>
        <p:nvSpPr>
          <p:cNvPr id="12" name="TextBox 11">
            <a:extLst>
              <a:ext uri="{FF2B5EF4-FFF2-40B4-BE49-F238E27FC236}">
                <a16:creationId xmlns:a16="http://schemas.microsoft.com/office/drawing/2014/main" id="{133325CD-8532-785E-0344-2A3EFFA785A9}"/>
              </a:ext>
            </a:extLst>
          </p:cNvPr>
          <p:cNvSpPr txBox="1"/>
          <p:nvPr/>
        </p:nvSpPr>
        <p:spPr>
          <a:xfrm>
            <a:off x="9751908" y="6657945"/>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gyrojeff.top/index.php/archives/28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276123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3E10A4-3EA6-D1E4-26E9-00E1B475A9A7}"/>
              </a:ext>
            </a:extLst>
          </p:cNvPr>
          <p:cNvSpPr>
            <a:spLocks noGrp="1"/>
          </p:cNvSpPr>
          <p:nvPr>
            <p:ph type="title"/>
          </p:nvPr>
        </p:nvSpPr>
        <p:spPr>
          <a:xfrm>
            <a:off x="643467" y="321734"/>
            <a:ext cx="10905066" cy="1135737"/>
          </a:xfrm>
        </p:spPr>
        <p:txBody>
          <a:bodyPr>
            <a:normAutofit/>
          </a:bodyPr>
          <a:lstStyle/>
          <a:p>
            <a:r>
              <a:rPr lang="en-GB" sz="3600" dirty="0"/>
              <a:t>Sensorimotor stage 0 – 2 years</a:t>
            </a:r>
          </a:p>
        </p:txBody>
      </p:sp>
      <p:sp>
        <p:nvSpPr>
          <p:cNvPr id="3" name="Content Placeholder 2">
            <a:extLst>
              <a:ext uri="{FF2B5EF4-FFF2-40B4-BE49-F238E27FC236}">
                <a16:creationId xmlns:a16="http://schemas.microsoft.com/office/drawing/2014/main" id="{060575B2-281B-EFC9-407E-AA4D43A529DB}"/>
              </a:ext>
            </a:extLst>
          </p:cNvPr>
          <p:cNvSpPr>
            <a:spLocks noGrp="1"/>
          </p:cNvSpPr>
          <p:nvPr>
            <p:ph idx="1"/>
          </p:nvPr>
        </p:nvSpPr>
        <p:spPr>
          <a:xfrm>
            <a:off x="643469" y="1782981"/>
            <a:ext cx="4008384" cy="4393982"/>
          </a:xfrm>
        </p:spPr>
        <p:txBody>
          <a:bodyPr>
            <a:normAutofit lnSpcReduction="10000"/>
          </a:bodyPr>
          <a:lstStyle/>
          <a:p>
            <a:r>
              <a:rPr lang="en-GB" sz="2000" dirty="0"/>
              <a:t>Sensorimotor stage sees the development of object permanence: a realisation that objects still exist even though not actually present.</a:t>
            </a:r>
          </a:p>
          <a:p>
            <a:r>
              <a:rPr lang="en-GB" sz="2000" dirty="0"/>
              <a:t>Begins to appear between 8-12 months.</a:t>
            </a:r>
          </a:p>
          <a:p>
            <a:r>
              <a:rPr lang="en-GB" sz="2000" dirty="0"/>
              <a:t>By 18 months child considered to have developed complete object permanence.  </a:t>
            </a:r>
          </a:p>
          <a:p>
            <a:r>
              <a:rPr lang="en-GB" sz="2000" dirty="0"/>
              <a:t> Language development occurs once this is in place</a:t>
            </a:r>
          </a:p>
          <a:p>
            <a:pPr marL="0" indent="0">
              <a:buNone/>
            </a:pPr>
            <a:r>
              <a:rPr lang="en-GB" sz="2000" dirty="0"/>
              <a:t>(Introducing Piaget : A Guide for Practitioners and Students in Early Years Education, 2013, P37-38).</a:t>
            </a:r>
          </a:p>
        </p:txBody>
      </p:sp>
      <p:grpSp>
        <p:nvGrpSpPr>
          <p:cNvPr id="24"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doctor examining a child's teeth&#10;&#10;Description automatically generated with low confidence">
            <a:extLst>
              <a:ext uri="{FF2B5EF4-FFF2-40B4-BE49-F238E27FC236}">
                <a16:creationId xmlns:a16="http://schemas.microsoft.com/office/drawing/2014/main" id="{FC77C422-794B-AE5B-32D3-AF1FDD5B72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95320" y="1798752"/>
            <a:ext cx="6253212" cy="4330349"/>
          </a:xfrm>
          <a:prstGeom prst="rect">
            <a:avLst/>
          </a:prstGeom>
        </p:spPr>
      </p:pic>
      <p:grpSp>
        <p:nvGrpSpPr>
          <p:cNvPr id="2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F3E6989A-CCDD-47E1-88C7-5BF7A9BD3879}"/>
              </a:ext>
            </a:extLst>
          </p:cNvPr>
          <p:cNvSpPr txBox="1"/>
          <p:nvPr/>
        </p:nvSpPr>
        <p:spPr>
          <a:xfrm>
            <a:off x="9108441" y="5929046"/>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integrated-mcat.com/mcat_course_psychology.php?module=8&amp;section=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367363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1CA245C9-886A-8692-C882-C30D37C33911}"/>
              </a:ext>
            </a:extLst>
          </p:cNvPr>
          <p:cNvSpPr>
            <a:spLocks noGrp="1"/>
          </p:cNvSpPr>
          <p:nvPr>
            <p:ph type="title"/>
          </p:nvPr>
        </p:nvSpPr>
        <p:spPr>
          <a:xfrm>
            <a:off x="753925" y="1321056"/>
            <a:ext cx="10684151" cy="1991979"/>
          </a:xfrm>
        </p:spPr>
        <p:txBody>
          <a:bodyPr vert="horz" lIns="91440" tIns="45720" rIns="91440" bIns="45720" rtlCol="0" anchor="b">
            <a:normAutofit/>
          </a:bodyPr>
          <a:lstStyle/>
          <a:p>
            <a:pPr algn="ctr"/>
            <a:r>
              <a:rPr lang="en-US" sz="5200" kern="1200" dirty="0">
                <a:solidFill>
                  <a:schemeClr val="tx2"/>
                </a:solidFill>
                <a:latin typeface="+mj-lt"/>
                <a:ea typeface="+mj-ea"/>
                <a:cs typeface="+mj-cs"/>
              </a:rPr>
              <a:t>Example</a:t>
            </a:r>
          </a:p>
        </p:txBody>
      </p:sp>
      <p:grpSp>
        <p:nvGrpSpPr>
          <p:cNvPr id="11" name="Group 10">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2" name="Freeform: Shape 11">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18" name="Freeform: Shape 17">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Picture 2">
            <a:extLst>
              <a:ext uri="{FF2B5EF4-FFF2-40B4-BE49-F238E27FC236}">
                <a16:creationId xmlns:a16="http://schemas.microsoft.com/office/drawing/2014/main" id="{0812D4DF-3106-0E94-8022-E2A0FF3D4DBD}"/>
              </a:ext>
            </a:extLst>
          </p:cNvPr>
          <p:cNvPicPr>
            <a:picLocks noChangeAspect="1"/>
          </p:cNvPicPr>
          <p:nvPr/>
        </p:nvPicPr>
        <p:blipFill>
          <a:blip r:embed="rId2"/>
          <a:stretch>
            <a:fillRect/>
          </a:stretch>
        </p:blipFill>
        <p:spPr>
          <a:xfrm>
            <a:off x="3575891" y="0"/>
            <a:ext cx="5040217" cy="6858000"/>
          </a:xfrm>
          <a:prstGeom prst="rect">
            <a:avLst/>
          </a:prstGeom>
        </p:spPr>
      </p:pic>
    </p:spTree>
    <p:extLst>
      <p:ext uri="{BB962C8B-B14F-4D97-AF65-F5344CB8AC3E}">
        <p14:creationId xmlns:p14="http://schemas.microsoft.com/office/powerpoint/2010/main" val="2122801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2EC24-F137-EF6F-5A57-55196F22AA2C}"/>
              </a:ext>
            </a:extLst>
          </p:cNvPr>
          <p:cNvSpPr>
            <a:spLocks noGrp="1"/>
          </p:cNvSpPr>
          <p:nvPr>
            <p:ph type="ctrTitle"/>
          </p:nvPr>
        </p:nvSpPr>
        <p:spPr>
          <a:xfrm>
            <a:off x="1524000" y="332508"/>
            <a:ext cx="9144000" cy="945883"/>
          </a:xfrm>
        </p:spPr>
        <p:txBody>
          <a:bodyPr/>
          <a:lstStyle/>
          <a:p>
            <a:r>
              <a:rPr lang="en-GB" dirty="0"/>
              <a:t>References</a:t>
            </a:r>
          </a:p>
        </p:txBody>
      </p:sp>
      <p:sp>
        <p:nvSpPr>
          <p:cNvPr id="3" name="Subtitle 2">
            <a:extLst>
              <a:ext uri="{FF2B5EF4-FFF2-40B4-BE49-F238E27FC236}">
                <a16:creationId xmlns:a16="http://schemas.microsoft.com/office/drawing/2014/main" id="{503DD1E7-C831-6E8E-E57D-3FA34A37588F}"/>
              </a:ext>
            </a:extLst>
          </p:cNvPr>
          <p:cNvSpPr>
            <a:spLocks noGrp="1"/>
          </p:cNvSpPr>
          <p:nvPr>
            <p:ph type="subTitle" idx="1"/>
          </p:nvPr>
        </p:nvSpPr>
        <p:spPr>
          <a:xfrm>
            <a:off x="1240971" y="1990952"/>
            <a:ext cx="9144000" cy="3675330"/>
          </a:xfrm>
        </p:spPr>
        <p:txBody>
          <a:bodyPr>
            <a:normAutofit fontScale="47500" lnSpcReduction="20000"/>
          </a:bodyPr>
          <a:lstStyle/>
          <a:p>
            <a:r>
              <a:rPr lang="en-GB" dirty="0"/>
              <a:t> Gillibrand, R, Lam, V, O'Donnell, V, &amp; Gillibrand, R 2016, Developmental Psychology, Pearson Education, Limited, Harlow. Available from: ProQuest </a:t>
            </a:r>
            <a:r>
              <a:rPr lang="en-GB" dirty="0" err="1"/>
              <a:t>Ebook</a:t>
            </a:r>
            <a:r>
              <a:rPr lang="en-GB" dirty="0"/>
              <a:t> Central. [7 October 2022].</a:t>
            </a:r>
          </a:p>
          <a:p>
            <a:endParaRPr lang="en-GB" dirty="0"/>
          </a:p>
          <a:p>
            <a:r>
              <a:rPr lang="en-GB" dirty="0"/>
              <a:t> Gross, R 2015, Psychology : The Science of Mind and Behaviour, Hodder Education Group, London. Available from: ProQuest </a:t>
            </a:r>
            <a:r>
              <a:rPr lang="en-GB" dirty="0" err="1"/>
              <a:t>Ebook</a:t>
            </a:r>
            <a:r>
              <a:rPr lang="en-GB" dirty="0"/>
              <a:t> Central. [7 October 2022].</a:t>
            </a:r>
          </a:p>
          <a:p>
            <a:endParaRPr lang="en-GB" dirty="0"/>
          </a:p>
          <a:p>
            <a:r>
              <a:rPr lang="en-GB" dirty="0"/>
              <a:t> BPS., (2020a) The British Psychological Society, What is psychology? Available at: </a:t>
            </a:r>
          </a:p>
          <a:p>
            <a:r>
              <a:rPr lang="en-GB" dirty="0"/>
              <a:t>https://www.bps.org.uk/public/what-is-psychology (Accessed: 5 October 2022).</a:t>
            </a:r>
          </a:p>
          <a:p>
            <a:endParaRPr lang="en-GB" dirty="0"/>
          </a:p>
          <a:p>
            <a:r>
              <a:rPr lang="en-GB" dirty="0"/>
              <a:t>BPS, (2020b) The different areas of psychology are.. Available at: https://careers.bps.org.uk/ (Accessed: 6 October 2022).</a:t>
            </a:r>
          </a:p>
          <a:p>
            <a:r>
              <a:rPr lang="en-GB" dirty="0"/>
              <a:t> </a:t>
            </a:r>
            <a:r>
              <a:rPr lang="en-GB" dirty="0">
                <a:hlinkClick r:id="rId2"/>
              </a:rPr>
              <a:t>https://nationalcareers.service.gov.uk/job-profiles/health-visitor</a:t>
            </a:r>
            <a:endParaRPr lang="en-GB" dirty="0"/>
          </a:p>
          <a:p>
            <a:r>
              <a:rPr lang="en-GB" dirty="0">
                <a:hlinkClick r:id="rId3"/>
              </a:rPr>
              <a:t>https://www.nhs.uk/conditions/baby/babys-development/height-weight-and-reviews/baby-reviews/</a:t>
            </a:r>
            <a:endParaRPr lang="en-GB" dirty="0"/>
          </a:p>
          <a:p>
            <a:r>
              <a:rPr lang="en-GB" dirty="0"/>
              <a:t>Halpenny, A-M and Pettersen, J.(2013) Introducing Piaget: A </a:t>
            </a:r>
            <a:r>
              <a:rPr lang="en-GB" dirty="0" err="1"/>
              <a:t>guidefor</a:t>
            </a:r>
            <a:r>
              <a:rPr lang="en-GB" dirty="0"/>
              <a:t> practitioners and students in the early years education. London: Routledge </a:t>
            </a:r>
          </a:p>
          <a:p>
            <a:r>
              <a:rPr lang="en-GB" dirty="0"/>
              <a:t>Rosales, J., (2010), Nature vs Nurture - The Debate, Available at: http://jose-psychology.blogspot.com/2010/08/nature-vs-nurture-debate.html, (Accessed: 7 October 2022). </a:t>
            </a:r>
          </a:p>
          <a:p>
            <a:r>
              <a:rPr lang="en-GB" dirty="0"/>
              <a:t>The Times, (2020) Travel Expert Available at:  https://www.thetimes.co.uk/expert-traveller/destinations/greece/best-islands-in-greece (Accessed: 8 October 2022).</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653372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TotalTime>
  <Words>742</Words>
  <Application>Microsoft Office PowerPoint</Application>
  <PresentationFormat>Widescreen</PresentationFormat>
  <Paragraphs>77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 </vt:lpstr>
      <vt:lpstr>Why is psychology important when working as a Health Visitor?</vt:lpstr>
      <vt:lpstr>What is psychology?</vt:lpstr>
      <vt:lpstr>Health Visitor day-to-day duties---</vt:lpstr>
      <vt:lpstr>Psychology for health visitor</vt:lpstr>
      <vt:lpstr>Piaget’s theory of cognitive development.  </vt:lpstr>
      <vt:lpstr>Piaget’s Stages of Development</vt:lpstr>
      <vt:lpstr>Sensorimotor stage 0 – 2 years</vt:lpstr>
      <vt:lpstr>Example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1</dc:title>
  <dc:creator>Tamanna Chowdhury (2020854)</dc:creator>
  <cp:lastModifiedBy>Tamanna Chowdhury (2020854)</cp:lastModifiedBy>
  <cp:revision>20</cp:revision>
  <dcterms:created xsi:type="dcterms:W3CDTF">2022-10-07T20:59:56Z</dcterms:created>
  <dcterms:modified xsi:type="dcterms:W3CDTF">2022-10-09T20:59:29Z</dcterms:modified>
</cp:coreProperties>
</file>