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8"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9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4/26/2019</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226994"/>
            <a:ext cx="3660125" cy="127995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72217"/>
            <a:ext cx="1420200" cy="1576422"/>
          </a:xfrm>
          <a:prstGeom prst="rect">
            <a:avLst/>
          </a:prstGeom>
        </p:spPr>
      </p:pic>
      <p:cxnSp>
        <p:nvCxnSpPr>
          <p:cNvPr id="6" name="Straight Connector 5"/>
          <p:cNvCxnSpPr/>
          <p:nvPr/>
        </p:nvCxnSpPr>
        <p:spPr>
          <a:xfrm>
            <a:off x="180000" y="1723414"/>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Rectangle 6"/>
          <p:cNvSpPr>
            <a:spLocks noChangeArrowheads="1"/>
          </p:cNvSpPr>
          <p:nvPr/>
        </p:nvSpPr>
        <p:spPr bwMode="auto">
          <a:xfrm>
            <a:off x="3009899" y="1868571"/>
            <a:ext cx="18109397" cy="3912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buNone/>
            </a:pPr>
            <a:r>
              <a:rPr lang="en-GB" sz="4800" b="1" dirty="0">
                <a:latin typeface="+mj-lt"/>
              </a:rPr>
              <a:t>Effect of </a:t>
            </a:r>
            <a:r>
              <a:rPr lang="en-GB" sz="4800" b="1" dirty="0" smtClean="0">
                <a:latin typeface="+mj-lt"/>
              </a:rPr>
              <a:t>Manipulating </a:t>
            </a:r>
            <a:r>
              <a:rPr lang="en-GB" sz="4800" b="1" dirty="0">
                <a:latin typeface="+mj-lt"/>
              </a:rPr>
              <a:t>Air Fuel </a:t>
            </a:r>
            <a:r>
              <a:rPr lang="en-GB" sz="4800" b="1" dirty="0" smtClean="0">
                <a:latin typeface="+mj-lt"/>
              </a:rPr>
              <a:t>Ratio’s </a:t>
            </a:r>
            <a:r>
              <a:rPr lang="en-GB" sz="4800" b="1" dirty="0">
                <a:latin typeface="+mj-lt"/>
              </a:rPr>
              <a:t>on NOx Emissions </a:t>
            </a:r>
            <a:r>
              <a:rPr lang="en-GB" sz="4800" b="1" dirty="0" smtClean="0">
                <a:latin typeface="+mj-lt"/>
              </a:rPr>
              <a:t>and </a:t>
            </a:r>
          </a:p>
          <a:p>
            <a:pPr>
              <a:buNone/>
            </a:pPr>
            <a:r>
              <a:rPr lang="en-GB" sz="4800" b="1" dirty="0" smtClean="0">
                <a:latin typeface="+mj-lt"/>
              </a:rPr>
              <a:t>Performance </a:t>
            </a:r>
            <a:r>
              <a:rPr lang="en-GB" sz="4800" b="1" dirty="0">
                <a:latin typeface="+mj-lt"/>
              </a:rPr>
              <a:t>of an Internal Combustion Engine.</a:t>
            </a:r>
            <a:endParaRPr lang="en-GB" sz="4800" dirty="0">
              <a:latin typeface="+mj-lt"/>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Iwan Thomas</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Pedro Monteiro Ferreira</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BSc </a:t>
            </a:r>
            <a:r>
              <a:rPr lang="en-GB" altLang="en-US" sz="3600" dirty="0">
                <a:solidFill>
                  <a:srgbClr val="002060"/>
                </a:solidFill>
                <a:latin typeface="Calibri" charset="0"/>
                <a:ea typeface="Calibri" charset="0"/>
                <a:cs typeface="Calibri" charset="0"/>
              </a:rPr>
              <a:t>(Hons) </a:t>
            </a:r>
            <a:r>
              <a:rPr lang="en-GB" altLang="en-US" sz="3600" dirty="0" smtClean="0">
                <a:solidFill>
                  <a:srgbClr val="002060"/>
                </a:solidFill>
                <a:latin typeface="Calibri" charset="0"/>
                <a:ea typeface="Calibri" charset="0"/>
                <a:cs typeface="Calibri" charset="0"/>
              </a:rPr>
              <a:t>Motorsport Engineering Engineering</a:t>
            </a:r>
            <a:endParaRPr lang="en-US" altLang="zh-CN" sz="3600" dirty="0">
              <a:solidFill>
                <a:srgbClr val="002060"/>
              </a:solidFill>
              <a:latin typeface="Calibri" charset="0"/>
              <a:ea typeface="Calibri" charset="0"/>
              <a:cs typeface="Calibri" charset="0"/>
            </a:endParaRPr>
          </a:p>
        </p:txBody>
      </p:sp>
      <p:sp>
        <p:nvSpPr>
          <p:cNvPr id="8" name="Text Box 6"/>
          <p:cNvSpPr txBox="1">
            <a:spLocks noChangeArrowheads="1"/>
          </p:cNvSpPr>
          <p:nvPr/>
        </p:nvSpPr>
        <p:spPr bwMode="auto">
          <a:xfrm>
            <a:off x="180000" y="5587649"/>
            <a:ext cx="6415087" cy="8844626"/>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smtClean="0"/>
              <a:t>Introduction</a:t>
            </a:r>
          </a:p>
          <a:p>
            <a:pPr algn="just"/>
            <a:r>
              <a:rPr lang="en-GB" sz="2800" dirty="0"/>
              <a:t>According to critics, the transport sector accounts for 26% of the UK’s greenhouse emissions rising by 2% since </a:t>
            </a:r>
            <a:r>
              <a:rPr lang="en-GB" sz="2800" dirty="0" smtClean="0"/>
              <a:t>2016 [1]. Global </a:t>
            </a:r>
            <a:r>
              <a:rPr lang="en-GB" sz="2800" dirty="0"/>
              <a:t>warming has become a visible effect and to combat this, the automotive industry is developing compact, powerful engines to replace their larger, less economical engines. Due to the stringent regulations on NOx emissions manufacturers are finding it ever more difficult to reduce their overall NOx emissions to a suitable level. This project will discover the effect different air/fuel ratio’s has on NOx emissions and exhaust gas temperatures resulting in a change in engine performance</a:t>
            </a:r>
            <a:r>
              <a:rPr lang="en-GB" sz="2800" dirty="0" smtClean="0"/>
              <a:t>.</a:t>
            </a:r>
            <a:endParaRPr lang="en-US" altLang="en-US" sz="2800" dirty="0"/>
          </a:p>
        </p:txBody>
      </p:sp>
      <p:sp>
        <p:nvSpPr>
          <p:cNvPr id="10" name="Text Box 8"/>
          <p:cNvSpPr txBox="1">
            <a:spLocks noChangeArrowheads="1"/>
          </p:cNvSpPr>
          <p:nvPr/>
        </p:nvSpPr>
        <p:spPr bwMode="auto">
          <a:xfrm>
            <a:off x="222301" y="13897978"/>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Project Aims</a:t>
            </a:r>
          </a:p>
          <a:p>
            <a:pPr algn="just"/>
            <a:r>
              <a:rPr lang="en-GB" sz="2800" dirty="0" smtClean="0"/>
              <a:t>My </a:t>
            </a:r>
            <a:r>
              <a:rPr lang="en-GB" sz="2800" dirty="0"/>
              <a:t>report </a:t>
            </a:r>
            <a:r>
              <a:rPr lang="en-GB" sz="2800" dirty="0" smtClean="0"/>
              <a:t>discusses </a:t>
            </a:r>
            <a:r>
              <a:rPr lang="en-GB" sz="2800" dirty="0"/>
              <a:t>the impact increasing the air fuel ratio has on emissions and performance output of an internal combustion engine</a:t>
            </a:r>
            <a:r>
              <a:rPr lang="en-GB" sz="2800" dirty="0" smtClean="0"/>
              <a:t>. </a:t>
            </a:r>
            <a:r>
              <a:rPr lang="en-GB" sz="2800" dirty="0"/>
              <a:t>The aims of this project are as follows:</a:t>
            </a:r>
          </a:p>
          <a:p>
            <a:pPr marL="457200" lvl="0" indent="-457200" algn="just">
              <a:buFont typeface="Arial" panose="020B0604020202020204" pitchFamily="34" charset="0"/>
              <a:buChar char="•"/>
            </a:pPr>
            <a:r>
              <a:rPr lang="en-GB" sz="2800" dirty="0" smtClean="0"/>
              <a:t>Discover the impact a manipulated air fuel ratio has on vehicles power output and emissions, </a:t>
            </a:r>
            <a:r>
              <a:rPr lang="en-GB" sz="2800" dirty="0"/>
              <a:t>focussing on NOx emissions</a:t>
            </a:r>
            <a:r>
              <a:rPr lang="en-GB" sz="2800" dirty="0" smtClean="0"/>
              <a:t>.</a:t>
            </a:r>
            <a:endParaRPr lang="en-GB" sz="2800" dirty="0"/>
          </a:p>
          <a:p>
            <a:pPr marL="457200" lvl="0" indent="-457200" algn="just">
              <a:buFont typeface="Arial" panose="020B0604020202020204" pitchFamily="34" charset="0"/>
              <a:buChar char="•"/>
            </a:pPr>
            <a:r>
              <a:rPr lang="en-GB" sz="2800" dirty="0"/>
              <a:t>Explore whether exhaust temperature has a significant impact on NOx emissions and how they are related to one another.</a:t>
            </a:r>
          </a:p>
          <a:p>
            <a:pPr marL="457200" lvl="0" indent="-457200" algn="just">
              <a:buFont typeface="Arial" panose="020B0604020202020204" pitchFamily="34" charset="0"/>
              <a:buChar char="•"/>
            </a:pPr>
            <a:r>
              <a:rPr lang="en-GB" sz="2800" dirty="0"/>
              <a:t>Discover </a:t>
            </a:r>
            <a:r>
              <a:rPr lang="en-GB" sz="2800" dirty="0" smtClean="0"/>
              <a:t>ways </a:t>
            </a:r>
            <a:r>
              <a:rPr lang="en-GB" sz="2800" dirty="0"/>
              <a:t>of reducing NOx emissions</a:t>
            </a:r>
            <a:r>
              <a:rPr lang="en-GB" dirty="0" smtClean="0"/>
              <a:t>.</a:t>
            </a:r>
            <a:endParaRPr lang="en-GB" dirty="0"/>
          </a:p>
        </p:txBody>
      </p:sp>
      <p:cxnSp>
        <p:nvCxnSpPr>
          <p:cNvPr id="11" name="Straight Connector 10"/>
          <p:cNvCxnSpPr/>
          <p:nvPr/>
        </p:nvCxnSpPr>
        <p:spPr>
          <a:xfrm>
            <a:off x="209379" y="29088737"/>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7174380" y="29384418"/>
            <a:ext cx="4058999" cy="584775"/>
          </a:xfrm>
          <a:prstGeom prst="rect">
            <a:avLst/>
          </a:prstGeom>
          <a:noFill/>
        </p:spPr>
        <p:txBody>
          <a:bodyPr wrap="square" rtlCol="0">
            <a:spAutoFit/>
          </a:bodyPr>
          <a:lstStyle/>
          <a:p>
            <a:pPr algn="r"/>
            <a:r>
              <a:rPr lang="en-GB" altLang="en-US" sz="3200" dirty="0" smtClean="0">
                <a:solidFill>
                  <a:srgbClr val="002060"/>
                </a:solidFill>
                <a:latin typeface="Calibri" charset="0"/>
                <a:ea typeface="Calibri" charset="0"/>
                <a:cs typeface="Calibri" charset="0"/>
              </a:rPr>
              <a:t>School</a:t>
            </a:r>
            <a:r>
              <a:rPr lang="en-GB" altLang="en-US" sz="3200" dirty="0" smtClean="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13" name="Text Box 11"/>
          <p:cNvSpPr txBox="1">
            <a:spLocks noChangeArrowheads="1"/>
          </p:cNvSpPr>
          <p:nvPr/>
        </p:nvSpPr>
        <p:spPr bwMode="auto">
          <a:xfrm>
            <a:off x="14194746" y="25710438"/>
            <a:ext cx="6415087" cy="367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lvl="0"/>
            <a:r>
              <a:rPr lang="en-AU" altLang="en-US" sz="1800" dirty="0" smtClean="0">
                <a:ea typeface="Arial" charset="0"/>
                <a:cs typeface="Arial" charset="0"/>
              </a:rPr>
              <a:t>[1] </a:t>
            </a:r>
            <a:r>
              <a:rPr lang="en-GB" sz="1800" dirty="0"/>
              <a:t>Gabbatiss, J. (2018). Transport is UK's most polluting sector as greenhouse gas emissions fall. </a:t>
            </a:r>
            <a:r>
              <a:rPr lang="en-GB" sz="1800" dirty="0" smtClean="0"/>
              <a:t>[Online</a:t>
            </a:r>
            <a:r>
              <a:rPr lang="en-GB" sz="1800" dirty="0"/>
              <a:t>] The Independent. </a:t>
            </a:r>
            <a:endParaRPr lang="en-GB" sz="1800" dirty="0" smtClean="0"/>
          </a:p>
          <a:p>
            <a:pPr lvl="0"/>
            <a:r>
              <a:rPr lang="en-AU" altLang="en-US" sz="1800" dirty="0" smtClean="0">
                <a:ea typeface="Arial" charset="0"/>
                <a:cs typeface="Arial" charset="0"/>
              </a:rPr>
              <a:t>[2]</a:t>
            </a:r>
            <a:r>
              <a:rPr lang="en-GB" dirty="0"/>
              <a:t> </a:t>
            </a:r>
            <a:r>
              <a:rPr lang="en-GB" sz="1800" dirty="0"/>
              <a:t>Johnson, J. (n.d.). Automotive Emissions. [Online] Michigan Technological University</a:t>
            </a:r>
            <a:r>
              <a:rPr lang="en-AU" altLang="en-US" sz="1800" dirty="0" smtClean="0">
                <a:ea typeface="Arial" charset="0"/>
                <a:cs typeface="Arial" charset="0"/>
              </a:rPr>
              <a:t> </a:t>
            </a:r>
          </a:p>
          <a:p>
            <a:pPr lvl="0"/>
            <a:r>
              <a:rPr lang="en-AU" altLang="en-US" sz="1800" dirty="0" smtClean="0">
                <a:ea typeface="Arial" charset="0"/>
                <a:cs typeface="Arial" charset="0"/>
              </a:rPr>
              <a:t>[3] Zammit JP, (2013). Benefits of cylinder deactivation on a diesel engine and restrictions due to low boost</a:t>
            </a:r>
          </a:p>
          <a:p>
            <a:pPr lvl="0"/>
            <a:r>
              <a:rPr lang="en-AU" altLang="en-US" sz="1800" dirty="0" smtClean="0">
                <a:ea typeface="Arial" charset="0"/>
                <a:cs typeface="Arial" charset="0"/>
              </a:rPr>
              <a:t>[4] Anon, (n.d.) Water Methanol Injection. [Online] Dieselhub</a:t>
            </a:r>
          </a:p>
        </p:txBody>
      </p:sp>
      <p:sp>
        <p:nvSpPr>
          <p:cNvPr id="14" name="Text Box 6"/>
          <p:cNvSpPr txBox="1">
            <a:spLocks noChangeArrowheads="1"/>
          </p:cNvSpPr>
          <p:nvPr/>
        </p:nvSpPr>
        <p:spPr bwMode="auto">
          <a:xfrm>
            <a:off x="348597" y="21709342"/>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smtClean="0">
                <a:latin typeface="Arial" panose="020B0604020202020204" pitchFamily="34" charset="0"/>
                <a:cs typeface="Arial" panose="020B0604020202020204" pitchFamily="34" charset="0"/>
              </a:rPr>
              <a:t>Methodology</a:t>
            </a:r>
            <a:endParaRPr lang="en-AU" altLang="en-US" sz="3600" b="1" dirty="0">
              <a:latin typeface="Arial" panose="020B0604020202020204" pitchFamily="34" charset="0"/>
              <a:cs typeface="Arial" panose="020B0604020202020204" pitchFamily="34" charset="0"/>
            </a:endParaRPr>
          </a:p>
          <a:p>
            <a:pPr algn="just"/>
            <a:r>
              <a:rPr lang="en-GB" sz="2800" dirty="0" smtClean="0"/>
              <a:t>The way these aims were achieved was by using a vehicle on the University’s rolling road to gather all results; the vehicle in question was a Seat Leon 1.9 TDi. A </a:t>
            </a:r>
            <a:r>
              <a:rPr lang="en-GB" sz="2800" dirty="0"/>
              <a:t>B</a:t>
            </a:r>
            <a:r>
              <a:rPr lang="en-GB" sz="2800" dirty="0" smtClean="0"/>
              <a:t>osch oscilloscope was used to read the NOx emissions exiting the exhaust and the software on the dynamometer was used to read the lambda values. Three tests were completed at different lambda’s. The results were collected by producing a power runs as the results will be analysed throughout the whole rev range.</a:t>
            </a:r>
            <a:endParaRPr lang="en-GB" sz="2800" dirty="0"/>
          </a:p>
        </p:txBody>
      </p:sp>
      <p:sp>
        <p:nvSpPr>
          <p:cNvPr id="15" name="Text Box 6"/>
          <p:cNvSpPr txBox="1">
            <a:spLocks noChangeArrowheads="1"/>
          </p:cNvSpPr>
          <p:nvPr/>
        </p:nvSpPr>
        <p:spPr bwMode="auto">
          <a:xfrm>
            <a:off x="7052287" y="5584498"/>
            <a:ext cx="6415087" cy="6043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AU" altLang="en-US" sz="3600" b="1" dirty="0" smtClean="0">
                <a:latin typeface="Arial" panose="020B0604020202020204" pitchFamily="34" charset="0"/>
                <a:cs typeface="Arial" panose="020B0604020202020204" pitchFamily="34" charset="0"/>
              </a:rPr>
              <a:t>Previous Experimentation</a:t>
            </a:r>
          </a:p>
          <a:p>
            <a:pPr algn="just">
              <a:spcBef>
                <a:spcPct val="50000"/>
              </a:spcBef>
            </a:pPr>
            <a:r>
              <a:rPr lang="en-AU" altLang="en-US" sz="2800" dirty="0" smtClean="0">
                <a:latin typeface="Arial" panose="020B0604020202020204" pitchFamily="34" charset="0"/>
                <a:cs typeface="Arial" panose="020B0604020202020204" pitchFamily="34" charset="0"/>
              </a:rPr>
              <a:t>The graph seen below is a test completed by students at Michigan Technological University [2]. This test was to discover the output of NOx, Hydrocarbons and Carbon Monoxide produced over a usual drive cycle of a vehicle. They discovered that a vehicle produces it’s maximum power at approximately 13.5:1 whereas the maximum fuel economy is at around 16.4:1. </a:t>
            </a:r>
            <a:endParaRPr lang="en-AU" altLang="en-US" sz="2800" dirty="0">
              <a:latin typeface="Arial" panose="020B0604020202020204" pitchFamily="34" charset="0"/>
              <a:cs typeface="Arial" panose="020B0604020202020204" pitchFamily="34" charset="0"/>
            </a:endParaRPr>
          </a:p>
        </p:txBody>
      </p:sp>
      <p:pic>
        <p:nvPicPr>
          <p:cNvPr id="16" name="Picture 15" descr="Figure 2.. Concentrations of HC, CO, and NO x emissions as a function of air/fuel ratio in a typical gasoline engine."/>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20884" y="11285667"/>
            <a:ext cx="6246490" cy="3224520"/>
          </a:xfrm>
          <a:prstGeom prst="rect">
            <a:avLst/>
          </a:prstGeom>
          <a:noFill/>
          <a:ln>
            <a:noFill/>
          </a:ln>
        </p:spPr>
      </p:pic>
      <p:sp>
        <p:nvSpPr>
          <p:cNvPr id="18" name="Text Box 8"/>
          <p:cNvSpPr txBox="1">
            <a:spLocks noChangeArrowheads="1"/>
          </p:cNvSpPr>
          <p:nvPr/>
        </p:nvSpPr>
        <p:spPr bwMode="auto">
          <a:xfrm>
            <a:off x="7046167" y="14082618"/>
            <a:ext cx="6415087" cy="5828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Results</a:t>
            </a:r>
          </a:p>
          <a:p>
            <a:pPr algn="just"/>
            <a:r>
              <a:rPr lang="en-GB" sz="2800" dirty="0" smtClean="0"/>
              <a:t>The graphs below display the NOx emissions outputted by the Seat Leon on the day of testing. The testing was completed on 9</a:t>
            </a:r>
            <a:r>
              <a:rPr lang="en-GB" sz="2800" baseline="30000" dirty="0" smtClean="0"/>
              <a:t>th</a:t>
            </a:r>
            <a:r>
              <a:rPr lang="en-GB" sz="2800" dirty="0" smtClean="0"/>
              <a:t> of </a:t>
            </a:r>
            <a:r>
              <a:rPr lang="en-GB" sz="2800" dirty="0"/>
              <a:t>A</a:t>
            </a:r>
            <a:r>
              <a:rPr lang="en-GB" sz="2800" dirty="0" smtClean="0"/>
              <a:t>pril at 10:30am The environment conditions were also measured during testing to try and keep all three tests consistent. Ambient air temperature was 19</a:t>
            </a:r>
            <a:r>
              <a:rPr lang="en-GB" sz="2800" baseline="30000" dirty="0" smtClean="0"/>
              <a:t>o</a:t>
            </a:r>
            <a:r>
              <a:rPr lang="en-GB" sz="2800" dirty="0" smtClean="0"/>
              <a:t>C, humidity  was at 60% and air pressure was at 1008.4 hPa. </a:t>
            </a:r>
            <a:endParaRPr lang="en-GB" sz="2800" dirty="0"/>
          </a:p>
        </p:txBody>
      </p:sp>
      <p:pic>
        <p:nvPicPr>
          <p:cNvPr id="20" name="Picture 19"/>
          <p:cNvPicPr/>
          <p:nvPr/>
        </p:nvPicPr>
        <p:blipFill rotWithShape="1">
          <a:blip r:embed="rId5"/>
          <a:srcRect l="29581" t="18318" r="30368" b="24660"/>
          <a:stretch/>
        </p:blipFill>
        <p:spPr bwMode="auto">
          <a:xfrm>
            <a:off x="7220884" y="19637314"/>
            <a:ext cx="4045585" cy="3239770"/>
          </a:xfrm>
          <a:prstGeom prst="rect">
            <a:avLst/>
          </a:prstGeom>
          <a:ln>
            <a:noFill/>
          </a:ln>
          <a:extLst>
            <a:ext uri="{53640926-AAD7-44D8-BBD7-CCE9431645EC}">
              <a14:shadowObscured xmlns:a14="http://schemas.microsoft.com/office/drawing/2010/main"/>
            </a:ext>
          </a:extLst>
        </p:spPr>
      </p:pic>
      <p:pic>
        <p:nvPicPr>
          <p:cNvPr id="21" name="Picture 20"/>
          <p:cNvPicPr/>
          <p:nvPr/>
        </p:nvPicPr>
        <p:blipFill rotWithShape="1">
          <a:blip r:embed="rId6"/>
          <a:srcRect l="29913" t="21272" r="30534" b="21115"/>
          <a:stretch/>
        </p:blipFill>
        <p:spPr bwMode="auto">
          <a:xfrm>
            <a:off x="9878037" y="22754710"/>
            <a:ext cx="4038600" cy="3239135"/>
          </a:xfrm>
          <a:prstGeom prst="rect">
            <a:avLst/>
          </a:prstGeom>
          <a:ln>
            <a:noFill/>
          </a:ln>
          <a:extLst>
            <a:ext uri="{53640926-AAD7-44D8-BBD7-CCE9431645EC}">
              <a14:shadowObscured xmlns:a14="http://schemas.microsoft.com/office/drawing/2010/main"/>
            </a:ext>
          </a:extLst>
        </p:spPr>
      </p:pic>
      <p:pic>
        <p:nvPicPr>
          <p:cNvPr id="22" name="Picture 21"/>
          <p:cNvPicPr/>
          <p:nvPr/>
        </p:nvPicPr>
        <p:blipFill rotWithShape="1">
          <a:blip r:embed="rId7"/>
          <a:srcRect l="29748" t="19203" r="30202" b="23774"/>
          <a:stretch/>
        </p:blipFill>
        <p:spPr bwMode="auto">
          <a:xfrm>
            <a:off x="6993741" y="25829917"/>
            <a:ext cx="4045585" cy="3239770"/>
          </a:xfrm>
          <a:prstGeom prst="rect">
            <a:avLst/>
          </a:prstGeom>
          <a:ln>
            <a:noFill/>
          </a:ln>
          <a:extLst>
            <a:ext uri="{53640926-AAD7-44D8-BBD7-CCE9431645EC}">
              <a14:shadowObscured xmlns:a14="http://schemas.microsoft.com/office/drawing/2010/main"/>
            </a:ext>
          </a:extLst>
        </p:spPr>
      </p:pic>
      <p:sp>
        <p:nvSpPr>
          <p:cNvPr id="23" name="Text Box 21"/>
          <p:cNvSpPr txBox="1">
            <a:spLocks noChangeArrowheads="1"/>
          </p:cNvSpPr>
          <p:nvPr/>
        </p:nvSpPr>
        <p:spPr bwMode="auto">
          <a:xfrm>
            <a:off x="11178579" y="19616498"/>
            <a:ext cx="2825750" cy="3345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sz="2000" dirty="0" smtClean="0">
                <a:latin typeface="Times New Roman" charset="0"/>
              </a:rPr>
              <a:t>On the left is the NOx results of the base stoichiometric map of the Seat Leon</a:t>
            </a:r>
            <a:r>
              <a:rPr lang="en-AU" altLang="en-US" sz="2000" i="1" dirty="0" smtClean="0">
                <a:latin typeface="Times New Roman" charset="0"/>
              </a:rPr>
              <a:t>. </a:t>
            </a:r>
            <a:r>
              <a:rPr lang="en-AU" altLang="en-US" sz="2000" dirty="0" smtClean="0">
                <a:latin typeface="Times New Roman" charset="0"/>
              </a:rPr>
              <a:t>The NOx levels reach a peak of 810 ppm</a:t>
            </a:r>
            <a:r>
              <a:rPr lang="en-AU" altLang="en-US" sz="2000" i="1" dirty="0" smtClean="0">
                <a:latin typeface="Times New Roman" charset="0"/>
              </a:rPr>
              <a:t>. </a:t>
            </a:r>
            <a:r>
              <a:rPr lang="en-AU" altLang="en-US" sz="2000" dirty="0" smtClean="0">
                <a:latin typeface="Times New Roman" charset="0"/>
              </a:rPr>
              <a:t>This set up produced 157 bhp at 4000 rpm and a max torque of 316 Nm at 3800 rpm.</a:t>
            </a:r>
            <a:endParaRPr lang="en-AU" altLang="en-US" sz="2000" i="1" dirty="0">
              <a:latin typeface="Times New Roman" charset="0"/>
            </a:endParaRPr>
          </a:p>
        </p:txBody>
      </p:sp>
      <p:sp>
        <p:nvSpPr>
          <p:cNvPr id="24" name="Text Box 21"/>
          <p:cNvSpPr txBox="1">
            <a:spLocks noChangeArrowheads="1"/>
          </p:cNvSpPr>
          <p:nvPr/>
        </p:nvSpPr>
        <p:spPr bwMode="auto">
          <a:xfrm>
            <a:off x="7052287" y="22655699"/>
            <a:ext cx="2825750" cy="3345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sz="2000" dirty="0" smtClean="0">
                <a:latin typeface="Times New Roman" charset="0"/>
              </a:rPr>
              <a:t>On the right is the NOx results of the 1</a:t>
            </a:r>
            <a:r>
              <a:rPr lang="en-AU" altLang="en-US" sz="2000" baseline="30000" dirty="0" smtClean="0">
                <a:latin typeface="Times New Roman" charset="0"/>
              </a:rPr>
              <a:t>st</a:t>
            </a:r>
            <a:r>
              <a:rPr lang="en-AU" altLang="en-US" sz="2000" dirty="0" smtClean="0">
                <a:latin typeface="Times New Roman" charset="0"/>
              </a:rPr>
              <a:t> modified map</a:t>
            </a:r>
            <a:r>
              <a:rPr lang="en-AU" altLang="en-US" sz="2000" i="1" dirty="0" smtClean="0">
                <a:latin typeface="Times New Roman" charset="0"/>
              </a:rPr>
              <a:t>. </a:t>
            </a:r>
            <a:r>
              <a:rPr lang="en-AU" altLang="en-US" sz="2000" dirty="0" smtClean="0">
                <a:latin typeface="Times New Roman" charset="0"/>
              </a:rPr>
              <a:t>This map was the leanest. The NOx levels reach a peak of 1250 ppm</a:t>
            </a:r>
            <a:r>
              <a:rPr lang="en-AU" altLang="en-US" sz="2000" i="1" dirty="0" smtClean="0">
                <a:latin typeface="Times New Roman" charset="0"/>
              </a:rPr>
              <a:t>. </a:t>
            </a:r>
            <a:r>
              <a:rPr lang="en-AU" altLang="en-US" sz="2000" dirty="0" smtClean="0">
                <a:latin typeface="Times New Roman" charset="0"/>
              </a:rPr>
              <a:t>This set up produced 143 bhp at 3865 rpm and a max torque of 347 Nm at 1975 rpm.</a:t>
            </a:r>
            <a:endParaRPr lang="en-AU" altLang="en-US" sz="2000" i="1" dirty="0">
              <a:latin typeface="Times New Roman" charset="0"/>
            </a:endParaRPr>
          </a:p>
        </p:txBody>
      </p:sp>
      <p:sp>
        <p:nvSpPr>
          <p:cNvPr id="26" name="Text Box 21"/>
          <p:cNvSpPr txBox="1">
            <a:spLocks noChangeArrowheads="1"/>
          </p:cNvSpPr>
          <p:nvPr/>
        </p:nvSpPr>
        <p:spPr bwMode="auto">
          <a:xfrm>
            <a:off x="11039325" y="25829917"/>
            <a:ext cx="2979979" cy="3037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sz="2000" dirty="0" smtClean="0">
                <a:latin typeface="Times New Roman" charset="0"/>
              </a:rPr>
              <a:t>On the left is the NOx results of the 2</a:t>
            </a:r>
            <a:r>
              <a:rPr lang="en-AU" altLang="en-US" sz="2000" baseline="30000" dirty="0" smtClean="0">
                <a:latin typeface="Times New Roman" charset="0"/>
              </a:rPr>
              <a:t>nd</a:t>
            </a:r>
            <a:r>
              <a:rPr lang="en-AU" altLang="en-US" sz="2000" dirty="0" smtClean="0">
                <a:latin typeface="Times New Roman" charset="0"/>
              </a:rPr>
              <a:t> modified map</a:t>
            </a:r>
            <a:r>
              <a:rPr lang="en-AU" altLang="en-US" sz="2000" i="1" dirty="0" smtClean="0">
                <a:latin typeface="Times New Roman" charset="0"/>
              </a:rPr>
              <a:t>. </a:t>
            </a:r>
            <a:r>
              <a:rPr lang="en-AU" altLang="en-US" sz="2000" dirty="0" smtClean="0">
                <a:latin typeface="Times New Roman" charset="0"/>
              </a:rPr>
              <a:t>This map was the richest of the three. The NOx levels reach a peak of 950 ppm</a:t>
            </a:r>
            <a:r>
              <a:rPr lang="en-AU" altLang="en-US" sz="2000" i="1" dirty="0" smtClean="0">
                <a:latin typeface="Times New Roman" charset="0"/>
              </a:rPr>
              <a:t>. </a:t>
            </a:r>
            <a:r>
              <a:rPr lang="en-AU" altLang="en-US" sz="2000" dirty="0" smtClean="0">
                <a:latin typeface="Times New Roman" charset="0"/>
              </a:rPr>
              <a:t>This set up produced 157 bhp at 3585 rpm and a max torque of 362 Nm at 2030 rpm.</a:t>
            </a:r>
            <a:endParaRPr lang="en-AU" altLang="en-US" sz="2000" i="1" dirty="0">
              <a:latin typeface="Times New Roman" charset="0"/>
            </a:endParaRPr>
          </a:p>
        </p:txBody>
      </p:sp>
      <p:pic>
        <p:nvPicPr>
          <p:cNvPr id="27" name="Picture 26"/>
          <p:cNvPicPr>
            <a:picLocks noChangeAspect="1"/>
          </p:cNvPicPr>
          <p:nvPr/>
        </p:nvPicPr>
        <p:blipFill rotWithShape="1">
          <a:blip r:embed="rId8"/>
          <a:srcRect l="3724" t="20810" r="49297" b="25672"/>
          <a:stretch/>
        </p:blipFill>
        <p:spPr>
          <a:xfrm>
            <a:off x="14089321" y="4932719"/>
            <a:ext cx="6179793" cy="3960000"/>
          </a:xfrm>
          <a:prstGeom prst="rect">
            <a:avLst/>
          </a:prstGeom>
        </p:spPr>
      </p:pic>
      <p:sp>
        <p:nvSpPr>
          <p:cNvPr id="29" name="Text Box 8"/>
          <p:cNvSpPr txBox="1">
            <a:spLocks noChangeArrowheads="1"/>
          </p:cNvSpPr>
          <p:nvPr/>
        </p:nvSpPr>
        <p:spPr bwMode="auto">
          <a:xfrm>
            <a:off x="14262005" y="8593568"/>
            <a:ext cx="6415087" cy="5274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GB" sz="2800" dirty="0" smtClean="0"/>
              <a:t>The graph above displays the power curves of the vehicle over the three different runs. The Leon produced the most power on the third run (the richest mixture) and the second run (the leanest mixture) produced the least power of the three. This can be reinforced by the graph produced by Michigan University whereby the maximum power is produced at a richer mixture.</a:t>
            </a:r>
            <a:endParaRPr lang="en-GB" sz="2800" dirty="0"/>
          </a:p>
        </p:txBody>
      </p:sp>
      <p:sp>
        <p:nvSpPr>
          <p:cNvPr id="32" name="Text Box 8"/>
          <p:cNvSpPr txBox="1">
            <a:spLocks noChangeArrowheads="1"/>
          </p:cNvSpPr>
          <p:nvPr/>
        </p:nvSpPr>
        <p:spPr bwMode="auto">
          <a:xfrm>
            <a:off x="14087051" y="13215017"/>
            <a:ext cx="6415087" cy="927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Conclusion</a:t>
            </a:r>
          </a:p>
          <a:p>
            <a:pPr algn="just"/>
            <a:r>
              <a:rPr lang="en-GB" sz="2800" dirty="0" smtClean="0"/>
              <a:t>Through completing this set of testing, I have discovered that a leaner air fuel ratio will produce more NOx emissions than that of a rich mixture but a leaner burn will also produce more power. By looking at the graph by Michigan University, more CO and HC will be produced at a richer mixture.</a:t>
            </a:r>
          </a:p>
          <a:p>
            <a:pPr algn="just"/>
            <a:r>
              <a:rPr lang="en-GB" sz="2800" dirty="0" smtClean="0"/>
              <a:t>It’s been discovered that EGR will help reduce NOx emissions greatly but it was also discovered that cylinder deactivation will increase NOx and reduce HC and CO under high loads [3]. It’s been discovered meth injection will reduce exhaust gas temperatures by up to 200</a:t>
            </a:r>
            <a:r>
              <a:rPr lang="en-GB" sz="2800" baseline="30000" dirty="0" smtClean="0"/>
              <a:t>o</a:t>
            </a:r>
            <a:r>
              <a:rPr lang="en-GB" sz="2800" dirty="0" smtClean="0"/>
              <a:t>C as well as increased power and torque [4]</a:t>
            </a:r>
            <a:endParaRPr lang="en-GB" sz="2800" dirty="0"/>
          </a:p>
        </p:txBody>
      </p:sp>
      <p:sp>
        <p:nvSpPr>
          <p:cNvPr id="34" name="Text Box 8"/>
          <p:cNvSpPr txBox="1">
            <a:spLocks noChangeArrowheads="1"/>
          </p:cNvSpPr>
          <p:nvPr/>
        </p:nvSpPr>
        <p:spPr bwMode="auto">
          <a:xfrm>
            <a:off x="14169773" y="21810933"/>
            <a:ext cx="6415087" cy="4535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20000"/>
              </a:spcBef>
            </a:pPr>
            <a:r>
              <a:rPr lang="en-AU" altLang="en-US" sz="3600" b="1" dirty="0" smtClean="0"/>
              <a:t>Acknowledgements</a:t>
            </a:r>
          </a:p>
          <a:p>
            <a:pPr algn="just"/>
            <a:r>
              <a:rPr lang="en-AU" altLang="en-US" sz="2800" dirty="0" smtClean="0"/>
              <a:t>During </a:t>
            </a:r>
            <a:r>
              <a:rPr lang="en-AU" altLang="en-US" sz="2800" dirty="0"/>
              <a:t>this project I’ve had great help from Pedro, my project supervisor as well as his assistance in letting me use his vehicle for the testing . I’d also like to thank Mark Fall, the university’s dyno technician for his assistance on the day of testing</a:t>
            </a:r>
            <a:r>
              <a:rPr lang="en-AU" altLang="en-US" sz="2800" dirty="0" smtClean="0"/>
              <a:t>.</a:t>
            </a:r>
            <a:endParaRPr lang="en-US" altLang="en-US" sz="2800" dirty="0"/>
          </a:p>
        </p:txBody>
      </p:sp>
      <p:pic>
        <p:nvPicPr>
          <p:cNvPr id="28" name="Picture 27"/>
          <p:cNvPicPr/>
          <p:nvPr/>
        </p:nvPicPr>
        <p:blipFill rotWithShape="1">
          <a:blip r:embed="rId9"/>
          <a:srcRect l="39220" t="14182" r="39674" b="24660"/>
          <a:stretch/>
        </p:blipFill>
        <p:spPr bwMode="auto">
          <a:xfrm>
            <a:off x="383989" y="1868571"/>
            <a:ext cx="2421921" cy="394754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51520008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429</TotalTime>
  <Words>837</Words>
  <Application>Microsoft Office PowerPoint</Application>
  <PresentationFormat>Custom</PresentationFormat>
  <Paragraphs>34</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Iwan Thomas (P147756)</cp:lastModifiedBy>
  <cp:revision>43</cp:revision>
  <dcterms:created xsi:type="dcterms:W3CDTF">2016-02-25T08:27:32Z</dcterms:created>
  <dcterms:modified xsi:type="dcterms:W3CDTF">2019-04-26T11:22:57Z</dcterms:modified>
</cp:coreProperties>
</file>