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8" r:id="rId4"/>
    <p:sldId id="258" r:id="rId5"/>
    <p:sldId id="259" r:id="rId6"/>
    <p:sldId id="275" r:id="rId7"/>
    <p:sldId id="276" r:id="rId8"/>
    <p:sldId id="27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7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8404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6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5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60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33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28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023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47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41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5A031C-4714-4EEA-B239-EFD1DB274A83}" type="datetimeFigureOut">
              <a:rPr lang="en-GB" smtClean="0"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53812B-D73B-4504-B56A-12896719039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5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educastur.es/bloggeoing/tag/picture-description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8AC3D-3C64-44FC-8163-2B679D046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9" y="758952"/>
            <a:ext cx="8025413" cy="3566160"/>
          </a:xfrm>
        </p:spPr>
        <p:txBody>
          <a:bodyPr/>
          <a:lstStyle/>
          <a:p>
            <a:r>
              <a:rPr lang="en-GB" dirty="0"/>
              <a:t>The Modern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D9828-2907-426F-864C-A6EE409925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ACAA4005</a:t>
            </a:r>
          </a:p>
          <a:p>
            <a:r>
              <a:rPr lang="en-GB" dirty="0"/>
              <a:t>Lara Hopkinson / Paul harries</a:t>
            </a:r>
          </a:p>
        </p:txBody>
      </p:sp>
    </p:spTree>
    <p:extLst>
      <p:ext uri="{BB962C8B-B14F-4D97-AF65-F5344CB8AC3E}">
        <p14:creationId xmlns:p14="http://schemas.microsoft.com/office/powerpoint/2010/main" val="2878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80BB-A427-43B9-877D-335E192FE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859C7-8EEF-49D1-958D-6390321E3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module</a:t>
            </a:r>
          </a:p>
          <a:p>
            <a:pPr lvl="1"/>
            <a:r>
              <a:rPr lang="en-GB" dirty="0"/>
              <a:t>Aims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Assessments</a:t>
            </a:r>
          </a:p>
          <a:p>
            <a:pPr lvl="1"/>
            <a:r>
              <a:rPr lang="en-GB" dirty="0"/>
              <a:t>Timetable for term 1</a:t>
            </a:r>
          </a:p>
          <a:p>
            <a:pPr lvl="1"/>
            <a:r>
              <a:rPr lang="en-GB" dirty="0"/>
              <a:t>Questions</a:t>
            </a:r>
          </a:p>
          <a:p>
            <a:r>
              <a:rPr lang="en-GB" dirty="0"/>
              <a:t>Discussion number 1 – why is good academic practice important?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35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7008D65-4C48-4CAB-8600-9F4C427CE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286FC8-DD5D-4402-A2C0-8739BDAFE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C23917-FA20-4DBD-BA3C-868A3EA8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3CDED73-D302-4C87-9204-09E203458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401DEF-BCBB-4CCA-8651-4B9E0315B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99" y="4550229"/>
            <a:ext cx="8181805" cy="1057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solidFill>
                  <a:schemeClr val="tx1">
                    <a:lumMod val="85000"/>
                    <a:lumOff val="15000"/>
                  </a:schemeClr>
                </a:solidFill>
              </a:rPr>
              <a:t>Getting to know you…..</a:t>
            </a:r>
          </a:p>
        </p:txBody>
      </p:sp>
      <p:pic>
        <p:nvPicPr>
          <p:cNvPr id="5" name="Content Placeholder 4" descr="3D rendering of a city in white">
            <a:extLst>
              <a:ext uri="{FF2B5EF4-FFF2-40B4-BE49-F238E27FC236}">
                <a16:creationId xmlns:a16="http://schemas.microsoft.com/office/drawing/2014/main" id="{E5D79FFE-4C03-454A-8862-F79DD24CC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89" r="-2" b="2875"/>
          <a:stretch/>
        </p:blipFill>
        <p:spPr>
          <a:xfrm>
            <a:off x="476592" y="640080"/>
            <a:ext cx="8187348" cy="360273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8F6FAE2-B45F-4759-8ADC-8BD2B5671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814" y="5618770"/>
            <a:ext cx="78867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C37B6A7A-6EC8-4CA8-B8A4-8146665E5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D04765-7D44-40E0-A740-E0DD3865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60449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0F8F8-C26A-4606-AE35-AA66A031C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0CFE-56B8-44BC-ABF6-874FF1334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this module, you should:</a:t>
            </a:r>
          </a:p>
          <a:p>
            <a:pPr lvl="1"/>
            <a:r>
              <a:rPr lang="en-GB" dirty="0"/>
              <a:t>Appreciate the key concepts that have shaped the modern world</a:t>
            </a:r>
          </a:p>
          <a:p>
            <a:pPr lvl="1"/>
            <a:r>
              <a:rPr lang="en-GB" dirty="0"/>
              <a:t>Appreciate the main strand of thinking that influence the conception, design and construction of places and buildings</a:t>
            </a:r>
          </a:p>
          <a:p>
            <a:pPr lvl="1"/>
            <a:r>
              <a:rPr lang="en-GB" dirty="0"/>
              <a:t>Develop knowledge and understanding of the current issues in the built environment</a:t>
            </a:r>
          </a:p>
          <a:p>
            <a:pPr lvl="1"/>
            <a:r>
              <a:rPr lang="en-GB" dirty="0"/>
              <a:t>Develop clear academic skills (how to research, writing skills, referencing and why these are important)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23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BF3D5-50BB-4F44-89AC-C7BAD82BB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3356A-8955-496E-B9F3-6ED1844F0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completion of this module, you should be able to: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Engage in an informed discussion of the key ideas that influence the form and character of settlements and buildings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Explain what is meant by the ‘built environment’ and outline current issues influencing the way the industry functions.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Investigate and report on a concept or issue in an academically rigorous manner.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Structure a professional standard of report</a:t>
            </a:r>
          </a:p>
        </p:txBody>
      </p:sp>
    </p:spTree>
    <p:extLst>
      <p:ext uri="{BB962C8B-B14F-4D97-AF65-F5344CB8AC3E}">
        <p14:creationId xmlns:p14="http://schemas.microsoft.com/office/powerpoint/2010/main" val="46872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1F08E-B346-4ADB-B9FB-C4356CB45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0DE14-A710-4F2E-8873-476B9F120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is assessed via coursework and a presentation</a:t>
            </a:r>
          </a:p>
          <a:p>
            <a:r>
              <a:rPr lang="en-GB" dirty="0"/>
              <a:t>CW component 1 – Lara</a:t>
            </a:r>
          </a:p>
          <a:p>
            <a:pPr lvl="1"/>
            <a:r>
              <a:rPr lang="en-GB" dirty="0"/>
              <a:t>Split into 2 smaller essays</a:t>
            </a:r>
          </a:p>
          <a:p>
            <a:pPr lvl="1"/>
            <a:r>
              <a:rPr lang="en-GB" dirty="0"/>
              <a:t>CW1 part 1 – Why study Architecture today?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CW1 part 2 – Biodiversity in the built environment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Important dates</a:t>
            </a:r>
          </a:p>
          <a:p>
            <a:pPr lvl="2"/>
            <a:r>
              <a:rPr lang="en-GB" dirty="0"/>
              <a:t>CW1 part 1: out </a:t>
            </a:r>
            <a:r>
              <a:rPr lang="en-GB" b="1" dirty="0"/>
              <a:t>TODAY</a:t>
            </a:r>
            <a:r>
              <a:rPr lang="en-GB" dirty="0"/>
              <a:t>, due </a:t>
            </a:r>
            <a:r>
              <a:rPr lang="en-GB" b="1" dirty="0"/>
              <a:t>10/11/22 by 23.59</a:t>
            </a:r>
          </a:p>
          <a:p>
            <a:pPr lvl="2"/>
            <a:r>
              <a:rPr lang="en-GB" dirty="0"/>
              <a:t>CW2 part 2: out </a:t>
            </a:r>
            <a:r>
              <a:rPr lang="en-GB" b="1" dirty="0"/>
              <a:t>24/11/22</a:t>
            </a:r>
            <a:r>
              <a:rPr lang="en-GB" dirty="0"/>
              <a:t>, due </a:t>
            </a:r>
            <a:r>
              <a:rPr lang="en-GB" b="1" dirty="0"/>
              <a:t>12/01/23 by 23.59</a:t>
            </a:r>
          </a:p>
          <a:p>
            <a:pPr lvl="2"/>
            <a:r>
              <a:rPr lang="en-GB" dirty="0"/>
              <a:t>Submission via moodle ONLY</a:t>
            </a:r>
          </a:p>
        </p:txBody>
      </p:sp>
    </p:spTree>
    <p:extLst>
      <p:ext uri="{BB962C8B-B14F-4D97-AF65-F5344CB8AC3E}">
        <p14:creationId xmlns:p14="http://schemas.microsoft.com/office/powerpoint/2010/main" val="2509041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1675-3662-4385-A388-593D1403E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(contd.)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54FE2-E83A-4B59-BB3D-DFDF8B15D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CW component 2 – Paul</a:t>
            </a:r>
          </a:p>
          <a:p>
            <a:r>
              <a:rPr lang="en-GB" dirty="0"/>
              <a:t>Group presentations on </a:t>
            </a:r>
            <a:r>
              <a:rPr lang="en-GB" dirty="0" err="1"/>
              <a:t>powerpoint</a:t>
            </a:r>
            <a:r>
              <a:rPr lang="en-GB" dirty="0"/>
              <a:t>.  Five minute presentation from each student plus 1000 word referenced report from each student.</a:t>
            </a:r>
          </a:p>
          <a:p>
            <a:endParaRPr lang="en-GB" dirty="0"/>
          </a:p>
          <a:p>
            <a:r>
              <a:rPr lang="en-GB" dirty="0"/>
              <a:t>More information will be supplied during the module</a:t>
            </a:r>
          </a:p>
        </p:txBody>
      </p:sp>
    </p:spTree>
    <p:extLst>
      <p:ext uri="{BB962C8B-B14F-4D97-AF65-F5344CB8AC3E}">
        <p14:creationId xmlns:p14="http://schemas.microsoft.com/office/powerpoint/2010/main" val="3779728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3A5A-10F9-4CCB-AA0F-696E61500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AAC45-851D-4491-857D-49314CF39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1845734"/>
            <a:ext cx="7841647" cy="4023360"/>
          </a:xfrm>
        </p:spPr>
        <p:txBody>
          <a:bodyPr/>
          <a:lstStyle/>
          <a:p>
            <a:r>
              <a:rPr lang="en-GB" dirty="0" err="1"/>
              <a:t>Cotterell</a:t>
            </a:r>
            <a:r>
              <a:rPr lang="en-GB" dirty="0"/>
              <a:t>, S. (2011) </a:t>
            </a:r>
            <a:r>
              <a:rPr lang="en-GB" i="1" dirty="0"/>
              <a:t>Critical Thinking Skills Developing Effective Analysis and Argument.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 Basingstoke: Palgrave Macmillan (9)</a:t>
            </a:r>
          </a:p>
          <a:p>
            <a:r>
              <a:rPr lang="en-GB" dirty="0"/>
              <a:t>Grayling, A.C. (2008)   </a:t>
            </a:r>
            <a:r>
              <a:rPr lang="en-GB" i="1" dirty="0"/>
              <a:t>Britannica Guide to the Ideas that Made the Modern World</a:t>
            </a:r>
            <a:r>
              <a:rPr lang="en-GB" dirty="0"/>
              <a:t>.  Philadelphia: Running Press (3)</a:t>
            </a:r>
          </a:p>
          <a:p>
            <a:r>
              <a:rPr lang="en-GB" dirty="0"/>
              <a:t>Hall, J. &amp; </a:t>
            </a:r>
            <a:r>
              <a:rPr lang="en-GB" dirty="0" err="1"/>
              <a:t>Trentmann</a:t>
            </a:r>
            <a:r>
              <a:rPr lang="en-GB" dirty="0"/>
              <a:t>, F. (2005) </a:t>
            </a:r>
            <a:r>
              <a:rPr lang="en-GB" i="1" dirty="0"/>
              <a:t>Civil Society: A Reader in History, Theory and Global Politics.</a:t>
            </a:r>
            <a:r>
              <a:rPr lang="en-GB" dirty="0"/>
              <a:t>  Basingstoke: Palgrave Macmillan (2)</a:t>
            </a:r>
          </a:p>
          <a:p>
            <a:r>
              <a:rPr lang="en-GB" dirty="0"/>
              <a:t>Watson, P (2000) </a:t>
            </a:r>
            <a:r>
              <a:rPr lang="en-GB" i="1" dirty="0"/>
              <a:t>A Terrible Beauty: a cultural history of the 20th century.</a:t>
            </a:r>
            <a:r>
              <a:rPr lang="en-GB" dirty="0"/>
              <a:t>  London: Phoenix (2)</a:t>
            </a:r>
          </a:p>
          <a:p>
            <a:r>
              <a:rPr lang="en-GB" dirty="0"/>
              <a:t>Watson, P (2006) </a:t>
            </a:r>
            <a:r>
              <a:rPr lang="en-GB" i="1" dirty="0"/>
              <a:t>Ideas: a history from fire to Freud.</a:t>
            </a:r>
            <a:r>
              <a:rPr lang="en-GB" dirty="0"/>
              <a:t>  London: Phoenix (2)</a:t>
            </a:r>
          </a:p>
          <a:p>
            <a:r>
              <a:rPr lang="en-GB" dirty="0"/>
              <a:t>Hobsbawm, E. (1994) </a:t>
            </a:r>
            <a:r>
              <a:rPr lang="en-GB" i="1" dirty="0"/>
              <a:t>Age of Extremes: the short 20</a:t>
            </a:r>
            <a:r>
              <a:rPr lang="en-GB" i="1" baseline="30000" dirty="0"/>
              <a:t>th</a:t>
            </a:r>
            <a:r>
              <a:rPr lang="en-GB" i="1" dirty="0"/>
              <a:t> century 1914-1991.</a:t>
            </a:r>
            <a:r>
              <a:rPr lang="en-GB" dirty="0"/>
              <a:t> London: Abacus (1)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725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E41D-00F7-4E41-B66F-FF1BDEB65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 for term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F60921-7FE6-47A7-B6FD-A8836F7ECB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197833"/>
              </p:ext>
            </p:extLst>
          </p:nvPr>
        </p:nvGraphicFramePr>
        <p:xfrm>
          <a:off x="822325" y="1846263"/>
          <a:ext cx="7543800" cy="4486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2889891586"/>
                    </a:ext>
                  </a:extLst>
                </a:gridCol>
                <a:gridCol w="3516636">
                  <a:extLst>
                    <a:ext uri="{9D8B030D-6E8A-4147-A177-3AD203B41FA5}">
                      <a16:colId xmlns:a16="http://schemas.microsoft.com/office/drawing/2014/main" val="1060333045"/>
                    </a:ext>
                  </a:extLst>
                </a:gridCol>
                <a:gridCol w="1512564">
                  <a:extLst>
                    <a:ext uri="{9D8B030D-6E8A-4147-A177-3AD203B41FA5}">
                      <a16:colId xmlns:a16="http://schemas.microsoft.com/office/drawing/2014/main" val="275325409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commencing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Tutor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8400235"/>
                  </a:ext>
                </a:extLst>
              </a:tr>
              <a:tr h="12857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06 October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Fieldvisit</a:t>
                      </a:r>
                      <a:r>
                        <a:rPr lang="en-GB" dirty="0"/>
                        <a:t> (St </a:t>
                      </a:r>
                      <a:r>
                        <a:rPr lang="en-GB" dirty="0" err="1"/>
                        <a:t>Fagans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9677079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 October 2022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r>
                        <a:rPr lang="en-GB" dirty="0"/>
                        <a:t>Academic Skills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058963"/>
                  </a:ext>
                </a:extLst>
              </a:tr>
              <a:tr h="42448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 October 2022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570416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  October 2022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1744906"/>
                  </a:ext>
                </a:extLst>
              </a:tr>
              <a:tr h="36880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03 November 2022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415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 November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RSAW conference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277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 November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 one – One Planet Living (TBC)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8874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 November 2022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Introduction to sustainability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32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 December 2022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Sustainable communities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8205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08 December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 history of 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384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 December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Swansea v Cardiff – lessons learnt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838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2291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6A024-7C0A-4CC3-BDDF-8E25A283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r>
              <a:rPr lang="en-GB" dirty="0"/>
              <a:t>Pre-lecture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DD5F8F-F8EC-4271-9ADC-80A4B82FE1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44" r="7860" b="-2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AFF8E-23A7-450A-A7FB-2A68E7EED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GB" dirty="0"/>
              <a:t>This </a:t>
            </a:r>
            <a:r>
              <a:rPr lang="en-GB" u="sng" dirty="0"/>
              <a:t>IS</a:t>
            </a:r>
            <a:r>
              <a:rPr lang="en-GB" dirty="0"/>
              <a:t> a university requirement…</a:t>
            </a:r>
          </a:p>
          <a:p>
            <a:r>
              <a:rPr lang="en-GB" dirty="0"/>
              <a:t>You will be advised on specific topics</a:t>
            </a:r>
          </a:p>
          <a:p>
            <a:r>
              <a:rPr lang="en-GB" dirty="0"/>
              <a:t>PLEASE COME PREPARED…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567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AD75F-6696-4624-9FF0-1CC1C7F35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00FE36-E222-4ED5-AC1A-AE1109EFA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61268" y="1837385"/>
            <a:ext cx="5850983" cy="439473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1C468E-8CF9-4CFF-ADB6-819B0249D6C1}"/>
              </a:ext>
            </a:extLst>
          </p:cNvPr>
          <p:cNvSpPr txBox="1"/>
          <p:nvPr/>
        </p:nvSpPr>
        <p:spPr>
          <a:xfrm>
            <a:off x="1561268" y="6232124"/>
            <a:ext cx="535569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blog.educastur.es/bloggeoing/tag/picture-descript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79392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D1F49-DA97-4D85-AFD1-A90654851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good academic practice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40791-1E2C-4270-8A4D-672B00647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1 – What </a:t>
            </a:r>
            <a:r>
              <a:rPr lang="en-GB" u="sng" dirty="0"/>
              <a:t>IS</a:t>
            </a:r>
            <a:r>
              <a:rPr lang="en-GB" dirty="0"/>
              <a:t> good academic practice?</a:t>
            </a:r>
          </a:p>
          <a:p>
            <a:r>
              <a:rPr lang="en-GB" dirty="0"/>
              <a:t>Answer: completing your work independently, honestly, in an appropriate academic style, using good sources of information with referencing to acknowledge sources.</a:t>
            </a:r>
          </a:p>
          <a:p>
            <a:pPr lvl="1"/>
            <a:r>
              <a:rPr lang="en-GB" dirty="0"/>
              <a:t>Developing your own independent evaluation of issues</a:t>
            </a:r>
          </a:p>
          <a:p>
            <a:pPr lvl="1"/>
            <a:r>
              <a:rPr lang="en-GB" dirty="0"/>
              <a:t>Using research from experts within the field</a:t>
            </a:r>
          </a:p>
          <a:p>
            <a:pPr lvl="1"/>
            <a:r>
              <a:rPr lang="en-GB" dirty="0"/>
              <a:t>Discussing and evaluating key theories and concepts</a:t>
            </a:r>
          </a:p>
          <a:p>
            <a:pPr lvl="1"/>
            <a:r>
              <a:rPr lang="en-GB" dirty="0"/>
              <a:t>Demonstrating understanding of key literature</a:t>
            </a:r>
          </a:p>
          <a:p>
            <a:pPr lvl="1"/>
            <a:r>
              <a:rPr lang="en-GB" dirty="0"/>
              <a:t>Developing your own arguments</a:t>
            </a:r>
          </a:p>
        </p:txBody>
      </p:sp>
    </p:spTree>
    <p:extLst>
      <p:ext uri="{BB962C8B-B14F-4D97-AF65-F5344CB8AC3E}">
        <p14:creationId xmlns:p14="http://schemas.microsoft.com/office/powerpoint/2010/main" val="185718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50140-CA87-4DB1-9AD2-4D0453E37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Achieving good academic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4E934-79D9-4D34-ABEE-3A51512E0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2 – How do you achieve good academic practice?</a:t>
            </a:r>
          </a:p>
          <a:p>
            <a:r>
              <a:rPr lang="en-GB" dirty="0"/>
              <a:t>Answer: By developing the following:</a:t>
            </a:r>
          </a:p>
          <a:p>
            <a:pPr lvl="1"/>
            <a:r>
              <a:rPr lang="en-GB" dirty="0"/>
              <a:t>Study skills (reading, note-taking, research, etc.)</a:t>
            </a:r>
          </a:p>
          <a:p>
            <a:pPr lvl="1"/>
            <a:r>
              <a:rPr lang="en-GB" dirty="0"/>
              <a:t>Critical enquiry and evaluation (balanced opinion, reasoning &amp; argument)</a:t>
            </a:r>
          </a:p>
          <a:p>
            <a:pPr lvl="1"/>
            <a:r>
              <a:rPr lang="en-GB" dirty="0"/>
              <a:t>Appropriate academic writing (essays, reports, dissertations)</a:t>
            </a:r>
          </a:p>
          <a:p>
            <a:pPr lvl="1"/>
            <a:r>
              <a:rPr lang="en-GB" dirty="0"/>
              <a:t>Referencing skills (how to reference and when)</a:t>
            </a:r>
          </a:p>
          <a:p>
            <a:pPr lvl="1"/>
            <a:r>
              <a:rPr lang="en-GB" dirty="0"/>
              <a:t>Time management skills (preparation, timing, especially for exams)</a:t>
            </a:r>
          </a:p>
        </p:txBody>
      </p:sp>
    </p:spTree>
    <p:extLst>
      <p:ext uri="{BB962C8B-B14F-4D97-AF65-F5344CB8AC3E}">
        <p14:creationId xmlns:p14="http://schemas.microsoft.com/office/powerpoint/2010/main" val="378040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0E1BB-30FC-48B2-A3E7-59BC19D5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30220-AC44-4E14-A508-1DAEE37A2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has noticed this?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Where is it found?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4B205CA-EC02-4C18-8FF8-A2DDA417EB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29081"/>
              </p:ext>
            </p:extLst>
          </p:nvPr>
        </p:nvGraphicFramePr>
        <p:xfrm>
          <a:off x="1880507" y="2511327"/>
          <a:ext cx="5036820" cy="1005840"/>
        </p:xfrm>
        <a:graphic>
          <a:graphicData uri="http://schemas.openxmlformats.org/drawingml/2006/table">
            <a:tbl>
              <a:tblPr/>
              <a:tblGrid>
                <a:gridCol w="1062494">
                  <a:extLst>
                    <a:ext uri="{9D8B030D-6E8A-4147-A177-3AD203B41FA5}">
                      <a16:colId xmlns:a16="http://schemas.microsoft.com/office/drawing/2014/main" val="3526751033"/>
                    </a:ext>
                  </a:extLst>
                </a:gridCol>
                <a:gridCol w="3974326">
                  <a:extLst>
                    <a:ext uri="{9D8B030D-6E8A-4147-A177-3AD203B41FA5}">
                      <a16:colId xmlns:a16="http://schemas.microsoft.com/office/drawing/2014/main" val="39858570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Academic honesty / referencing: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Academic honesty is required. In the main body of your submission you must give credit to authors on whose research and ideas your work is based. Append to your submission a reference list that indicates the books, articles, etc. that you have used, cited or quoted in order to complete this assessment. 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9587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7580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A61EE-D811-4252-9DD8-D0D42EFDF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Wider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88667-3C25-46BE-83B9-0F55B1264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3 – How is any of this relevant to being an architect?</a:t>
            </a:r>
          </a:p>
          <a:p>
            <a:r>
              <a:rPr lang="en-GB" dirty="0"/>
              <a:t>Answer: To enable you to do your job by the following:</a:t>
            </a:r>
          </a:p>
          <a:p>
            <a:pPr lvl="1"/>
            <a:r>
              <a:rPr lang="en-GB" dirty="0"/>
              <a:t>Having confidence in using ideas and concepts correctly</a:t>
            </a:r>
          </a:p>
          <a:p>
            <a:pPr lvl="1"/>
            <a:r>
              <a:rPr lang="en-GB" dirty="0"/>
              <a:t>Developing your own ‘voice’</a:t>
            </a:r>
          </a:p>
          <a:p>
            <a:pPr lvl="1"/>
            <a:r>
              <a:rPr lang="en-GB" dirty="0"/>
              <a:t>Understanding where good vs bad information comes from</a:t>
            </a:r>
          </a:p>
          <a:p>
            <a:pPr lvl="1"/>
            <a:r>
              <a:rPr lang="en-GB" dirty="0"/>
              <a:t>Acknowledging your sources of information</a:t>
            </a:r>
          </a:p>
          <a:p>
            <a:pPr lvl="1"/>
            <a:r>
              <a:rPr lang="en-GB" dirty="0"/>
              <a:t>Time management and appropriate planning in completion of a task</a:t>
            </a:r>
          </a:p>
          <a:p>
            <a:pPr lvl="1"/>
            <a:r>
              <a:rPr lang="en-GB" dirty="0"/>
              <a:t>Ability to develop outputs pertinent to your work (reports, emails, etc.)</a:t>
            </a:r>
          </a:p>
        </p:txBody>
      </p:sp>
    </p:spTree>
    <p:extLst>
      <p:ext uri="{BB962C8B-B14F-4D97-AF65-F5344CB8AC3E}">
        <p14:creationId xmlns:p14="http://schemas.microsoft.com/office/powerpoint/2010/main" val="129604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D0FAA-2054-40B9-84F2-217FFF959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901" y="1"/>
            <a:ext cx="7452360" cy="908344"/>
          </a:xfrm>
        </p:spPr>
        <p:txBody>
          <a:bodyPr/>
          <a:lstStyle/>
          <a:p>
            <a:r>
              <a:rPr lang="en-GB" dirty="0"/>
              <a:t>How to use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DF225E-17AD-6059-63CF-8A3B0A610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70" y="1033027"/>
            <a:ext cx="8737460" cy="5824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83681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865</Words>
  <Application>Microsoft Office PowerPoint</Application>
  <PresentationFormat>On-screen Show (4:3)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Retrospect</vt:lpstr>
      <vt:lpstr>The Modern World</vt:lpstr>
      <vt:lpstr>Outline for today</vt:lpstr>
      <vt:lpstr>Getting to know you…..</vt:lpstr>
      <vt:lpstr>Module aim</vt:lpstr>
      <vt:lpstr>Learning outcomes</vt:lpstr>
      <vt:lpstr>Assessments</vt:lpstr>
      <vt:lpstr>Assessments (contd.)</vt:lpstr>
      <vt:lpstr>Reading list</vt:lpstr>
      <vt:lpstr>Timetable for term 1</vt:lpstr>
      <vt:lpstr>Pre-lecture work</vt:lpstr>
      <vt:lpstr>Any questions?</vt:lpstr>
      <vt:lpstr>Why is good academic practice important?</vt:lpstr>
      <vt:lpstr>Achieving good academic practice</vt:lpstr>
      <vt:lpstr>Relevance at UWTSD</vt:lpstr>
      <vt:lpstr>Wider application</vt:lpstr>
      <vt:lpstr>How to use 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Modern World</dc:title>
  <dc:creator>Owner</dc:creator>
  <cp:lastModifiedBy>Lara Hopkinson</cp:lastModifiedBy>
  <cp:revision>29</cp:revision>
  <dcterms:created xsi:type="dcterms:W3CDTF">2018-09-13T10:29:42Z</dcterms:created>
  <dcterms:modified xsi:type="dcterms:W3CDTF">2022-09-28T15:25:58Z</dcterms:modified>
</cp:coreProperties>
</file>