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70" r:id="rId3"/>
    <p:sldId id="268" r:id="rId4"/>
    <p:sldId id="264" r:id="rId5"/>
    <p:sldId id="265" r:id="rId6"/>
    <p:sldId id="266" r:id="rId7"/>
    <p:sldId id="256" r:id="rId8"/>
    <p:sldId id="257" r:id="rId9"/>
    <p:sldId id="269" r:id="rId10"/>
    <p:sldId id="259" r:id="rId11"/>
    <p:sldId id="258" r:id="rId12"/>
    <p:sldId id="260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areth Hughes" initials="GH" lastIdx="0" clrIdx="0">
    <p:extLst>
      <p:ext uri="{19B8F6BF-5375-455C-9EA6-DF929625EA0E}">
        <p15:presenceInfo xmlns:p15="http://schemas.microsoft.com/office/powerpoint/2012/main" userId="S-1-5-21-809251214-2178901256-4152538893-25513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870" autoAdjust="0"/>
    <p:restoredTop sz="94660"/>
  </p:normalViewPr>
  <p:slideViewPr>
    <p:cSldViewPr>
      <p:cViewPr varScale="1">
        <p:scale>
          <a:sx n="110" d="100"/>
          <a:sy n="110" d="100"/>
        </p:scale>
        <p:origin x="2034" y="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image" Target="../media/image2.png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image" Target="../media/image2.png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83AFF9-C198-4CA9-825C-B2CBDB1264AB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273BC53-3647-46DB-BD17-67474B2F0EB2}">
      <dgm:prSet phldrT="[Text]" custT="1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en-GB" sz="800" dirty="0" smtClean="0"/>
            <a:t>.</a:t>
          </a:r>
          <a:endParaRPr lang="en-GB" sz="800" dirty="0"/>
        </a:p>
      </dgm:t>
    </dgm:pt>
    <dgm:pt modelId="{9AAC212C-C5B2-40BC-A891-CDB9EC724646}" type="parTrans" cxnId="{58A2E257-3CB8-42E8-BC3B-F82C246140B1}">
      <dgm:prSet/>
      <dgm:spPr/>
      <dgm:t>
        <a:bodyPr/>
        <a:lstStyle/>
        <a:p>
          <a:endParaRPr lang="en-GB"/>
        </a:p>
      </dgm:t>
    </dgm:pt>
    <dgm:pt modelId="{6ADBC954-DFDF-4DA6-97ED-C6252750A7CC}" type="sibTrans" cxnId="{58A2E257-3CB8-42E8-BC3B-F82C246140B1}">
      <dgm:prSet/>
      <dgm:spPr/>
      <dgm:t>
        <a:bodyPr/>
        <a:lstStyle/>
        <a:p>
          <a:endParaRPr lang="en-GB"/>
        </a:p>
      </dgm:t>
    </dgm:pt>
    <dgm:pt modelId="{D09F691F-B4D8-4CB8-B929-00C109661FAF}">
      <dgm:prSet phldrT="[Text]"/>
      <dgm:spPr>
        <a:blipFill rotWithShape="0">
          <a:blip xmlns:r="http://schemas.openxmlformats.org/officeDocument/2006/relationships" r:embed="rId2"/>
          <a:stretch>
            <a:fillRect/>
          </a:stretch>
        </a:blipFill>
        <a:ln w="28575">
          <a:solidFill>
            <a:srgbClr val="0070C0"/>
          </a:solidFill>
        </a:ln>
      </dgm:spPr>
      <dgm:t>
        <a:bodyPr/>
        <a:lstStyle/>
        <a:p>
          <a:endParaRPr lang="en-GB" dirty="0"/>
        </a:p>
      </dgm:t>
    </dgm:pt>
    <dgm:pt modelId="{C8FD6CC7-6810-4CD4-AB28-E8D13A330635}" type="parTrans" cxnId="{89CD4E1C-F5C5-44EC-BF2E-1A8F23DDF754}">
      <dgm:prSet/>
      <dgm:spPr/>
      <dgm:t>
        <a:bodyPr/>
        <a:lstStyle/>
        <a:p>
          <a:endParaRPr lang="en-GB"/>
        </a:p>
      </dgm:t>
    </dgm:pt>
    <dgm:pt modelId="{43784CE9-41AA-413F-9622-81C080DA594F}" type="sibTrans" cxnId="{89CD4E1C-F5C5-44EC-BF2E-1A8F23DDF754}">
      <dgm:prSet/>
      <dgm:spPr/>
      <dgm:t>
        <a:bodyPr/>
        <a:lstStyle/>
        <a:p>
          <a:endParaRPr lang="en-GB"/>
        </a:p>
      </dgm:t>
    </dgm:pt>
    <dgm:pt modelId="{69ACE32D-188A-4C40-9137-3FDB3DF0DB6D}">
      <dgm:prSet phldrT="[Text]"/>
      <dgm:spPr>
        <a:blipFill rotWithShape="0">
          <a:blip xmlns:r="http://schemas.openxmlformats.org/officeDocument/2006/relationships" r:embed="rId3"/>
          <a:stretch>
            <a:fillRect/>
          </a:stretch>
        </a:blipFill>
        <a:ln>
          <a:solidFill>
            <a:srgbClr val="0070C0"/>
          </a:solidFill>
        </a:ln>
      </dgm:spPr>
      <dgm:t>
        <a:bodyPr/>
        <a:lstStyle/>
        <a:p>
          <a:r>
            <a:rPr lang="en-GB" dirty="0" smtClean="0"/>
            <a:t>.</a:t>
          </a:r>
          <a:endParaRPr lang="en-GB" dirty="0"/>
        </a:p>
      </dgm:t>
    </dgm:pt>
    <dgm:pt modelId="{89FA4841-80BE-4358-935E-211BDB02586F}" type="parTrans" cxnId="{8DA4FEF3-6852-4B7B-9660-D9F694D79050}">
      <dgm:prSet/>
      <dgm:spPr/>
      <dgm:t>
        <a:bodyPr/>
        <a:lstStyle/>
        <a:p>
          <a:endParaRPr lang="en-GB"/>
        </a:p>
      </dgm:t>
    </dgm:pt>
    <dgm:pt modelId="{F95B1884-A842-4783-9C92-FDF1A539FE7E}" type="sibTrans" cxnId="{8DA4FEF3-6852-4B7B-9660-D9F694D79050}">
      <dgm:prSet/>
      <dgm:spPr/>
      <dgm:t>
        <a:bodyPr/>
        <a:lstStyle/>
        <a:p>
          <a:endParaRPr lang="en-GB"/>
        </a:p>
      </dgm:t>
    </dgm:pt>
    <dgm:pt modelId="{4A1DF60E-C5C1-4BB4-82BF-77DF38B10B59}">
      <dgm:prSet phldrT="[Text]" custT="1"/>
      <dgm:spPr>
        <a:blipFill rotWithShape="0">
          <a:blip xmlns:r="http://schemas.openxmlformats.org/officeDocument/2006/relationships" r:embed="rId4"/>
          <a:stretch>
            <a:fillRect/>
          </a:stretch>
        </a:blipFill>
        <a:ln>
          <a:solidFill>
            <a:srgbClr val="0070C0"/>
          </a:solidFill>
        </a:ln>
      </dgm:spPr>
      <dgm:t>
        <a:bodyPr/>
        <a:lstStyle/>
        <a:p>
          <a:r>
            <a:rPr lang="en-GB" sz="800" dirty="0" smtClean="0"/>
            <a:t>.</a:t>
          </a:r>
          <a:endParaRPr lang="en-GB" sz="800" dirty="0"/>
        </a:p>
      </dgm:t>
    </dgm:pt>
    <dgm:pt modelId="{11024446-CF8D-4017-85EC-3F2AC37604FB}" type="parTrans" cxnId="{5C687C29-47D9-416F-B4FC-2026DDA96EB4}">
      <dgm:prSet/>
      <dgm:spPr/>
      <dgm:t>
        <a:bodyPr/>
        <a:lstStyle/>
        <a:p>
          <a:endParaRPr lang="en-GB"/>
        </a:p>
      </dgm:t>
    </dgm:pt>
    <dgm:pt modelId="{E7E8B6DB-6160-4A45-9591-43E0EB3BFC92}" type="sibTrans" cxnId="{5C687C29-47D9-416F-B4FC-2026DDA96EB4}">
      <dgm:prSet/>
      <dgm:spPr/>
      <dgm:t>
        <a:bodyPr/>
        <a:lstStyle/>
        <a:p>
          <a:endParaRPr lang="en-GB"/>
        </a:p>
      </dgm:t>
    </dgm:pt>
    <dgm:pt modelId="{57640394-F545-4A14-9AD5-948392071CF4}">
      <dgm:prSet/>
      <dgm:spPr>
        <a:blipFill rotWithShape="0">
          <a:blip xmlns:r="http://schemas.openxmlformats.org/officeDocument/2006/relationships" r:embed="rId5"/>
          <a:stretch>
            <a:fillRect/>
          </a:stretch>
        </a:blipFill>
        <a:ln>
          <a:solidFill>
            <a:srgbClr val="0070C0"/>
          </a:solidFill>
        </a:ln>
      </dgm:spPr>
      <dgm:t>
        <a:bodyPr/>
        <a:lstStyle/>
        <a:p>
          <a:r>
            <a:rPr lang="en-GB" dirty="0" smtClean="0"/>
            <a:t>.</a:t>
          </a:r>
          <a:endParaRPr lang="en-GB" dirty="0"/>
        </a:p>
      </dgm:t>
    </dgm:pt>
    <dgm:pt modelId="{B5E7809F-E65F-45CF-B9FC-1210BC41D932}" type="parTrans" cxnId="{0C69FA99-17FD-45C8-83AF-270546F2C0E1}">
      <dgm:prSet/>
      <dgm:spPr/>
      <dgm:t>
        <a:bodyPr/>
        <a:lstStyle/>
        <a:p>
          <a:endParaRPr lang="en-GB"/>
        </a:p>
      </dgm:t>
    </dgm:pt>
    <dgm:pt modelId="{8D6886FF-DAC3-484D-8434-ED1D1110DCE4}" type="sibTrans" cxnId="{0C69FA99-17FD-45C8-83AF-270546F2C0E1}">
      <dgm:prSet/>
      <dgm:spPr/>
      <dgm:t>
        <a:bodyPr/>
        <a:lstStyle/>
        <a:p>
          <a:endParaRPr lang="en-GB"/>
        </a:p>
      </dgm:t>
    </dgm:pt>
    <dgm:pt modelId="{5C3818FE-08B0-4E61-8A8B-622990AF8199}">
      <dgm:prSet/>
      <dgm:spPr>
        <a:blipFill rotWithShape="0">
          <a:blip xmlns:r="http://schemas.openxmlformats.org/officeDocument/2006/relationships" r:embed="rId6"/>
          <a:stretch>
            <a:fillRect/>
          </a:stretch>
        </a:blipFill>
        <a:ln>
          <a:solidFill>
            <a:srgbClr val="0070C0"/>
          </a:solidFill>
        </a:ln>
      </dgm:spPr>
      <dgm:t>
        <a:bodyPr/>
        <a:lstStyle/>
        <a:p>
          <a:endParaRPr lang="en-GB"/>
        </a:p>
      </dgm:t>
    </dgm:pt>
    <dgm:pt modelId="{3DBAC970-1DA6-4CA1-B135-0E29905CC3A6}" type="parTrans" cxnId="{F7DE022C-B0AB-4783-A32D-8908D747775A}">
      <dgm:prSet/>
      <dgm:spPr/>
      <dgm:t>
        <a:bodyPr/>
        <a:lstStyle/>
        <a:p>
          <a:endParaRPr lang="en-GB"/>
        </a:p>
      </dgm:t>
    </dgm:pt>
    <dgm:pt modelId="{8BE7E64F-05E5-4835-A112-ABBD090F6E9D}" type="sibTrans" cxnId="{F7DE022C-B0AB-4783-A32D-8908D747775A}">
      <dgm:prSet/>
      <dgm:spPr/>
      <dgm:t>
        <a:bodyPr/>
        <a:lstStyle/>
        <a:p>
          <a:endParaRPr lang="en-GB"/>
        </a:p>
      </dgm:t>
    </dgm:pt>
    <dgm:pt modelId="{AE4D5C42-EC18-4E49-9E61-20E0B8EE0634}">
      <dgm:prSet/>
      <dgm:spPr>
        <a:blipFill rotWithShape="0">
          <a:blip xmlns:r="http://schemas.openxmlformats.org/officeDocument/2006/relationships" r:embed="rId7"/>
          <a:stretch>
            <a:fillRect/>
          </a:stretch>
        </a:blipFill>
        <a:ln>
          <a:solidFill>
            <a:srgbClr val="0070C0"/>
          </a:solidFill>
        </a:ln>
      </dgm:spPr>
      <dgm:t>
        <a:bodyPr/>
        <a:lstStyle/>
        <a:p>
          <a:endParaRPr lang="en-GB"/>
        </a:p>
      </dgm:t>
    </dgm:pt>
    <dgm:pt modelId="{B5301BB4-6CF0-4072-A9F4-600BBC221734}" type="parTrans" cxnId="{9A9E0B0A-1D04-4B2B-8743-2DEF46FCBF17}">
      <dgm:prSet/>
      <dgm:spPr/>
      <dgm:t>
        <a:bodyPr/>
        <a:lstStyle/>
        <a:p>
          <a:endParaRPr lang="en-GB"/>
        </a:p>
      </dgm:t>
    </dgm:pt>
    <dgm:pt modelId="{F3F2B90A-13F2-4C50-8127-4D40186FEFB1}" type="sibTrans" cxnId="{9A9E0B0A-1D04-4B2B-8743-2DEF46FCBF17}">
      <dgm:prSet/>
      <dgm:spPr/>
      <dgm:t>
        <a:bodyPr/>
        <a:lstStyle/>
        <a:p>
          <a:endParaRPr lang="en-GB"/>
        </a:p>
      </dgm:t>
    </dgm:pt>
    <dgm:pt modelId="{0D3A454F-ED15-4C2B-82EC-632F76F75CA2}" type="pres">
      <dgm:prSet presAssocID="{9683AFF9-C198-4CA9-825C-B2CBDB1264A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DD799841-F5A3-48AA-A4CD-5FD7FE7581B8}" type="pres">
      <dgm:prSet presAssocID="{2273BC53-3647-46DB-BD17-67474B2F0EB2}" presName="hierRoot1" presStyleCnt="0">
        <dgm:presLayoutVars>
          <dgm:hierBranch val="init"/>
        </dgm:presLayoutVars>
      </dgm:prSet>
      <dgm:spPr/>
    </dgm:pt>
    <dgm:pt modelId="{D20719DB-B903-4598-8F0B-7F9762CD60F0}" type="pres">
      <dgm:prSet presAssocID="{2273BC53-3647-46DB-BD17-67474B2F0EB2}" presName="rootComposite1" presStyleCnt="0"/>
      <dgm:spPr/>
    </dgm:pt>
    <dgm:pt modelId="{0B8CC960-4467-43B3-B038-33FA21C7A19A}" type="pres">
      <dgm:prSet presAssocID="{2273BC53-3647-46DB-BD17-67474B2F0EB2}" presName="rootText1" presStyleLbl="node0" presStyleIdx="0" presStyleCnt="1" custScaleX="120442" custScaleY="156237">
        <dgm:presLayoutVars>
          <dgm:chPref val="3"/>
        </dgm:presLayoutVars>
      </dgm:prSet>
      <dgm:spPr>
        <a:prstGeom prst="roundRect">
          <a:avLst/>
        </a:prstGeom>
      </dgm:spPr>
      <dgm:t>
        <a:bodyPr/>
        <a:lstStyle/>
        <a:p>
          <a:endParaRPr lang="en-GB"/>
        </a:p>
      </dgm:t>
    </dgm:pt>
    <dgm:pt modelId="{25D0F15D-75EA-46C3-AC6D-1C0C1386ED16}" type="pres">
      <dgm:prSet presAssocID="{2273BC53-3647-46DB-BD17-67474B2F0EB2}" presName="rootConnector1" presStyleLbl="node1" presStyleIdx="0" presStyleCnt="0"/>
      <dgm:spPr/>
      <dgm:t>
        <a:bodyPr/>
        <a:lstStyle/>
        <a:p>
          <a:endParaRPr lang="en-GB"/>
        </a:p>
      </dgm:t>
    </dgm:pt>
    <dgm:pt modelId="{9C9E459B-AC4B-4DB8-8214-059BC0EB39C5}" type="pres">
      <dgm:prSet presAssocID="{2273BC53-3647-46DB-BD17-67474B2F0EB2}" presName="hierChild2" presStyleCnt="0"/>
      <dgm:spPr/>
    </dgm:pt>
    <dgm:pt modelId="{6654054C-B1FA-4147-B2A0-2AB9F9BD3A8D}" type="pres">
      <dgm:prSet presAssocID="{C8FD6CC7-6810-4CD4-AB28-E8D13A330635}" presName="Name37" presStyleLbl="parChTrans1D2" presStyleIdx="0" presStyleCnt="6"/>
      <dgm:spPr/>
      <dgm:t>
        <a:bodyPr/>
        <a:lstStyle/>
        <a:p>
          <a:endParaRPr lang="en-GB"/>
        </a:p>
      </dgm:t>
    </dgm:pt>
    <dgm:pt modelId="{D2EE4E03-6E76-4945-93A1-2CE94FAF825D}" type="pres">
      <dgm:prSet presAssocID="{D09F691F-B4D8-4CB8-B929-00C109661FAF}" presName="hierRoot2" presStyleCnt="0">
        <dgm:presLayoutVars>
          <dgm:hierBranch val="init"/>
        </dgm:presLayoutVars>
      </dgm:prSet>
      <dgm:spPr/>
    </dgm:pt>
    <dgm:pt modelId="{3C42EF9F-8A5A-4E9B-A4D8-62DF08A7E107}" type="pres">
      <dgm:prSet presAssocID="{D09F691F-B4D8-4CB8-B929-00C109661FAF}" presName="rootComposite" presStyleCnt="0"/>
      <dgm:spPr/>
    </dgm:pt>
    <dgm:pt modelId="{33962C51-F050-4B75-9DEE-4FF5D0DE927A}" type="pres">
      <dgm:prSet presAssocID="{D09F691F-B4D8-4CB8-B929-00C109661FAF}" presName="rootText" presStyleLbl="node2" presStyleIdx="0" presStyleCnt="6" custScaleX="106026" custScaleY="151347">
        <dgm:presLayoutVars>
          <dgm:chPref val="3"/>
        </dgm:presLayoutVars>
      </dgm:prSet>
      <dgm:spPr>
        <a:prstGeom prst="roundRect">
          <a:avLst/>
        </a:prstGeom>
      </dgm:spPr>
      <dgm:t>
        <a:bodyPr/>
        <a:lstStyle/>
        <a:p>
          <a:endParaRPr lang="en-GB"/>
        </a:p>
      </dgm:t>
    </dgm:pt>
    <dgm:pt modelId="{698AA07F-F142-43F9-8310-895352CCC58B}" type="pres">
      <dgm:prSet presAssocID="{D09F691F-B4D8-4CB8-B929-00C109661FAF}" presName="rootConnector" presStyleLbl="node2" presStyleIdx="0" presStyleCnt="6"/>
      <dgm:spPr/>
      <dgm:t>
        <a:bodyPr/>
        <a:lstStyle/>
        <a:p>
          <a:endParaRPr lang="en-GB"/>
        </a:p>
      </dgm:t>
    </dgm:pt>
    <dgm:pt modelId="{B405170C-E79E-41C8-9B86-F02838225AEB}" type="pres">
      <dgm:prSet presAssocID="{D09F691F-B4D8-4CB8-B929-00C109661FAF}" presName="hierChild4" presStyleCnt="0"/>
      <dgm:spPr/>
    </dgm:pt>
    <dgm:pt modelId="{B27AB256-DD62-4134-85D2-6BBB3077DC1D}" type="pres">
      <dgm:prSet presAssocID="{D09F691F-B4D8-4CB8-B929-00C109661FAF}" presName="hierChild5" presStyleCnt="0"/>
      <dgm:spPr/>
    </dgm:pt>
    <dgm:pt modelId="{C712D657-27F3-4C21-8C59-E3851F8C481D}" type="pres">
      <dgm:prSet presAssocID="{89FA4841-80BE-4358-935E-211BDB02586F}" presName="Name37" presStyleLbl="parChTrans1D2" presStyleIdx="1" presStyleCnt="6"/>
      <dgm:spPr/>
      <dgm:t>
        <a:bodyPr/>
        <a:lstStyle/>
        <a:p>
          <a:endParaRPr lang="en-GB"/>
        </a:p>
      </dgm:t>
    </dgm:pt>
    <dgm:pt modelId="{EA02B455-2BD8-40CC-ADE0-ADED7ECAAEAE}" type="pres">
      <dgm:prSet presAssocID="{69ACE32D-188A-4C40-9137-3FDB3DF0DB6D}" presName="hierRoot2" presStyleCnt="0">
        <dgm:presLayoutVars>
          <dgm:hierBranch val="init"/>
        </dgm:presLayoutVars>
      </dgm:prSet>
      <dgm:spPr/>
    </dgm:pt>
    <dgm:pt modelId="{AD0B2F58-9EEB-41AA-A14F-FD667FFA60FF}" type="pres">
      <dgm:prSet presAssocID="{69ACE32D-188A-4C40-9137-3FDB3DF0DB6D}" presName="rootComposite" presStyleCnt="0"/>
      <dgm:spPr/>
    </dgm:pt>
    <dgm:pt modelId="{09083E7C-0F50-4AA0-8C1C-BC583449B4EF}" type="pres">
      <dgm:prSet presAssocID="{69ACE32D-188A-4C40-9137-3FDB3DF0DB6D}" presName="rootText" presStyleLbl="node2" presStyleIdx="1" presStyleCnt="6" custScaleX="106026" custScaleY="151347">
        <dgm:presLayoutVars>
          <dgm:chPref val="3"/>
        </dgm:presLayoutVars>
      </dgm:prSet>
      <dgm:spPr>
        <a:prstGeom prst="roundRect">
          <a:avLst/>
        </a:prstGeom>
      </dgm:spPr>
      <dgm:t>
        <a:bodyPr/>
        <a:lstStyle/>
        <a:p>
          <a:endParaRPr lang="en-GB"/>
        </a:p>
      </dgm:t>
    </dgm:pt>
    <dgm:pt modelId="{416A2C5F-0754-4888-9493-DAEEA63FBA8F}" type="pres">
      <dgm:prSet presAssocID="{69ACE32D-188A-4C40-9137-3FDB3DF0DB6D}" presName="rootConnector" presStyleLbl="node2" presStyleIdx="1" presStyleCnt="6"/>
      <dgm:spPr/>
      <dgm:t>
        <a:bodyPr/>
        <a:lstStyle/>
        <a:p>
          <a:endParaRPr lang="en-GB"/>
        </a:p>
      </dgm:t>
    </dgm:pt>
    <dgm:pt modelId="{235C0098-B878-4602-8FBC-E23621D2280C}" type="pres">
      <dgm:prSet presAssocID="{69ACE32D-188A-4C40-9137-3FDB3DF0DB6D}" presName="hierChild4" presStyleCnt="0"/>
      <dgm:spPr/>
    </dgm:pt>
    <dgm:pt modelId="{93821319-38CD-48FC-BBCB-7354F7D63627}" type="pres">
      <dgm:prSet presAssocID="{69ACE32D-188A-4C40-9137-3FDB3DF0DB6D}" presName="hierChild5" presStyleCnt="0"/>
      <dgm:spPr/>
    </dgm:pt>
    <dgm:pt modelId="{74E502AA-61EB-4039-9668-F8EC4AC6740B}" type="pres">
      <dgm:prSet presAssocID="{11024446-CF8D-4017-85EC-3F2AC37604FB}" presName="Name37" presStyleLbl="parChTrans1D2" presStyleIdx="2" presStyleCnt="6"/>
      <dgm:spPr/>
      <dgm:t>
        <a:bodyPr/>
        <a:lstStyle/>
        <a:p>
          <a:endParaRPr lang="en-GB"/>
        </a:p>
      </dgm:t>
    </dgm:pt>
    <dgm:pt modelId="{69260166-B35B-4DCA-B071-7D31606CBEDB}" type="pres">
      <dgm:prSet presAssocID="{4A1DF60E-C5C1-4BB4-82BF-77DF38B10B59}" presName="hierRoot2" presStyleCnt="0">
        <dgm:presLayoutVars>
          <dgm:hierBranch val="init"/>
        </dgm:presLayoutVars>
      </dgm:prSet>
      <dgm:spPr/>
    </dgm:pt>
    <dgm:pt modelId="{04DFD718-12AC-430F-95E4-1F004E633BC0}" type="pres">
      <dgm:prSet presAssocID="{4A1DF60E-C5C1-4BB4-82BF-77DF38B10B59}" presName="rootComposite" presStyleCnt="0"/>
      <dgm:spPr/>
    </dgm:pt>
    <dgm:pt modelId="{8820F18B-28DF-4233-B53D-AA03DDB21BCC}" type="pres">
      <dgm:prSet presAssocID="{4A1DF60E-C5C1-4BB4-82BF-77DF38B10B59}" presName="rootText" presStyleLbl="node2" presStyleIdx="2" presStyleCnt="6" custScaleX="106026" custScaleY="151347">
        <dgm:presLayoutVars>
          <dgm:chPref val="3"/>
        </dgm:presLayoutVars>
      </dgm:prSet>
      <dgm:spPr>
        <a:prstGeom prst="roundRect">
          <a:avLst/>
        </a:prstGeom>
      </dgm:spPr>
      <dgm:t>
        <a:bodyPr/>
        <a:lstStyle/>
        <a:p>
          <a:endParaRPr lang="en-GB"/>
        </a:p>
      </dgm:t>
    </dgm:pt>
    <dgm:pt modelId="{A1B6E9EA-D0F0-4F6B-99BF-B7835EB3D516}" type="pres">
      <dgm:prSet presAssocID="{4A1DF60E-C5C1-4BB4-82BF-77DF38B10B59}" presName="rootConnector" presStyleLbl="node2" presStyleIdx="2" presStyleCnt="6"/>
      <dgm:spPr/>
      <dgm:t>
        <a:bodyPr/>
        <a:lstStyle/>
        <a:p>
          <a:endParaRPr lang="en-GB"/>
        </a:p>
      </dgm:t>
    </dgm:pt>
    <dgm:pt modelId="{4568308C-217E-43D2-BC83-AD8B30361A15}" type="pres">
      <dgm:prSet presAssocID="{4A1DF60E-C5C1-4BB4-82BF-77DF38B10B59}" presName="hierChild4" presStyleCnt="0"/>
      <dgm:spPr/>
    </dgm:pt>
    <dgm:pt modelId="{1ED4A40C-B48E-4444-A8A1-51BD085DB9E0}" type="pres">
      <dgm:prSet presAssocID="{4A1DF60E-C5C1-4BB4-82BF-77DF38B10B59}" presName="hierChild5" presStyleCnt="0"/>
      <dgm:spPr/>
    </dgm:pt>
    <dgm:pt modelId="{E6F9C102-70D5-414C-84B8-8326C6162DF9}" type="pres">
      <dgm:prSet presAssocID="{B5E7809F-E65F-45CF-B9FC-1210BC41D932}" presName="Name37" presStyleLbl="parChTrans1D2" presStyleIdx="3" presStyleCnt="6"/>
      <dgm:spPr/>
      <dgm:t>
        <a:bodyPr/>
        <a:lstStyle/>
        <a:p>
          <a:endParaRPr lang="en-GB"/>
        </a:p>
      </dgm:t>
    </dgm:pt>
    <dgm:pt modelId="{A25AB4B7-BB29-4D84-93D9-DDA7F62B4F1B}" type="pres">
      <dgm:prSet presAssocID="{57640394-F545-4A14-9AD5-948392071CF4}" presName="hierRoot2" presStyleCnt="0">
        <dgm:presLayoutVars>
          <dgm:hierBranch val="init"/>
        </dgm:presLayoutVars>
      </dgm:prSet>
      <dgm:spPr/>
    </dgm:pt>
    <dgm:pt modelId="{284D07CD-16A0-417D-B3A9-E94DADF8DB9B}" type="pres">
      <dgm:prSet presAssocID="{57640394-F545-4A14-9AD5-948392071CF4}" presName="rootComposite" presStyleCnt="0"/>
      <dgm:spPr/>
    </dgm:pt>
    <dgm:pt modelId="{EDA7C0D0-89D0-45C5-A4F3-6726CDB44AF5}" type="pres">
      <dgm:prSet presAssocID="{57640394-F545-4A14-9AD5-948392071CF4}" presName="rootText" presStyleLbl="node2" presStyleIdx="3" presStyleCnt="6" custScaleX="106026" custScaleY="151347">
        <dgm:presLayoutVars>
          <dgm:chPref val="3"/>
        </dgm:presLayoutVars>
      </dgm:prSet>
      <dgm:spPr>
        <a:prstGeom prst="roundRect">
          <a:avLst/>
        </a:prstGeom>
      </dgm:spPr>
      <dgm:t>
        <a:bodyPr/>
        <a:lstStyle/>
        <a:p>
          <a:endParaRPr lang="en-GB"/>
        </a:p>
      </dgm:t>
    </dgm:pt>
    <dgm:pt modelId="{ED7A66D1-5625-4BC7-9F4B-E9FDF9BBA6F6}" type="pres">
      <dgm:prSet presAssocID="{57640394-F545-4A14-9AD5-948392071CF4}" presName="rootConnector" presStyleLbl="node2" presStyleIdx="3" presStyleCnt="6"/>
      <dgm:spPr/>
      <dgm:t>
        <a:bodyPr/>
        <a:lstStyle/>
        <a:p>
          <a:endParaRPr lang="en-GB"/>
        </a:p>
      </dgm:t>
    </dgm:pt>
    <dgm:pt modelId="{61FD81D6-53D9-4E9F-96B1-74F14C4F2694}" type="pres">
      <dgm:prSet presAssocID="{57640394-F545-4A14-9AD5-948392071CF4}" presName="hierChild4" presStyleCnt="0"/>
      <dgm:spPr/>
    </dgm:pt>
    <dgm:pt modelId="{91A01AAD-AA6E-4964-9890-2116E29FE202}" type="pres">
      <dgm:prSet presAssocID="{57640394-F545-4A14-9AD5-948392071CF4}" presName="hierChild5" presStyleCnt="0"/>
      <dgm:spPr/>
    </dgm:pt>
    <dgm:pt modelId="{C8139DCE-C484-4E5A-94FF-F50F19EF70F0}" type="pres">
      <dgm:prSet presAssocID="{3DBAC970-1DA6-4CA1-B135-0E29905CC3A6}" presName="Name37" presStyleLbl="parChTrans1D2" presStyleIdx="4" presStyleCnt="6"/>
      <dgm:spPr/>
      <dgm:t>
        <a:bodyPr/>
        <a:lstStyle/>
        <a:p>
          <a:endParaRPr lang="en-GB"/>
        </a:p>
      </dgm:t>
    </dgm:pt>
    <dgm:pt modelId="{C60868ED-CFBD-427D-A1DF-AD40273D2122}" type="pres">
      <dgm:prSet presAssocID="{5C3818FE-08B0-4E61-8A8B-622990AF8199}" presName="hierRoot2" presStyleCnt="0">
        <dgm:presLayoutVars>
          <dgm:hierBranch val="init"/>
        </dgm:presLayoutVars>
      </dgm:prSet>
      <dgm:spPr/>
    </dgm:pt>
    <dgm:pt modelId="{6AE0A39B-2620-4497-AB60-C96F29C761A4}" type="pres">
      <dgm:prSet presAssocID="{5C3818FE-08B0-4E61-8A8B-622990AF8199}" presName="rootComposite" presStyleCnt="0"/>
      <dgm:spPr/>
    </dgm:pt>
    <dgm:pt modelId="{282AD348-5397-4967-8807-02FEBB1F968E}" type="pres">
      <dgm:prSet presAssocID="{5C3818FE-08B0-4E61-8A8B-622990AF8199}" presName="rootText" presStyleLbl="node2" presStyleIdx="4" presStyleCnt="6" custScaleX="106026" custScaleY="151347">
        <dgm:presLayoutVars>
          <dgm:chPref val="3"/>
        </dgm:presLayoutVars>
      </dgm:prSet>
      <dgm:spPr>
        <a:prstGeom prst="roundRect">
          <a:avLst/>
        </a:prstGeom>
      </dgm:spPr>
      <dgm:t>
        <a:bodyPr/>
        <a:lstStyle/>
        <a:p>
          <a:endParaRPr lang="en-GB"/>
        </a:p>
      </dgm:t>
    </dgm:pt>
    <dgm:pt modelId="{A70C491C-DB0C-4F41-B5C4-620A82DC62C7}" type="pres">
      <dgm:prSet presAssocID="{5C3818FE-08B0-4E61-8A8B-622990AF8199}" presName="rootConnector" presStyleLbl="node2" presStyleIdx="4" presStyleCnt="6"/>
      <dgm:spPr/>
      <dgm:t>
        <a:bodyPr/>
        <a:lstStyle/>
        <a:p>
          <a:endParaRPr lang="en-GB"/>
        </a:p>
      </dgm:t>
    </dgm:pt>
    <dgm:pt modelId="{17B450F9-A6D5-4A53-9664-95341E81544A}" type="pres">
      <dgm:prSet presAssocID="{5C3818FE-08B0-4E61-8A8B-622990AF8199}" presName="hierChild4" presStyleCnt="0"/>
      <dgm:spPr/>
    </dgm:pt>
    <dgm:pt modelId="{81A1F615-AC48-4994-B01C-32EA4D18E98D}" type="pres">
      <dgm:prSet presAssocID="{5C3818FE-08B0-4E61-8A8B-622990AF8199}" presName="hierChild5" presStyleCnt="0"/>
      <dgm:spPr/>
    </dgm:pt>
    <dgm:pt modelId="{A26FA9CC-CABB-4CCF-B18B-E555EA77F571}" type="pres">
      <dgm:prSet presAssocID="{B5301BB4-6CF0-4072-A9F4-600BBC221734}" presName="Name37" presStyleLbl="parChTrans1D2" presStyleIdx="5" presStyleCnt="6"/>
      <dgm:spPr/>
      <dgm:t>
        <a:bodyPr/>
        <a:lstStyle/>
        <a:p>
          <a:endParaRPr lang="en-GB"/>
        </a:p>
      </dgm:t>
    </dgm:pt>
    <dgm:pt modelId="{866DBFDC-7917-4C29-BFC0-30B245EE286C}" type="pres">
      <dgm:prSet presAssocID="{AE4D5C42-EC18-4E49-9E61-20E0B8EE0634}" presName="hierRoot2" presStyleCnt="0">
        <dgm:presLayoutVars>
          <dgm:hierBranch val="init"/>
        </dgm:presLayoutVars>
      </dgm:prSet>
      <dgm:spPr/>
    </dgm:pt>
    <dgm:pt modelId="{34BCDC61-7CA4-4F2C-AFD1-F3E15F1B3189}" type="pres">
      <dgm:prSet presAssocID="{AE4D5C42-EC18-4E49-9E61-20E0B8EE0634}" presName="rootComposite" presStyleCnt="0"/>
      <dgm:spPr/>
    </dgm:pt>
    <dgm:pt modelId="{15FC1399-182D-40AA-B64C-F28711E35FB0}" type="pres">
      <dgm:prSet presAssocID="{AE4D5C42-EC18-4E49-9E61-20E0B8EE0634}" presName="rootText" presStyleLbl="node2" presStyleIdx="5" presStyleCnt="6" custScaleX="106026" custScaleY="151347">
        <dgm:presLayoutVars>
          <dgm:chPref val="3"/>
        </dgm:presLayoutVars>
      </dgm:prSet>
      <dgm:spPr>
        <a:prstGeom prst="roundRect">
          <a:avLst/>
        </a:prstGeom>
      </dgm:spPr>
      <dgm:t>
        <a:bodyPr/>
        <a:lstStyle/>
        <a:p>
          <a:endParaRPr lang="en-GB"/>
        </a:p>
      </dgm:t>
    </dgm:pt>
    <dgm:pt modelId="{AC664783-9F4E-44B2-8A15-958C10EC6054}" type="pres">
      <dgm:prSet presAssocID="{AE4D5C42-EC18-4E49-9E61-20E0B8EE0634}" presName="rootConnector" presStyleLbl="node2" presStyleIdx="5" presStyleCnt="6"/>
      <dgm:spPr/>
      <dgm:t>
        <a:bodyPr/>
        <a:lstStyle/>
        <a:p>
          <a:endParaRPr lang="en-GB"/>
        </a:p>
      </dgm:t>
    </dgm:pt>
    <dgm:pt modelId="{55B3C412-B074-4BD8-942A-0D4CC74D1139}" type="pres">
      <dgm:prSet presAssocID="{AE4D5C42-EC18-4E49-9E61-20E0B8EE0634}" presName="hierChild4" presStyleCnt="0"/>
      <dgm:spPr/>
    </dgm:pt>
    <dgm:pt modelId="{9D222554-CF62-427F-9F0D-92AA26E85410}" type="pres">
      <dgm:prSet presAssocID="{AE4D5C42-EC18-4E49-9E61-20E0B8EE0634}" presName="hierChild5" presStyleCnt="0"/>
      <dgm:spPr/>
    </dgm:pt>
    <dgm:pt modelId="{DEEFAEE1-03EC-4DCC-BBB5-24189F12EC9C}" type="pres">
      <dgm:prSet presAssocID="{2273BC53-3647-46DB-BD17-67474B2F0EB2}" presName="hierChild3" presStyleCnt="0"/>
      <dgm:spPr/>
    </dgm:pt>
  </dgm:ptLst>
  <dgm:cxnLst>
    <dgm:cxn modelId="{79E47109-17BD-48D9-A55D-AD8176485FE4}" type="presOf" srcId="{B5E7809F-E65F-45CF-B9FC-1210BC41D932}" destId="{E6F9C102-70D5-414C-84B8-8326C6162DF9}" srcOrd="0" destOrd="0" presId="urn:microsoft.com/office/officeart/2005/8/layout/orgChart1"/>
    <dgm:cxn modelId="{912441FD-E9FF-4218-A2D0-A06D008E57DB}" type="presOf" srcId="{D09F691F-B4D8-4CB8-B929-00C109661FAF}" destId="{698AA07F-F142-43F9-8310-895352CCC58B}" srcOrd="1" destOrd="0" presId="urn:microsoft.com/office/officeart/2005/8/layout/orgChart1"/>
    <dgm:cxn modelId="{AA123753-EA86-4A23-84E0-171ADEAE3067}" type="presOf" srcId="{57640394-F545-4A14-9AD5-948392071CF4}" destId="{ED7A66D1-5625-4BC7-9F4B-E9FDF9BBA6F6}" srcOrd="1" destOrd="0" presId="urn:microsoft.com/office/officeart/2005/8/layout/orgChart1"/>
    <dgm:cxn modelId="{57E0886B-BCCB-41E1-AF1E-76674ABE8494}" type="presOf" srcId="{3DBAC970-1DA6-4CA1-B135-0E29905CC3A6}" destId="{C8139DCE-C484-4E5A-94FF-F50F19EF70F0}" srcOrd="0" destOrd="0" presId="urn:microsoft.com/office/officeart/2005/8/layout/orgChart1"/>
    <dgm:cxn modelId="{1E230263-5193-4DA3-90A5-B521F5787A6F}" type="presOf" srcId="{B5301BB4-6CF0-4072-A9F4-600BBC221734}" destId="{A26FA9CC-CABB-4CCF-B18B-E555EA77F571}" srcOrd="0" destOrd="0" presId="urn:microsoft.com/office/officeart/2005/8/layout/orgChart1"/>
    <dgm:cxn modelId="{E7BCA854-7711-412D-834E-B94AF5EAE140}" type="presOf" srcId="{C8FD6CC7-6810-4CD4-AB28-E8D13A330635}" destId="{6654054C-B1FA-4147-B2A0-2AB9F9BD3A8D}" srcOrd="0" destOrd="0" presId="urn:microsoft.com/office/officeart/2005/8/layout/orgChart1"/>
    <dgm:cxn modelId="{F61B3144-3AF3-44A9-A486-9415D0765E2C}" type="presOf" srcId="{D09F691F-B4D8-4CB8-B929-00C109661FAF}" destId="{33962C51-F050-4B75-9DEE-4FF5D0DE927A}" srcOrd="0" destOrd="0" presId="urn:microsoft.com/office/officeart/2005/8/layout/orgChart1"/>
    <dgm:cxn modelId="{B8C5C81C-6955-4295-B312-64584541A851}" type="presOf" srcId="{11024446-CF8D-4017-85EC-3F2AC37604FB}" destId="{74E502AA-61EB-4039-9668-F8EC4AC6740B}" srcOrd="0" destOrd="0" presId="urn:microsoft.com/office/officeart/2005/8/layout/orgChart1"/>
    <dgm:cxn modelId="{3EDCB7D5-F72E-42CE-AD54-3633356CC5A4}" type="presOf" srcId="{5C3818FE-08B0-4E61-8A8B-622990AF8199}" destId="{282AD348-5397-4967-8807-02FEBB1F968E}" srcOrd="0" destOrd="0" presId="urn:microsoft.com/office/officeart/2005/8/layout/orgChart1"/>
    <dgm:cxn modelId="{AF1D2A4C-E54A-400C-8213-207F82608813}" type="presOf" srcId="{9683AFF9-C198-4CA9-825C-B2CBDB1264AB}" destId="{0D3A454F-ED15-4C2B-82EC-632F76F75CA2}" srcOrd="0" destOrd="0" presId="urn:microsoft.com/office/officeart/2005/8/layout/orgChart1"/>
    <dgm:cxn modelId="{2B982D81-60B7-41E1-A91D-091A516F4D45}" type="presOf" srcId="{89FA4841-80BE-4358-935E-211BDB02586F}" destId="{C712D657-27F3-4C21-8C59-E3851F8C481D}" srcOrd="0" destOrd="0" presId="urn:microsoft.com/office/officeart/2005/8/layout/orgChart1"/>
    <dgm:cxn modelId="{5C687C29-47D9-416F-B4FC-2026DDA96EB4}" srcId="{2273BC53-3647-46DB-BD17-67474B2F0EB2}" destId="{4A1DF60E-C5C1-4BB4-82BF-77DF38B10B59}" srcOrd="2" destOrd="0" parTransId="{11024446-CF8D-4017-85EC-3F2AC37604FB}" sibTransId="{E7E8B6DB-6160-4A45-9591-43E0EB3BFC92}"/>
    <dgm:cxn modelId="{58A2E257-3CB8-42E8-BC3B-F82C246140B1}" srcId="{9683AFF9-C198-4CA9-825C-B2CBDB1264AB}" destId="{2273BC53-3647-46DB-BD17-67474B2F0EB2}" srcOrd="0" destOrd="0" parTransId="{9AAC212C-C5B2-40BC-A891-CDB9EC724646}" sibTransId="{6ADBC954-DFDF-4DA6-97ED-C6252750A7CC}"/>
    <dgm:cxn modelId="{34D5D0D2-F1FF-4FE7-8171-E499E045C64F}" type="presOf" srcId="{2273BC53-3647-46DB-BD17-67474B2F0EB2}" destId="{0B8CC960-4467-43B3-B038-33FA21C7A19A}" srcOrd="0" destOrd="0" presId="urn:microsoft.com/office/officeart/2005/8/layout/orgChart1"/>
    <dgm:cxn modelId="{9A9E0B0A-1D04-4B2B-8743-2DEF46FCBF17}" srcId="{2273BC53-3647-46DB-BD17-67474B2F0EB2}" destId="{AE4D5C42-EC18-4E49-9E61-20E0B8EE0634}" srcOrd="5" destOrd="0" parTransId="{B5301BB4-6CF0-4072-A9F4-600BBC221734}" sibTransId="{F3F2B90A-13F2-4C50-8127-4D40186FEFB1}"/>
    <dgm:cxn modelId="{0C69FA99-17FD-45C8-83AF-270546F2C0E1}" srcId="{2273BC53-3647-46DB-BD17-67474B2F0EB2}" destId="{57640394-F545-4A14-9AD5-948392071CF4}" srcOrd="3" destOrd="0" parTransId="{B5E7809F-E65F-45CF-B9FC-1210BC41D932}" sibTransId="{8D6886FF-DAC3-484D-8434-ED1D1110DCE4}"/>
    <dgm:cxn modelId="{BC6BEE56-140D-48C8-90D4-592143B5FA07}" type="presOf" srcId="{5C3818FE-08B0-4E61-8A8B-622990AF8199}" destId="{A70C491C-DB0C-4F41-B5C4-620A82DC62C7}" srcOrd="1" destOrd="0" presId="urn:microsoft.com/office/officeart/2005/8/layout/orgChart1"/>
    <dgm:cxn modelId="{418E66BF-64EB-41D8-AAB1-154238628329}" type="presOf" srcId="{4A1DF60E-C5C1-4BB4-82BF-77DF38B10B59}" destId="{A1B6E9EA-D0F0-4F6B-99BF-B7835EB3D516}" srcOrd="1" destOrd="0" presId="urn:microsoft.com/office/officeart/2005/8/layout/orgChart1"/>
    <dgm:cxn modelId="{A13640D6-58A7-495B-BF33-1C6EAB285212}" type="presOf" srcId="{2273BC53-3647-46DB-BD17-67474B2F0EB2}" destId="{25D0F15D-75EA-46C3-AC6D-1C0C1386ED16}" srcOrd="1" destOrd="0" presId="urn:microsoft.com/office/officeart/2005/8/layout/orgChart1"/>
    <dgm:cxn modelId="{1943D9A8-67B0-4C61-BF4A-9E770F64E759}" type="presOf" srcId="{57640394-F545-4A14-9AD5-948392071CF4}" destId="{EDA7C0D0-89D0-45C5-A4F3-6726CDB44AF5}" srcOrd="0" destOrd="0" presId="urn:microsoft.com/office/officeart/2005/8/layout/orgChart1"/>
    <dgm:cxn modelId="{9F74371A-9BC7-4E9B-B599-8F155BD47C8D}" type="presOf" srcId="{4A1DF60E-C5C1-4BB4-82BF-77DF38B10B59}" destId="{8820F18B-28DF-4233-B53D-AA03DDB21BCC}" srcOrd="0" destOrd="0" presId="urn:microsoft.com/office/officeart/2005/8/layout/orgChart1"/>
    <dgm:cxn modelId="{BD3EBA51-7539-4B56-8A83-A01147AC585B}" type="presOf" srcId="{69ACE32D-188A-4C40-9137-3FDB3DF0DB6D}" destId="{09083E7C-0F50-4AA0-8C1C-BC583449B4EF}" srcOrd="0" destOrd="0" presId="urn:microsoft.com/office/officeart/2005/8/layout/orgChart1"/>
    <dgm:cxn modelId="{5E21EBB7-FB96-40F2-8AAC-57FBAC4A0302}" type="presOf" srcId="{69ACE32D-188A-4C40-9137-3FDB3DF0DB6D}" destId="{416A2C5F-0754-4888-9493-DAEEA63FBA8F}" srcOrd="1" destOrd="0" presId="urn:microsoft.com/office/officeart/2005/8/layout/orgChart1"/>
    <dgm:cxn modelId="{8DA4FEF3-6852-4B7B-9660-D9F694D79050}" srcId="{2273BC53-3647-46DB-BD17-67474B2F0EB2}" destId="{69ACE32D-188A-4C40-9137-3FDB3DF0DB6D}" srcOrd="1" destOrd="0" parTransId="{89FA4841-80BE-4358-935E-211BDB02586F}" sibTransId="{F95B1884-A842-4783-9C92-FDF1A539FE7E}"/>
    <dgm:cxn modelId="{F7DE022C-B0AB-4783-A32D-8908D747775A}" srcId="{2273BC53-3647-46DB-BD17-67474B2F0EB2}" destId="{5C3818FE-08B0-4E61-8A8B-622990AF8199}" srcOrd="4" destOrd="0" parTransId="{3DBAC970-1DA6-4CA1-B135-0E29905CC3A6}" sibTransId="{8BE7E64F-05E5-4835-A112-ABBD090F6E9D}"/>
    <dgm:cxn modelId="{4D328A3C-69F2-4A05-BBEF-DCF903B3463F}" type="presOf" srcId="{AE4D5C42-EC18-4E49-9E61-20E0B8EE0634}" destId="{AC664783-9F4E-44B2-8A15-958C10EC6054}" srcOrd="1" destOrd="0" presId="urn:microsoft.com/office/officeart/2005/8/layout/orgChart1"/>
    <dgm:cxn modelId="{89CD4E1C-F5C5-44EC-BF2E-1A8F23DDF754}" srcId="{2273BC53-3647-46DB-BD17-67474B2F0EB2}" destId="{D09F691F-B4D8-4CB8-B929-00C109661FAF}" srcOrd="0" destOrd="0" parTransId="{C8FD6CC7-6810-4CD4-AB28-E8D13A330635}" sibTransId="{43784CE9-41AA-413F-9622-81C080DA594F}"/>
    <dgm:cxn modelId="{E4374877-ECAA-41A3-923F-F78BED1D9B4E}" type="presOf" srcId="{AE4D5C42-EC18-4E49-9E61-20E0B8EE0634}" destId="{15FC1399-182D-40AA-B64C-F28711E35FB0}" srcOrd="0" destOrd="0" presId="urn:microsoft.com/office/officeart/2005/8/layout/orgChart1"/>
    <dgm:cxn modelId="{11E5AEE9-B4A2-4BFB-8A9C-B410B402E35C}" type="presParOf" srcId="{0D3A454F-ED15-4C2B-82EC-632F76F75CA2}" destId="{DD799841-F5A3-48AA-A4CD-5FD7FE7581B8}" srcOrd="0" destOrd="0" presId="urn:microsoft.com/office/officeart/2005/8/layout/orgChart1"/>
    <dgm:cxn modelId="{9466EA67-AEF8-41AD-9C26-D840771D8319}" type="presParOf" srcId="{DD799841-F5A3-48AA-A4CD-5FD7FE7581B8}" destId="{D20719DB-B903-4598-8F0B-7F9762CD60F0}" srcOrd="0" destOrd="0" presId="urn:microsoft.com/office/officeart/2005/8/layout/orgChart1"/>
    <dgm:cxn modelId="{C9854B04-B84D-442E-B83D-E9E5E5785A3E}" type="presParOf" srcId="{D20719DB-B903-4598-8F0B-7F9762CD60F0}" destId="{0B8CC960-4467-43B3-B038-33FA21C7A19A}" srcOrd="0" destOrd="0" presId="urn:microsoft.com/office/officeart/2005/8/layout/orgChart1"/>
    <dgm:cxn modelId="{9DFAA526-EBD7-44CE-8F67-B51240A792E5}" type="presParOf" srcId="{D20719DB-B903-4598-8F0B-7F9762CD60F0}" destId="{25D0F15D-75EA-46C3-AC6D-1C0C1386ED16}" srcOrd="1" destOrd="0" presId="urn:microsoft.com/office/officeart/2005/8/layout/orgChart1"/>
    <dgm:cxn modelId="{DA619ED4-F95C-4382-BF27-A1E92838EC2B}" type="presParOf" srcId="{DD799841-F5A3-48AA-A4CD-5FD7FE7581B8}" destId="{9C9E459B-AC4B-4DB8-8214-059BC0EB39C5}" srcOrd="1" destOrd="0" presId="urn:microsoft.com/office/officeart/2005/8/layout/orgChart1"/>
    <dgm:cxn modelId="{A5E3A6BB-A6F9-4B85-97EA-4C38B56C006A}" type="presParOf" srcId="{9C9E459B-AC4B-4DB8-8214-059BC0EB39C5}" destId="{6654054C-B1FA-4147-B2A0-2AB9F9BD3A8D}" srcOrd="0" destOrd="0" presId="urn:microsoft.com/office/officeart/2005/8/layout/orgChart1"/>
    <dgm:cxn modelId="{CD60A24E-ACCE-4D66-909C-D9CDD2F65031}" type="presParOf" srcId="{9C9E459B-AC4B-4DB8-8214-059BC0EB39C5}" destId="{D2EE4E03-6E76-4945-93A1-2CE94FAF825D}" srcOrd="1" destOrd="0" presId="urn:microsoft.com/office/officeart/2005/8/layout/orgChart1"/>
    <dgm:cxn modelId="{42259622-0410-4406-A4F4-636599B2DEBF}" type="presParOf" srcId="{D2EE4E03-6E76-4945-93A1-2CE94FAF825D}" destId="{3C42EF9F-8A5A-4E9B-A4D8-62DF08A7E107}" srcOrd="0" destOrd="0" presId="urn:microsoft.com/office/officeart/2005/8/layout/orgChart1"/>
    <dgm:cxn modelId="{0B97A6E0-FEE9-4E7C-B522-85A621864921}" type="presParOf" srcId="{3C42EF9F-8A5A-4E9B-A4D8-62DF08A7E107}" destId="{33962C51-F050-4B75-9DEE-4FF5D0DE927A}" srcOrd="0" destOrd="0" presId="urn:microsoft.com/office/officeart/2005/8/layout/orgChart1"/>
    <dgm:cxn modelId="{D66038D3-13AA-4CAF-BBB6-E3244D567217}" type="presParOf" srcId="{3C42EF9F-8A5A-4E9B-A4D8-62DF08A7E107}" destId="{698AA07F-F142-43F9-8310-895352CCC58B}" srcOrd="1" destOrd="0" presId="urn:microsoft.com/office/officeart/2005/8/layout/orgChart1"/>
    <dgm:cxn modelId="{4BD87030-E7F0-44C5-99CF-F9D84900D806}" type="presParOf" srcId="{D2EE4E03-6E76-4945-93A1-2CE94FAF825D}" destId="{B405170C-E79E-41C8-9B86-F02838225AEB}" srcOrd="1" destOrd="0" presId="urn:microsoft.com/office/officeart/2005/8/layout/orgChart1"/>
    <dgm:cxn modelId="{BBA0ADC1-C38D-4867-B597-ACC37E46F4C6}" type="presParOf" srcId="{D2EE4E03-6E76-4945-93A1-2CE94FAF825D}" destId="{B27AB256-DD62-4134-85D2-6BBB3077DC1D}" srcOrd="2" destOrd="0" presId="urn:microsoft.com/office/officeart/2005/8/layout/orgChart1"/>
    <dgm:cxn modelId="{E35EDDBE-9E75-4FC9-AD8D-1E9D184018EC}" type="presParOf" srcId="{9C9E459B-AC4B-4DB8-8214-059BC0EB39C5}" destId="{C712D657-27F3-4C21-8C59-E3851F8C481D}" srcOrd="2" destOrd="0" presId="urn:microsoft.com/office/officeart/2005/8/layout/orgChart1"/>
    <dgm:cxn modelId="{0596CBC8-937A-47E0-9B92-F321F70C1641}" type="presParOf" srcId="{9C9E459B-AC4B-4DB8-8214-059BC0EB39C5}" destId="{EA02B455-2BD8-40CC-ADE0-ADED7ECAAEAE}" srcOrd="3" destOrd="0" presId="urn:microsoft.com/office/officeart/2005/8/layout/orgChart1"/>
    <dgm:cxn modelId="{772A930F-0FFE-41BA-A614-7064A6B42288}" type="presParOf" srcId="{EA02B455-2BD8-40CC-ADE0-ADED7ECAAEAE}" destId="{AD0B2F58-9EEB-41AA-A14F-FD667FFA60FF}" srcOrd="0" destOrd="0" presId="urn:microsoft.com/office/officeart/2005/8/layout/orgChart1"/>
    <dgm:cxn modelId="{51AD1AD1-471B-4C9B-BDEE-C6948FDA352F}" type="presParOf" srcId="{AD0B2F58-9EEB-41AA-A14F-FD667FFA60FF}" destId="{09083E7C-0F50-4AA0-8C1C-BC583449B4EF}" srcOrd="0" destOrd="0" presId="urn:microsoft.com/office/officeart/2005/8/layout/orgChart1"/>
    <dgm:cxn modelId="{AC2D0425-0654-438E-9509-D2E7FC27D95A}" type="presParOf" srcId="{AD0B2F58-9EEB-41AA-A14F-FD667FFA60FF}" destId="{416A2C5F-0754-4888-9493-DAEEA63FBA8F}" srcOrd="1" destOrd="0" presId="urn:microsoft.com/office/officeart/2005/8/layout/orgChart1"/>
    <dgm:cxn modelId="{FDA9007F-EBB2-44A5-8340-2FF90D400722}" type="presParOf" srcId="{EA02B455-2BD8-40CC-ADE0-ADED7ECAAEAE}" destId="{235C0098-B878-4602-8FBC-E23621D2280C}" srcOrd="1" destOrd="0" presId="urn:microsoft.com/office/officeart/2005/8/layout/orgChart1"/>
    <dgm:cxn modelId="{0B6A53AF-7D55-4648-9205-577537D62BEE}" type="presParOf" srcId="{EA02B455-2BD8-40CC-ADE0-ADED7ECAAEAE}" destId="{93821319-38CD-48FC-BBCB-7354F7D63627}" srcOrd="2" destOrd="0" presId="urn:microsoft.com/office/officeart/2005/8/layout/orgChart1"/>
    <dgm:cxn modelId="{19C4FDFF-1047-4A66-A52F-6EB8C0B8D905}" type="presParOf" srcId="{9C9E459B-AC4B-4DB8-8214-059BC0EB39C5}" destId="{74E502AA-61EB-4039-9668-F8EC4AC6740B}" srcOrd="4" destOrd="0" presId="urn:microsoft.com/office/officeart/2005/8/layout/orgChart1"/>
    <dgm:cxn modelId="{0940C140-4FEA-4C57-8568-009E23B66129}" type="presParOf" srcId="{9C9E459B-AC4B-4DB8-8214-059BC0EB39C5}" destId="{69260166-B35B-4DCA-B071-7D31606CBEDB}" srcOrd="5" destOrd="0" presId="urn:microsoft.com/office/officeart/2005/8/layout/orgChart1"/>
    <dgm:cxn modelId="{2D15EA33-E9A9-41B4-A748-7379A671842B}" type="presParOf" srcId="{69260166-B35B-4DCA-B071-7D31606CBEDB}" destId="{04DFD718-12AC-430F-95E4-1F004E633BC0}" srcOrd="0" destOrd="0" presId="urn:microsoft.com/office/officeart/2005/8/layout/orgChart1"/>
    <dgm:cxn modelId="{4FEAD66B-C1CC-42F1-B400-1E217B341CE7}" type="presParOf" srcId="{04DFD718-12AC-430F-95E4-1F004E633BC0}" destId="{8820F18B-28DF-4233-B53D-AA03DDB21BCC}" srcOrd="0" destOrd="0" presId="urn:microsoft.com/office/officeart/2005/8/layout/orgChart1"/>
    <dgm:cxn modelId="{06FAA661-04D3-4CED-B82B-B52F78AA2B8C}" type="presParOf" srcId="{04DFD718-12AC-430F-95E4-1F004E633BC0}" destId="{A1B6E9EA-D0F0-4F6B-99BF-B7835EB3D516}" srcOrd="1" destOrd="0" presId="urn:microsoft.com/office/officeart/2005/8/layout/orgChart1"/>
    <dgm:cxn modelId="{AAA3C138-5420-4F60-8931-BE84F492B3B3}" type="presParOf" srcId="{69260166-B35B-4DCA-B071-7D31606CBEDB}" destId="{4568308C-217E-43D2-BC83-AD8B30361A15}" srcOrd="1" destOrd="0" presId="urn:microsoft.com/office/officeart/2005/8/layout/orgChart1"/>
    <dgm:cxn modelId="{42593FC4-4F1C-4C4B-9A82-E6FB42D8BA26}" type="presParOf" srcId="{69260166-B35B-4DCA-B071-7D31606CBEDB}" destId="{1ED4A40C-B48E-4444-A8A1-51BD085DB9E0}" srcOrd="2" destOrd="0" presId="urn:microsoft.com/office/officeart/2005/8/layout/orgChart1"/>
    <dgm:cxn modelId="{D2D02662-1F85-41C1-9AC9-4EA9F0CCE816}" type="presParOf" srcId="{9C9E459B-AC4B-4DB8-8214-059BC0EB39C5}" destId="{E6F9C102-70D5-414C-84B8-8326C6162DF9}" srcOrd="6" destOrd="0" presId="urn:microsoft.com/office/officeart/2005/8/layout/orgChart1"/>
    <dgm:cxn modelId="{ED60D82A-F9DE-4E1F-B56D-5EDB013B1C5D}" type="presParOf" srcId="{9C9E459B-AC4B-4DB8-8214-059BC0EB39C5}" destId="{A25AB4B7-BB29-4D84-93D9-DDA7F62B4F1B}" srcOrd="7" destOrd="0" presId="urn:microsoft.com/office/officeart/2005/8/layout/orgChart1"/>
    <dgm:cxn modelId="{F55FA38F-262D-4E9A-9F69-59002286FD7A}" type="presParOf" srcId="{A25AB4B7-BB29-4D84-93D9-DDA7F62B4F1B}" destId="{284D07CD-16A0-417D-B3A9-E94DADF8DB9B}" srcOrd="0" destOrd="0" presId="urn:microsoft.com/office/officeart/2005/8/layout/orgChart1"/>
    <dgm:cxn modelId="{1C7BDBFB-75E2-4539-B645-4E4668C585EC}" type="presParOf" srcId="{284D07CD-16A0-417D-B3A9-E94DADF8DB9B}" destId="{EDA7C0D0-89D0-45C5-A4F3-6726CDB44AF5}" srcOrd="0" destOrd="0" presId="urn:microsoft.com/office/officeart/2005/8/layout/orgChart1"/>
    <dgm:cxn modelId="{9865BD7D-F3E3-4D2E-B9EC-F5F1A7EDD0A5}" type="presParOf" srcId="{284D07CD-16A0-417D-B3A9-E94DADF8DB9B}" destId="{ED7A66D1-5625-4BC7-9F4B-E9FDF9BBA6F6}" srcOrd="1" destOrd="0" presId="urn:microsoft.com/office/officeart/2005/8/layout/orgChart1"/>
    <dgm:cxn modelId="{CEBC9503-EEC8-4AD1-B2FE-3ED4EBAA9121}" type="presParOf" srcId="{A25AB4B7-BB29-4D84-93D9-DDA7F62B4F1B}" destId="{61FD81D6-53D9-4E9F-96B1-74F14C4F2694}" srcOrd="1" destOrd="0" presId="urn:microsoft.com/office/officeart/2005/8/layout/orgChart1"/>
    <dgm:cxn modelId="{91FC9ACC-C6ED-404A-A29C-86B301F6E345}" type="presParOf" srcId="{A25AB4B7-BB29-4D84-93D9-DDA7F62B4F1B}" destId="{91A01AAD-AA6E-4964-9890-2116E29FE202}" srcOrd="2" destOrd="0" presId="urn:microsoft.com/office/officeart/2005/8/layout/orgChart1"/>
    <dgm:cxn modelId="{9ABD0A63-FEC2-4D8E-9567-1C479DAD7016}" type="presParOf" srcId="{9C9E459B-AC4B-4DB8-8214-059BC0EB39C5}" destId="{C8139DCE-C484-4E5A-94FF-F50F19EF70F0}" srcOrd="8" destOrd="0" presId="urn:microsoft.com/office/officeart/2005/8/layout/orgChart1"/>
    <dgm:cxn modelId="{1A111700-DBD8-4FCE-90C7-06E226D9CEC6}" type="presParOf" srcId="{9C9E459B-AC4B-4DB8-8214-059BC0EB39C5}" destId="{C60868ED-CFBD-427D-A1DF-AD40273D2122}" srcOrd="9" destOrd="0" presId="urn:microsoft.com/office/officeart/2005/8/layout/orgChart1"/>
    <dgm:cxn modelId="{F0EE9376-0B7D-4E3F-AB89-B20D23EAE747}" type="presParOf" srcId="{C60868ED-CFBD-427D-A1DF-AD40273D2122}" destId="{6AE0A39B-2620-4497-AB60-C96F29C761A4}" srcOrd="0" destOrd="0" presId="urn:microsoft.com/office/officeart/2005/8/layout/orgChart1"/>
    <dgm:cxn modelId="{CACEB799-38E6-40C2-9DF6-ADBBAAFC706A}" type="presParOf" srcId="{6AE0A39B-2620-4497-AB60-C96F29C761A4}" destId="{282AD348-5397-4967-8807-02FEBB1F968E}" srcOrd="0" destOrd="0" presId="urn:microsoft.com/office/officeart/2005/8/layout/orgChart1"/>
    <dgm:cxn modelId="{87EFD299-EB9A-407A-97A5-896EADAEA9AF}" type="presParOf" srcId="{6AE0A39B-2620-4497-AB60-C96F29C761A4}" destId="{A70C491C-DB0C-4F41-B5C4-620A82DC62C7}" srcOrd="1" destOrd="0" presId="urn:microsoft.com/office/officeart/2005/8/layout/orgChart1"/>
    <dgm:cxn modelId="{02FA0AF7-DBF7-49AC-A9E6-ABEBA9308E5C}" type="presParOf" srcId="{C60868ED-CFBD-427D-A1DF-AD40273D2122}" destId="{17B450F9-A6D5-4A53-9664-95341E81544A}" srcOrd="1" destOrd="0" presId="urn:microsoft.com/office/officeart/2005/8/layout/orgChart1"/>
    <dgm:cxn modelId="{3A8E71A3-9E7D-44ED-8DA1-D76782465684}" type="presParOf" srcId="{C60868ED-CFBD-427D-A1DF-AD40273D2122}" destId="{81A1F615-AC48-4994-B01C-32EA4D18E98D}" srcOrd="2" destOrd="0" presId="urn:microsoft.com/office/officeart/2005/8/layout/orgChart1"/>
    <dgm:cxn modelId="{26248478-6C25-4A34-908A-1BADEC95F7A5}" type="presParOf" srcId="{9C9E459B-AC4B-4DB8-8214-059BC0EB39C5}" destId="{A26FA9CC-CABB-4CCF-B18B-E555EA77F571}" srcOrd="10" destOrd="0" presId="urn:microsoft.com/office/officeart/2005/8/layout/orgChart1"/>
    <dgm:cxn modelId="{23DFD87F-4C2F-471C-8E81-D94D69743BCC}" type="presParOf" srcId="{9C9E459B-AC4B-4DB8-8214-059BC0EB39C5}" destId="{866DBFDC-7917-4C29-BFC0-30B245EE286C}" srcOrd="11" destOrd="0" presId="urn:microsoft.com/office/officeart/2005/8/layout/orgChart1"/>
    <dgm:cxn modelId="{F78C4913-0C7D-4FE7-A271-7B7FD7FE4C2E}" type="presParOf" srcId="{866DBFDC-7917-4C29-BFC0-30B245EE286C}" destId="{34BCDC61-7CA4-4F2C-AFD1-F3E15F1B3189}" srcOrd="0" destOrd="0" presId="urn:microsoft.com/office/officeart/2005/8/layout/orgChart1"/>
    <dgm:cxn modelId="{FEA07B1F-C50A-435E-BE74-68DE65978B98}" type="presParOf" srcId="{34BCDC61-7CA4-4F2C-AFD1-F3E15F1B3189}" destId="{15FC1399-182D-40AA-B64C-F28711E35FB0}" srcOrd="0" destOrd="0" presId="urn:microsoft.com/office/officeart/2005/8/layout/orgChart1"/>
    <dgm:cxn modelId="{3BDA2CC8-EEE0-46B5-A65A-FE469863125A}" type="presParOf" srcId="{34BCDC61-7CA4-4F2C-AFD1-F3E15F1B3189}" destId="{AC664783-9F4E-44B2-8A15-958C10EC6054}" srcOrd="1" destOrd="0" presId="urn:microsoft.com/office/officeart/2005/8/layout/orgChart1"/>
    <dgm:cxn modelId="{A2B91CD4-D68D-4758-8D45-E371C89821D5}" type="presParOf" srcId="{866DBFDC-7917-4C29-BFC0-30B245EE286C}" destId="{55B3C412-B074-4BD8-942A-0D4CC74D1139}" srcOrd="1" destOrd="0" presId="urn:microsoft.com/office/officeart/2005/8/layout/orgChart1"/>
    <dgm:cxn modelId="{6088B7D2-96A7-4281-98B5-B50E2D706256}" type="presParOf" srcId="{866DBFDC-7917-4C29-BFC0-30B245EE286C}" destId="{9D222554-CF62-427F-9F0D-92AA26E85410}" srcOrd="2" destOrd="0" presId="urn:microsoft.com/office/officeart/2005/8/layout/orgChart1"/>
    <dgm:cxn modelId="{33E218ED-48B1-4B70-866E-F6874F40F54A}" type="presParOf" srcId="{DD799841-F5A3-48AA-A4CD-5FD7FE7581B8}" destId="{DEEFAEE1-03EC-4DCC-BBB5-24189F12EC9C}" srcOrd="2" destOrd="0" presId="urn:microsoft.com/office/officeart/2005/8/layout/orgChart1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6FA9CC-CABB-4CCF-B18B-E555EA77F571}">
      <dsp:nvSpPr>
        <dsp:cNvPr id="0" name=""/>
        <dsp:cNvSpPr/>
      </dsp:nvSpPr>
      <dsp:spPr>
        <a:xfrm>
          <a:off x="4428491" y="1298044"/>
          <a:ext cx="3793943" cy="25088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5443"/>
              </a:lnTo>
              <a:lnTo>
                <a:pt x="3793943" y="125443"/>
              </a:lnTo>
              <a:lnTo>
                <a:pt x="3793943" y="25088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139DCE-C484-4E5A-94FF-F50F19EF70F0}">
      <dsp:nvSpPr>
        <dsp:cNvPr id="0" name=""/>
        <dsp:cNvSpPr/>
      </dsp:nvSpPr>
      <dsp:spPr>
        <a:xfrm>
          <a:off x="4428491" y="1298044"/>
          <a:ext cx="2276365" cy="25088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5443"/>
              </a:lnTo>
              <a:lnTo>
                <a:pt x="2276365" y="125443"/>
              </a:lnTo>
              <a:lnTo>
                <a:pt x="2276365" y="25088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6F9C102-70D5-414C-84B8-8326C6162DF9}">
      <dsp:nvSpPr>
        <dsp:cNvPr id="0" name=""/>
        <dsp:cNvSpPr/>
      </dsp:nvSpPr>
      <dsp:spPr>
        <a:xfrm>
          <a:off x="4428491" y="1298044"/>
          <a:ext cx="758788" cy="25088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5443"/>
              </a:lnTo>
              <a:lnTo>
                <a:pt x="758788" y="125443"/>
              </a:lnTo>
              <a:lnTo>
                <a:pt x="758788" y="25088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E502AA-61EB-4039-9668-F8EC4AC6740B}">
      <dsp:nvSpPr>
        <dsp:cNvPr id="0" name=""/>
        <dsp:cNvSpPr/>
      </dsp:nvSpPr>
      <dsp:spPr>
        <a:xfrm>
          <a:off x="3669703" y="1298044"/>
          <a:ext cx="758788" cy="250886"/>
        </a:xfrm>
        <a:custGeom>
          <a:avLst/>
          <a:gdLst/>
          <a:ahLst/>
          <a:cxnLst/>
          <a:rect l="0" t="0" r="0" b="0"/>
          <a:pathLst>
            <a:path>
              <a:moveTo>
                <a:pt x="758788" y="0"/>
              </a:moveTo>
              <a:lnTo>
                <a:pt x="758788" y="125443"/>
              </a:lnTo>
              <a:lnTo>
                <a:pt x="0" y="125443"/>
              </a:lnTo>
              <a:lnTo>
                <a:pt x="0" y="25088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12D657-27F3-4C21-8C59-E3851F8C481D}">
      <dsp:nvSpPr>
        <dsp:cNvPr id="0" name=""/>
        <dsp:cNvSpPr/>
      </dsp:nvSpPr>
      <dsp:spPr>
        <a:xfrm>
          <a:off x="2152126" y="1298044"/>
          <a:ext cx="2276365" cy="250886"/>
        </a:xfrm>
        <a:custGeom>
          <a:avLst/>
          <a:gdLst/>
          <a:ahLst/>
          <a:cxnLst/>
          <a:rect l="0" t="0" r="0" b="0"/>
          <a:pathLst>
            <a:path>
              <a:moveTo>
                <a:pt x="2276365" y="0"/>
              </a:moveTo>
              <a:lnTo>
                <a:pt x="2276365" y="125443"/>
              </a:lnTo>
              <a:lnTo>
                <a:pt x="0" y="125443"/>
              </a:lnTo>
              <a:lnTo>
                <a:pt x="0" y="25088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654054C-B1FA-4147-B2A0-2AB9F9BD3A8D}">
      <dsp:nvSpPr>
        <dsp:cNvPr id="0" name=""/>
        <dsp:cNvSpPr/>
      </dsp:nvSpPr>
      <dsp:spPr>
        <a:xfrm>
          <a:off x="634548" y="1298044"/>
          <a:ext cx="3793943" cy="250886"/>
        </a:xfrm>
        <a:custGeom>
          <a:avLst/>
          <a:gdLst/>
          <a:ahLst/>
          <a:cxnLst/>
          <a:rect l="0" t="0" r="0" b="0"/>
          <a:pathLst>
            <a:path>
              <a:moveTo>
                <a:pt x="3793943" y="0"/>
              </a:moveTo>
              <a:lnTo>
                <a:pt x="3793943" y="125443"/>
              </a:lnTo>
              <a:lnTo>
                <a:pt x="0" y="125443"/>
              </a:lnTo>
              <a:lnTo>
                <a:pt x="0" y="25088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B8CC960-4467-43B3-B038-33FA21C7A19A}">
      <dsp:nvSpPr>
        <dsp:cNvPr id="0" name=""/>
        <dsp:cNvSpPr/>
      </dsp:nvSpPr>
      <dsp:spPr>
        <a:xfrm>
          <a:off x="3709032" y="364764"/>
          <a:ext cx="1438918" cy="933280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800" kern="1200" dirty="0" smtClean="0"/>
            <a:t>.</a:t>
          </a:r>
          <a:endParaRPr lang="en-GB" sz="800" kern="1200" dirty="0"/>
        </a:p>
      </dsp:txBody>
      <dsp:txXfrm>
        <a:off x="3754591" y="410323"/>
        <a:ext cx="1347800" cy="842162"/>
      </dsp:txXfrm>
    </dsp:sp>
    <dsp:sp modelId="{33962C51-F050-4B75-9DEE-4FF5D0DE927A}">
      <dsp:nvSpPr>
        <dsp:cNvPr id="0" name=""/>
        <dsp:cNvSpPr/>
      </dsp:nvSpPr>
      <dsp:spPr>
        <a:xfrm>
          <a:off x="1203" y="1548930"/>
          <a:ext cx="1266690" cy="904069"/>
        </a:xfrm>
        <a:prstGeom prst="round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85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300" kern="1200" dirty="0"/>
        </a:p>
      </dsp:txBody>
      <dsp:txXfrm>
        <a:off x="45336" y="1593063"/>
        <a:ext cx="1178424" cy="815803"/>
      </dsp:txXfrm>
    </dsp:sp>
    <dsp:sp modelId="{09083E7C-0F50-4AA0-8C1C-BC583449B4EF}">
      <dsp:nvSpPr>
        <dsp:cNvPr id="0" name=""/>
        <dsp:cNvSpPr/>
      </dsp:nvSpPr>
      <dsp:spPr>
        <a:xfrm>
          <a:off x="1518780" y="1548930"/>
          <a:ext cx="1266690" cy="904069"/>
        </a:xfrm>
        <a:prstGeom prst="roundRect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300" kern="1200" dirty="0" smtClean="0"/>
            <a:t>.</a:t>
          </a:r>
          <a:endParaRPr lang="en-GB" sz="5300" kern="1200" dirty="0"/>
        </a:p>
      </dsp:txBody>
      <dsp:txXfrm>
        <a:off x="1562913" y="1593063"/>
        <a:ext cx="1178424" cy="815803"/>
      </dsp:txXfrm>
    </dsp:sp>
    <dsp:sp modelId="{8820F18B-28DF-4233-B53D-AA03DDB21BCC}">
      <dsp:nvSpPr>
        <dsp:cNvPr id="0" name=""/>
        <dsp:cNvSpPr/>
      </dsp:nvSpPr>
      <dsp:spPr>
        <a:xfrm>
          <a:off x="3036358" y="1548930"/>
          <a:ext cx="1266690" cy="904069"/>
        </a:xfrm>
        <a:prstGeom prst="roundRect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800" kern="1200" dirty="0" smtClean="0"/>
            <a:t>.</a:t>
          </a:r>
          <a:endParaRPr lang="en-GB" sz="800" kern="1200" dirty="0"/>
        </a:p>
      </dsp:txBody>
      <dsp:txXfrm>
        <a:off x="3080491" y="1593063"/>
        <a:ext cx="1178424" cy="815803"/>
      </dsp:txXfrm>
    </dsp:sp>
    <dsp:sp modelId="{EDA7C0D0-89D0-45C5-A4F3-6726CDB44AF5}">
      <dsp:nvSpPr>
        <dsp:cNvPr id="0" name=""/>
        <dsp:cNvSpPr/>
      </dsp:nvSpPr>
      <dsp:spPr>
        <a:xfrm>
          <a:off x="4553935" y="1548930"/>
          <a:ext cx="1266690" cy="904069"/>
        </a:xfrm>
        <a:prstGeom prst="roundRect">
          <a:avLst/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 w="254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300" kern="1200" dirty="0" smtClean="0"/>
            <a:t>.</a:t>
          </a:r>
          <a:endParaRPr lang="en-GB" sz="5300" kern="1200" dirty="0"/>
        </a:p>
      </dsp:txBody>
      <dsp:txXfrm>
        <a:off x="4598068" y="1593063"/>
        <a:ext cx="1178424" cy="815803"/>
      </dsp:txXfrm>
    </dsp:sp>
    <dsp:sp modelId="{282AD348-5397-4967-8807-02FEBB1F968E}">
      <dsp:nvSpPr>
        <dsp:cNvPr id="0" name=""/>
        <dsp:cNvSpPr/>
      </dsp:nvSpPr>
      <dsp:spPr>
        <a:xfrm>
          <a:off x="6071512" y="1548930"/>
          <a:ext cx="1266690" cy="904069"/>
        </a:xfrm>
        <a:prstGeom prst="roundRect">
          <a:avLst/>
        </a:prstGeom>
        <a:blipFill rotWithShape="0">
          <a:blip xmlns:r="http://schemas.openxmlformats.org/officeDocument/2006/relationships" r:embed="rId6"/>
          <a:stretch>
            <a:fillRect/>
          </a:stretch>
        </a:blipFill>
        <a:ln w="254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300" kern="1200"/>
        </a:p>
      </dsp:txBody>
      <dsp:txXfrm>
        <a:off x="6115645" y="1593063"/>
        <a:ext cx="1178424" cy="815803"/>
      </dsp:txXfrm>
    </dsp:sp>
    <dsp:sp modelId="{15FC1399-182D-40AA-B64C-F28711E35FB0}">
      <dsp:nvSpPr>
        <dsp:cNvPr id="0" name=""/>
        <dsp:cNvSpPr/>
      </dsp:nvSpPr>
      <dsp:spPr>
        <a:xfrm>
          <a:off x="7589089" y="1548930"/>
          <a:ext cx="1266690" cy="904069"/>
        </a:xfrm>
        <a:prstGeom prst="roundRect">
          <a:avLst/>
        </a:prstGeom>
        <a:blipFill rotWithShape="0">
          <a:blip xmlns:r="http://schemas.openxmlformats.org/officeDocument/2006/relationships" r:embed="rId7"/>
          <a:stretch>
            <a:fillRect/>
          </a:stretch>
        </a:blipFill>
        <a:ln w="25400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655" tIns="33655" rIns="33655" bIns="3365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300" kern="1200"/>
        </a:p>
      </dsp:txBody>
      <dsp:txXfrm>
        <a:off x="7633222" y="1593063"/>
        <a:ext cx="1178424" cy="8158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72B01-4200-4BA4-AFCE-9951D1A5B85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465D7-6DAF-4EE1-BE6C-73F9A37EA0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9602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72B01-4200-4BA4-AFCE-9951D1A5B85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465D7-6DAF-4EE1-BE6C-73F9A37EA0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519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72B01-4200-4BA4-AFCE-9951D1A5B85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465D7-6DAF-4EE1-BE6C-73F9A37EA0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53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72B01-4200-4BA4-AFCE-9951D1A5B85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465D7-6DAF-4EE1-BE6C-73F9A37EA0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490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72B01-4200-4BA4-AFCE-9951D1A5B85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465D7-6DAF-4EE1-BE6C-73F9A37EA0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4427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72B01-4200-4BA4-AFCE-9951D1A5B85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465D7-6DAF-4EE1-BE6C-73F9A37EA0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854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72B01-4200-4BA4-AFCE-9951D1A5B85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465D7-6DAF-4EE1-BE6C-73F9A37EA0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7804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72B01-4200-4BA4-AFCE-9951D1A5B85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465D7-6DAF-4EE1-BE6C-73F9A37EA0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5832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72B01-4200-4BA4-AFCE-9951D1A5B85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465D7-6DAF-4EE1-BE6C-73F9A37EA0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6728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72B01-4200-4BA4-AFCE-9951D1A5B85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465D7-6DAF-4EE1-BE6C-73F9A37EA0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209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72B01-4200-4BA4-AFCE-9951D1A5B85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465D7-6DAF-4EE1-BE6C-73F9A37EA0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391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872B01-4200-4BA4-AFCE-9951D1A5B85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5465D7-6DAF-4EE1-BE6C-73F9A37EA0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4088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12.png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11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75656" y="2492896"/>
            <a:ext cx="6651180" cy="12227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sz="2000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Strategic Options – Corporate Level Strategy</a:t>
            </a:r>
          </a:p>
          <a:p>
            <a:pPr algn="ctr">
              <a:lnSpc>
                <a:spcPct val="200000"/>
              </a:lnSpc>
            </a:pPr>
            <a:r>
              <a:rPr lang="en-GB" sz="2000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Ansoff’s Matrix</a:t>
            </a:r>
            <a:endParaRPr lang="en-GB" sz="20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7470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563" y="-315416"/>
            <a:ext cx="6184706" cy="11220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sz="4000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This week’s sessions</a:t>
            </a:r>
            <a:endParaRPr lang="en-GB" sz="40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80577" y="1916832"/>
            <a:ext cx="760379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600" dirty="0" smtClean="0">
                <a:solidFill>
                  <a:schemeClr val="bg1"/>
                </a:solidFill>
              </a:rPr>
              <a:t>Business and Corporate Level Strategy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600" dirty="0" smtClean="0">
                <a:solidFill>
                  <a:schemeClr val="bg1"/>
                </a:solidFill>
              </a:rPr>
              <a:t>Ansoff’s Matrix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600" dirty="0" smtClean="0">
                <a:solidFill>
                  <a:schemeClr val="bg1"/>
                </a:solidFill>
              </a:rPr>
              <a:t>Assignment Support – Dummy Document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140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512" y="188640"/>
            <a:ext cx="29770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u="sng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Learning Outcomes</a:t>
            </a:r>
            <a:endParaRPr lang="en-GB" sz="2000" b="1" u="sng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9513" y="836712"/>
            <a:ext cx="684076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Understanding the difference between business and corporate level strategy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Understand the purpose of Corporate level Strategy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Understand Ansoff’s Growth Matrix</a:t>
            </a:r>
          </a:p>
        </p:txBody>
      </p:sp>
    </p:spTree>
    <p:extLst>
      <p:ext uri="{BB962C8B-B14F-4D97-AF65-F5344CB8AC3E}">
        <p14:creationId xmlns:p14="http://schemas.microsoft.com/office/powerpoint/2010/main" val="719852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9512" y="188640"/>
            <a:ext cx="26837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u="sng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Strategic Choices</a:t>
            </a:r>
            <a:endParaRPr lang="en-GB" sz="2000" b="1" u="sng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3563888" y="1484784"/>
            <a:ext cx="1872208" cy="72008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 smtClean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Strategic Choices</a:t>
            </a:r>
            <a:endParaRPr lang="en-GB" sz="16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1259632" y="3509392"/>
            <a:ext cx="1641592" cy="114374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 smtClean="0"/>
              <a:t>Business Level Strategy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3679196" y="3509392"/>
            <a:ext cx="1641592" cy="114374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 smtClean="0"/>
              <a:t>Strategic Directions</a:t>
            </a:r>
          </a:p>
          <a:p>
            <a:pPr algn="ctr"/>
            <a:r>
              <a:rPr lang="en-GB" sz="1600" b="1" dirty="0" smtClean="0"/>
              <a:t>(Corporate Level Strategy)</a:t>
            </a:r>
            <a:endParaRPr lang="en-GB" sz="1600" b="1" dirty="0"/>
          </a:p>
          <a:p>
            <a:endParaRPr lang="en-GB" sz="12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6098760" y="3509392"/>
            <a:ext cx="1641592" cy="114374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 smtClean="0"/>
              <a:t>Strategy Methods</a:t>
            </a:r>
            <a:endParaRPr lang="en-GB" sz="1600" b="1" dirty="0"/>
          </a:p>
          <a:p>
            <a:endParaRPr lang="en-GB" sz="1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9" name="Straight Arrow Connector 8"/>
          <p:cNvCxnSpPr>
            <a:stCxn id="5" idx="2"/>
          </p:cNvCxnSpPr>
          <p:nvPr/>
        </p:nvCxnSpPr>
        <p:spPr>
          <a:xfrm>
            <a:off x="4499992" y="2204864"/>
            <a:ext cx="0" cy="13045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>
            <a:off x="2080428" y="2204864"/>
            <a:ext cx="2419564" cy="13045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4499992" y="2204864"/>
            <a:ext cx="2419564" cy="13045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199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9512" y="188640"/>
            <a:ext cx="26837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u="sng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Strategic Choices</a:t>
            </a:r>
            <a:endParaRPr lang="en-GB" sz="2000" b="1" u="sng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79513" y="836712"/>
            <a:ext cx="68407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Business Level Strategy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Single industry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Individual Market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Concerned with positioning and competing</a:t>
            </a:r>
            <a:endParaRPr lang="en-GB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79512" y="3699034"/>
            <a:ext cx="502733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Corporate Level Strategy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Multiple industries and Markets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b="1" dirty="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Concerned with growth</a:t>
            </a:r>
            <a:endParaRPr lang="en-GB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5423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http://img2.wikia.nocookie.net/__cb20101021194402/logopedia/images/9/97/Mars_logo.sv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http://img2.wikia.nocookie.net/__cb20101021194402/logopedia/images/9/97/Mars_logo.sv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0" name="Picture 6" descr="Mars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5125" y="44624"/>
            <a:ext cx="3024336" cy="1246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3695802606"/>
              </p:ext>
            </p:extLst>
          </p:nvPr>
        </p:nvGraphicFramePr>
        <p:xfrm>
          <a:off x="155575" y="4005063"/>
          <a:ext cx="8856984" cy="28177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3263" y="1627025"/>
            <a:ext cx="3651111" cy="12062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1843049"/>
            <a:ext cx="1635249" cy="56520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133" y="3151533"/>
            <a:ext cx="1312860" cy="76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996952"/>
            <a:ext cx="2148830" cy="10744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774468"/>
            <a:ext cx="1800200" cy="91139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212" y="2931874"/>
            <a:ext cx="1368152" cy="12045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2914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Arrow Connector 4"/>
          <p:cNvCxnSpPr/>
          <p:nvPr/>
        </p:nvCxnSpPr>
        <p:spPr>
          <a:xfrm flipV="1">
            <a:off x="1466420" y="908720"/>
            <a:ext cx="0" cy="48245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1450834" y="5733256"/>
            <a:ext cx="684076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1" name="Rounded Rectangle 10"/>
          <p:cNvSpPr/>
          <p:nvPr/>
        </p:nvSpPr>
        <p:spPr>
          <a:xfrm>
            <a:off x="1619672" y="1340768"/>
            <a:ext cx="3035518" cy="17281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Market Development</a:t>
            </a:r>
            <a:endParaRPr lang="en-GB" b="1" dirty="0"/>
          </a:p>
        </p:txBody>
      </p:sp>
      <p:sp>
        <p:nvSpPr>
          <p:cNvPr id="12" name="Rounded Rectangle 11"/>
          <p:cNvSpPr/>
          <p:nvPr/>
        </p:nvSpPr>
        <p:spPr>
          <a:xfrm>
            <a:off x="5256076" y="3696459"/>
            <a:ext cx="3035518" cy="17281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Product Development</a:t>
            </a:r>
            <a:endParaRPr lang="en-GB" b="1" dirty="0"/>
          </a:p>
        </p:txBody>
      </p:sp>
      <p:sp>
        <p:nvSpPr>
          <p:cNvPr id="13" name="Rounded Rectangle 12"/>
          <p:cNvSpPr/>
          <p:nvPr/>
        </p:nvSpPr>
        <p:spPr>
          <a:xfrm>
            <a:off x="1619672" y="3696459"/>
            <a:ext cx="3035518" cy="17281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Market Penetration</a:t>
            </a:r>
            <a:endParaRPr lang="en-GB" b="1" dirty="0"/>
          </a:p>
        </p:txBody>
      </p:sp>
      <p:sp>
        <p:nvSpPr>
          <p:cNvPr id="14" name="Rounded Rectangle 13"/>
          <p:cNvSpPr/>
          <p:nvPr/>
        </p:nvSpPr>
        <p:spPr>
          <a:xfrm>
            <a:off x="5256076" y="1340768"/>
            <a:ext cx="3035518" cy="17281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Diversification</a:t>
            </a:r>
            <a:endParaRPr lang="en-GB" b="1" dirty="0"/>
          </a:p>
        </p:txBody>
      </p:sp>
      <p:sp>
        <p:nvSpPr>
          <p:cNvPr id="15" name="TextBox 14"/>
          <p:cNvSpPr txBox="1"/>
          <p:nvPr/>
        </p:nvSpPr>
        <p:spPr>
          <a:xfrm rot="16200000">
            <a:off x="268785" y="4440542"/>
            <a:ext cx="1756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Existing Markets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 rot="16200000">
            <a:off x="415556" y="2013869"/>
            <a:ext cx="1462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New Markets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5886348" y="5877272"/>
            <a:ext cx="1515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New Products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2249944" y="5877272"/>
            <a:ext cx="18095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Existing Products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51520" y="188640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Ansoff’s Matrix</a:t>
            </a:r>
            <a:endParaRPr lang="en-GB" sz="2800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1122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3170" y="188640"/>
            <a:ext cx="20660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Market Penetration</a:t>
            </a:r>
            <a:endParaRPr lang="en-GB" u="sng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19882" y="692695"/>
            <a:ext cx="8572598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Increasing share of market with current product range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Suits companies with simple and undiversified offering</a:t>
            </a:r>
          </a:p>
          <a:p>
            <a:pPr>
              <a:lnSpc>
                <a:spcPct val="150000"/>
              </a:lnSpc>
            </a:pPr>
            <a:endParaRPr lang="en-GB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Can be achieved by: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Encouraging more purchases from existing customers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Gain customers from competitors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Convert non users into users (where both are in the same market segment)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The firm seeks to: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Maintain or increase it’s market share through competitive pricing, advertising, sales promotion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Secure dominance of market growth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Restructure a mature market by driving out competitors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Increase usage by existing customers e.g. loyalty cards</a:t>
            </a:r>
          </a:p>
          <a:p>
            <a:endParaRPr lang="en-GB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8018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68540" y="836712"/>
            <a:ext cx="4347475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u="sng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Possible Disadvantages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Retaliation </a:t>
            </a:r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from competitors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Legal </a:t>
            </a:r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Constraints</a:t>
            </a:r>
          </a:p>
        </p:txBody>
      </p:sp>
      <p:pic>
        <p:nvPicPr>
          <p:cNvPr id="3" name="Picture 2" descr="http://www.screendaily.com/pictures/200xany/P/web/l/o/a/Competition_Commissi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575440"/>
            <a:ext cx="1905000" cy="19526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4" name="TextBox 3"/>
          <p:cNvSpPr txBox="1"/>
          <p:nvPr/>
        </p:nvSpPr>
        <p:spPr>
          <a:xfrm>
            <a:off x="303170" y="188640"/>
            <a:ext cx="20660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Market Penetration</a:t>
            </a:r>
            <a:endParaRPr lang="en-GB" u="sng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AutoShape 2" descr="data:image/jpeg;base64,/9j/4AAQSkZJRgABAQAAAQABAAD/2wCEAAkGBxQTERUUExQWFhUXGR4bGRgYGRwfIRwiICEcHCEeHSAgHCggHyAnHCAdITEiJyksLi4uHR8zODMsNygtLisBCgoKDg0OGxAQGzQkICY0NC80LzcyLCwvNDQsLCwsLCwsNCwsLDQsLCwsLCwsLCwsLCwsLCwsLCwsLCwsLCwsLP/AABEIAKgBCAMBEQACEQEDEQH/xAAcAAACAwEBAQEAAAAAAAAAAAAFBgMEBwIBAAj/xABBEAACAQIEBAQEBAQFAQgDAAABAgMEEQAFEiEGMUFREyJhcQeBkaEUMkKxI2LB0RUzUnLh8BZDY4KSwtLxJDSy/8QAGwEAAQUBAQAAAAAAAAAAAAAABAABAgMFBgf/xAA3EQABAwIEAwUHBAMAAwEAAAABAAIDBBEFEiExE0FRImFxgZEUMqGxwdHwBiNC4RUz8SRSYrL/2gAMAwEAAhEDEQA/APuH84lo5BIAdDjdT+tfT1HfGDDM6E35FejV1FFWxlhOo59D/a1+CWOpgup1RyKR8jsfY42rtlZpsVwD2SUs1naOaVl3DUjUleqv0Yxt8za/texxkUx4U1j4LtsQY2soiWdA4fNa7IwAuSAO5NsbZIG64JoLjYBBM34dgnqI5ZTuBbRcDVvcX6m3b1wPJDG94c7daVLiNRBA6OPnrforM7ymBmgVBKtwARsdJIt9OWHJcWEt3+ypY2ITBsxOU6+vNK/D1RmMtQkkqt4W4ZWAUWP8p3JwHC6oc8Odt6Laro8Oip3MjIzciNT6pWzyi8GeSP8A0sbe3MfbAUrcjy1bFHNxoWv6hR5Rl5nmSMfqO/oOuFDHxHhqeqqBBEZDyRPjSvDziNfyxDQLff8AYD5YsrZM8mUbDRBYRA6OHO7d2v2V6pj/ABtCjrvNBsR1I2/cAEexxdIPaIQ4bhCxuFDWOYdGP28UnIlztjM8FvrTKfK3alpEsLxursG6AXNvffG2yne6KMdCuRkrY2VMzuoIFl7R5BDAWeR9Ra4JcgKb9COW/ri2Gijj1OpVFTjE0oDWjKB66d6r8aZ7NRCnljjDw+IEnvtoU2Ctq/SAee3zGDNtlk3J1KAvxPViuMWoahUiIUvhEkw3H8cSX7ea9rfp54WqRsmLP+GBPP4yTzQSGMxP4Wk60O9jqU2I6HD6Jr9FWqKGemESwU6CGJAi2GqTT21c13vyvgKonmjPYbcLUoqWllbaR9nKtWQ5bWrpq6cBuWpr3Hs48w+eK48Qjdo/RWzYPMzWPtD4pkochpBRrSpGj0wFgpswPqe5v154MBBFwsxzSw2cLFDMwy+joKCWMxEU1zqRbn85HLfvvh7qKzqhJoa2laknMsNSy3jPOxYKQ4G1xfY2HLCTXQPO86WSXMmKO/jkKjAbKFa4LehCr98JK6uZ3mPivkUhOy6AxPTRLGDf2Awk90e+PFbHJQweHIj2n30MGt5H52Jth0ka+HOUPBIzPmf4vXGLRa76NwbgeI3TbkMJK6n4785pI+9/uUUf1xk4pqWN8fouiwLsslf4fC5TNxJkSVUYBOll/K1r29COowbUUzZm5TpZZVFXOpnZhqDuEp1+U1SR+HU1kaQcrs3MDpa129sAuppwMrn9la0dZSl+eGIl/cFG3HdPSxCGkjabT+tvKt+p5EnffkPfBDJWRtDIxmsrP8JVVTzNUEMB6pSznjCqqNnm8Nf9MfkH1vqP1xeKWvn91hA9EUyLBKLWWUOPjf4BXPhfMqVy2tZkZdh7HFZpZqWfJLuRfqlidTS1uH8amGgdbay2eSUKCWIAHMk2A+eClx6ymszaJ6OKDwjrjG0hIFu9huSD8sYj5Wujay2o5rvoqSaOrfPn7LuX36KbhPP2o5LMD4TfmW24/mHr++JU85idY7KGJ0DaxmZp7Q2P0/NkV4vydpqmN4F1idbgryuLAknpsRi6ogL5A5nNA4VWNhpnRzHLkPnr8+avNLHRMpmZ6usa1lBvp/287fucTL2wGx7TihgySuaREBFEOfXx6o9W5W8juwC2kCi7/mjt/pt/cb4IfCXOJ6+o8Flw1TI2AG/Zvtsb9V06tdgA+gSNq0c9wCPlcn7YRvsNrlIFtg42uQLX20JBQj/tDOkhQ6Wt0I327kHniyPMG9rdCTZM5ybIHxGv4mQSABGsAd73t15dsC1FKZXZgbLVw7FBTMMbhcLrJFFNFK/OZhpQdvW/v+2GigdCwkakqyrr4quRjSbMGpQ7/shUuhJAQ22ubk/IYFZRTHcLTlxmmZo03RrhrhyeJw7SeGbWIABJHY9P3wTS0UjHZy6yzcRxanmZww3N37BG62vo6eVfFaGKV/y6rAn19N+pxotiY03AWC6plLchcbdLqHiXP/wjwGQAQSMySS3/AMs2uhItbSTfc9bd8WKhZ3WM9RFS1dQi1UYkemkWRmSJzqKxVA2IW9yL2/UPfDJ9lpOQcPFcuSkqSJv4eh+xHbfewG2GJATgFHIaUKqqCQqgAAdgLAE+2GupZVxl9AkCCOMHSCTuSTuSTcnc7nCTrupnVFLMbAcziLnBouVOON0jg1ouUmVZfMJbIgRF5sRv8z19sZEmarfZosOq6SLJhsV3uuTy/Pmu801xvDSUzEFdyb2uT3+VziUt2ObBCVClySskqqkaHl3BTy1siRPHXQs6ttqVQVK2HOx73wS2eSJv7w9NUFLRw1D70rhboTY380Pyvh7LYNFRHG4Z7+GDrYi2xZV35X59MXe1R5Q7qhP8dNxHM/8AXc30170VybhekjppI4FYw1A8x1E3FrbEnbbF7XBwu3VCPidG4tcLEJerfh5QFIYnSqsGdYwLn8x1NqNiACRsT3xJQQmp4RyiOnKM1QsbTbkk/nRXW17dmPvi2KF8pswXUHytYLuK64YXJqCYywSy6yuk6tRFjb09MWmhnH8VAVMRF8y4q+LkmeOZaWVzCBzawU3JBbSp6+o5YnJgcbntdM+x5D/qthxqWKJ0ULLg7nysrVRxPmc11VEh6XAsRz6sTvsemLiygjGYvzIRrqt+zbJPNJUS/wAV2JBYKZHNzz0nc72HbpgvhUMb8oZd1r235X5q1mIYjk7MmVu2lh8lRrqZo20swY2B2N+f9caFO5r2ZmNsPRZ1S+QvtK7MepN1ytBIbDQRdSwuCLqNyd+YwnVMQF8w3t5nkq2xPOze9FOBZ9NbAemu31BGMDHo7SRS+I+31XWYBKXUFVAe5w+R+QWhfGfMPDyxkHOZ1Qe27H7DGcgk18OZJFDDHqiUS6RqJAJv74ohiaxo01WjXV8k8rrPOW+gVnMcjp5nEksYYgczsPn3w74Y3m7gqoK6ohbkjdYFWoI4/D0REBbEDwyNva3XExlIs1UPdJnzSC5776pEyIrl9ZJHV2Jk8yVDdR1ufX9/cYzYSKeQtk57FdLW5sRpWvpv46Fn58EWf4g0+qypKy3/ADgC33OLTiUYOxt1QQ/T9Rlu5wB6JgpKyJo2mRro25+QAtbocFsewtzNOhWVNFKxwieLEJPpzd3LXGu+43tc3xYhjoVbSBNSkMCFG4IIJtvhJXVBlsCSQANySbW9z0GHATE9FPWcWRRQwtAGqDLIIkCm2prXPmba1hzxZ4KF77oHLxFXT08ksUal4/EhqKVfzo1jpeNhu21jb6dsJIjVfS8DzTRwyiVVL00ccyTh2F1GzWDDURdvK+18I2G6QudkxZhxJTQxCIn8RZQpAAINgBufy7+mBJa6JnO57lpU2E1M3LKOp+yX5OL5WIssQjHKLTcel78/kBjMkxOUm7VvRYBThtnkk+nonGDiCnemXzRs5VS0KuL3NjaxN7Xxp8Vrm3GqwhSSRzZdWjqQvJFZVIBa+i8QUMBrJa4A7DybHoScPbRXgtc4Hlezr2OgA+eu3OyNAlL33ufLizULO0dsvIK1XIAvve23a1/3GEHXTvhcwXP5+WXUfNvf+gxNU7nVLVXkVQs7zQyKSSSNXPfpyt6YzX0sokL2FbsWIU74GwzNNh6KbIuIWeQwTqElH39CO+JwVTnP4bxqqq3Dmxx8eA3arWdRiMpMsqxMqlBdbgg2NlUEG9+2LZxls4Oty67qijcZAYnMLgTfQ2tbqeio5aCVSnEngoo5EjxX63t+i/bniiO+kV8v/wCj9kVUZQXVBZnJ7uwO7/6t12TMq2G2NAdFik3N0mfFHJxNTCbfXBcixNrNa9xyPIe2DsOkyTjv0QlYzNEe5Y7RUrSyBI11MTsNt/rjpJ5WQsL5DYBZDI3yENbqSm7KOF66PVp8NA9tWo35ctrWvvjnKvGcOlsTdxG1tFr09BVxg2sL9dVHxPl9XTxrJJUarv8Ap2sbEX5dtsTwuqo6qQxRxWsOfj99U1bFUQsD3Pvry8FJwhw1+IQyzu5QnZQT5u5J9/rivGMY9leIYAMwGp6dAPJKgoOO3PKTl6dUVzjgSFkPgXRxyBN1b035e+M6k/Uk7HgVHaHoQi6jB43N/a0PqEHhzMTKUmUxeGBG7E7jWUjNrjy7KT164030hgeJIXZs13AW/wDW7teupshmziVuV4y20J8dEGzGBKSqQodgUcgkNpswJFxz5ffEqh8lXh5kkGrTfa23O3micPy09aYmnR7S31H5ZMPxgP4iuoKMHmbkDvIyrf5KGPsTjNSWzhcJOkXiGinr680rM8VNGgdrfrv9jvtvyscAyMdNJkOgC6WimgoKIVIAdI42HcqGd8LtlgFXRSP5CPERyCCPkBt3v7jFcsJg/cjKKpMUbijjS1bRrsR1876p0qKGCvp42kW6sA677i/S/wBjgx8bJmjMFzzJp6CdzWGxFx+fRX5YoooSCESJRuLAKBibsrW67IdrpZZAQSXH1STwrPalqWF/DLAJf5/004z8OByu6X0WxjvZewH3ra/D+1Yo4WtfQrA9WsPpuMaa58K1IoUNYAMdtmv/AE/rhJJZ4lzuKmNOswBjnl8NweikG7ewJW/ocIGycMLvdUcPCUMAlWsnBhOnwohJL5NBJDqXkZg4BA8lhh5JI4xd5snhgmndaNpP5zTTwZR0wiY00ehCdJY/mkI6sSbk7ncm/PFcNQ2UXZsraijfTuyyb2urM9dRTk07srb2s1wCfQ8r4odVQvORxRTKSqpwJmt+vqlbifhY048SIlo+oPNf7jGbWUfDGZp0W/h2Le0HhyaO+aV3XvgDRbK+KnD2SXcFS8f5GZP9pI/bCDnDYn1Vb4WP95oPkiEPEdQP+9Yjs24++L21UzTuhX4fTu/jY92iM0nGT7agVtteMj/+XDD9sFsxNw95t1mT4C0/6328dUTzHNIqiHTFOUkvqs506vQnYYtmqo5mWa6x70NS0UtJLeRmZvUa2XtFxfoXROjahtcdfcH+mHjr8otINVObBc7s0DhY/n5dVMmDVdf+I0lUT+1gL998Vw5p5+LbQK+rLKOh9nvdx/CnEUKeJ4hW78gTvb2vsPljT4bc2bmuc48nD4d9Pn90FfJpNRXyaDN4pkv5+eoLa3yvflgX2d1yNLXvfn4LTbXR5c2t8uXLy6XRZM3gZtKzRluwYfbvggTxE2DhdAOo52szFht4FSZjTCSJ4zyZSPri9jsrgUK4XBCwfhhDHmEStzVyp991x0OLfuUEhHNt1k0Ay1LB3rTs6zGSIosUJmZ77A2Atbcmx23xwlFSxT5nSyZA23K999tV01RO+OwY3MT5JP41qqxodMtOixkg6lJYi3c9PpjosFgoGT5opSXdCLD881lYjLUOjs9lh6phydiMsUobEQkgjvY/1xi1ovipz7Zh8wj6e7aIZd8qV/h3mzCZoWYsri4uTsR2v3H7Y3v1JRM4AmYLFuh8Cs3CKh3EMbje+qg+I1GY6gMuyyrcjoSu39R9cW/pqfi05Yd2G3kVDF4wyXMNnfMJOlS6kcrgj67Y6CRokaWnn9VmRSGN4cOWqM5zxIYs2jrHjEpSOMqpbSN4+ZNjyLHpjiyLbroSdV+iQcJMvtQBubDpc/th0r8lS4qi1UVQv/ht9hfFNQLxuCNw1+WrjP8A9BLeS8TQ0mWU7St5tHlQfmb5dB6nFTJ2xxNv6LVq8Mnq8RkbENL6nkPzooqyijq4lq6ySanjtdoC1lJHIi++46Wv7YiYBMMz7juUmVD6KR1LTNa93J9tfDy8bKpSZ6KgMkUYjporBFtuTvcnttaw9TfBbWhosFm4pTuhLeI7M91yUWplZW0ixC2JvyH9sSWWvqiMX267/wD0cJJKvFPC5q3MzyBIYIyALXLO25sOQ2CjFM7gxhcVq4VKGyhobclAHve5uT63P3xzTnl2rl2LY2tGVugThwNxGkQMMpCqTdWPTuD2F+uNCiqhH2H7HmsPF8PfMeNGLnYhFOIuEFlvLAQHO5X9Leo7H7HBVRRMl7TDr8EJQYu6K0cwuBz5jxSfmGYzuBHMzXj8uk9Ld+59cZcrpPdeduS6Cnp4GduIDtc/zZXuF8hape5uIlO7d/Qev7YtpKTjG52Q2IV7aVth7x2+6fszy2JoHUInlRguw2IGNmSNjoyLLmKapmbO12Y6kLK2XHNBdxdXouHKh4xKialN+RF/pgplLK9mcBBvxGnZIY3OsfBDAnywMUZddG4xFJdQVrIbqSLd9/32w7XOadCmfEx4s4Jky3jiVLCREdf5RpP9vtg+PEpG6OFx6LHqMDik1jcQe/VMtBxhTSc3MZ/nFvvywfHiMD9zbxWPNg9THsM3h9lxxdUhqddDjw3kVXZWFgp5m46YereHRix0J18FPCoi2dxc3tAEgHqERqsop/BKFEVAvOwFvW+LnwxZLW0QkdZUcUODiXX2+iAUGcTmlpVQjx5WIBcfpXqftgSOeThMA949e5as9FT+0zOd7jRfTqeSzrN43p80DThU/iqx03tYncj5b47CHPPh5YfesR8Fx1Rwoa3Mw9m4OvfumrOOOYEX+CfFe/LcAet7Y5uj/TtRI798ZR8Vp1GKQsbdhzFEuHs1WtpyWQDco68xyH2IOAMSonYfUBrXd4PNX0tS2qiJI7iFDwpZUkpybmB2Wx6qd1P02+RxPFw5z2VQ/m0HzG/xTURAY6E/xNvI7JNybK5IcySPS1lc2NtitjY/THUVtbDU4W6S41G3fosamp5Ia0NtsSivxRYaafvd/p5L/wBMZn6SuXy9NPmUVjgBDBz1+iz3HZrBWycGZBR1FHDLJTxSSadJdlBPlJFsclWMyTuHet2ndmjae5EOEkZhG7yz+KqN48ckZHna1wSQBZSDpAvt1tgeytF7o7m1Wkaa5DZF8zG17Bev1IwgCUnKN5JJqFiVBeSIlQp/1L5Rc8zYjfliuVpLSAiaR4ZOxztACD8Uv8KcCpBplqP4svReax/3P27YGp6QM1dqVt4pjz57xwdlvXmfsh3xfvel52/i7d/8u39cFp/0+QOIT3fVDeEIJTGEFNMdyS5WwPza2HQ2LxZ5TJxGnuvqm6almAswa31/bCWGo33I9Ba2EkqfGNSI6eOIbGQ629hy/cfTGXiclmBg5rewKDNI6Q8vmf6SllUkSzIZV1pfzD+vrbtjJie1rwXi4XRVLJHRERGzk951w1DVoskDKpAsCttLDoDbkRjalpo6locwrmqTEZaRxZMCR8QpeD8pqKcOsrDw7DSoN7H6bD0w9HBLFcPOirxOpp5y10Q158kIzTKfxde+jaNQBI479QOmrFEsPtE5tsNyj6er9jo2l3vG9h3d/cmWtieCn0UkYJAsouNvXc7nBzw5keWILHhcyefPUutff7dyrcIRSfhisqsr6mvqBvvv198V0bHNiIfvcq7E3sNSHRm4027lnEURYhQPMTYD15fvjCy65Quxc8BuY7LS85mFLRELzChF9ztf9zjemIggsFxtKw1dXd3M3KzVSMc6dAuyO90UyDJvxUhXUVCrckC/ti+lp+O4g7BBV9b7LGHAXuVNmXBlQlymmUemx+hwTLhsrfcN1RBjVO/R3ZPql2rpHjNnRkP8wI/fALmPb7wI8lqMlY8XaQfiqpcg4rtdTuUe4Wz2lh8WOpDWkAF7XW2+xtuD62xs4bADG4uGhWTiVPUyuY+D+Pr/AMRrPp6eOmBjqJJkb8kYkBU99RA1WHK17406fDOM7LmOVc9VYtLTEl0bRJ1tr47qTIZYa+Ziw0CONVSMNYjnci1jb++FU4a5khz+7awslT4wPZwIj2ybuvr4eKV/iflRp5oZNbSq3ISEG2mx0k9QbnG3goIjfFmPd1FwsbFZRLIyTIB1tsUyQ5XR1VONCKEax8lgynt6EdsctJV11DUHO43HXULTbT09RF2RoeiuUFFBRQkA6UF2ZnPP1P8AxgeeoqMQmBIu7YABWRRRUsdhoOpWbR8SulbJUoNnO6nqvIexsL47h2ERyUTKZ51aND3rnRiBZUOlbseXcnSHjikK3LMp/wBJU3/scco79OVoflABHW6224pTlua9ikPifOzVzaraUAsint3PqcdhhWHNoYct7k6krBrqv2h9xsNkHdbC9iPkcFyVUEY7bwPMKqGknmOWNhce4ErSfh7nc1PTlGo6l0LEqyRMQL8+YxzGJ1cb5g6IFwtyC6nDsHk4RE0jYyDoHOAPzTnw1xMtXDJKqFQjEFb3NgL3sO46DEqmldA8NJ3WZDOJGkgJN+JjvPHHMIp40U6dT+UENvul9VwwG5GNDDGtY8tcQSeW+yDrXFzA4A29P7TXwFMXp1dWBiZfydY3Bsyj+Q8wP079CLZtXDwpXNRkEmdgcmlRgdXqCtMYszgG3Ly3Nz2FicRc4NFypxhztG/ZcxVYZiF3soa45ebl9hfCDgTZJ0ZYLu/LKcYkoKKWlRvzKD8sJJZfxvUs9U2xCr5VuCOXb745+tLnSkkLssJjaymFjvr6oADgNaav5dnE0J/huVv06H3HLFkcj4zdhsqJ6WKcfuNuir8X1LrYyBb89KgH64ufWTkWLkIzCaVpuG+pNkwQcU08VPphRgw5Kw5nuT1wY2ujZHlYCCsx+FVE0+aUgjqPkEHo+LqlTuVkHZh+xFrYFbXTNO9/FHy4PTPGgI8E58PZwKmMtp0lTYi9+gN8a1LUcYE2tZc7X0ZpXht731Spw3l16978omY/cgf3xnU0V6k934Fu4jUZaJtt3WHw1U3xDrLvHEOQBY+52H2v9cW4lJchiqwKGzXSnnolMiwxk6LfWgcC0eiAuRvIfsNh/XG3hsWWPMea5PGp88wYDo35lCqviiqhmfXHZNR0q6kbdLMP+cCzVdVE8kjTvCOiwykmibld2rcj8wrL8ZwSRsJIzqsbAgMCbbffFjcTY5pD26+oQ/8AhZ43gsdp6LPCBjGFzouoQNAZGNhYnf29/tjr6WnNmxhDVlXHSRGSTyHUowkQsFHIcsdFGwRtsF5dWVElVMZH7lTUyFW1KxVl3DDmPbFFVUiOzcuYk2tcfHx5KyjoDNmdmyhovexPp1VziTMDXRJDMFE6X8Oa9l3ts3a4HPl7Yro8rSJ4wcp0I596nU543GCXfQ369D6Kfh7gKuUBvGSK/VXLfW22L6ivpZNHszeKqZTTMN2OsEMzbJZzXGjnq0VtAaJ5iwWRj+lemrAzMRjh/wBUQH54Kx9K+T/ZISjzcK5ZTMkVZVMsxCki+lLn+bRYC/K7YZ2LTcrDy/tIYfHzv+eSv0vD9GuZmjFMrKIBKXZ3JvewFidNsDOr6h27vp8lc2lib/FOtJklPH/lwRL7KP7YodK925VojaBYBLHxWnVaaBCPK0oLAbXVQb29dxjPrndkA9V1H6YicZ5HN3DdPE7Jdn+KVUZLpHEqA7IQSbepuN/a2B3Vsl9Bothn6WpQyz3Eu6/1ZXOBqKbLZAarTFFONJ1OPKyjUpaxsLjUOeOvrZI6ttotS38K8wpmvgdd+gK74k4iy9g4Zpqtm1W3Ohb8tI2XbobE7c8KnpakEEAN+aU00GxOb5fZCfh9xIaZJozvqs0YPLXyP2/bEMeGSLjDcaK7A4+NNwSdDqnWmyWpnQSS1DIzC6gdL998cs2mlkGZ7zddPJWQQOyRxggc0SyiORYUWdtbqT5ufU2I+WDYmuDQH7rMqJGGQmPQHkrMaoLAWFuxt6ftiYaBsqjK47lWPHOJKteSyEiwJX1Fv6gjDEXFlIGx2uhlRlCSKwkaRyQRd2va/YAAYodTtcDckoxlc9hBYALdPqhlbwfA+nR/DIFmI31fImw+WKZKCN22iLhxqZhObX6IZJwIekw+a/8AOKP8b0cixj45s+KhbgmUcpEPyIxA4a//ANlaMdi5tPwUbcH1A5FD/wCY/wDxxH/HSDaysGN0/O/og9fTvDIY3tqFuRwHLEY3ZTutOnnZOwPZsieRcQyU1wqqysbkG/2PTE4Kh8JOVDVuHR1VsxsQj3DufwI8rPdGlbVe1wB0G3qT064LpquNrnOeLFyzK/D6hzGNZqGi3QotWZRS1ZLh7sf1I37j/jBToqeoOYHXxQMNZV0YyFunQj6pazrhN4gCrhgWCgHY3JsMAVFAYxdputelxdkxs5ttCe7RNWb1X4OlugBKgKoPX3+5xpzP9nh7PJYVLF7bUWcd7koPScbROLTRlflqH98Bx4o06SBHS4LMw3idf4FK3FssDTD8MqhNO5UEAk+hwDWvhc8cLZbGGsqGxHj3vfml+WnkZG0Izd7DkO57Ylh8JmmACLmqIoG5pHWC4p6fQPXqf+umO+p4BE3vXneLYm6smuPdGw+viiOWUMkraY0Zj6f17DFkkjWC7isxrXONgEVrOH6iFdTx+UdVINr97Yx6iJk5cY3ancdbbW6FblFVmANEjdG3sb7X3v1CDpCoFxueVz36YiZqkzsY/sjew2sBqSeqJbT0Yp3yM7Z2ub3uToADsEXyPiV6ZtJXXEPzDt/tP9MEjh1LA4kNc7bvHJZU0MlNI5rAXNbubbHmPJXOIqCqzVZEiko5KZyCrOrCWDlsAOZ5ne2A5InRmzlZHI14u1UOOsozSWKogEbyxAIIighIZQACXufFL3BO22K1JT1MlQlZmEsUUyymijWnuh/SLsL8gw22vzwkl18NIr1CPHWI48E+NCDNqJNrM4kZgGBJG1r9sJOu/jJPd6ZOyu31Kj/24zq86tC7X9Js7ErupA9L/dI2T5XJUyrFEupj9AOpPYDAUbHPNmrpqqripozJIbAfHuCIS5RX1CNNKsjKBfVK1h8gSOfoMehTVtJSMJ+X59V4dT0lRVvDRz6q03BUi0i1DvbU1tIF7Kb2N+9/TGRV4/IIg+JlvH+lsUmBxGoMUrr+Cc824cp46OOSCIA3VixJJ3FuZ9T7YysSqZZ4sznXG6PwqCOnqXMAsdk4ZNUrJBGw/wBIB9CBYjFsLw9gIQtTGY5XA9UG4lymWpREinaEA3crzIty+uJ2VF0Ek+HMViRUVAf/AFax+1r/AHwrJlT4RzeogrXoKpvEtfQx57C435kEd+WECnRDiziWZZ0pKJA9Q4uWblGO56ct/T1vbCTKpNlGcRqZErElYb+EUAB9Abf2+WEkifCnFa1NPJIylJIL+Mm/lsCbi/ex27gjC5JIc+dVqUor3MPhWDtAFN1jPZ9X5gN+VjhJJjz/ADEwx/w1DzSHRCh/Ux5X/lAuSegGHukiEMbaVDkFrDUVFhfrYXJt88JOlrPOEpJZGlV0Or9J25euM2qonSOLwVvYfiscMYie0+KVKmieO4Zbb+477EbHY4y3RuabEfVdFHURyC7T9FDiu6t0UkE5BuCQe4NjhX6Kt7A7Qi6JJxFMChZtYQ6lD97EdN+RxaKmQW1vbqhHYdAQQ0WvobJkouM4nGmaMr6jzD6YPZijT/sFvDVY0uCSsN4nX+BU7ZVQ1NzGVB/8M6T81P8AbFnDpKjUW+SrFXX0uj9R36j1SFnlKsU7xoxYKbX/AHxjTxNjkLGm9l01HK6aFsjhYnkhonYAgE2NrjHWfp6kaIjMdzt4Bcf+qKwumbA3+IufP+lEgJ5C/oMdISuSBWjcKuIcteaMBpPMT7jYD2HPGTUXfOGk6LShOWEuCi4HzWonlk8Ri8ene42B6Abdd9sPWRxxtGXQpqWR7yb7JVzWL/8AIlWJSwVzYKCep7YufCJYu0bEi1/FWQ1boJAWi4BvbldUFY3JYEEbabcvUjGVPTCIthj5jVxO9v4g8luU1YZmOqJNhs0C+W/83DmvaLM3hl1wtpYc7cj7jkRjZhpyYssmo5A7juuN1zVZUMM+aIAHmRfKe8A7LSuG+K0qBpchJe1tm9t+fpjPnpHR6jUIiCpEmh3TIuv+U/M4FROqjSHSbiIAnmV0/fkcOl5LO+M8kmrsxEUQ8scah3PJb3O/c+gxm1ETpZrBdlhFdDQYfxJN3E2HM8kbqcvfLabRQUzSyuPNLYHfuRe59Ba2LiwwstGLnqgI6hmJ1GeslDWjZu353m91a40gnk8OOONnTm2nqegPbFda2R9msFxuhcKfDHme91jsFDV0FdPGUZY40ttGLXNuQvvb6jEXx1ErbGwHRTjmooH5mkl3VWuG+H3VG8fVuCvhlgRp27E4nTU5De36KmurWPeOFbTW9rG64j4cqIWP4eYBT0bp8rEH3xAUssZ/bfopOr4JmjjMuUXpr6FvudIv6mwxoDZZLiCSV7NMqKWYhVUXJPQDrh1FZzwoTW5rLWAERR7KTtfayj6XJ7XGIjqkVZ+GJE81ZWNuXk0KT0G7W+hT6YcJ1oGHTLPMsgVc8rIf0VEN2X3Av+7fU4YdE5RGTh6o8Baaaoi/CR21tpIdkXfSxvpGw3NsKyS+TNB4i1ckbu8pMdHAoGrTzL720lwASSRZQowkkcynOxM7xNG8M0YDNG+m9mvZgVJVht0O2HGqSB1FVPWzywCRYooidW9ri9r9z+2Mh7pKiQszWAXSQMgooGTFpc92yI0dRQgJTxzKWBXdgd7EG2oi1ulr4vjfTACNpQs0ddczPYba7eG9kQrOGadkZVjVGN7MNrHv/wAYIfSxOB0QkWJ1LHAl9x9EgNlM6eRoXMl/0rcEdweWMR1LIDly6rqW10LhnDxl+KJQ8JVDOFZQinctdSB9Dzxc3D5SbH1Qz8ZpwwuabnohGa5XJTvpkHsRyb2wJUQOhdZyNpauOpZnZ5qjrK73N++B7IkgW1ULy82PuScNYlOLNHcm3iDh2KOhEqD+INJPm53IB5//AFjsqeqNJEBuAuBkpPb6g30JvqgvCs6xVULy+VW5E9L3AJ+e2NZ8ramDNEbrHdA+lqMkwtbTuTd/hlZDVyGmEYgkIJBtpG1jte9/bngbiQviAffMFZw5WyHJ7pRuWf8A7iIr4pF2KjZByLEdD2B/pgcNPvu2V5P8Rul/OeIIqG0FOilx+Ynp/uPMt1wVFTun7byh5Zmw9lgUWfwiqoFqfD0zbW08zc6bet+l8NE1rZTE7VvepOe/h8Rhs7u7+SWZstEIVaiN4zY2Itub7m4J5Cwt0weJC/WM3QBjy6PCptSsgB6HcHqPfseWJ5gUg3RN/wAPs4fxGhJ1Xu5ux1DkLi53H98ZNXDHG67dCeS145ZZWXfqG6Xt8D1TdnHE8FMQJWYMRcAKT/S33xnSzsj95aNJh09UCYhoO8BIGZS09RUvNBXyU7uQbOrBdhbmDb64Cc+N7i5ryF1EDKimgEUtOJGjoQT12P0V8U+dwWKSJUJ7obj/AMwVvocWZaluxuhuJgc+j2mM+Y+Vx6hOP+LsV8RYWMdr6ri9u9sWe0uIzBvZ6rA9jaHZHPAd0UlVmlhGY1DeJyubdsPJUWDcgvdQipgS4SG2VdNVTKjs6ILC4sb74fPKGlzgEwjhc8NYSbrmmmmYqS0QU72AN7fXnhmOldY3FvzvTyMhbcAG/wAFyZAq3YgAC5JNgPngpBhZ3mWZy5rMaalutMtjJJY+b/jsvXrht06dqTLY6amMcK2Co3uTbme5JwuSSV/g8tqBu/itf6L/AEthDZLmnrDpLPcnPicQVLDlHHYn/wBIwwSKZc6pJKiRINJFORqma/5x0iHWxO7HsLdcJMq3E1LItRSVUcbSiDxVeNLatMgTzKCRcgpy9cJJe5JFLLWS1TxPChiWKNZLBmAJZmIBNhewF9+eHTqvmnCnjyCeOQRI4u4/cjpuLc8Z01E17+IDYc1u0mK8KLhPbmI2Q3i7K6OGJRAf4t+jlrjqTvYelrYFrI4I2Bse6Ow6orJ3kzDs+FvTqn3KC/gReJ+fQNV+9sa8V8gzbrmqnKJnZNrq7p+WLFSuQgHLCSVTNcqjqI9EoJHMWJBB7gg3/wCt8QkjbIMrhdWwzyQuzMNikyX4dOF8lTrPeRQPutv2wA/DIyNDZa8eOzA9poI+KojgKZgVkZEU7Fla+3cXGB48Ne2QEkWRUmOROjIAId8Eeo+E4VR0WcurKFO4NrEHp7Y0BStF9Tqs12KyFzSGgWVaTgGDUGLOQO7W+thyxZBHwHZmE3VFXXvqWFkjQR4LzIsvaWI+HVziPUVAIty7XN7EbjGialhN8guskQEaBxRjL8q/CxTGItJIwJBbmSAbD6/viL5eK4B2gUmx8NptqUiZDw5NVS3kDKl7uzAgn0F+ZONKepZE2zd+QQEMDpD2vNMmeZufFjp6NQ3gkM42sLclJJAAHU352wJDCMpfLz2REshLgyPkqebBHQMys6REnRDdlDMbkvKRvy6YsiuCQDa/M/QKLwDY2vbp9SUvCVnOiNblrhVub73OgEmxO3Pni6RzYm53JRRGV2UbfJHcoyvxoYp6QCOriIWUEmx9Dfpz++OXkkdVHitNnDQhdaxrKC9PNrG4XB5pt4jyEVcOk2Ei7q3QHr8jgiaESNsd0Fh1e6jmLhq07j5eazvPODqmmXWQroObIfy+4O/zGM6SkewX3XYUeM01S7INHdDzRT4d8ROkggckxN+W/wCg+/QHE6Wezsh2QWO4cx8fGYLOG/ePunekzFFp0Qg6wmnRY3uBbtgiOYCIA722XOS07nTlwPZve6iloT4cCkH829ul8VGE5GNKsbOM8jh0RKWhVY3CA3I6kn9zgl0QawgINs5c9pfyXlBlyKFYoA4HPrhRQNaASNU81Q9xLQ7RZHxdxE1TUGCQyQ00bsraVJLlSVv6jbYcupxde6GTJlHGOWQRrFE5RF6eG5J9SQDc4e4SR7KeJKWpbRDKHYC5Glht8wMIG6STuFa9ctqp6OoPhxu2uFzyI5bn1GkX7g4YJJszriymp4i5kR2t5UUglj2AHT1w5KVkrcG5ZNFBJUSEpPWyoC3VVJJuAeROprf+XthhokmqalFPLAY2cCSTQ6s7uGBUm/mJswIvccxe+HTIPDmLfg5pw9T4nhysupW8O9206SV0m21gD9cOmTDk731WmmkAIH8VAlufL+GhN/W/LCKdqAUmeyV+mKCFvw7KA7mwNiOh5D23xnGZ87sjW9nmt72OOjYJXv7e4HJdVdFQ5aQzBpZeaqTf52tYe5viL46emN7XKuhlrsSu1tmt5n8+i8y3iSpqZRoZUS41XAso9Sw54jFUTzPs3QKVTh1JSRXk1PnqU1rnUemZpGWMQtpcsQABYENflYqQcaq5pWaOsSVFkidXRhcMpBB9iMJJJ3Guby1MNRT5e2qWIgTWuCQQbpG/LxLDcc7csMUl18N89/E07i6qInCLBvriUCwEhbdiSCb+46YdJE+I4iTE7AvAhbxUG/O2lyP1BLG6/wA1+gwxSUVSsURWSnCeJOFRLW02F21G3MAEk9/KMIJiqS1jyQ6fF8QTyaYywUeQAlidIHlbS3yPPDplJkqNLIkiu6xKW0C9g43BYj9Wo+bUeWwFt7snUvGWYzU6RSwnza9JBFwQQdiPcDEmyxRn90aHpyVkdLLUEthOoF9eaVs440qzqjKiEjZrDzffljZioofevdY0tVKeydEsxMeh588GHZDtumei4h0U4TRZlVlBvZQG5sRbc22vfAEsIzl7jpufJaEWZ4DGDXb1QrhurhWpSad7CMnw40BdmPK507D5m/3xz1VXtmmBv2Rt3rtKbBJ4KUtaztO3JIAA6bp1rOLCELw0kwQHU7sgUW6n3PfFbqsDVrSq4sGBeGSzNudAAbqtk/GlXWSGKnihjIFyXYnb5WxBlXLKbMAV9Vg1JRRiSd7nX6ABFqrJq6VbPXBSRuqRgD/5H64tMVQ4e+Ago62gjN2wX7ySf6QTIuB4/wCKKlmvGbFUNgVtcN3sRfb0OBoqO9w87LRrMdk7Hs4Ha5ncG9rdE/RS6gGBBuAQQB1641bLkb96ox16TmRIpzqTnptsTe2+nffscVMmZJfIb2V76eSLK6QWBX1FCssYYtLfkw8WQWI5jZhiUb8wumnhMby30QWjpFSqcOZXtfTqkle3XkWPT0wPG9wlLSUdURMNM2Rot1RY1EXIi3ujf1XBSzLKlPV0d7OYb9mC3+4wxc0blTbE9wu0Er6jajRtcX4dGItddIJHa4xIKGy6zOipalQs6xSDpci49iDcfLCTKll3BlBEweOnTVe4JLPb2DMRhrJ0draRZUKOCQexIII3BBG4IO4I5YSSqwZWFkEjySSsn5C5FlvzsFVRcjbUQT64dMuf8IX8KKYMdAULfrYfbf8ArhJIhMdmPocMnSlnmfPRiOKFI0QKNKLY3Fv1W/KPTr3xn1NS6F2VgXQYbhrK1pkkJP5y6pY/BPUN4tTJoVoy4ka2kAG2/RRfpgFkMk7wXc+a25auCiitEPdNiOf9+Kmqs0yqSGKCCqh1RyB2FRFIIpjYraQlQpG9xvYEDbGzDC2JtmrjqyskqpC958u5Hv8AssRHTR+KzB1VWlQagskbGWFwDcFB503vtpvfF1kIuRnIoS9HTQTV092knMYChTISTe1gpPRV/fDJ0qcG0DGeCoo0lnpBMwend7NTykC7NvZ/KQQT69TurJJt4hzuOKoUUyomqaP8RIoAL2IFr9bDmflgGWsAeGN81sU2Fl0LpX9NAr+bcVJTuys9PY/kJmVT66hYnn2vg24WSI3E2AKDxSQXSQ1SCMLJdVVrDxGDHSbbLsB629cNxGjmptppXaNaT5L5pqKAU+qs1eACpVBqDghRY6QdNgttrXub88Vuqom7lHRYLXSbRnzsPnZeUHGdFTRqimeXSoUMUXkNgNyttvT154r9ti5Itv6brjuAPMKXiKtqKuBY4qOVS7KY3dkANvN36rfFc8vEZYNKtoKaOlnMk0rSG3uBckcunVRV3DVdUsr1k1NFYdAL/MgC/wD6jgmmqKuJ1yRboh6yLCZWFkEby7k7XT87wk+KnOgSWOgsVvba45i/LHQU1bHUtuz0XN1+GS0EvDl153HRFssq6BYZfHfVIVIRNLkA2NiSBYm9uuMfEa6J14gV0OEYHXteycNsLg7ja/S6K8GcU06LT06048RiFeSyi5PXuTyxkwTRCzcuvVbeLYVUSGWcydkahuv4Fc+JudTROsCkCKWO58oJO9iLn5YsrZXt7A2Ko/TtFBK0zuHaaevclb4e1fh18d+T3Q/Mf3GBKV2WULax2Hi0LrctfRaSciIrmqmk0xgXC6jztY36AY0TC7jZydFx/t4dRClay7ienffTvVHh/iBKjMahUN4zGoU/6tBNz7HUfpiEU7XzOA2sia7D309DGXizgTfuzf8AEvUtbVUUdLT1clvCjF/B82sC4AJYDpt+18U1c7mzAE6W/LqrD6NktO5wALr215KXhtpaepjilLwoxLKpt5r7AMf+t8UUwdDK1r9Adv7Rtdw54HPYA4jQn52TxK4hZpN9DfnAF7HofnyONN37bs3LmsKO87RH/IbeHRLWcV+qXxItSn17jAE0uZ+Zq3KWnyRcOS1kBquJ6ok3lcb8hYW9Nhgd1TNfUrRiw2kyjsA/FT51II3WOVpHk2Mr6zsT0A5GwxZNZps4knmVVRh0rTJGAG/xFvzdDc3V45Hidi2g258x3+mISZ2PLSUVTCGaMSNYNe5R5fAZZES4AJAv2HX6C+GZme4C6nOI4o3PyjTuU2ZqvlKagjLcAm9tyP6Yk42N2ki6rhjDg5swBINtk48E5XC1LqZLtqbfU1/rfGnSEmMXXL4xGxlTZgsLBSVVbSxS6buNJOvzzCwCk3G9nsbA2uRqHfBSyTYLzM4Y3pXlimqFYbD+LICDcbEFsUVBLYyRujaFjZJ2tdqEm1eYVNO7K1RMzWIKOwYC/pbnjMfVzsNiV09PhNHM3M0aeJUkHDE0xs0yeOQGKOWLBe7ECwNumK20skhvfX42RD8Uhp29lhyDQEWtfoPuhnxOnQZZTJSy+JAJ3SRx1dRsD/LfUR05Y14ohGwNC4+rqXVErnu5qfhz4ZUlZl0UsUzrM63LXuoYbFSvofW+LkMhfDef1OSVRpqu5guLre4UH/vIz27j05XwyScKajzGiqqpqWnjqoquTxUkMgXTfkGvzAv/AG5nCskjvBGVCip5UZxJO0hlqGXlrfmBtyAFsMHgkgclYYnANJGh2SRWUFW1M9WVjWIkta9zuegtawPe2MJ0Dy0vtou9inpGztpLku27tkHyPLnqp1iSwLblrcgOZ2xXHG6RwaEdVyQUcJlcNvnyC0teBKIARuzs9tiZLH5LjUFDHaxNyuPdj9aSXsADfC48yvOGeGYYJZoJI0kawdJGUElGuCPQqw3t3GFDTMa5zHC5UsRxOeeNk8bi0bEA6XGvxC+y7g9Bl8kJRfFYMNdhckE6Tf5DDtpW8Ii2qafGJDXNmzdkW05d664yrfwyUG9tMyX/ANoUqfscSndkaz85JYTB7U+p72n1JuPkuuOKGh1JLWs4FtKhdVjbfkoO++HqWRE5nlRweevs6KkAPMk28Odki8E8SGFWp3g/ERudQQC5B67EbiwH/RwJTVRi0+W66PGsIZV2lL8hGhvt3J3yqqhncIMrZFPNnjjAHqQcERmKR1uH8FztTFNTsL/agSOQc5JHF9PFSZgPAACoUkKj9JBuQPpywHUNbFL2V0uFSTVdD+9ubi/UEWTH8XYwfw7gi4Lqe++kj9j9cEYhY2Kyv0s4jisPcfS/3Cz2lnMciuOasGHuDcYzmmzgV1UrBIwsPMEeqfeK84Wskpo4/HSN3KMxQhLtbTtffe4+eNKZ3HsG3A5rkqCH/HMkfJlc7cAG50vfwRvJOEYqN/HMzXRTcmwUC29/TFsNG2J2a6z6/G5KqMxloAQTMMvmM609SyytKp8OW1mUi597X5jfAckLuIIpDe+xV8E8YhM0Ayhp1by6eqKUWUy1dL4VSrRyRNZJTzI9Ppb12wQyF0sWWUWI2KEfUMpp+JCbtduE1fhx4ehmJGmxJtc+pwaQA2x2WVmOfMN1UD08X5QL+gufrjMlxGiptCQT0Gp/PNFkVM2pKzTOLmplKqbl7gW39MAcXiHOBvquwowBTMDjyXebzJUSGUMFL/mVtt7AGxta23UjF8jhI4uCjSxup4xGRcDYj83RCngbVPPUKGdUDAMAQxbZTbkRYYuaDdz5BqPqhXvYWxwQGzSSDblbUjxVilp1EtMVQBnjYnSOZOoA25Dl98O0AOabakKuR7jHKHOuA4DyFrqPLiFilbys0SRoNR28xJexP0v6nCiIDSelvipVIc97G6gOLjp3AW+6IZ/mMs1My0mmOPSqklTfU76NAsQVIGluXmDdMakbmuaMuy5WojkjkLZN1xwzlAeWQ+CI1ZRqI0sqSqwv4Dfqja1yLC2kC29hYh7LviTNlVTR0Ua6muG0KLLfmFFrFvXkP2z6qqA/bbqSt/DcNI/8ic5WjXv/AOII/BVY25Vbt/qff3PP+uAfY53akfFbX+co26An00QX4h8Z3c0VD5pJCFqJoxvKwAXQlunO/wD9nGy1lh381x8spfodhsOl9UO+GcSzNV5VVAqJN1HWOWPY29bW/wDTizkqFzRVNfkFQyyKGhc8rnw5OxQ/pb05972wySO8V00+fU8FTSUyqsZkU65FDndRYbAFQVPX5YdJPkFcaOkpYJRJq8NVeRFJEe1rk+h2+V8UTShlm2OvNHUdG6cFwI05E79yo8H1CItQjyKDcbk8/wA1zfrgSieG5g4rUxeN8gjLG8j9FJkSrPQVcCEMFeQKRvfV51t9bfLFjBmiczpdRqXmGrgndpcNJ8uyfklX4V1CrWEHm0ZA99jb6YFoSBJqt79SxudSXHIornfD9U2aiVFYoXVhJfZQLXBPyO3W+Jyxyce4QFHiFK3DOG4gGxBHMk7IzxbnK09fRG+xDrJ/tYoAT7EE/XBM8gZK1AYZRuqKGceBHiL3+CMcQ5r+HemubLJNob5q3/u04vkkyFveVn0NIahstt2tuPIj6XSN8X61HNOiOG0iQmxBtfQBf6HAVe6+UBdN+loXsbI5wte31RZ+MKKaCISQvUuoBKLFqs1rH81h374tM8T2jML+SzxhNZBM8seIwSdc1ri/dqqktRUS1MM9Ll7II0ZbPpUHVbfa1rYrs7OHMZa3krmtpY6eSGoqb5iDcXJ0Rcrms91ZoaRe487e46W+YOCP33dB8VntkwqA3DXSHvs0fdLFF8N6h3LVEqoCTexMjtudybALcW6t1xV7CCbucjX/AKoeBlijAH54Jup+CKNTdo2kPeR2P9cXClj5i6zX47WuFg7L4ABGaPKKeL/LhjT/AGoo+4F8WtjY3YBAS1c8v+x5PiShnHNC0lNqjbR4B8fSB+Yx+cD7fthpWFzdFbQzsikOdt7i1+l90o/HPNGSgiSM2Wok8xB5qAWt8yR8r4ne4QZFjZaB4qeJYAGQDtvbtfAvtMRlMbdXgbK3hvDM38SvKGt1lgRpYHliqirm1OZpGVzTtzTzQ8OxBuCo0GuWVSSRawB6XwDG109XPE43FgBzAv0VriGRMcFToJdN1EepwTc/84zMOlbC0xtgzSDc/wB8vqiJ2l/aL7NSRxKzpWM1rNcH7f8AGDnvkz5nizui6TDQx1IG301CpRTxjcwgntqNsOHN5tRTo5Ng+3lqp5c4kZmJ02ZQhUDYKOQHtix0znE3VbaKNjQBfQ3vzudyoWrpCU81ittNv09rHnb0xEyONtVY2njAOm+/f/a8auN2tpUN+ZQLA733HvhZjfbdLgNAFydOfROPCVFHUU06yjUrsNXS4AFtxytbYjGnRHsG65jG2ASMA6fVWM2lmZBBRQlUAtrACKB2TlYev0wp5JX9iIeahRQU0X7lS4dzd/W3yXfDPDjU8bliomfYMvm0j0uBv/xiNLSGK5ce162UsRxJlQ9oaDkHLa/orFDk4pTJL4skhYfxDK19hc39OuCo4snMlA1VYZwBlDQOQCF8H8KZesrV1IAwkH8Mfpj530Dpf7Dlti1BrPvirStl2bRV0I/zD4g7FksHU/7lI+pwyS2iIw1UCsVWSKRQwDqGBBF9wbjDpLjJ8vjgiEcKLHGCSFUWAuSeWEopX/B5nESRJ4gJOwYMPowBHyxkuirWElpuPX5rphPhcwALcvlb5KnVZ0b6KqljY+q6W+RG4+uKXVbmm0rB6K9mHsc29PMQO43C4yDN6WgllOloYZo0dFuz+ZSwNuZ3v17YJgqWAlxFgbJp8NqKqnYxhzuYSCb20Njz6KPOOKEli8CjppImupVtKR20kG4AOIyTsy5YxY+QV9Lhb4pONVyhw1uLl24R3L6/NHQXhp7/AOsvt81W+Co3zubsFl1EOFRv0e/wA+pshlTwHLO7TVlVckb6F2AHYnkPlis0jnnNI5GR/qCOBgipobAdT9uaioVyuaQRvUzTvey+K76SfQnbDNMLjYknxUJKzEImF0cbWDuAui1VJl1JIUFKGZRdykQfQD1YncfK/LFrjEx1g2/kgRJXVTczpTbldxF/AbJgqczhipzUC3hhdQKjn2A9+WLi9rWZlnNhkfLwzurWXzs8as66GIuVve3pfEm3I13Vcga1xDTcDmlvPuKykxp6aIzTAebewX0Prih87s2SMXKOgoQ5nEmdlb81WpOMJI5Fjracw6/yyA3X54iKh7TaUWVj8Pjewup35rcua+4w4gqIKiCKnEZ8YG2sX3B73G1iMPPI9rgGc1CipoZI3Plvp0X1TmNdFQzyTeGsqkFSguNO17g9b3w7zIInEnXuSYymkqGNjvlPVVuGXq5yjT1UTxSKQYhpBOoWtsoP3xGEPJBc6/cp1fAYC1kZBHPl81R4+ys5hlEUkEfnhs6x8zYAoyjbc23t6DBMbg5twgquAwTOjcb259e9NVTGDJK2rSy6dJv745ipjzVE0rX5XMy29DdFxutGxtrg3XobxAJI9pF/MO+HLzUtFZT6SN95vX7psvCPDfq07KzlUut5Gta9v64IweYT1E0o55fkVXVMyMY1eSxSLKxjAsw3J5A4aSKqgq3upm3DgCb7BM18b4gJNwh1Tw7HM/iTHWxt+Xb09MPFBMXiSeQO7gLj6fJEsr5I2cOG7Qk6h4YkizUR1MZenkjcp4UkxVdJ21nbS5HS5G+NoU8Q/iEK7EKo7yH1RT4f8Gr+AX8dCzVJLE+KzEjfyj8x2tbE+Ezk0eiq9qnP8z6lU+Fvhcafw3qZ4pQu8iNEjKfaR11gdf7YfI3oFDjSH+R9Sn3LqWlVNcMcAQg+ZFUCw57gcueJWA5KOdx3KR674wQKz/h6WonijNnmQAIPUc9ve1/bCAso31RSr+IcD5XNXUx1FFtobYq52AcA/PY2OHSStX09emWJmkeYVDzhBK8bN/CKnmojHlFh6d/fCSRniXik1GSxvENM1bphRQeTv5W37AAn2wkkTrOJ8vywR07TqjRoF0KrNsAB5goOm/O574SSr/ECkjzTKmkpyJGj/iRld722YC3dSR9MMUl5wxUtleWRRVbAzBWKRjdgL3Ce4vbtviuWZrBqi6SjlqCcg0G55BPMS2UA8wADi1BpZ4q4laBvCjXz2BLnpfsO+M6srTEcjBr1W5heFtnbxZDp0VPhvIkm/jTSCYnmt72/3f25YopaVsv7kjs3d90RiOIPg/ZhbkA52+SvcWZikAUIieKRZW0rdFHbbbBFbO2FoDQLoXCqV1Q4ueTlHK51KoZVwo0qB5nKlhew3PuScDQ4eZBnkO6MqsYbE8shbe3Pl5WVeshly+VWRtUbfQ25gjlfFcjZKNwLTcK2J8OJxFrhZw+CZs1zI+DG0R0+KyqHP6Q3U/tjSmnPCa5nO3ksWlpRxntlF8oJt1sqEFJDI88dSsUyxaT4jolxe9wSBzFuYxCM3e9jzmAtqrps4ZG+EFpdfsi59LqSjoVnM0kYeISqF8S4u4AIDBWBtsTv1viyM8W5aLA8+qoqLwZGOIcW626d110OGv8A9aPXeCAX0Efmb9LE8rDc2tzOLOCNOg5KHth7brdp3PoEwxH0tbvi26DKReAx4dXWRyi0rSEjV+oXblfnzB+YwHT9hzmncrYxE54Y3M90D4oj8TZIxQsHtqJGgdb36fLnidWW8OypwoPNQMu3NK3F9IzQ5cZCQfyMeo1eH99jiqdujLouheA+YN8fmjzcMLT0VUqyO/iRknWb/lBO2LzCGMcBzQbax0s0ZIAsVR+H/DkDwxVFmEoJ31bXFxy9sV00bC0Ptqr8Qq5WvdDyTrlGWinjKBiw1Mwv0ub2wSxmQWQFVUmofnItoB6KtRUwLuXW5vtfGLSUbJZpXzMub6X22spyylrGhpU0lMBKGUNfqFsB874ufRsjqhNECOoAFvO9vgotkLo8riPNdvT6d00pfdiRc/vbFnsTozemsy+5tc/NR4wP+y5UdNArHV4pkt2II+2GZhxziSWRziPIeiRqNMrWgK6sSjkMHMp42bD6qkyOPNd3xcorx3ABJNgBck9LcycJJZNSVMvEFVINbxZZA1iFJUzH+Yjpbe3QEdTskkyceQJS5LUJTKI0WMhQnIAmxtvhFJD/AIHrG2UhdKm8kgkFhvc8iOvlthFMs8yzKVgzmqywkiCpDR+wI8SNvXTywk6cKXJs3jy98sMETqQUSp8WyqhPVdN7jp/XCSTJk3B0aLl51sVolbSttmdrAufUdO18JMoOEMoipnqBIJZGrJLmSaIAPsfJzJtYkgMBhJXXXBuTwZb4scc0zxtIN2XyRtuCuoDrdQbnmByN8JK6uT5HTvWeIZJTJ4gvcXW4sdFypA2HIetsU+zt4nEO6OOJS+z+zt0bztufFGMz4hhgkWNydRtew2UHqTiuarjicGuT02HTVEZkYNB8fBXamgilHnRX22JA+x54ufEyQdoXQ0VRNCew4j86JJpY/wANmAjiJ0lgCPQ9D3tjGA4FVlYdF00jvaqDPKNbfnqu87XxcxCNy1ItvTmcPVDPVhp20CaiJiw8vbvYlPmNxcolnj4jwEHXXt9DfGdidhCL9Vt4EDx3eH1CmyZ4xl6ePbRY3Db7XNvniVO5gpQZNlXWNkdXuEPvKjPDZVJhCo7gRU421Mf1S/Le2KXN7IOWwJ0b1PU/ZFMfdxAfdwF3P6Do37o7ldeztJG6BJI7XCm4IN7EfQ4OhlLiWOFiPTVZNVTiNrZGOu11/G43uiOCEIvcJJcyIG5gH3F8MQDukHEbIVWcOU8kiyPHqddwSzH7E2xXwGE3IRDKyZjCxp0K9zjJIqhEWQGyNqWxtvib42u3UYKh8JJZz0RAxgoVbcEWI7g7YkQNlUHkG/NQZZlscCeHEulOij/nEWsDBYKySV0rszzcq4WuNO/UXtiRVdlGoA6ADELAbJ7kpI4B46euiqp5o0iggPlZbkkWZmvfqF0/XElHmlbh+mm4gllnqZZIqKNtMcEbW1Hn5j1sLXPc2FrYSV1Hxxwt/gwjrsulePSwV4mcsGBO3M+YX2I9b9MK6S06izJqqjiqINi6o4W433BZLnuLi/thFJDoMjmafVJa3lcPuxTRI7BVYkaSyMqm1wQvoMJNZdfEyoZMqq2Q7+GRt2Ox+2GUlmfwm4OSuo3aollMSyMqQo5VQbAl2tzbcW9BiSZD6LL5aPNZcqMzyU1SDGQTfZ1JV7cgykb2tcYbdJEfhLnf+GVNTQVxEWpgyljZQ42O/Zl0kH+XCSU9KFr+KBNTkPFAAXccjpUjY+rED5HCCS2zCToDwsswgPjjTIZJDpuDpBYlRcdQthhJlLKfHnRF/wAuJw0jdCwvpRe5BN2PSwG99nTIZYf4NJq5mGUt31nVf56/vhkhsi9GrRMUkA0tIWV7jdm306edwb+lh8sOm2Xmc5RFVqPMAwuFce9iPUXHL0wLU0rZxrv1WhQ4g+lcbag7hL6ZJXxeWOS6/wAr2H0PL5YzhS1UejDotk1+Hy9qRuvePsiXD3DbRP4szBn6C97E9Se+L6WiLHZ5Dqgq/E2yx8GIWCHcYUjRVCVCjbbfsy9/cYqxCNzZBK38IRmEzMlgNO7v9Cj9LxJTsmouFPVW5j++DmVsT25r2WTJhdSx2UNv38ksZxUvXTIkQOgXAJHe12PbYYzKl7quQNYNPzVblHEzD4XOkPaP5YJ1ipI1RFIUhLabgG1uo7HG02JoaG22XMPne57n3tm3+y5zCjWZQCSCpDKy81I6jDTRCRtjpzUqeodA4kagixB2IQmsmWiUsNUs0zWu1rsR7cgL8h3wK8ilBd7zitGJj692U9ljOnL/AKvAMxtqvDfn4e9/btf54b/y7ZtPBOThubIM3ir2RZwJ0YkaHQ2dT09fbF9PUCUG4sRuEHW0Rp3ixu07FV6Xi6mf9ZU/zC335YrZXwO52V0uD1TNct/BF6aqSQXR1b2IOCmva7YrPkhfHo8WUhXFirX2nCSSdxfxDNHULTU0KyylNVyuq1z0Hy5k4DqJ3tcGMFyt/CcMp5onVFS/K0G3T4/QINNxPmdJpaqhBjJt+UD5BlJAPvgY1E8fvjRazMKwusBbTPs4d/0O6aeKs2VcsnqI2DKYGZWHXULAj640iuMCT+BsjYcNui/nnjkfbre9vnpAGHKSTPhPltTWxSwxZhJSxxsGaONfM2ofmDXBHK3X74e2iZaRR/CehVtU3jVL9WnkJv7gWGGSTnl9FHDGsUSKiLsFXkMJJAJckqDqUOQAZNLtIwtrYOsi2vcoAV0sAN+dr3SZMGZUKTxSRSC6SKVYeh2wipLPOBeC6vLppoYq2naJvP4bIzMByDlQ66TawNjY2GFdMV4mX01Nmr1ErVNZXBb6I4fKgYWBHRdthd++FdPZNWb5JTVsAlqaLU4QkJIFEg66NSm1zbuRvhJJViz1aIGGlo46cHc33J9Tyv8AMnGTPiD2OLQ2y6WkwSGVgkMl79NExQvUVdDGUfTI77sptYAntv8ATFrXzT04LfeJ+CFeymo6xwe27QNjrqVQHE1FQxNDLPIQCwMlnYktc3DAHe9+XK2CIZWD9vNcoSrpZyDO5ga08tB8ER4S/DTQJJSSztCCVUMWA8psQQwvzwUs1FTlCaibvpLazHfyFr3vb33te198JPZSRzo8gYhwVuBqUgb7E+9ha/YnvhWKVxdeR0MauGuxAYsqG2kM3Mja/U/U4cNKWi+rotZUo7xsvVSLG/dSCp97YfKUvBSQSsqgElyObNa59dgB9sPlTXXsh1gqwBB6EXwxjaRYhSa9zDdpsVUgWG+lPC1dl03+2+Ithjbs0eitfLO4XeT6lUaziqkiJV51upIIFyQRt0GLgwnknbTSuFwFLScRwSFNBZg1vNp2GolVDX3FyD9MMWOTGBwBuimWVQkUOAQrX0k9QDa/z5+2IO03VTm5TZBOJ/4dVSzN/lqSG9D3/wCu2Muts2WN52C2sNHEppoW+8bFM2sWvcW536e+NEOG91jZTe1tUk0tTd66oT8hXSD3J2/5+eMmN95JZRtZdJLFZlNA/wB69z5fnwX2TZpTxU6R1ETDrqaMEG+9x1xGnnhZGGyNPiRolWUlTLOZIHjwB1U3EIgSk104CiZlFxcXtc/Lri2cRNhzRC2ZV0HHkqss5vkBPqrsXD0igGGrkHv5l+W9sWNpXgXjkPzQrsSicbTQg/Ao7l0brGBKwd+rAWvgyIPDe2blZtQ6NzyYxZvRS01KgkeUAa2AUt1st7D7nEsoBvzUOK8sEZOg5eKqcWxo1FUB7afDY/MDb74rmAMZujMMc5tXGWb3C/PeY53PR0FVk9QreIrr4J3IKlrsB/KRuvuR0xbugdlvdBGlHSxo7KiQxqpYmw8oAJ+uHKYLBa6VI80eXKZJFLhttgL2LNpvzWwJsR09sRukrfCnFWYFvwdPURgyuSJpbnSSN9JN+Z7jnhBIraeHMuakpPDLmeVdRZyLGRjvvz5nbcnDpJAyfjJnMclRmfgSlgZKd6eyKL7rv5tVttV7emEnVrjzM7VxkjnEb0lOssal7LKWckqRfzao7i/S4OFeySItnUX+J0VWHVYaqlkUsxAAKFWAYna41W+WFzS5IfxLVxf4kkyVE6wz05VnpRqLGNradlY9elj64ZPZO3CFUrw6VSpVUNg1SGDvfe/m8xHvbDpkpz8IyVFVJUS1J0nyCJU2UJdRuWO/Pe2K6iiZN7yNocSlpCcmoPI3TJSZQEg8DW5Qk9bHfpcAbYUdKyOPhgmyUuIPkn4+UB3hcfFRVHD1J4QSSKMoravPbnYi9z6EjFsUEcQswWVM9TNUuvIbruGtpYIiUeJIg1vJbSCd/wBPU4usqhDITYBX6CqSZA8bBlPXDEWUXMc02doUtR8cRukzxRSOIV1MTZQRewtz98TyIv2FzS0E7qtQ8V1lSpano1K3tqMlx+y4RY0blTfSxRmz36+CNUtXVrCXnRFYSLsm/kNr7b8ueA6yQxszM6i/hfVNFDBLJkHQ76a20XNQ00jP4eooJE02uLqQQ2/OwNjfGfI+aRzuHfLcW3HW6MiZBE1vEAzZTfnrpbu1QT4gTS0tGqeIbzSEEgnyqBfSCTci+NOihcy4cb8+fpqoROjnlzBtso7tfRD6OopKWSKZqGdEB8sznnccyvLlva/tgs5nXF1B7JJWloeCeiJx8P1iVVRLBHTskzB1eSzbbnbbbn+2I52louqTNG5jQ69wrWVVLVyOjwoJ4nETSL+lTquR6+VgOe5BwnNyG6hIOEQb3B1Vqs8ehDTXDxhgoUsx2ZrAgck0qQthcHAs8uRmYBRGWVwbsVdos9iqiIXiPn6XBH12P2wIyojn7DgrOFJT/uMdsoJeHqQP4ZmdeX8MvYb8ueK/YoQ62YjuujBi1TbNlF+ttVfzrJy1L4EAVdxsTb/o4tnpiYDHHoqKOtDarjzaovHCFRU6AAfTbBTWgNDVnveXOLuqWeJoBJU0sFho3Ygcun9j9cZ9WwOkZFbRbeGyGKnmnvrp+fFWv+ycKm8bSRn+Vufvi00LP4khD/5iZzbSAO8QmAYNWShXBVU0lKrOCGLObHoGYsPscVsNwrHtsbJd+J+bMRHRQ+aSUjUB2vsPmfsMCVkugjbuV0v6dpGgurJdGt2+p8vmv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4" descr="data:image/jpeg;base64,/9j/4AAQSkZJRgABAQAAAQABAAD/2wCEAAkGBxQTERUUExQWFhUXGR4bGRgYGRwfIRwiICEcHCEeHSAgHCggHyAnHCAdITEiJyksLi4uHR8zODMsNygtLisBCgoKDg0OGxAQGzQkICY0NC80LzcyLCwvNDQsLCwsLCwsNCwsLDQsLCwsLCwsLCwsLCwsLCwsLCwsLCwsLCwsLP/AABEIAKgBCAMBEQACEQEDEQH/xAAcAAACAwEBAQEAAAAAAAAAAAAFBgMEBwIBAAj/xABBEAACAQIEBAQEBAQFAQgDAAABAgMEEQAFEiEGMUFREyJhcQeBkaEUMkKxI2LB0RUzUnLh8BZDY4KSwtLxJDSy/8QAGwEAAQUBAQAAAAAAAAAAAAAABAABAgMFBgf/xAA3EQABAwIEAwUHBAMAAwEAAAABAAIDBBEFEiExE0FRImFxgZEUMqGxwdHwBiNC4RUz8SRSYrL/2gAMAwEAAhEDEQA/APuH84lo5BIAdDjdT+tfT1HfGDDM6E35FejV1FFWxlhOo59D/a1+CWOpgup1RyKR8jsfY42rtlZpsVwD2SUs1naOaVl3DUjUleqv0Yxt8za/texxkUx4U1j4LtsQY2soiWdA4fNa7IwAuSAO5NsbZIG64JoLjYBBM34dgnqI5ZTuBbRcDVvcX6m3b1wPJDG94c7daVLiNRBA6OPnrforM7ymBmgVBKtwARsdJIt9OWHJcWEt3+ypY2ITBsxOU6+vNK/D1RmMtQkkqt4W4ZWAUWP8p3JwHC6oc8Odt6Laro8Oip3MjIzciNT6pWzyi8GeSP8A0sbe3MfbAUrcjy1bFHNxoWv6hR5Rl5nmSMfqO/oOuFDHxHhqeqqBBEZDyRPjSvDziNfyxDQLff8AYD5YsrZM8mUbDRBYRA6OHO7d2v2V6pj/ABtCjrvNBsR1I2/cAEexxdIPaIQ4bhCxuFDWOYdGP28UnIlztjM8FvrTKfK3alpEsLxursG6AXNvffG2yne6KMdCuRkrY2VMzuoIFl7R5BDAWeR9Ra4JcgKb9COW/ri2Gijj1OpVFTjE0oDWjKB66d6r8aZ7NRCnljjDw+IEnvtoU2Ctq/SAee3zGDNtlk3J1KAvxPViuMWoahUiIUvhEkw3H8cSX7ea9rfp54WqRsmLP+GBPP4yTzQSGMxP4Wk60O9jqU2I6HD6Jr9FWqKGemESwU6CGJAi2GqTT21c13vyvgKonmjPYbcLUoqWllbaR9nKtWQ5bWrpq6cBuWpr3Hs48w+eK48Qjdo/RWzYPMzWPtD4pkochpBRrSpGj0wFgpswPqe5v154MBBFwsxzSw2cLFDMwy+joKCWMxEU1zqRbn85HLfvvh7qKzqhJoa2laknMsNSy3jPOxYKQ4G1xfY2HLCTXQPO86WSXMmKO/jkKjAbKFa4LehCr98JK6uZ3mPivkUhOy6AxPTRLGDf2Awk90e+PFbHJQweHIj2n30MGt5H52Jth0ka+HOUPBIzPmf4vXGLRa76NwbgeI3TbkMJK6n4785pI+9/uUUf1xk4pqWN8fouiwLsslf4fC5TNxJkSVUYBOll/K1r29COowbUUzZm5TpZZVFXOpnZhqDuEp1+U1SR+HU1kaQcrs3MDpa129sAuppwMrn9la0dZSl+eGIl/cFG3HdPSxCGkjabT+tvKt+p5EnffkPfBDJWRtDIxmsrP8JVVTzNUEMB6pSznjCqqNnm8Nf9MfkH1vqP1xeKWvn91hA9EUyLBKLWWUOPjf4BXPhfMqVy2tZkZdh7HFZpZqWfJLuRfqlidTS1uH8amGgdbay2eSUKCWIAHMk2A+eClx6ymszaJ6OKDwjrjG0hIFu9huSD8sYj5Wujay2o5rvoqSaOrfPn7LuX36KbhPP2o5LMD4TfmW24/mHr++JU85idY7KGJ0DaxmZp7Q2P0/NkV4vydpqmN4F1idbgryuLAknpsRi6ogL5A5nNA4VWNhpnRzHLkPnr8+avNLHRMpmZ6usa1lBvp/287fucTL2wGx7TihgySuaREBFEOfXx6o9W5W8juwC2kCi7/mjt/pt/cb4IfCXOJ6+o8Flw1TI2AG/Zvtsb9V06tdgA+gSNq0c9wCPlcn7YRvsNrlIFtg42uQLX20JBQj/tDOkhQ6Wt0I327kHniyPMG9rdCTZM5ybIHxGv4mQSABGsAd73t15dsC1FKZXZgbLVw7FBTMMbhcLrJFFNFK/OZhpQdvW/v+2GigdCwkakqyrr4quRjSbMGpQ7/shUuhJAQ22ubk/IYFZRTHcLTlxmmZo03RrhrhyeJw7SeGbWIABJHY9P3wTS0UjHZy6yzcRxanmZww3N37BG62vo6eVfFaGKV/y6rAn19N+pxotiY03AWC6plLchcbdLqHiXP/wjwGQAQSMySS3/AMs2uhItbSTfc9bd8WKhZ3WM9RFS1dQi1UYkemkWRmSJzqKxVA2IW9yL2/UPfDJ9lpOQcPFcuSkqSJv4eh+xHbfewG2GJATgFHIaUKqqCQqgAAdgLAE+2GupZVxl9AkCCOMHSCTuSTuSTcnc7nCTrupnVFLMbAcziLnBouVOON0jg1ouUmVZfMJbIgRF5sRv8z19sZEmarfZosOq6SLJhsV3uuTy/Pmu801xvDSUzEFdyb2uT3+VziUt2ObBCVClySskqqkaHl3BTy1siRPHXQs6ttqVQVK2HOx73wS2eSJv7w9NUFLRw1D70rhboTY380Pyvh7LYNFRHG4Z7+GDrYi2xZV35X59MXe1R5Q7qhP8dNxHM/8AXc30170VybhekjppI4FYw1A8x1E3FrbEnbbF7XBwu3VCPidG4tcLEJerfh5QFIYnSqsGdYwLn8x1NqNiACRsT3xJQQmp4RyiOnKM1QsbTbkk/nRXW17dmPvi2KF8pswXUHytYLuK64YXJqCYywSy6yuk6tRFjb09MWmhnH8VAVMRF8y4q+LkmeOZaWVzCBzawU3JBbSp6+o5YnJgcbntdM+x5D/qthxqWKJ0ULLg7nysrVRxPmc11VEh6XAsRz6sTvsemLiygjGYvzIRrqt+zbJPNJUS/wAV2JBYKZHNzz0nc72HbpgvhUMb8oZd1r235X5q1mIYjk7MmVu2lh8lRrqZo20swY2B2N+f9caFO5r2ZmNsPRZ1S+QvtK7MepN1ytBIbDQRdSwuCLqNyd+YwnVMQF8w3t5nkq2xPOze9FOBZ9NbAemu31BGMDHo7SRS+I+31XWYBKXUFVAe5w+R+QWhfGfMPDyxkHOZ1Qe27H7DGcgk18OZJFDDHqiUS6RqJAJv74ohiaxo01WjXV8k8rrPOW+gVnMcjp5nEksYYgczsPn3w74Y3m7gqoK6ohbkjdYFWoI4/D0REBbEDwyNva3XExlIs1UPdJnzSC5776pEyIrl9ZJHV2Jk8yVDdR1ufX9/cYzYSKeQtk57FdLW5sRpWvpv46Fn58EWf4g0+qypKy3/ADgC33OLTiUYOxt1QQ/T9Rlu5wB6JgpKyJo2mRro25+QAtbocFsewtzNOhWVNFKxwieLEJPpzd3LXGu+43tc3xYhjoVbSBNSkMCFG4IIJtvhJXVBlsCSQANySbW9z0GHATE9FPWcWRRQwtAGqDLIIkCm2prXPmba1hzxZ4KF77oHLxFXT08ksUal4/EhqKVfzo1jpeNhu21jb6dsJIjVfS8DzTRwyiVVL00ccyTh2F1GzWDDURdvK+18I2G6QudkxZhxJTQxCIn8RZQpAAINgBufy7+mBJa6JnO57lpU2E1M3LKOp+yX5OL5WIssQjHKLTcel78/kBjMkxOUm7VvRYBThtnkk+nonGDiCnemXzRs5VS0KuL3NjaxN7Xxp8Vrm3GqwhSSRzZdWjqQvJFZVIBa+i8QUMBrJa4A7DybHoScPbRXgtc4Hlezr2OgA+eu3OyNAlL33ufLizULO0dsvIK1XIAvve23a1/3GEHXTvhcwXP5+WXUfNvf+gxNU7nVLVXkVQs7zQyKSSSNXPfpyt6YzX0sokL2FbsWIU74GwzNNh6KbIuIWeQwTqElH39CO+JwVTnP4bxqqq3Dmxx8eA3arWdRiMpMsqxMqlBdbgg2NlUEG9+2LZxls4Oty67qijcZAYnMLgTfQ2tbqeio5aCVSnEngoo5EjxX63t+i/bniiO+kV8v/wCj9kVUZQXVBZnJ7uwO7/6t12TMq2G2NAdFik3N0mfFHJxNTCbfXBcixNrNa9xyPIe2DsOkyTjv0QlYzNEe5Y7RUrSyBI11MTsNt/rjpJ5WQsL5DYBZDI3yENbqSm7KOF66PVp8NA9tWo35ctrWvvjnKvGcOlsTdxG1tFr09BVxg2sL9dVHxPl9XTxrJJUarv8Ap2sbEX5dtsTwuqo6qQxRxWsOfj99U1bFUQsD3Pvry8FJwhw1+IQyzu5QnZQT5u5J9/rivGMY9leIYAMwGp6dAPJKgoOO3PKTl6dUVzjgSFkPgXRxyBN1b035e+M6k/Uk7HgVHaHoQi6jB43N/a0PqEHhzMTKUmUxeGBG7E7jWUjNrjy7KT164030hgeJIXZs13AW/wDW7teupshmziVuV4y20J8dEGzGBKSqQodgUcgkNpswJFxz5ffEqh8lXh5kkGrTfa23O3micPy09aYmnR7S31H5ZMPxgP4iuoKMHmbkDvIyrf5KGPsTjNSWzhcJOkXiGinr680rM8VNGgdrfrv9jvtvyscAyMdNJkOgC6WimgoKIVIAdI42HcqGd8LtlgFXRSP5CPERyCCPkBt3v7jFcsJg/cjKKpMUbijjS1bRrsR1876p0qKGCvp42kW6sA677i/S/wBjgx8bJmjMFzzJp6CdzWGxFx+fRX5YoooSCESJRuLAKBibsrW67IdrpZZAQSXH1STwrPalqWF/DLAJf5/004z8OByu6X0WxjvZewH3ra/D+1Yo4WtfQrA9WsPpuMaa58K1IoUNYAMdtmv/AE/rhJJZ4lzuKmNOswBjnl8NweikG7ewJW/ocIGycMLvdUcPCUMAlWsnBhOnwohJL5NBJDqXkZg4BA8lhh5JI4xd5snhgmndaNpP5zTTwZR0wiY00ehCdJY/mkI6sSbk7ncm/PFcNQ2UXZsraijfTuyyb2urM9dRTk07srb2s1wCfQ8r4odVQvORxRTKSqpwJmt+vqlbifhY048SIlo+oPNf7jGbWUfDGZp0W/h2Le0HhyaO+aV3XvgDRbK+KnD2SXcFS8f5GZP9pI/bCDnDYn1Vb4WP95oPkiEPEdQP+9Yjs24++L21UzTuhX4fTu/jY92iM0nGT7agVtteMj/+XDD9sFsxNw95t1mT4C0/6328dUTzHNIqiHTFOUkvqs506vQnYYtmqo5mWa6x70NS0UtJLeRmZvUa2XtFxfoXROjahtcdfcH+mHjr8otINVObBc7s0DhY/n5dVMmDVdf+I0lUT+1gL998Vw5p5+LbQK+rLKOh9nvdx/CnEUKeJ4hW78gTvb2vsPljT4bc2bmuc48nD4d9Pn90FfJpNRXyaDN4pkv5+eoLa3yvflgX2d1yNLXvfn4LTbXR5c2t8uXLy6XRZM3gZtKzRluwYfbvggTxE2DhdAOo52szFht4FSZjTCSJ4zyZSPri9jsrgUK4XBCwfhhDHmEStzVyp991x0OLfuUEhHNt1k0Ay1LB3rTs6zGSIosUJmZ77A2Atbcmx23xwlFSxT5nSyZA23K999tV01RO+OwY3MT5JP41qqxodMtOixkg6lJYi3c9PpjosFgoGT5opSXdCLD881lYjLUOjs9lh6phydiMsUobEQkgjvY/1xi1ovipz7Zh8wj6e7aIZd8qV/h3mzCZoWYsri4uTsR2v3H7Y3v1JRM4AmYLFuh8Cs3CKh3EMbje+qg+I1GY6gMuyyrcjoSu39R9cW/pqfi05Yd2G3kVDF4wyXMNnfMJOlS6kcrgj67Y6CRokaWnn9VmRSGN4cOWqM5zxIYs2jrHjEpSOMqpbSN4+ZNjyLHpjiyLbroSdV+iQcJMvtQBubDpc/th0r8lS4qi1UVQv/ht9hfFNQLxuCNw1+WrjP8A9BLeS8TQ0mWU7St5tHlQfmb5dB6nFTJ2xxNv6LVq8Mnq8RkbENL6nkPzooqyijq4lq6ySanjtdoC1lJHIi++46Wv7YiYBMMz7juUmVD6KR1LTNa93J9tfDy8bKpSZ6KgMkUYjporBFtuTvcnttaw9TfBbWhosFm4pTuhLeI7M91yUWplZW0ixC2JvyH9sSWWvqiMX267/wD0cJJKvFPC5q3MzyBIYIyALXLO25sOQ2CjFM7gxhcVq4VKGyhobclAHve5uT63P3xzTnl2rl2LY2tGVugThwNxGkQMMpCqTdWPTuD2F+uNCiqhH2H7HmsPF8PfMeNGLnYhFOIuEFlvLAQHO5X9Leo7H7HBVRRMl7TDr8EJQYu6K0cwuBz5jxSfmGYzuBHMzXj8uk9Ld+59cZcrpPdeduS6Cnp4GduIDtc/zZXuF8hape5uIlO7d/Qev7YtpKTjG52Q2IV7aVth7x2+6fszy2JoHUInlRguw2IGNmSNjoyLLmKapmbO12Y6kLK2XHNBdxdXouHKh4xKialN+RF/pgplLK9mcBBvxGnZIY3OsfBDAnywMUZddG4xFJdQVrIbqSLd9/32w7XOadCmfEx4s4Jky3jiVLCREdf5RpP9vtg+PEpG6OFx6LHqMDik1jcQe/VMtBxhTSc3MZ/nFvvywfHiMD9zbxWPNg9THsM3h9lxxdUhqddDjw3kVXZWFgp5m46YereHRix0J18FPCoi2dxc3tAEgHqERqsop/BKFEVAvOwFvW+LnwxZLW0QkdZUcUODiXX2+iAUGcTmlpVQjx5WIBcfpXqftgSOeThMA949e5as9FT+0zOd7jRfTqeSzrN43p80DThU/iqx03tYncj5b47CHPPh5YfesR8Fx1Rwoa3Mw9m4OvfumrOOOYEX+CfFe/LcAet7Y5uj/TtRI798ZR8Vp1GKQsbdhzFEuHs1WtpyWQDco68xyH2IOAMSonYfUBrXd4PNX0tS2qiJI7iFDwpZUkpybmB2Wx6qd1P02+RxPFw5z2VQ/m0HzG/xTURAY6E/xNvI7JNybK5IcySPS1lc2NtitjY/THUVtbDU4W6S41G3fosamp5Ia0NtsSivxRYaafvd/p5L/wBMZn6SuXy9NPmUVjgBDBz1+iz3HZrBWycGZBR1FHDLJTxSSadJdlBPlJFsclWMyTuHet2ndmjae5EOEkZhG7yz+KqN48ckZHna1wSQBZSDpAvt1tgeytF7o7m1Wkaa5DZF8zG17Bev1IwgCUnKN5JJqFiVBeSIlQp/1L5Rc8zYjfliuVpLSAiaR4ZOxztACD8Uv8KcCpBplqP4svReax/3P27YGp6QM1dqVt4pjz57xwdlvXmfsh3xfvel52/i7d/8u39cFp/0+QOIT3fVDeEIJTGEFNMdyS5WwPza2HQ2LxZ5TJxGnuvqm6almAswa31/bCWGo33I9Ba2EkqfGNSI6eOIbGQ629hy/cfTGXiclmBg5rewKDNI6Q8vmf6SllUkSzIZV1pfzD+vrbtjJie1rwXi4XRVLJHRERGzk951w1DVoskDKpAsCttLDoDbkRjalpo6locwrmqTEZaRxZMCR8QpeD8pqKcOsrDw7DSoN7H6bD0w9HBLFcPOirxOpp5y10Q158kIzTKfxde+jaNQBI479QOmrFEsPtE5tsNyj6er9jo2l3vG9h3d/cmWtieCn0UkYJAsouNvXc7nBzw5keWILHhcyefPUutff7dyrcIRSfhisqsr6mvqBvvv198V0bHNiIfvcq7E3sNSHRm4027lnEURYhQPMTYD15fvjCy65Quxc8BuY7LS85mFLRELzChF9ztf9zjemIggsFxtKw1dXd3M3KzVSMc6dAuyO90UyDJvxUhXUVCrckC/ti+lp+O4g7BBV9b7LGHAXuVNmXBlQlymmUemx+hwTLhsrfcN1RBjVO/R3ZPql2rpHjNnRkP8wI/fALmPb7wI8lqMlY8XaQfiqpcg4rtdTuUe4Wz2lh8WOpDWkAF7XW2+xtuD62xs4bADG4uGhWTiVPUyuY+D+Pr/AMRrPp6eOmBjqJJkb8kYkBU99RA1WHK17406fDOM7LmOVc9VYtLTEl0bRJ1tr47qTIZYa+Ziw0CONVSMNYjnci1jb++FU4a5khz+7awslT4wPZwIj2ybuvr4eKV/iflRp5oZNbSq3ISEG2mx0k9QbnG3goIjfFmPd1FwsbFZRLIyTIB1tsUyQ5XR1VONCKEax8lgynt6EdsctJV11DUHO43HXULTbT09RF2RoeiuUFFBRQkA6UF2ZnPP1P8AxgeeoqMQmBIu7YABWRRRUsdhoOpWbR8SulbJUoNnO6nqvIexsL47h2ERyUTKZ51aND3rnRiBZUOlbseXcnSHjikK3LMp/wBJU3/scco79OVoflABHW6224pTlua9ikPifOzVzaraUAsint3PqcdhhWHNoYct7k6krBrqv2h9xsNkHdbC9iPkcFyVUEY7bwPMKqGknmOWNhce4ErSfh7nc1PTlGo6l0LEqyRMQL8+YxzGJ1cb5g6IFwtyC6nDsHk4RE0jYyDoHOAPzTnw1xMtXDJKqFQjEFb3NgL3sO46DEqmldA8NJ3WZDOJGkgJN+JjvPHHMIp40U6dT+UENvul9VwwG5GNDDGtY8tcQSeW+yDrXFzA4A29P7TXwFMXp1dWBiZfydY3Bsyj+Q8wP079CLZtXDwpXNRkEmdgcmlRgdXqCtMYszgG3Ly3Nz2FicRc4NFypxhztG/ZcxVYZiF3soa45ebl9hfCDgTZJ0ZYLu/LKcYkoKKWlRvzKD8sJJZfxvUs9U2xCr5VuCOXb745+tLnSkkLssJjaymFjvr6oADgNaav5dnE0J/huVv06H3HLFkcj4zdhsqJ6WKcfuNuir8X1LrYyBb89KgH64ufWTkWLkIzCaVpuG+pNkwQcU08VPphRgw5Kw5nuT1wY2ujZHlYCCsx+FVE0+aUgjqPkEHo+LqlTuVkHZh+xFrYFbXTNO9/FHy4PTPGgI8E58PZwKmMtp0lTYi9+gN8a1LUcYE2tZc7X0ZpXht731Spw3l16978omY/cgf3xnU0V6k934Fu4jUZaJtt3WHw1U3xDrLvHEOQBY+52H2v9cW4lJchiqwKGzXSnnolMiwxk6LfWgcC0eiAuRvIfsNh/XG3hsWWPMea5PGp88wYDo35lCqviiqhmfXHZNR0q6kbdLMP+cCzVdVE8kjTvCOiwykmibld2rcj8wrL8ZwSRsJIzqsbAgMCbbffFjcTY5pD26+oQ/8AhZ43gsdp6LPCBjGFzouoQNAZGNhYnf29/tjr6WnNmxhDVlXHSRGSTyHUowkQsFHIcsdFGwRtsF5dWVElVMZH7lTUyFW1KxVl3DDmPbFFVUiOzcuYk2tcfHx5KyjoDNmdmyhovexPp1VziTMDXRJDMFE6X8Oa9l3ts3a4HPl7Yro8rSJ4wcp0I596nU543GCXfQ369D6Kfh7gKuUBvGSK/VXLfW22L6ivpZNHszeKqZTTMN2OsEMzbJZzXGjnq0VtAaJ5iwWRj+lemrAzMRjh/wBUQH54Kx9K+T/ZISjzcK5ZTMkVZVMsxCki+lLn+bRYC/K7YZ2LTcrDy/tIYfHzv+eSv0vD9GuZmjFMrKIBKXZ3JvewFidNsDOr6h27vp8lc2lib/FOtJklPH/lwRL7KP7YodK925VojaBYBLHxWnVaaBCPK0oLAbXVQb29dxjPrndkA9V1H6YicZ5HN3DdPE7Jdn+KVUZLpHEqA7IQSbepuN/a2B3Vsl9Bothn6WpQyz3Eu6/1ZXOBqKbLZAarTFFONJ1OPKyjUpaxsLjUOeOvrZI6ttotS38K8wpmvgdd+gK74k4iy9g4Zpqtm1W3Ohb8tI2XbobE7c8KnpakEEAN+aU00GxOb5fZCfh9xIaZJozvqs0YPLXyP2/bEMeGSLjDcaK7A4+NNwSdDqnWmyWpnQSS1DIzC6gdL998cs2mlkGZ7zddPJWQQOyRxggc0SyiORYUWdtbqT5ufU2I+WDYmuDQH7rMqJGGQmPQHkrMaoLAWFuxt6ftiYaBsqjK47lWPHOJKteSyEiwJX1Fv6gjDEXFlIGx2uhlRlCSKwkaRyQRd2va/YAAYodTtcDckoxlc9hBYALdPqhlbwfA+nR/DIFmI31fImw+WKZKCN22iLhxqZhObX6IZJwIekw+a/8AOKP8b0cixj45s+KhbgmUcpEPyIxA4a//ANlaMdi5tPwUbcH1A5FD/wCY/wDxxH/HSDaysGN0/O/og9fTvDIY3tqFuRwHLEY3ZTutOnnZOwPZsieRcQyU1wqqysbkG/2PTE4Kh8JOVDVuHR1VsxsQj3DufwI8rPdGlbVe1wB0G3qT064LpquNrnOeLFyzK/D6hzGNZqGi3QotWZRS1ZLh7sf1I37j/jBToqeoOYHXxQMNZV0YyFunQj6pazrhN4gCrhgWCgHY3JsMAVFAYxdputelxdkxs5ttCe7RNWb1X4OlugBKgKoPX3+5xpzP9nh7PJYVLF7bUWcd7koPScbROLTRlflqH98Bx4o06SBHS4LMw3idf4FK3FssDTD8MqhNO5UEAk+hwDWvhc8cLZbGGsqGxHj3vfml+WnkZG0Izd7DkO57Ylh8JmmACLmqIoG5pHWC4p6fQPXqf+umO+p4BE3vXneLYm6smuPdGw+viiOWUMkraY0Zj6f17DFkkjWC7isxrXONgEVrOH6iFdTx+UdVINr97Yx6iJk5cY3ancdbbW6FblFVmANEjdG3sb7X3v1CDpCoFxueVz36YiZqkzsY/sjew2sBqSeqJbT0Yp3yM7Z2ub3uToADsEXyPiV6ZtJXXEPzDt/tP9MEjh1LA4kNc7bvHJZU0MlNI5rAXNbubbHmPJXOIqCqzVZEiko5KZyCrOrCWDlsAOZ5ne2A5InRmzlZHI14u1UOOsozSWKogEbyxAIIighIZQACXufFL3BO22K1JT1MlQlZmEsUUyymijWnuh/SLsL8gw22vzwkl18NIr1CPHWI48E+NCDNqJNrM4kZgGBJG1r9sJOu/jJPd6ZOyu31Kj/24zq86tC7X9Js7ErupA9L/dI2T5XJUyrFEupj9AOpPYDAUbHPNmrpqqripozJIbAfHuCIS5RX1CNNKsjKBfVK1h8gSOfoMehTVtJSMJ+X59V4dT0lRVvDRz6q03BUi0i1DvbU1tIF7Kb2N+9/TGRV4/IIg+JlvH+lsUmBxGoMUrr+Cc824cp46OOSCIA3VixJJ3FuZ9T7YysSqZZ4sznXG6PwqCOnqXMAsdk4ZNUrJBGw/wBIB9CBYjFsLw9gIQtTGY5XA9UG4lymWpREinaEA3crzIty+uJ2VF0Ek+HMViRUVAf/AFax+1r/AHwrJlT4RzeogrXoKpvEtfQx57C435kEd+WECnRDiziWZZ0pKJA9Q4uWblGO56ct/T1vbCTKpNlGcRqZErElYb+EUAB9Abf2+WEkifCnFa1NPJIylJIL+Mm/lsCbi/ex27gjC5JIc+dVqUor3MPhWDtAFN1jPZ9X5gN+VjhJJjz/ADEwx/w1DzSHRCh/Ux5X/lAuSegGHukiEMbaVDkFrDUVFhfrYXJt88JOlrPOEpJZGlV0Or9J25euM2qonSOLwVvYfiscMYie0+KVKmieO4Zbb+477EbHY4y3RuabEfVdFHURyC7T9FDiu6t0UkE5BuCQe4NjhX6Kt7A7Qi6JJxFMChZtYQ6lD97EdN+RxaKmQW1vbqhHYdAQQ0WvobJkouM4nGmaMr6jzD6YPZijT/sFvDVY0uCSsN4nX+BU7ZVQ1NzGVB/8M6T81P8AbFnDpKjUW+SrFXX0uj9R36j1SFnlKsU7xoxYKbX/AHxjTxNjkLGm9l01HK6aFsjhYnkhonYAgE2NrjHWfp6kaIjMdzt4Bcf+qKwumbA3+IufP+lEgJ5C/oMdISuSBWjcKuIcteaMBpPMT7jYD2HPGTUXfOGk6LShOWEuCi4HzWonlk8Ri8ene42B6Abdd9sPWRxxtGXQpqWR7yb7JVzWL/8AIlWJSwVzYKCep7YufCJYu0bEi1/FWQ1boJAWi4BvbldUFY3JYEEbabcvUjGVPTCIthj5jVxO9v4g8luU1YZmOqJNhs0C+W/83DmvaLM3hl1wtpYc7cj7jkRjZhpyYssmo5A7juuN1zVZUMM+aIAHmRfKe8A7LSuG+K0qBpchJe1tm9t+fpjPnpHR6jUIiCpEmh3TIuv+U/M4FROqjSHSbiIAnmV0/fkcOl5LO+M8kmrsxEUQ8scah3PJb3O/c+gxm1ETpZrBdlhFdDQYfxJN3E2HM8kbqcvfLabRQUzSyuPNLYHfuRe59Ba2LiwwstGLnqgI6hmJ1GeslDWjZu353m91a40gnk8OOONnTm2nqegPbFda2R9msFxuhcKfDHme91jsFDV0FdPGUZY40ttGLXNuQvvb6jEXx1ErbGwHRTjmooH5mkl3VWuG+H3VG8fVuCvhlgRp27E4nTU5De36KmurWPeOFbTW9rG64j4cqIWP4eYBT0bp8rEH3xAUssZ/bfopOr4JmjjMuUXpr6FvudIv6mwxoDZZLiCSV7NMqKWYhVUXJPQDrh1FZzwoTW5rLWAERR7KTtfayj6XJ7XGIjqkVZ+GJE81ZWNuXk0KT0G7W+hT6YcJ1oGHTLPMsgVc8rIf0VEN2X3Av+7fU4YdE5RGTh6o8Baaaoi/CR21tpIdkXfSxvpGw3NsKyS+TNB4i1ckbu8pMdHAoGrTzL720lwASSRZQowkkcynOxM7xNG8M0YDNG+m9mvZgVJVht0O2HGqSB1FVPWzywCRYooidW9ri9r9z+2Mh7pKiQszWAXSQMgooGTFpc92yI0dRQgJTxzKWBXdgd7EG2oi1ulr4vjfTACNpQs0ddczPYba7eG9kQrOGadkZVjVGN7MNrHv/wAYIfSxOB0QkWJ1LHAl9x9EgNlM6eRoXMl/0rcEdweWMR1LIDly6rqW10LhnDxl+KJQ8JVDOFZQinctdSB9Dzxc3D5SbH1Qz8ZpwwuabnohGa5XJTvpkHsRyb2wJUQOhdZyNpauOpZnZ5qjrK73N++B7IkgW1ULy82PuScNYlOLNHcm3iDh2KOhEqD+INJPm53IB5//AFjsqeqNJEBuAuBkpPb6g30JvqgvCs6xVULy+VW5E9L3AJ+e2NZ8ramDNEbrHdA+lqMkwtbTuTd/hlZDVyGmEYgkIJBtpG1jte9/bngbiQviAffMFZw5WyHJ7pRuWf8A7iIr4pF2KjZByLEdD2B/pgcNPvu2V5P8Rul/OeIIqG0FOilx+Ynp/uPMt1wVFTun7byh5Zmw9lgUWfwiqoFqfD0zbW08zc6bet+l8NE1rZTE7VvepOe/h8Rhs7u7+SWZstEIVaiN4zY2Itub7m4J5Cwt0weJC/WM3QBjy6PCptSsgB6HcHqPfseWJ5gUg3RN/wAPs4fxGhJ1Xu5ux1DkLi53H98ZNXDHG67dCeS145ZZWXfqG6Xt8D1TdnHE8FMQJWYMRcAKT/S33xnSzsj95aNJh09UCYhoO8BIGZS09RUvNBXyU7uQbOrBdhbmDb64Cc+N7i5ryF1EDKimgEUtOJGjoQT12P0V8U+dwWKSJUJ7obj/AMwVvocWZaluxuhuJgc+j2mM+Y+Vx6hOP+LsV8RYWMdr6ri9u9sWe0uIzBvZ6rA9jaHZHPAd0UlVmlhGY1DeJyubdsPJUWDcgvdQipgS4SG2VdNVTKjs6ILC4sb74fPKGlzgEwjhc8NYSbrmmmmYqS0QU72AN7fXnhmOldY3FvzvTyMhbcAG/wAFyZAq3YgAC5JNgPngpBhZ3mWZy5rMaalutMtjJJY+b/jsvXrht06dqTLY6amMcK2Co3uTbme5JwuSSV/g8tqBu/itf6L/AEthDZLmnrDpLPcnPicQVLDlHHYn/wBIwwSKZc6pJKiRINJFORqma/5x0iHWxO7HsLdcJMq3E1LItRSVUcbSiDxVeNLatMgTzKCRcgpy9cJJe5JFLLWS1TxPChiWKNZLBmAJZmIBNhewF9+eHTqvmnCnjyCeOQRI4u4/cjpuLc8Z01E17+IDYc1u0mK8KLhPbmI2Q3i7K6OGJRAf4t+jlrjqTvYelrYFrI4I2Bse6Ow6orJ3kzDs+FvTqn3KC/gReJ+fQNV+9sa8V8gzbrmqnKJnZNrq7p+WLFSuQgHLCSVTNcqjqI9EoJHMWJBB7gg3/wCt8QkjbIMrhdWwzyQuzMNikyX4dOF8lTrPeRQPutv2wA/DIyNDZa8eOzA9poI+KojgKZgVkZEU7Fla+3cXGB48Ne2QEkWRUmOROjIAId8Eeo+E4VR0WcurKFO4NrEHp7Y0BStF9Tqs12KyFzSGgWVaTgGDUGLOQO7W+thyxZBHwHZmE3VFXXvqWFkjQR4LzIsvaWI+HVziPUVAIty7XN7EbjGialhN8guskQEaBxRjL8q/CxTGItJIwJBbmSAbD6/viL5eK4B2gUmx8NptqUiZDw5NVS3kDKl7uzAgn0F+ZONKepZE2zd+QQEMDpD2vNMmeZufFjp6NQ3gkM42sLclJJAAHU352wJDCMpfLz2REshLgyPkqebBHQMys6REnRDdlDMbkvKRvy6YsiuCQDa/M/QKLwDY2vbp9SUvCVnOiNblrhVub73OgEmxO3Pni6RzYm53JRRGV2UbfJHcoyvxoYp6QCOriIWUEmx9Dfpz++OXkkdVHitNnDQhdaxrKC9PNrG4XB5pt4jyEVcOk2Ei7q3QHr8jgiaESNsd0Fh1e6jmLhq07j5eazvPODqmmXWQroObIfy+4O/zGM6SkewX3XYUeM01S7INHdDzRT4d8ROkggckxN+W/wCg+/QHE6Wezsh2QWO4cx8fGYLOG/ePunekzFFp0Qg6wmnRY3uBbtgiOYCIA722XOS07nTlwPZve6iloT4cCkH829ul8VGE5GNKsbOM8jh0RKWhVY3CA3I6kn9zgl0QawgINs5c9pfyXlBlyKFYoA4HPrhRQNaASNU81Q9xLQ7RZHxdxE1TUGCQyQ00bsraVJLlSVv6jbYcupxde6GTJlHGOWQRrFE5RF6eG5J9SQDc4e4SR7KeJKWpbRDKHYC5Glht8wMIG6STuFa9ctqp6OoPhxu2uFzyI5bn1GkX7g4YJJszriymp4i5kR2t5UUglj2AHT1w5KVkrcG5ZNFBJUSEpPWyoC3VVJJuAeROprf+XthhokmqalFPLAY2cCSTQ6s7uGBUm/mJswIvccxe+HTIPDmLfg5pw9T4nhysupW8O9206SV0m21gD9cOmTDk731WmmkAIH8VAlufL+GhN/W/LCKdqAUmeyV+mKCFvw7KA7mwNiOh5D23xnGZ87sjW9nmt72OOjYJXv7e4HJdVdFQ5aQzBpZeaqTf52tYe5viL46emN7XKuhlrsSu1tmt5n8+i8y3iSpqZRoZUS41XAso9Sw54jFUTzPs3QKVTh1JSRXk1PnqU1rnUemZpGWMQtpcsQABYENflYqQcaq5pWaOsSVFkidXRhcMpBB9iMJJJ3Guby1MNRT5e2qWIgTWuCQQbpG/LxLDcc7csMUl18N89/E07i6qInCLBvriUCwEhbdiSCb+46YdJE+I4iTE7AvAhbxUG/O2lyP1BLG6/wA1+gwxSUVSsURWSnCeJOFRLW02F21G3MAEk9/KMIJiqS1jyQ6fF8QTyaYywUeQAlidIHlbS3yPPDplJkqNLIkiu6xKW0C9g43BYj9Wo+bUeWwFt7snUvGWYzU6RSwnza9JBFwQQdiPcDEmyxRn90aHpyVkdLLUEthOoF9eaVs440qzqjKiEjZrDzffljZioofevdY0tVKeydEsxMeh588GHZDtumei4h0U4TRZlVlBvZQG5sRbc22vfAEsIzl7jpufJaEWZ4DGDXb1QrhurhWpSad7CMnw40BdmPK507D5m/3xz1VXtmmBv2Rt3rtKbBJ4KUtaztO3JIAA6bp1rOLCELw0kwQHU7sgUW6n3PfFbqsDVrSq4sGBeGSzNudAAbqtk/GlXWSGKnihjIFyXYnb5WxBlXLKbMAV9Vg1JRRiSd7nX6ABFqrJq6VbPXBSRuqRgD/5H64tMVQ4e+Ago62gjN2wX7ySf6QTIuB4/wCKKlmvGbFUNgVtcN3sRfb0OBoqO9w87LRrMdk7Hs4Ha5ncG9rdE/RS6gGBBuAQQB1641bLkb96ox16TmRIpzqTnptsTe2+nffscVMmZJfIb2V76eSLK6QWBX1FCssYYtLfkw8WQWI5jZhiUb8wumnhMby30QWjpFSqcOZXtfTqkle3XkWPT0wPG9wlLSUdURMNM2Rot1RY1EXIi3ujf1XBSzLKlPV0d7OYb9mC3+4wxc0blTbE9wu0Er6jajRtcX4dGItddIJHa4xIKGy6zOipalQs6xSDpci49iDcfLCTKll3BlBEweOnTVe4JLPb2DMRhrJ0draRZUKOCQexIII3BBG4IO4I5YSSqwZWFkEjySSsn5C5FlvzsFVRcjbUQT64dMuf8IX8KKYMdAULfrYfbf8ArhJIhMdmPocMnSlnmfPRiOKFI0QKNKLY3Fv1W/KPTr3xn1NS6F2VgXQYbhrK1pkkJP5y6pY/BPUN4tTJoVoy4ka2kAG2/RRfpgFkMk7wXc+a25auCiitEPdNiOf9+Kmqs0yqSGKCCqh1RyB2FRFIIpjYraQlQpG9xvYEDbGzDC2JtmrjqyskqpC958u5Hv8AssRHTR+KzB1VWlQagskbGWFwDcFB503vtpvfF1kIuRnIoS9HTQTV092knMYChTISTe1gpPRV/fDJ0qcG0DGeCoo0lnpBMwend7NTykC7NvZ/KQQT69TurJJt4hzuOKoUUyomqaP8RIoAL2IFr9bDmflgGWsAeGN81sU2Fl0LpX9NAr+bcVJTuys9PY/kJmVT66hYnn2vg24WSI3E2AKDxSQXSQ1SCMLJdVVrDxGDHSbbLsB629cNxGjmptppXaNaT5L5pqKAU+qs1eACpVBqDghRY6QdNgttrXub88Vuqom7lHRYLXSbRnzsPnZeUHGdFTRqimeXSoUMUXkNgNyttvT154r9ti5Itv6brjuAPMKXiKtqKuBY4qOVS7KY3dkANvN36rfFc8vEZYNKtoKaOlnMk0rSG3uBckcunVRV3DVdUsr1k1NFYdAL/MgC/wD6jgmmqKuJ1yRboh6yLCZWFkEby7k7XT87wk+KnOgSWOgsVvba45i/LHQU1bHUtuz0XN1+GS0EvDl153HRFssq6BYZfHfVIVIRNLkA2NiSBYm9uuMfEa6J14gV0OEYHXteycNsLg7ja/S6K8GcU06LT06048RiFeSyi5PXuTyxkwTRCzcuvVbeLYVUSGWcydkahuv4Fc+JudTROsCkCKWO58oJO9iLn5YsrZXt7A2Ko/TtFBK0zuHaaevclb4e1fh18d+T3Q/Mf3GBKV2WULax2Hi0LrctfRaSciIrmqmk0xgXC6jztY36AY0TC7jZydFx/t4dRClay7ienffTvVHh/iBKjMahUN4zGoU/6tBNz7HUfpiEU7XzOA2sia7D309DGXizgTfuzf8AEvUtbVUUdLT1clvCjF/B82sC4AJYDpt+18U1c7mzAE6W/LqrD6NktO5wALr215KXhtpaepjilLwoxLKpt5r7AMf+t8UUwdDK1r9Adv7Rtdw54HPYA4jQn52TxK4hZpN9DfnAF7HofnyONN37bs3LmsKO87RH/IbeHRLWcV+qXxItSn17jAE0uZ+Zq3KWnyRcOS1kBquJ6ok3lcb8hYW9Nhgd1TNfUrRiw2kyjsA/FT51II3WOVpHk2Mr6zsT0A5GwxZNZps4knmVVRh0rTJGAG/xFvzdDc3V45Hidi2g258x3+mISZ2PLSUVTCGaMSNYNe5R5fAZZES4AJAv2HX6C+GZme4C6nOI4o3PyjTuU2ZqvlKagjLcAm9tyP6Yk42N2ki6rhjDg5swBINtk48E5XC1LqZLtqbfU1/rfGnSEmMXXL4xGxlTZgsLBSVVbSxS6buNJOvzzCwCk3G9nsbA2uRqHfBSyTYLzM4Y3pXlimqFYbD+LICDcbEFsUVBLYyRujaFjZJ2tdqEm1eYVNO7K1RMzWIKOwYC/pbnjMfVzsNiV09PhNHM3M0aeJUkHDE0xs0yeOQGKOWLBe7ECwNumK20skhvfX42RD8Uhp29lhyDQEWtfoPuhnxOnQZZTJSy+JAJ3SRx1dRsD/LfUR05Y14ohGwNC4+rqXVErnu5qfhz4ZUlZl0UsUzrM63LXuoYbFSvofW+LkMhfDef1OSVRpqu5guLre4UH/vIz27j05XwyScKajzGiqqpqWnjqoquTxUkMgXTfkGvzAv/AG5nCskjvBGVCip5UZxJO0hlqGXlrfmBtyAFsMHgkgclYYnANJGh2SRWUFW1M9WVjWIkta9zuegtawPe2MJ0Dy0vtou9inpGztpLku27tkHyPLnqp1iSwLblrcgOZ2xXHG6RwaEdVyQUcJlcNvnyC0teBKIARuzs9tiZLH5LjUFDHaxNyuPdj9aSXsADfC48yvOGeGYYJZoJI0kawdJGUElGuCPQqw3t3GFDTMa5zHC5UsRxOeeNk8bi0bEA6XGvxC+y7g9Bl8kJRfFYMNdhckE6Tf5DDtpW8Ii2qafGJDXNmzdkW05d664yrfwyUG9tMyX/ANoUqfscSndkaz85JYTB7U+p72n1JuPkuuOKGh1JLWs4FtKhdVjbfkoO++HqWRE5nlRweevs6KkAPMk28Odki8E8SGFWp3g/ERudQQC5B67EbiwH/RwJTVRi0+W66PGsIZV2lL8hGhvt3J3yqqhncIMrZFPNnjjAHqQcERmKR1uH8FztTFNTsL/agSOQc5JHF9PFSZgPAACoUkKj9JBuQPpywHUNbFL2V0uFSTVdD+9ubi/UEWTH8XYwfw7gi4Lqe++kj9j9cEYhY2Kyv0s4jisPcfS/3Cz2lnMciuOasGHuDcYzmmzgV1UrBIwsPMEeqfeK84Wskpo4/HSN3KMxQhLtbTtffe4+eNKZ3HsG3A5rkqCH/HMkfJlc7cAG50vfwRvJOEYqN/HMzXRTcmwUC29/TFsNG2J2a6z6/G5KqMxloAQTMMvmM609SyytKp8OW1mUi597X5jfAckLuIIpDe+xV8E8YhM0Ayhp1by6eqKUWUy1dL4VSrRyRNZJTzI9Ppb12wQyF0sWWUWI2KEfUMpp+JCbtduE1fhx4ehmJGmxJtc+pwaQA2x2WVmOfMN1UD08X5QL+gufrjMlxGiptCQT0Gp/PNFkVM2pKzTOLmplKqbl7gW39MAcXiHOBvquwowBTMDjyXebzJUSGUMFL/mVtt7AGxta23UjF8jhI4uCjSxup4xGRcDYj83RCngbVPPUKGdUDAMAQxbZTbkRYYuaDdz5BqPqhXvYWxwQGzSSDblbUjxVilp1EtMVQBnjYnSOZOoA25Dl98O0AOabakKuR7jHKHOuA4DyFrqPLiFilbys0SRoNR28xJexP0v6nCiIDSelvipVIc97G6gOLjp3AW+6IZ/mMs1My0mmOPSqklTfU76NAsQVIGluXmDdMakbmuaMuy5WojkjkLZN1xwzlAeWQ+CI1ZRqI0sqSqwv4Dfqja1yLC2kC29hYh7LviTNlVTR0Ua6muG0KLLfmFFrFvXkP2z6qqA/bbqSt/DcNI/8ic5WjXv/AOII/BVY25Vbt/qff3PP+uAfY53akfFbX+co26An00QX4h8Z3c0VD5pJCFqJoxvKwAXQlunO/wD9nGy1lh381x8spfodhsOl9UO+GcSzNV5VVAqJN1HWOWPY29bW/wDTizkqFzRVNfkFQyyKGhc8rnw5OxQ/pb05972wySO8V00+fU8FTSUyqsZkU65FDndRYbAFQVPX5YdJPkFcaOkpYJRJq8NVeRFJEe1rk+h2+V8UTShlm2OvNHUdG6cFwI05E79yo8H1CItQjyKDcbk8/wA1zfrgSieG5g4rUxeN8gjLG8j9FJkSrPQVcCEMFeQKRvfV51t9bfLFjBmiczpdRqXmGrgndpcNJ8uyfklX4V1CrWEHm0ZA99jb6YFoSBJqt79SxudSXHIornfD9U2aiVFYoXVhJfZQLXBPyO3W+Jyxyce4QFHiFK3DOG4gGxBHMk7IzxbnK09fRG+xDrJ/tYoAT7EE/XBM8gZK1AYZRuqKGceBHiL3+CMcQ5r+HemubLJNob5q3/u04vkkyFveVn0NIahstt2tuPIj6XSN8X61HNOiOG0iQmxBtfQBf6HAVe6+UBdN+loXsbI5wte31RZ+MKKaCISQvUuoBKLFqs1rH81h374tM8T2jML+SzxhNZBM8seIwSdc1ri/dqqktRUS1MM9Ll7II0ZbPpUHVbfa1rYrs7OHMZa3krmtpY6eSGoqb5iDcXJ0Rcrms91ZoaRe487e46W+YOCP33dB8VntkwqA3DXSHvs0fdLFF8N6h3LVEqoCTexMjtudybALcW6t1xV7CCbucjX/AKoeBlijAH54Jup+CKNTdo2kPeR2P9cXClj5i6zX47WuFg7L4ABGaPKKeL/LhjT/AGoo+4F8WtjY3YBAS1c8v+x5PiShnHNC0lNqjbR4B8fSB+Yx+cD7fthpWFzdFbQzsikOdt7i1+l90o/HPNGSgiSM2Wok8xB5qAWt8yR8r4ne4QZFjZaB4qeJYAGQDtvbtfAvtMRlMbdXgbK3hvDM38SvKGt1lgRpYHliqirm1OZpGVzTtzTzQ8OxBuCo0GuWVSSRawB6XwDG109XPE43FgBzAv0VriGRMcFToJdN1EepwTc/84zMOlbC0xtgzSDc/wB8vqiJ2l/aL7NSRxKzpWM1rNcH7f8AGDnvkz5nizui6TDQx1IG301CpRTxjcwgntqNsOHN5tRTo5Ng+3lqp5c4kZmJ02ZQhUDYKOQHtix0znE3VbaKNjQBfQ3vzudyoWrpCU81ittNv09rHnb0xEyONtVY2njAOm+/f/a8auN2tpUN+ZQLA733HvhZjfbdLgNAFydOfROPCVFHUU06yjUrsNXS4AFtxytbYjGnRHsG65jG2ASMA6fVWM2lmZBBRQlUAtrACKB2TlYev0wp5JX9iIeahRQU0X7lS4dzd/W3yXfDPDjU8bliomfYMvm0j0uBv/xiNLSGK5ce162UsRxJlQ9oaDkHLa/orFDk4pTJL4skhYfxDK19hc39OuCo4snMlA1VYZwBlDQOQCF8H8KZesrV1IAwkH8Mfpj530Dpf7Dlti1BrPvirStl2bRV0I/zD4g7FksHU/7lI+pwyS2iIw1UCsVWSKRQwDqGBBF9wbjDpLjJ8vjgiEcKLHGCSFUWAuSeWEopX/B5nESRJ4gJOwYMPowBHyxkuirWElpuPX5rphPhcwALcvlb5KnVZ0b6KqljY+q6W+RG4+uKXVbmm0rB6K9mHsc29PMQO43C4yDN6WgllOloYZo0dFuz+ZSwNuZ3v17YJgqWAlxFgbJp8NqKqnYxhzuYSCb20Njz6KPOOKEli8CjppImupVtKR20kG4AOIyTsy5YxY+QV9Lhb4pONVyhw1uLl24R3L6/NHQXhp7/AOsvt81W+Co3zubsFl1EOFRv0e/wA+pshlTwHLO7TVlVckb6F2AHYnkPlis0jnnNI5GR/qCOBgipobAdT9uaioVyuaQRvUzTvey+K76SfQnbDNMLjYknxUJKzEImF0cbWDuAui1VJl1JIUFKGZRdykQfQD1YncfK/LFrjEx1g2/kgRJXVTczpTbldxF/AbJgqczhipzUC3hhdQKjn2A9+WLi9rWZlnNhkfLwzurWXzs8as66GIuVve3pfEm3I13Vcga1xDTcDmlvPuKykxp6aIzTAebewX0Prih87s2SMXKOgoQ5nEmdlb81WpOMJI5Fjracw6/yyA3X54iKh7TaUWVj8Pjewup35rcua+4w4gqIKiCKnEZ8YG2sX3B73G1iMPPI9rgGc1CipoZI3Plvp0X1TmNdFQzyTeGsqkFSguNO17g9b3w7zIInEnXuSYymkqGNjvlPVVuGXq5yjT1UTxSKQYhpBOoWtsoP3xGEPJBc6/cp1fAYC1kZBHPl81R4+ys5hlEUkEfnhs6x8zYAoyjbc23t6DBMbg5twgquAwTOjcb259e9NVTGDJK2rSy6dJv745ipjzVE0rX5XMy29DdFxutGxtrg3XobxAJI9pF/MO+HLzUtFZT6SN95vX7psvCPDfq07KzlUut5Gta9v64IweYT1E0o55fkVXVMyMY1eSxSLKxjAsw3J5A4aSKqgq3upm3DgCb7BM18b4gJNwh1Tw7HM/iTHWxt+Xb09MPFBMXiSeQO7gLj6fJEsr5I2cOG7Qk6h4YkizUR1MZenkjcp4UkxVdJ21nbS5HS5G+NoU8Q/iEK7EKo7yH1RT4f8Gr+AX8dCzVJLE+KzEjfyj8x2tbE+Ezk0eiq9qnP8z6lU+Fvhcafw3qZ4pQu8iNEjKfaR11gdf7YfI3oFDjSH+R9Sn3LqWlVNcMcAQg+ZFUCw57gcueJWA5KOdx3KR674wQKz/h6WonijNnmQAIPUc9ve1/bCAso31RSr+IcD5XNXUx1FFtobYq52AcA/PY2OHSStX09emWJmkeYVDzhBK8bN/CKnmojHlFh6d/fCSRniXik1GSxvENM1bphRQeTv5W37AAn2wkkTrOJ8vywR07TqjRoF0KrNsAB5goOm/O574SSr/ECkjzTKmkpyJGj/iRld722YC3dSR9MMUl5wxUtleWRRVbAzBWKRjdgL3Ce4vbtviuWZrBqi6SjlqCcg0G55BPMS2UA8wADi1BpZ4q4laBvCjXz2BLnpfsO+M6srTEcjBr1W5heFtnbxZDp0VPhvIkm/jTSCYnmt72/3f25YopaVsv7kjs3d90RiOIPg/ZhbkA52+SvcWZikAUIieKRZW0rdFHbbbBFbO2FoDQLoXCqV1Q4ueTlHK51KoZVwo0qB5nKlhew3PuScDQ4eZBnkO6MqsYbE8shbe3Pl5WVeshly+VWRtUbfQ25gjlfFcjZKNwLTcK2J8OJxFrhZw+CZs1zI+DG0R0+KyqHP6Q3U/tjSmnPCa5nO3ksWlpRxntlF8oJt1sqEFJDI88dSsUyxaT4jolxe9wSBzFuYxCM3e9jzmAtqrps4ZG+EFpdfsi59LqSjoVnM0kYeISqF8S4u4AIDBWBtsTv1viyM8W5aLA8+qoqLwZGOIcW626d110OGv8A9aPXeCAX0Efmb9LE8rDc2tzOLOCNOg5KHth7brdp3PoEwxH0tbvi26DKReAx4dXWRyi0rSEjV+oXblfnzB+YwHT9hzmncrYxE54Y3M90D4oj8TZIxQsHtqJGgdb36fLnidWW8OypwoPNQMu3NK3F9IzQ5cZCQfyMeo1eH99jiqdujLouheA+YN8fmjzcMLT0VUqyO/iRknWb/lBO2LzCGMcBzQbax0s0ZIAsVR+H/DkDwxVFmEoJ31bXFxy9sV00bC0Ptqr8Qq5WvdDyTrlGWinjKBiw1Mwv0ub2wSxmQWQFVUmofnItoB6KtRUwLuXW5vtfGLSUbJZpXzMub6X22spyylrGhpU0lMBKGUNfqFsB874ufRsjqhNECOoAFvO9vgotkLo8riPNdvT6d00pfdiRc/vbFnsTozemsy+5tc/NR4wP+y5UdNArHV4pkt2II+2GZhxziSWRziPIeiRqNMrWgK6sSjkMHMp42bD6qkyOPNd3xcorx3ABJNgBck9LcycJJZNSVMvEFVINbxZZA1iFJUzH+Yjpbe3QEdTskkyceQJS5LUJTKI0WMhQnIAmxtvhFJD/AIHrG2UhdKm8kgkFhvc8iOvlthFMs8yzKVgzmqywkiCpDR+wI8SNvXTywk6cKXJs3jy98sMETqQUSp8WyqhPVdN7jp/XCSTJk3B0aLl51sVolbSttmdrAufUdO18JMoOEMoipnqBIJZGrJLmSaIAPsfJzJtYkgMBhJXXXBuTwZb4scc0zxtIN2XyRtuCuoDrdQbnmByN8JK6uT5HTvWeIZJTJ4gvcXW4sdFypA2HIetsU+zt4nEO6OOJS+z+zt0bztufFGMz4hhgkWNydRtew2UHqTiuarjicGuT02HTVEZkYNB8fBXamgilHnRX22JA+x54ufEyQdoXQ0VRNCew4j86JJpY/wANmAjiJ0lgCPQ9D3tjGA4FVlYdF00jvaqDPKNbfnqu87XxcxCNy1ItvTmcPVDPVhp20CaiJiw8vbvYlPmNxcolnj4jwEHXXt9DfGdidhCL9Vt4EDx3eH1CmyZ4xl6ePbRY3Db7XNvniVO5gpQZNlXWNkdXuEPvKjPDZVJhCo7gRU421Mf1S/Le2KXN7IOWwJ0b1PU/ZFMfdxAfdwF3P6Do37o7ldeztJG6BJI7XCm4IN7EfQ4OhlLiWOFiPTVZNVTiNrZGOu11/G43uiOCEIvcJJcyIG5gH3F8MQDukHEbIVWcOU8kiyPHqddwSzH7E2xXwGE3IRDKyZjCxp0K9zjJIqhEWQGyNqWxtvib42u3UYKh8JJZz0RAxgoVbcEWI7g7YkQNlUHkG/NQZZlscCeHEulOij/nEWsDBYKySV0rszzcq4WuNO/UXtiRVdlGoA6ADELAbJ7kpI4B46euiqp5o0iggPlZbkkWZmvfqF0/XElHmlbh+mm4gllnqZZIqKNtMcEbW1Hn5j1sLXPc2FrYSV1Hxxwt/gwjrsulePSwV4mcsGBO3M+YX2I9b9MK6S06izJqqjiqINi6o4W433BZLnuLi/thFJDoMjmafVJa3lcPuxTRI7BVYkaSyMqm1wQvoMJNZdfEyoZMqq2Q7+GRt2Ox+2GUlmfwm4OSuo3aollMSyMqQo5VQbAl2tzbcW9BiSZD6LL5aPNZcqMzyU1SDGQTfZ1JV7cgykb2tcYbdJEfhLnf+GVNTQVxEWpgyljZQ42O/Zl0kH+XCSU9KFr+KBNTkPFAAXccjpUjY+rED5HCCS2zCToDwsswgPjjTIZJDpuDpBYlRcdQthhJlLKfHnRF/wAuJw0jdCwvpRe5BN2PSwG99nTIZYf4NJq5mGUt31nVf56/vhkhsi9GrRMUkA0tIWV7jdm306edwb+lh8sOm2Xmc5RFVqPMAwuFce9iPUXHL0wLU0rZxrv1WhQ4g+lcbag7hL6ZJXxeWOS6/wAr2H0PL5YzhS1UejDotk1+Hy9qRuvePsiXD3DbRP4szBn6C97E9Se+L6WiLHZ5Dqgq/E2yx8GIWCHcYUjRVCVCjbbfsy9/cYqxCNzZBK38IRmEzMlgNO7v9Cj9LxJTsmouFPVW5j++DmVsT25r2WTJhdSx2UNv38ksZxUvXTIkQOgXAJHe12PbYYzKl7quQNYNPzVblHEzD4XOkPaP5YJ1ipI1RFIUhLabgG1uo7HG02JoaG22XMPne57n3tm3+y5zCjWZQCSCpDKy81I6jDTRCRtjpzUqeodA4kagixB2IQmsmWiUsNUs0zWu1rsR7cgL8h3wK8ilBd7zitGJj692U9ljOnL/AKvAMxtqvDfn4e9/btf54b/y7ZtPBOThubIM3ir2RZwJ0YkaHQ2dT09fbF9PUCUG4sRuEHW0Rp3ixu07FV6Xi6mf9ZU/zC335YrZXwO52V0uD1TNct/BF6aqSQXR1b2IOCmva7YrPkhfHo8WUhXFirX2nCSSdxfxDNHULTU0KyylNVyuq1z0Hy5k4DqJ3tcGMFyt/CcMp5onVFS/K0G3T4/QINNxPmdJpaqhBjJt+UD5BlJAPvgY1E8fvjRazMKwusBbTPs4d/0O6aeKs2VcsnqI2DKYGZWHXULAj640iuMCT+BsjYcNui/nnjkfbre9vnpAGHKSTPhPltTWxSwxZhJSxxsGaONfM2ofmDXBHK3X74e2iZaRR/CehVtU3jVL9WnkJv7gWGGSTnl9FHDGsUSKiLsFXkMJJAJckqDqUOQAZNLtIwtrYOsi2vcoAV0sAN+dr3SZMGZUKTxSRSC6SKVYeh2wipLPOBeC6vLppoYq2naJvP4bIzMByDlQ66TawNjY2GFdMV4mX01Nmr1ErVNZXBb6I4fKgYWBHRdthd++FdPZNWb5JTVsAlqaLU4QkJIFEg66NSm1zbuRvhJJViz1aIGGlo46cHc33J9Tyv8AMnGTPiD2OLQ2y6WkwSGVgkMl79NExQvUVdDGUfTI77sptYAntv8ATFrXzT04LfeJ+CFeymo6xwe27QNjrqVQHE1FQxNDLPIQCwMlnYktc3DAHe9+XK2CIZWD9vNcoSrpZyDO5ga08tB8ER4S/DTQJJSSztCCVUMWA8psQQwvzwUs1FTlCaibvpLazHfyFr3vb33te198JPZSRzo8gYhwVuBqUgb7E+9ha/YnvhWKVxdeR0MauGuxAYsqG2kM3Mja/U/U4cNKWi+rotZUo7xsvVSLG/dSCp97YfKUvBSQSsqgElyObNa59dgB9sPlTXXsh1gqwBB6EXwxjaRYhSa9zDdpsVUgWG+lPC1dl03+2+Ithjbs0eitfLO4XeT6lUaziqkiJV51upIIFyQRt0GLgwnknbTSuFwFLScRwSFNBZg1vNp2GolVDX3FyD9MMWOTGBwBuimWVQkUOAQrX0k9QDa/z5+2IO03VTm5TZBOJ/4dVSzN/lqSG9D3/wCu2Muts2WN52C2sNHEppoW+8bFM2sWvcW536e+NEOG91jZTe1tUk0tTd66oT8hXSD3J2/5+eMmN95JZRtZdJLFZlNA/wB69z5fnwX2TZpTxU6R1ETDrqaMEG+9x1xGnnhZGGyNPiRolWUlTLOZIHjwB1U3EIgSk104CiZlFxcXtc/Lri2cRNhzRC2ZV0HHkqss5vkBPqrsXD0igGGrkHv5l+W9sWNpXgXjkPzQrsSicbTQg/Ao7l0brGBKwd+rAWvgyIPDe2blZtQ6NzyYxZvRS01KgkeUAa2AUt1st7D7nEsoBvzUOK8sEZOg5eKqcWxo1FUB7afDY/MDb74rmAMZujMMc5tXGWb3C/PeY53PR0FVk9QreIrr4J3IKlrsB/KRuvuR0xbugdlvdBGlHSxo7KiQxqpYmw8oAJ+uHKYLBa6VI80eXKZJFLhttgL2LNpvzWwJsR09sRukrfCnFWYFvwdPURgyuSJpbnSSN9JN+Z7jnhBIraeHMuakpPDLmeVdRZyLGRjvvz5nbcnDpJAyfjJnMclRmfgSlgZKd6eyKL7rv5tVttV7emEnVrjzM7VxkjnEb0lOssal7LKWckqRfzao7i/S4OFeySItnUX+J0VWHVYaqlkUsxAAKFWAYna41W+WFzS5IfxLVxf4kkyVE6wz05VnpRqLGNradlY9elj64ZPZO3CFUrw6VSpVUNg1SGDvfe/m8xHvbDpkpz8IyVFVJUS1J0nyCJU2UJdRuWO/Pe2K6iiZN7yNocSlpCcmoPI3TJSZQEg8DW5Qk9bHfpcAbYUdKyOPhgmyUuIPkn4+UB3hcfFRVHD1J4QSSKMoravPbnYi9z6EjFsUEcQswWVM9TNUuvIbruGtpYIiUeJIg1vJbSCd/wBPU4usqhDITYBX6CqSZA8bBlPXDEWUXMc02doUtR8cRukzxRSOIV1MTZQRewtz98TyIv2FzS0E7qtQ8V1lSpano1K3tqMlx+y4RY0blTfSxRmz36+CNUtXVrCXnRFYSLsm/kNr7b8ueA6yQxszM6i/hfVNFDBLJkHQ76a20XNQ00jP4eooJE02uLqQQ2/OwNjfGfI+aRzuHfLcW3HW6MiZBE1vEAzZTfnrpbu1QT4gTS0tGqeIbzSEEgnyqBfSCTci+NOihcy4cb8+fpqoROjnlzBtso7tfRD6OopKWSKZqGdEB8sznnccyvLlva/tgs5nXF1B7JJWloeCeiJx8P1iVVRLBHTskzB1eSzbbnbbbn+2I52louqTNG5jQ69wrWVVLVyOjwoJ4nETSL+lTquR6+VgOe5BwnNyG6hIOEQb3B1Vqs8ehDTXDxhgoUsx2ZrAgck0qQthcHAs8uRmYBRGWVwbsVdos9iqiIXiPn6XBH12P2wIyojn7DgrOFJT/uMdsoJeHqQP4ZmdeX8MvYb8ueK/YoQ62YjuujBi1TbNlF+ttVfzrJy1L4EAVdxsTb/o4tnpiYDHHoqKOtDarjzaovHCFRU6AAfTbBTWgNDVnveXOLuqWeJoBJU0sFho3Ygcun9j9cZ9WwOkZFbRbeGyGKnmnvrp+fFWv+ycKm8bSRn+Vufvi00LP4khD/5iZzbSAO8QmAYNWShXBVU0lKrOCGLObHoGYsPscVsNwrHtsbJd+J+bMRHRQ+aSUjUB2vsPmfsMCVkugjbuV0v6dpGgurJdGt2+p8vmv//Z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0" name="Picture 6" descr="http://www.connectloud.com/wp-content/uploads/2014/06/cloud-price-war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1170" y="2379527"/>
            <a:ext cx="3238741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1939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3170" y="188640"/>
            <a:ext cx="2180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Market Development</a:t>
            </a:r>
            <a:endParaRPr lang="en-GB" u="sng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15358" y="836712"/>
            <a:ext cx="5237781" cy="2169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Involves offering existing products to new markets: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New distribution Channels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New market segments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New geographies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Repackaging of offers</a:t>
            </a:r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42977" y="3933056"/>
            <a:ext cx="481606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Disadvantages</a:t>
            </a:r>
          </a:p>
          <a:p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Doesn’t meet need of new user or geography. </a:t>
            </a:r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856386"/>
            <a:ext cx="1733526" cy="18722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32419"/>
            <a:ext cx="2081488" cy="20162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897432"/>
            <a:ext cx="2777678" cy="135116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 descr="http://ec.l.thumbs.canstockphoto.com/canstock1973581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9140" y="836712"/>
            <a:ext cx="1800200" cy="1800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2100340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512" y="188640"/>
            <a:ext cx="22401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Product Development</a:t>
            </a:r>
            <a:endParaRPr lang="en-GB" u="sng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9512" y="947222"/>
            <a:ext cx="852746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Where organisations deliver modified or new products or services to existing markets: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Product Modifications and new features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Different quality levels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New Products</a:t>
            </a:r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65572" y="2147551"/>
            <a:ext cx="62981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Suits innovative companies with potential for broad product lines</a:t>
            </a:r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92866" y="2708920"/>
            <a:ext cx="234186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Possible Disadvantages</a:t>
            </a:r>
          </a:p>
          <a:p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Heavy investment</a:t>
            </a:r>
          </a:p>
          <a:p>
            <a:endParaRPr lang="en-GB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Risk of failure</a:t>
            </a:r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8" name="AutoShape 4" descr="data:image/png;base64,iVBORw0KGgoAAAANSUhEUgAAAXMAAACICAMAAAAiRvvOAAAAjVBMVEX///8AAAD+/v4BAQH9/f2AgIBQUFCpqalnZ2e6urr6+vru7u7ExMQrKysFBQXz8/PMzMza2trm5ubAwMCLi4vW1tYRERGVlZU3NzfQ0NAbGxtBQUG0tLRZWVlUVFQgICAxMTF7e3txcXFISEjh4eGioqKkpKQeHh4+Pj5paWl9fX2Ojo40NDRgYGCZmZm3kseXAAAYFUlEQVR4nO1di2KivBJOYpQaBAQVb3hDtFqr7/94JzMTICjt7lrt7n/K7K7bUgjky5fJ3EIZa6SRRhpppJFGGmmkkUYaaaSRRhpppJFGGmmkkUY+EymlUEw08khhGlGpPsRcn9DIc+RD0CUTl3Yjj5dN78PBkJKdeSNPkOQzzF84bz1Pntn2vyrc15h3P9M7L7xV8+eOA7eH4PZ/fNFdd/pXLkKS+Vz//RhzgTx/krT8pzX9Twvy7C9h7vNl5yfKL3TLMzHX8+wznfb/K9D3v4W5z5kU8qcJYv7XeA6Yf+yO/V+K9kLlF3je8vUq7Ps8t/fg08f/8RPXaI4aBBZsn7duW+Ds57m5UnyB59rO0wuw/tDSwr/4r+5EA3wN5j9OIJjC77ZbkMY+J5QRfjT+XhfpcNhOz8vt9uDRCOgftmog/7mY381zjfK221txHh8XPOZ8vVloFM+RdbUKe8548coLRdNg/jWec566bLTi8V6FE847I9bTyDsQqBQUBIY1mjF38DKr0yw/GPO7eI6qYshYeOaxvrgXx3t97kn/ZMcIdI23ZLBIa8NETd/iQq03mN/FczBQOD8pFm2B2Eyt+UUbfbtYN7Vqj8ylSqMujCkY7LY4UA3m9/K81YqR3pnHV1Om3Hc/YUqM85VUy/atO9KgS9IumvHMTW9BbzCvP6Uec9AhgmldctJ4nnhbf47QiAGjkUJX8cVlRqPrUyULO0YlNZjftYb6/EXr6b5eRTWYO+4p/d+WjHByjXwk9MY1ukX/p5i7vfaLfizmd/BckzjUOG74uytZtNaXK+VydEvJJfVbZBsOGfGcgREDZk2V6D8W83vWUFAmwt3GPa01Et5x9YmphaZxOvW/i5AiVzBMta/M9B+L+V08B7AzvgSLcKx1OpP9Wc3IaCtmoBfXIqgSvvIG87t9IojUtLU2FzKKMZvaqwunaID1HJBla5vrUXl+H/81uZ/ncCnnIayMfAWwDvhNdKtl1tGikkOyvtfo8/t5jqOlBGDugfro3SY3cS3l2nTP9blgwUuD+f08lxB5D/QJgLlA3XKjXDCpz9syV+faQxp+Tbdg3Rk0J3956r8qX+A5A90COgMwZ4D5R3IsM0GCXb6IOXhX4GD9d1MdX+D5LeZ1gUOQrWKFbmHOlzBHCwimzX8X8u/h+VYVa6jUxvxXMFcQNtPelfrvqpbv4flLgblu62s8hxZI/rugfwvP27JASLHdlzDXTq3qDtvtffDfVS7P5bkph0xYrgq0avia3aIfZoT+bv/eHv99eS7PKde/jfSql9My6nzJPoc4GV74ce32Py8P5XkN6FCX18WNHNiWRmz1NZ8IfC9otMEczqvXLT7vBNrSyNdQtqv6qn+MuZQ9nD+DOzv8D8iz11ANeQh56Fy3uJ3rifCHD0y6pfXJHoV/Xh7Lc6tUDr/UHxBgF5gmQvXi+L8Ry0WfR+I/YRvi0JBiA2zBYegXicpVYLlDOSCIwDiBbd2APwVNCgwgYNZQwidFEgT+lUwJE6m4Nozw8Ecb2j66BC02cw+7G4/jORYq+oA1pEQhzLja61souKVSggVtj/+GbkFQCHhhvoJRgzC8gPglTJ8dk+geXWGCz1sAICpGPMItjS9LQCtFGGBT2BjFFnB0bZykyn1pHFmiRRViCd28KnjVxxQzp1cxfxzPeZEPJTqfexopZJ+2q0XUvmmlnufIU/Q1pShhNYQcYIHeGIfBxlTY5xL0UlV5TlSVRHYSJYiNsuQi4CZlZcCkQrLSoJi2ZGVE9VgpGCpRgVdiy1fj92B93rIzb77XzpCqGCNhKjvGRXHjL3iei0USpJ4W1sWUXxu6I+zZDMnuIAhcN3JdNwigkElWqYijgEkrgFSfGkQuk7m60T+Fq+nKGyWiUVduNOruhu3hZRBmQeU5LTV3pc1UzdGH2ooFnPHrJHV6I2ZquaAX4XButjL9hq3oZtN+v9cLXWYRh74INnhZpwfAVPvi9tov585kvT7Mt+dhN7ua03oAXdQl+qjKuulyq//0UGeglgq6L9v5fLFM99OAVdQWStSeeK8xPvXMmxydUVD5sdS3T5JBN7SXGP18ajroDnrZNeaP4/nsPByOnX6YZdg7VKGoEaLulpvauV9hrlTfSbeT9/Vqtd04GbZjlq9gkDibGUwW7m+Hb+NTYqnPyHmbW3Moniz2GY2JyBEYbN4uCRyMLkuPTlulU6CFRrzf9vJrV05gDxcMrf5xNd/rT7BcLW9bn9PTpFrFG2soNNnkfhb7/mx3jfnDeI7WRPGgeZBFmxrphGMV741YmJtpqPbHldWzwyZxkYfwsz7RzC+GbU1VeqAzM1ws/LJhLZ0pLODFFm+1AFpcFBut8RQq+1iPA4C8TXc15VDDrIAcmpBquLotcgUz2Aq59XDMvB4r5pdWSD18ZN+G98E81wuNUaJCicL5FJcVv2H4DeYIqwx386uzZhdUutLE3lvl1g5NZgq7aFCijXFw9byfT1YG/pcpGoAGmABGns/7UMTHzQhB7nCvJ8lwlkNKj/nimqeHOwvW9fDseJmeTu20M6NRPVqgKxalUL3jLzJRLpnBEcd2aOuhB/PcBcwlWnhY1pJjGe2WBfk+wFzhBO1viamvnfNy7hGtV2mkfwqWWBeBapVNeYbnmqa03aCzn2ZulPV3Wnfo7+OFS/t36BYTvOywhM/ZfLlG2H3u7UdtOBSfN4tJbLi+K6PFik3XeOV5YHo0ShYEelnTIAF0XKyg/t6cJy94i0lgm5AP5nnbtQyofLRxlQq6m21NKyXmuFb2X7Ar3nCqDQg3mo63SK+3jOFARofZGkM44Gx5njdJXYN5D8sJlqCH0ICUEWhXDXpiWTeAuVFw23E/crPTBCDXbc1hYpwTbbREe2BrCyJzxTLA3DOMzfseg3UCleBoAg/xus+tdkwW9tFM8HdF1+GxWnx2eq7dsnx722w27ZMTFkMrjWZwx/PPMNdnhCsia78wG1wy6YE6YM+NptEuRpi8fTgKo3zKKnwLxCSjkZM4uacYwTwqmZdjC3Ywm8visSIwAwfmDU6tySWgkpBAa0LMnKviuXpwx/c9M+6aRj1gvRnAeSiSMahKqZJEL8GEsdvBlvS3FVP+wX5oIXGn7fTQuTD2uW4mGHj8aiktMYelboyQn11B7IEHD8aAMb+o3AJWJ2zhxWX5KQxLsvUtd6y8Tv9LjPbJE3mCvaPe8HkqMboMFvmBnGfudYtaVneME2kS5d1XJ0DonOWQ4aWKEgGFEUgWUheXhW1I/XYQEt2fJ/qhV6f4m7AgLEYeRHL+sF5RnxCivjX6Iu9JACWOfD4thgbrTHlasY4TODQJqy+hibD/juVQrunuE2oMGMGGprSybV0KZk2rCBdrbf4Ow9yugMJEH5vvV48qKtpsBxC4CdE8OvcZu9UtT4krAp/8juMyS8cw1b8yuWy7BbYMYFDMEk2QERxdjYMc89C7wVwhctvoynt8h6PDoizD8Jz7Y2XaBm0wo6rKXpkmF+7S1NebO3ZR+ZwqoAgVoqFUwQ00mgePu07g1U+4x2E1vfZpn5az8DmB2wlznlOf+ssPMFekC+LN1bZoqohZrXvmO2RPix8rPMeimWNwVQ3QIQKX+vwd79nJJxJMQXeO+MIQlrHBMXbgkmM+OoCj0K8EMXG0/IpHQs7TYAXXHrRBhUrQc5iJmT0HcxtMHyKMcCAN88fEgMnV0Ng8TyEW4yUVBQFRqpGmTswLT44wf6lgHnXWnXMXY5eWgAvE31SJ5gR5MLScR6zl08fGMs+rgE2a4JMNc8yVk477WSVQJWGjA2B+FcfX43tC26UddtHJGit2HYJ8Ys4ij6KfMd6mKB6ue3AsPMAK5sKdQB+0xWs53RgLD87Qu00ef83ebzAvrboyCMnEFGm9UWWSCjGfDcz5GAuCKVLqEQRdGHPgaK7KNy2oAjv4dBc4WJV8lcJg4xmvftfLTqz1ncSrvm0NJcxXfVG4JXC7wdry3i2eU/36MECTQpBjJbHLqK0PQDRAKZrfYm5MP9qoZ/bq9c/oJm0KegqGV3pTZguqJW3GF6VmoOSRFgvrLEn/RBE/HA3J762pP8hectssPjg1hTjPzvuDz7EMy7kFUDq8NF4snhPh9ji58clwTkL0dodOusNIA0do5Z9t6wbD1EwExdgG2X64pL1LR1VOA0wMTjKbdWTyrfqMWZa2xhyyijYITJRxm6B/enk1XbzFHPeykfiXq2hyifnTeG4S/7syugwEDiZlPNdaQzcYWm8XtCge1h3i+W/kdjAXt4otbMxphMgBDaf97uXlEMMijoa8KhvEfXuHypWE+awO8+01UPrevWS/P3XM+w38ep6DdilCE1XTvMT8iTxH43cRlFY6vEEz5fyW5+qIa9Jru9frdnuh9sz1/8n+choePUSvoyi1FiyxzQpypvlglKSTWR5zpdSrVRTMUAUfgooBMsZTB6VuMZi3bMwhYxF1T8eDFSz2P9Atup2BiQqnQjF1c8KTed6ifQCDYnqjebCrxXzBaWVFzOLZLG7pj5nJauvzvQDTakKeb3kOpn822C1erXtPcK3lqcrhFOxsMLdVLKq0VrcoNYMEH62hFZ5P25XAxWx9xKGvwVxD6prQEgYevpnnlBVqgc1hy6isKyoxD+ZEntpWsJsBraniXOG5oKVN2cGc2Num426CzlNp70va2bcN7OkuEXPNcxubKbZC+hyDN+7lkD9HK/YWl2Tqqh4O8G1tEzjUa6JJ3GXyJt/0PXW5fB5VjCV3XjijFuaHEt5biTVvA8zIY+ahxZcm3mKS9dE4v3K2TS/dKeYrj/C9jfkbHNgGog5zdoP5kr7REyA6mkfz39NBPyT/KcMhraltktG5ZejWqXbcwvzJdblaLYSV6Ryc6zA3ybvXRfq2G0VZ73JyetPuZXjajcfJwHFGWMCiT0TrI3cm6Vi2iHHBXG2PTmaC1bAj3vBclAfMuvBLzPWVi/wO4ZkebZY6Ieae0ZDFuFpNbZOEjK3ZWuXtagrlv4PnPl+FlRatfVwW5gv8tvPxg4DZKMhu4bAuG0SAhyneJk67mD6VFPrTqhqilEGJ+Rgw/1OeS7nB5WeWDmCcKbeiP12cmBXfnyRBB9TDUp5V8rd4vhpVGgwKp+HKbtHAjQMMlsqiYkhScZBQZCOjT1Q4iQCBYm57Bg3O0hHa0EU6cofWR7FkgnPFfxvzwm6RUNaqIWpHDIt1ZK6jF/WYhxAejs99x4OHWtwqn+/gOeoWW4JjDebyDa8fBhSfoBQ2btYinWIKXTTmB4AgX5aB02bP6c4kHTAGAKggnHML8w3xvHYNtcXGXJiIjFbNJrYg6cHUknw4S3C5wWRrRztemF3xOiFheIX5N+jzygwLztbPiqN7CkBVfR3ziGV+TSDmPn/LewkQYUR9HTGbrHng46zyuh5JtuK2skVDoO9vYQ4/7KPVusTvpFZ6wJBTxQDRfI8wo20XUUD9sezzOAYKS3S3oEewB+r74i25rLPKGgrm6228hZJd2371+Qobrth5pzEvzU/U2+TCnIUVKYenJuuzLUtXcGmIb8NU+ERGMK3nl5gbv1efceVRDuIbzCFyiqZ5igWOLjrcXsKE/G6ea8zdCpDuex3m2Tv2bVcZHoUZ32gwyN9lR5hDr3LQFGaJWlrDKwtz3cgI6W+nGhCP+Qd+aIkbxrgKzDPMEs2mFQMkN1mrugVfZaNPXo9IuWHbqFmfl4OuF3zviN1iFtfYLYJtMCaWVh1M0JAQiZ7k2UiD+SI3u/WYOIj5ghVFFdhjucc7bIpiTkGY3/qh+jGq+ryKOUWAq/OPYalqq7qGinwnZoKFSEoGWGHCl9Vp/j26Jax4eVCmkvubdt6fipzXV960xKBssQznmOf2OdgtXQzsrN0ivo3wZEtu9HlhKyLmkyrmaNxYmMsa3YIZjKp+0P4Vxi+q9jmxaQk1PnhTJ65mSUrMn+j74+6W0hUUGPQ518VbNJ+HEPmFpDka3ZihgIc/wwAtyjUUvdh1aCqs9EnuDH2QC1O4tQB37SqseIGhCCgMC+UehueVSYf7Vf1eWb4uyG7xyT5XUGgAra/QpYTGMYx/MZmXoaRiecyuZHPjfJrIlpROjF3tSlFGXp6cs0A++wmrTvotr8sTKagOgfq0k9kOgSa6Xomghio+FU/jdkrMyZ6Rc3zdXRqYukZI0fXmJq44m+L3SDwcrfdqPS1iHpeYg+No4ooY3cGaDcNKpQQt6u7YVE7S1h2hTRM9EhCOBnVjOboBlemdXbNvpMD8mTEu7R3ugjJ+Dh5cN67NWegHJ+NqPQ4xbiWQG12M8S7yOhKBv10DyoIAXjOBdqgLVm9hnnp0uxS9gePLUbF3gPJE1QWdMO9XtB/FFSemODfrIEKTTV4m5TowYV5f4STt/ARUZKZgafAhnS3yfJ7A909CSeSQlUm+Z+fm9DNs9DMU+THdienWqnGx61u0u3OmoHSn6xK8LOhiVGPWlcX1bIMQrJIwjBSZKPDiWJhR2wRKBYMsWQANJ2uaTx3tLFG9I2K+iirdQ8xn1XwdWTxz2s4iWBJT+mNy6o3Cfn+PDuh8/IZE5+/4mjdtGg5wmr5PcVdGgZ2DZ3kDUdisT85ZQHFVwMrKWMgSUVzl1lYE8yJcUO+2w6Qfuu7U2aDjMdmXNYcSN1roc/zVatslnSFGSworeYvNW/oyx4n/FmVHM7pDCr2TPr8K/hDmo3L51V+EM3qZIaPyMuVMTNRqdZhQ2X/8EmIJFBz1Q6y37mE9QnxSpSEP64p4wwsOSWk/PZjnrdzyzok8lIYsjLariYQyLLeY4+yfzs1QvXree17SvE6KjD5o8Oi9WINTZfb4ZBu/WpWXJoHBEwJiERVxLgnzihGVGMzzdxKIgj5LKDOkLUj9s8ctmR17MBH35tseZr03+HU7oIi+6RNEJUmlH4PKGvq4esV8+5Ypf12dk9IBUVA7z6aHigq62WcxPa2u77ToUXALMQctfyoAOBW9CN/svNnhhKZk9oJn+kNId4gAYlw8PlajCwO4zA4268Z6HW81m6WWUekm6YGWTR53UscE75Ptq6+XkQA2x7HxfLs4bjJ2LTJ82x7mi4v7HLvFLkWM14dzL0Af2DQDWx6CczUVdIU5YDteevYpyySw1h+coGqUvsd8NePvuVkN5k1/nHa288n7ZDHuRqiqFAumm/U6TVzc/a5nw2W470ZVB81Ndo4zKE0N3KzgRuF0Wq2bVFlv7+yGw/HAzdW1ZO5gOBwpCsgFkatUcB0hwEthW5kqyf9wfR573mo1WbSdqb6PsbYMXIyF7dI0r+U5hEncadI+r2Pf9xZv+ywoYnkgsGNWz2PYHafFNRkBAkHBtjfYNsdwrybMCH3mCNMMtJWMagNqX7hjrTmm2MhEkfN1z1R5kf2amyX6aQNTG4c7TFjd70qkfSelQnuw798ZD6ZhhgYFPXa5SxW+dBecf7qHSxiLm7nT3qCHTAMrT5XFJZT+tNxNVnRI5hExs9Ujj0bSpk1JP8cSOZuK0tC08CAEzhCWvzA/D7HJYk2y1DXuG1WSmV0lUtaMJ4V+cTfkM+zztRUqkrjiC2vnKm5wudrIdcNzgq0IJipJL60v1nxVwCatN/EIWqANLvnIYNSd0ICxl/RITFWUizA4qnKVluTAiHJ6WVEFqjLLD5o90TANBDKjWg6anySl1dZjeT4L6aHsjfaUsGQqcjo1rfzY9ys+Tp/3wfUod3HnXoByB+NFXJfV/7GYP4rnLd6OrIkrcaXLRiOnQ8bdL/Yq/hR59D7o7Tk9pkZezovOdnt4X2H9P5T3NZiDPGm//620St+zwfyx7xIpA+Ot/DMv8K/7lVA/F/On50M/o/939fTfke/JzTWY29Lw/Pul4fn3y1d4LhFzWb5z/g75kZjLr/0+CyzR1JhLUfue/19C3uK3wc//d4HAyL08Z0a3BHwN39yFOf+BPAfB3v8x5nvHSTjfOY4z5qtE/7f5eJfEZ5g7P1H22Pc//j1cKOR4mk0Fn3ihH0rdL4/+MfKnPKc3m7fod8vVv2vrt8RkUK0/vHXz544D//BF+bs/P8GcYRXP7R+DVatA7jce5vbQXRf9M/DddxFh5X+CuUSetxp5pKAi/hTz8y8URCN3ycfvE5dMXNqNPF42H/+ugpo3MzTyGLmtyzAi8WV5opFHChY5fQh5I4000kgjjTTSSCONNNJII4000kgjjTTSSCONNGLkf5QRftgww0GmAAAAAElFTkSuQmCC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4725145"/>
            <a:ext cx="3456384" cy="1062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714" y="4636484"/>
            <a:ext cx="2376264" cy="12397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7134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3170" y="188640"/>
            <a:ext cx="15177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>
                <a:solidFill>
                  <a:schemeClr val="bg1">
                    <a:lumMod val="50000"/>
                  </a:schemeClr>
                </a:solidFill>
              </a:rPr>
              <a:t>Diversification</a:t>
            </a:r>
            <a:endParaRPr lang="en-GB" u="sng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" name="Picture 2" descr="http://cdn.osxdaily.com/wp-content/uploads/2015/02/apple-car-concep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5333" y="908720"/>
            <a:ext cx="2592288" cy="138812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4" name="TextBox 3"/>
          <p:cNvSpPr txBox="1"/>
          <p:nvPr/>
        </p:nvSpPr>
        <p:spPr>
          <a:xfrm>
            <a:off x="302491" y="646249"/>
            <a:ext cx="4593180" cy="21268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Beyond Existing markets and products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Can be related or unrelated diversification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Stretches the corporate parenting capability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Spreads risk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Can increase market share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60797" y="3140968"/>
            <a:ext cx="434529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Disadvantages</a:t>
            </a:r>
          </a:p>
          <a:p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May lack knowledge and expertise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May not be taken seriously by consumers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Performance can suffer if overly diverse</a:t>
            </a:r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6452" y="3789040"/>
            <a:ext cx="4210050" cy="288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1683301" y="6176663"/>
            <a:ext cx="29227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u="sng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Taken from Hooley et al 2008</a:t>
            </a:r>
            <a:endParaRPr lang="en-GB" u="sng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7839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1538</TotalTime>
  <Words>323</Words>
  <Application>Microsoft Office PowerPoint</Application>
  <PresentationFormat>On-screen Show (4:3)</PresentationFormat>
  <Paragraphs>87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Verdana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Hughes, Gareth</dc:creator>
  <cp:lastModifiedBy>Gareth Hughes</cp:lastModifiedBy>
  <cp:revision>18</cp:revision>
  <dcterms:created xsi:type="dcterms:W3CDTF">2015-02-24T08:59:48Z</dcterms:created>
  <dcterms:modified xsi:type="dcterms:W3CDTF">2018-10-22T08:56:46Z</dcterms:modified>
</cp:coreProperties>
</file>