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80"/>
  </p:notesMasterIdLst>
  <p:sldIdLst>
    <p:sldId id="269" r:id="rId5"/>
    <p:sldId id="323" r:id="rId6"/>
    <p:sldId id="920" r:id="rId7"/>
    <p:sldId id="549" r:id="rId8"/>
    <p:sldId id="673" r:id="rId9"/>
    <p:sldId id="970" r:id="rId10"/>
    <p:sldId id="577" r:id="rId11"/>
    <p:sldId id="675" r:id="rId12"/>
    <p:sldId id="569" r:id="rId13"/>
    <p:sldId id="562" r:id="rId14"/>
    <p:sldId id="875" r:id="rId15"/>
    <p:sldId id="571" r:id="rId16"/>
    <p:sldId id="904" r:id="rId17"/>
    <p:sldId id="956" r:id="rId18"/>
    <p:sldId id="955" r:id="rId19"/>
    <p:sldId id="957" r:id="rId20"/>
    <p:sldId id="954" r:id="rId21"/>
    <p:sldId id="572" r:id="rId22"/>
    <p:sldId id="568" r:id="rId23"/>
    <p:sldId id="960" r:id="rId24"/>
    <p:sldId id="979" r:id="rId25"/>
    <p:sldId id="428" r:id="rId26"/>
    <p:sldId id="485" r:id="rId27"/>
    <p:sldId id="463" r:id="rId28"/>
    <p:sldId id="483" r:id="rId29"/>
    <p:sldId id="330" r:id="rId30"/>
    <p:sldId id="449" r:id="rId31"/>
    <p:sldId id="958" r:id="rId32"/>
    <p:sldId id="487" r:id="rId33"/>
    <p:sldId id="484" r:id="rId34"/>
    <p:sldId id="946" r:id="rId35"/>
    <p:sldId id="959" r:id="rId36"/>
    <p:sldId id="947" r:id="rId37"/>
    <p:sldId id="455" r:id="rId38"/>
    <p:sldId id="980" r:id="rId39"/>
    <p:sldId id="579" r:id="rId40"/>
    <p:sldId id="574" r:id="rId41"/>
    <p:sldId id="590" r:id="rId42"/>
    <p:sldId id="961" r:id="rId43"/>
    <p:sldId id="968" r:id="rId44"/>
    <p:sldId id="591" r:id="rId45"/>
    <p:sldId id="476" r:id="rId46"/>
    <p:sldId id="963" r:id="rId47"/>
    <p:sldId id="966" r:id="rId48"/>
    <p:sldId id="964" r:id="rId49"/>
    <p:sldId id="967" r:id="rId50"/>
    <p:sldId id="441" r:id="rId51"/>
    <p:sldId id="969" r:id="rId52"/>
    <p:sldId id="981" r:id="rId53"/>
    <p:sldId id="982" r:id="rId54"/>
    <p:sldId id="430" r:id="rId55"/>
    <p:sldId id="432" r:id="rId56"/>
    <p:sldId id="983" r:id="rId57"/>
    <p:sldId id="971" r:id="rId58"/>
    <p:sldId id="593" r:id="rId59"/>
    <p:sldId id="977" r:id="rId60"/>
    <p:sldId id="594" r:id="rId61"/>
    <p:sldId id="940" r:id="rId62"/>
    <p:sldId id="336" r:id="rId63"/>
    <p:sldId id="911" r:id="rId64"/>
    <p:sldId id="936" r:id="rId65"/>
    <p:sldId id="973" r:id="rId66"/>
    <p:sldId id="974" r:id="rId67"/>
    <p:sldId id="975" r:id="rId68"/>
    <p:sldId id="945" r:id="rId69"/>
    <p:sldId id="332" r:id="rId70"/>
    <p:sldId id="342" r:id="rId71"/>
    <p:sldId id="595" r:id="rId72"/>
    <p:sldId id="952" r:id="rId73"/>
    <p:sldId id="976" r:id="rId74"/>
    <p:sldId id="978" r:id="rId75"/>
    <p:sldId id="871" r:id="rId76"/>
    <p:sldId id="289" r:id="rId77"/>
    <p:sldId id="972" r:id="rId78"/>
    <p:sldId id="950" r:id="rId7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3"/>
            <p14:sldId id="920"/>
            <p14:sldId id="549"/>
            <p14:sldId id="673"/>
            <p14:sldId id="970"/>
            <p14:sldId id="577"/>
            <p14:sldId id="675"/>
            <p14:sldId id="569"/>
            <p14:sldId id="562"/>
            <p14:sldId id="875"/>
            <p14:sldId id="571"/>
            <p14:sldId id="904"/>
            <p14:sldId id="956"/>
            <p14:sldId id="955"/>
            <p14:sldId id="957"/>
            <p14:sldId id="954"/>
            <p14:sldId id="572"/>
            <p14:sldId id="568"/>
            <p14:sldId id="960"/>
            <p14:sldId id="979"/>
            <p14:sldId id="428"/>
            <p14:sldId id="485"/>
            <p14:sldId id="463"/>
            <p14:sldId id="483"/>
            <p14:sldId id="330"/>
            <p14:sldId id="449"/>
            <p14:sldId id="958"/>
            <p14:sldId id="487"/>
            <p14:sldId id="484"/>
            <p14:sldId id="946"/>
            <p14:sldId id="959"/>
            <p14:sldId id="947"/>
            <p14:sldId id="455"/>
            <p14:sldId id="980"/>
            <p14:sldId id="579"/>
            <p14:sldId id="574"/>
            <p14:sldId id="590"/>
            <p14:sldId id="961"/>
            <p14:sldId id="968"/>
            <p14:sldId id="591"/>
            <p14:sldId id="476"/>
            <p14:sldId id="963"/>
            <p14:sldId id="966"/>
            <p14:sldId id="964"/>
            <p14:sldId id="967"/>
            <p14:sldId id="441"/>
            <p14:sldId id="969"/>
            <p14:sldId id="981"/>
            <p14:sldId id="982"/>
            <p14:sldId id="430"/>
            <p14:sldId id="432"/>
            <p14:sldId id="983"/>
            <p14:sldId id="971"/>
            <p14:sldId id="593"/>
            <p14:sldId id="977"/>
            <p14:sldId id="594"/>
            <p14:sldId id="940"/>
            <p14:sldId id="336"/>
            <p14:sldId id="911"/>
            <p14:sldId id="936"/>
            <p14:sldId id="973"/>
            <p14:sldId id="974"/>
            <p14:sldId id="975"/>
            <p14:sldId id="945"/>
            <p14:sldId id="332"/>
            <p14:sldId id="342"/>
            <p14:sldId id="595"/>
            <p14:sldId id="952"/>
            <p14:sldId id="976"/>
            <p14:sldId id="978"/>
            <p14:sldId id="871"/>
            <p14:sldId id="289"/>
            <p14:sldId id="972"/>
            <p14:sldId id="95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99F4"/>
    <a:srgbClr val="0563C1"/>
    <a:srgbClr val="FFC000"/>
    <a:srgbClr val="E7E7E7"/>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AD0557-1357-4FB7-B371-09B0BCC38048}" v="15" dt="2026-10-15T12:01:22.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20000" autoAdjust="0"/>
    <p:restoredTop sz="80269" autoAdjust="0"/>
  </p:normalViewPr>
  <p:slideViewPr>
    <p:cSldViewPr snapToGrid="0">
      <p:cViewPr varScale="1">
        <p:scale>
          <a:sx n="82" d="100"/>
          <a:sy n="82" d="100"/>
        </p:scale>
        <p:origin x="65" y="317"/>
      </p:cViewPr>
      <p:guideLst/>
    </p:cSldViewPr>
  </p:slideViewPr>
  <p:notesTextViewPr>
    <p:cViewPr>
      <p:scale>
        <a:sx n="1" d="1"/>
        <a:sy n="1" d="1"/>
      </p:scale>
      <p:origin x="0" y="0"/>
    </p:cViewPr>
  </p:notesTextViewPr>
  <p:sorterViewPr>
    <p:cViewPr varScale="1">
      <p:scale>
        <a:sx n="1" d="1"/>
        <a:sy n="1" d="1"/>
      </p:scale>
      <p:origin x="0" y="-2113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delMainMaster modSection">
      <pc:chgData name="James Williams" userId="c957a50b-491f-4d94-b4bc-52aca3e2340d" providerId="ADAL" clId="{24AD1EBB-B856-443B-9200-42FCDD6529A9}" dt="2026-10-04T14:51:03.155" v="10717" actId="20577"/>
      <pc:docMkLst>
        <pc:docMk/>
      </pc:docMkLst>
      <pc:sldChg chg="modSp mod">
        <pc:chgData name="James Williams" userId="c957a50b-491f-4d94-b4bc-52aca3e2340d" providerId="ADAL" clId="{24AD1EBB-B856-443B-9200-42FCDD6529A9}" dt="2026-10-04T10:34:26.972" v="9219" actId="403"/>
        <pc:sldMkLst>
          <pc:docMk/>
          <pc:sldMk cId="395640300" sldId="269"/>
        </pc:sldMkLst>
        <pc:spChg chg="mod">
          <ac:chgData name="James Williams" userId="c957a50b-491f-4d94-b4bc-52aca3e2340d" providerId="ADAL" clId="{24AD1EBB-B856-443B-9200-42FCDD6529A9}" dt="2026-10-04T10:33:43.389" v="9206" actId="20577"/>
          <ac:spMkLst>
            <pc:docMk/>
            <pc:sldMk cId="395640300" sldId="269"/>
            <ac:spMk id="3" creationId="{4B758968-7626-41FE-A7FF-09DF80DF54AC}"/>
          </ac:spMkLst>
        </pc:spChg>
        <pc:spChg chg="mod ord">
          <ac:chgData name="James Williams" userId="c957a50b-491f-4d94-b4bc-52aca3e2340d" providerId="ADAL" clId="{24AD1EBB-B856-443B-9200-42FCDD6529A9}" dt="2026-10-04T10:34:26.972" v="9219" actId="403"/>
          <ac:spMkLst>
            <pc:docMk/>
            <pc:sldMk cId="395640300" sldId="269"/>
            <ac:spMk id="14" creationId="{712AF31E-53D6-43AD-BAD1-1D9DAAF3779D}"/>
          </ac:spMkLst>
        </pc:spChg>
        <pc:picChg chg="mod">
          <ac:chgData name="James Williams" userId="c957a50b-491f-4d94-b4bc-52aca3e2340d" providerId="ADAL" clId="{24AD1EBB-B856-443B-9200-42FCDD6529A9}" dt="2026-10-04T10:34:08.905" v="9214" actId="1076"/>
          <ac:picMkLst>
            <pc:docMk/>
            <pc:sldMk cId="395640300" sldId="269"/>
            <ac:picMk id="9" creationId="{54F12BAA-5831-EFD4-E522-F475376EAB93}"/>
          </ac:picMkLst>
        </pc:picChg>
      </pc:sldChg>
      <pc:sldChg chg="modSp mod">
        <pc:chgData name="James Williams" userId="c957a50b-491f-4d94-b4bc-52aca3e2340d" providerId="ADAL" clId="{24AD1EBB-B856-443B-9200-42FCDD6529A9}" dt="2026-10-04T10:35:32.523" v="9249" actId="20577"/>
        <pc:sldMkLst>
          <pc:docMk/>
          <pc:sldMk cId="435546528" sldId="323"/>
        </pc:sldMkLst>
        <pc:spChg chg="mod">
          <ac:chgData name="James Williams" userId="c957a50b-491f-4d94-b4bc-52aca3e2340d" providerId="ADAL" clId="{24AD1EBB-B856-443B-9200-42FCDD6529A9}" dt="2026-10-04T10:35:32.523" v="9249" actId="20577"/>
          <ac:spMkLst>
            <pc:docMk/>
            <pc:sldMk cId="435546528" sldId="323"/>
            <ac:spMk id="2" creationId="{00000000-0000-0000-0000-000000000000}"/>
          </ac:spMkLst>
        </pc:spChg>
        <pc:spChg chg="mod">
          <ac:chgData name="James Williams" userId="c957a50b-491f-4d94-b4bc-52aca3e2340d" providerId="ADAL" clId="{24AD1EBB-B856-443B-9200-42FCDD6529A9}" dt="2026-10-04T10:34:47.187" v="9224" actId="20577"/>
          <ac:spMkLst>
            <pc:docMk/>
            <pc:sldMk cId="435546528" sldId="323"/>
            <ac:spMk id="5" creationId="{00000000-0000-0000-0000-000000000000}"/>
          </ac:spMkLst>
        </pc:spChg>
      </pc:sldChg>
      <pc:sldChg chg="modSp mod">
        <pc:chgData name="James Williams" userId="c957a50b-491f-4d94-b4bc-52aca3e2340d" providerId="ADAL" clId="{24AD1EBB-B856-443B-9200-42FCDD6529A9}" dt="2026-10-04T14:35:43.733" v="10404"/>
        <pc:sldMkLst>
          <pc:docMk/>
          <pc:sldMk cId="0" sldId="330"/>
        </pc:sldMkLst>
        <pc:spChg chg="mod">
          <ac:chgData name="James Williams" userId="c957a50b-491f-4d94-b4bc-52aca3e2340d" providerId="ADAL" clId="{24AD1EBB-B856-443B-9200-42FCDD6529A9}" dt="2026-10-04T14:35:43.733" v="10404"/>
          <ac:spMkLst>
            <pc:docMk/>
            <pc:sldMk cId="0" sldId="330"/>
            <ac:spMk id="3" creationId="{CFE38C24-6DF3-806B-B8AF-AAC5C2EC2B6F}"/>
          </ac:spMkLst>
        </pc:spChg>
      </pc:sldChg>
      <pc:sldChg chg="modSp mod">
        <pc:chgData name="James Williams" userId="c957a50b-491f-4d94-b4bc-52aca3e2340d" providerId="ADAL" clId="{24AD1EBB-B856-443B-9200-42FCDD6529A9}" dt="2026-10-04T14:42:21.719" v="10536" actId="12"/>
        <pc:sldMkLst>
          <pc:docMk/>
          <pc:sldMk cId="0" sldId="449"/>
        </pc:sldMkLst>
        <pc:spChg chg="mod">
          <ac:chgData name="James Williams" userId="c957a50b-491f-4d94-b4bc-52aca3e2340d" providerId="ADAL" clId="{24AD1EBB-B856-443B-9200-42FCDD6529A9}" dt="2026-10-04T14:36:02.688" v="10407" actId="1076"/>
          <ac:spMkLst>
            <pc:docMk/>
            <pc:sldMk cId="0" sldId="449"/>
            <ac:spMk id="2" creationId="{AF0B6CF3-FB23-3788-DA6E-EC176F95F3C2}"/>
          </ac:spMkLst>
        </pc:spChg>
        <pc:spChg chg="mod">
          <ac:chgData name="James Williams" userId="c957a50b-491f-4d94-b4bc-52aca3e2340d" providerId="ADAL" clId="{24AD1EBB-B856-443B-9200-42FCDD6529A9}" dt="2026-10-04T14:42:21.719" v="10536" actId="12"/>
          <ac:spMkLst>
            <pc:docMk/>
            <pc:sldMk cId="0" sldId="449"/>
            <ac:spMk id="15362" creationId="{DEC142BF-2BA2-FF28-D742-9B3317B5D91C}"/>
          </ac:spMkLst>
        </pc:spChg>
        <pc:spChg chg="mod">
          <ac:chgData name="James Williams" userId="c957a50b-491f-4d94-b4bc-52aca3e2340d" providerId="ADAL" clId="{24AD1EBB-B856-443B-9200-42FCDD6529A9}" dt="2026-10-04T14:36:08.387" v="10408" actId="1076"/>
          <ac:spMkLst>
            <pc:docMk/>
            <pc:sldMk cId="0" sldId="449"/>
            <ac:spMk id="21506" creationId="{BD536FD8-B63E-E33D-9B14-97FD42AF3AEF}"/>
          </ac:spMkLst>
        </pc:spChg>
      </pc:sldChg>
      <pc:sldChg chg="modSp mod">
        <pc:chgData name="James Williams" userId="c957a50b-491f-4d94-b4bc-52aca3e2340d" providerId="ADAL" clId="{24AD1EBB-B856-443B-9200-42FCDD6529A9}" dt="2026-10-04T14:49:09.800" v="10699"/>
        <pc:sldMkLst>
          <pc:docMk/>
          <pc:sldMk cId="0" sldId="455"/>
        </pc:sldMkLst>
        <pc:spChg chg="mod">
          <ac:chgData name="James Williams" userId="c957a50b-491f-4d94-b4bc-52aca3e2340d" providerId="ADAL" clId="{24AD1EBB-B856-443B-9200-42FCDD6529A9}" dt="2026-10-04T14:49:09.800" v="10699"/>
          <ac:spMkLst>
            <pc:docMk/>
            <pc:sldMk cId="0" sldId="455"/>
            <ac:spMk id="19458" creationId="{48980A21-CB98-5598-3A41-A38FD9928556}"/>
          </ac:spMkLst>
        </pc:spChg>
        <pc:spChg chg="mod">
          <ac:chgData name="James Williams" userId="c957a50b-491f-4d94-b4bc-52aca3e2340d" providerId="ADAL" clId="{24AD1EBB-B856-443B-9200-42FCDD6529A9}" dt="2026-10-04T14:49:00.705" v="10696" actId="403"/>
          <ac:spMkLst>
            <pc:docMk/>
            <pc:sldMk cId="0" sldId="455"/>
            <ac:spMk id="28674" creationId="{F5ABD2E8-5EC1-BB9C-3266-7339D1AB3EF2}"/>
          </ac:spMkLst>
        </pc:spChg>
      </pc:sldChg>
      <pc:sldChg chg="modSp mod">
        <pc:chgData name="James Williams" userId="c957a50b-491f-4d94-b4bc-52aca3e2340d" providerId="ADAL" clId="{24AD1EBB-B856-443B-9200-42FCDD6529A9}" dt="2026-10-04T14:33:17.411" v="10373" actId="20577"/>
        <pc:sldMkLst>
          <pc:docMk/>
          <pc:sldMk cId="0" sldId="463"/>
        </pc:sldMkLst>
        <pc:spChg chg="mod">
          <ac:chgData name="James Williams" userId="c957a50b-491f-4d94-b4bc-52aca3e2340d" providerId="ADAL" clId="{24AD1EBB-B856-443B-9200-42FCDD6529A9}" dt="2026-10-04T14:33:17.411" v="10373" actId="20577"/>
          <ac:spMkLst>
            <pc:docMk/>
            <pc:sldMk cId="0" sldId="463"/>
            <ac:spMk id="12290" creationId="{69395A7A-D72A-A284-4E00-BC4CD37ADBC0}"/>
          </ac:spMkLst>
        </pc:spChg>
        <pc:spChg chg="mod">
          <ac:chgData name="James Williams" userId="c957a50b-491f-4d94-b4bc-52aca3e2340d" providerId="ADAL" clId="{24AD1EBB-B856-443B-9200-42FCDD6529A9}" dt="2026-10-04T14:33:00.227" v="10354" actId="1076"/>
          <ac:spMkLst>
            <pc:docMk/>
            <pc:sldMk cId="0" sldId="463"/>
            <ac:spMk id="12291" creationId="{210319C0-6A2F-1641-594D-0D592FF3CF13}"/>
          </ac:spMkLst>
        </pc:spChg>
        <pc:grpChg chg="mod">
          <ac:chgData name="James Williams" userId="c957a50b-491f-4d94-b4bc-52aca3e2340d" providerId="ADAL" clId="{24AD1EBB-B856-443B-9200-42FCDD6529A9}" dt="2026-10-04T14:33:05.101" v="10356" actId="1076"/>
          <ac:grpSpMkLst>
            <pc:docMk/>
            <pc:sldMk cId="0" sldId="463"/>
            <ac:grpSpMk id="20" creationId="{C1B3E8B6-81F5-2B15-4138-B51905FC8962}"/>
          </ac:grpSpMkLst>
        </pc:grpChg>
      </pc:sldChg>
      <pc:sldChg chg="modSp mod">
        <pc:chgData name="James Williams" userId="c957a50b-491f-4d94-b4bc-52aca3e2340d" providerId="ADAL" clId="{24AD1EBB-B856-443B-9200-42FCDD6529A9}" dt="2026-10-04T14:33:43.305" v="10396" actId="20577"/>
        <pc:sldMkLst>
          <pc:docMk/>
          <pc:sldMk cId="0" sldId="483"/>
        </pc:sldMkLst>
        <pc:spChg chg="mod">
          <ac:chgData name="James Williams" userId="c957a50b-491f-4d94-b4bc-52aca3e2340d" providerId="ADAL" clId="{24AD1EBB-B856-443B-9200-42FCDD6529A9}" dt="2026-10-04T14:33:27.351" v="10376" actId="27636"/>
          <ac:spMkLst>
            <pc:docMk/>
            <pc:sldMk cId="0" sldId="483"/>
            <ac:spMk id="2" creationId="{C792C835-E22F-0FC0-E734-327118924170}"/>
          </ac:spMkLst>
        </pc:spChg>
        <pc:spChg chg="mod">
          <ac:chgData name="James Williams" userId="c957a50b-491f-4d94-b4bc-52aca3e2340d" providerId="ADAL" clId="{24AD1EBB-B856-443B-9200-42FCDD6529A9}" dt="2026-10-04T14:33:43.305" v="10396" actId="20577"/>
          <ac:spMkLst>
            <pc:docMk/>
            <pc:sldMk cId="0" sldId="483"/>
            <ac:spMk id="3" creationId="{938D4EE5-41B1-C915-B223-3912FC3F05D2}"/>
          </ac:spMkLst>
        </pc:spChg>
      </pc:sldChg>
      <pc:sldChg chg="modSp mod">
        <pc:chgData name="James Williams" userId="c957a50b-491f-4d94-b4bc-52aca3e2340d" providerId="ADAL" clId="{24AD1EBB-B856-443B-9200-42FCDD6529A9}" dt="2026-10-04T13:58:36.169" v="10292" actId="20577"/>
        <pc:sldMkLst>
          <pc:docMk/>
          <pc:sldMk cId="0" sldId="485"/>
        </pc:sldMkLst>
        <pc:spChg chg="mod">
          <ac:chgData name="James Williams" userId="c957a50b-491f-4d94-b4bc-52aca3e2340d" providerId="ADAL" clId="{24AD1EBB-B856-443B-9200-42FCDD6529A9}" dt="2026-10-04T13:58:36.169" v="10292" actId="20577"/>
          <ac:spMkLst>
            <pc:docMk/>
            <pc:sldMk cId="0" sldId="485"/>
            <ac:spMk id="11266" creationId="{B3CF73A9-90C9-91B2-876C-5CD86A2CC9BF}"/>
          </ac:spMkLst>
        </pc:spChg>
        <pc:spChg chg="mod">
          <ac:chgData name="James Williams" userId="c957a50b-491f-4d94-b4bc-52aca3e2340d" providerId="ADAL" clId="{24AD1EBB-B856-443B-9200-42FCDD6529A9}" dt="2026-10-04T13:58:24.502" v="10277" actId="20577"/>
          <ac:spMkLst>
            <pc:docMk/>
            <pc:sldMk cId="0" sldId="485"/>
            <ac:spMk id="15362" creationId="{C3115782-D38F-BC75-748C-ADDF522CAD7E}"/>
          </ac:spMkLst>
        </pc:spChg>
      </pc:sldChg>
      <pc:sldChg chg="modSp mod">
        <pc:chgData name="James Williams" userId="c957a50b-491f-4d94-b4bc-52aca3e2340d" providerId="ADAL" clId="{24AD1EBB-B856-443B-9200-42FCDD6529A9}" dt="2026-10-04T14:51:03.155" v="10717" actId="20577"/>
        <pc:sldMkLst>
          <pc:docMk/>
          <pc:sldMk cId="0" sldId="487"/>
        </pc:sldMkLst>
        <pc:spChg chg="mod">
          <ac:chgData name="James Williams" userId="c957a50b-491f-4d94-b4bc-52aca3e2340d" providerId="ADAL" clId="{24AD1EBB-B856-443B-9200-42FCDD6529A9}" dt="2026-10-04T14:51:03.155" v="10717" actId="20577"/>
          <ac:spMkLst>
            <pc:docMk/>
            <pc:sldMk cId="0" sldId="487"/>
            <ac:spMk id="15362" creationId="{389BFB6D-AB81-5F75-89E3-1F260CCA3DDA}"/>
          </ac:spMkLst>
        </pc:spChg>
      </pc:sldChg>
      <pc:sldChg chg="addSp modSp mod">
        <pc:chgData name="James Williams" userId="c957a50b-491f-4d94-b4bc-52aca3e2340d" providerId="ADAL" clId="{24AD1EBB-B856-443B-9200-42FCDD6529A9}" dt="2026-10-04T12:54:31.356" v="9407" actId="1076"/>
        <pc:sldMkLst>
          <pc:docMk/>
          <pc:sldMk cId="0" sldId="549"/>
        </pc:sldMkLst>
        <pc:spChg chg="add mod">
          <ac:chgData name="James Williams" userId="c957a50b-491f-4d94-b4bc-52aca3e2340d" providerId="ADAL" clId="{24AD1EBB-B856-443B-9200-42FCDD6529A9}" dt="2026-10-04T12:54:31.356" v="9407" actId="1076"/>
          <ac:spMkLst>
            <pc:docMk/>
            <pc:sldMk cId="0" sldId="549"/>
            <ac:spMk id="6" creationId="{ACB23A5B-E4B4-DCA3-4EF6-EB1D660BB2D4}"/>
          </ac:spMkLst>
        </pc:spChg>
        <pc:spChg chg="mod">
          <ac:chgData name="James Williams" userId="c957a50b-491f-4d94-b4bc-52aca3e2340d" providerId="ADAL" clId="{24AD1EBB-B856-443B-9200-42FCDD6529A9}" dt="2026-10-04T10:33:27.081" v="9195" actId="20577"/>
          <ac:spMkLst>
            <pc:docMk/>
            <pc:sldMk cId="0" sldId="549"/>
            <ac:spMk id="5122" creationId="{FC011285-292E-444B-8AE7-3B00CB653262}"/>
          </ac:spMkLst>
        </pc:spChg>
        <pc:spChg chg="mod">
          <ac:chgData name="James Williams" userId="c957a50b-491f-4d94-b4bc-52aca3e2340d" providerId="ADAL" clId="{24AD1EBB-B856-443B-9200-42FCDD6529A9}" dt="2026-10-04T10:33:20.403" v="9185" actId="403"/>
          <ac:spMkLst>
            <pc:docMk/>
            <pc:sldMk cId="0" sldId="549"/>
            <ac:spMk id="28674" creationId="{BF2CD4AD-9B83-4431-B17C-0432F2160ACC}"/>
          </ac:spMkLst>
        </pc:spChg>
        <pc:picChg chg="add mod">
          <ac:chgData name="James Williams" userId="c957a50b-491f-4d94-b4bc-52aca3e2340d" providerId="ADAL" clId="{24AD1EBB-B856-443B-9200-42FCDD6529A9}" dt="2026-10-04T12:53:22.307" v="9401" actId="1076"/>
          <ac:picMkLst>
            <pc:docMk/>
            <pc:sldMk cId="0" sldId="549"/>
            <ac:picMk id="5" creationId="{08B3B785-1BAF-8F56-74ED-2ABFA8D55607}"/>
          </ac:picMkLst>
        </pc:picChg>
      </pc:sldChg>
      <pc:sldChg chg="modSp mod">
        <pc:chgData name="James Williams" userId="c957a50b-491f-4d94-b4bc-52aca3e2340d" providerId="ADAL" clId="{24AD1EBB-B856-443B-9200-42FCDD6529A9}" dt="2026-10-04T13:40:50.600" v="9897" actId="20577"/>
        <pc:sldMkLst>
          <pc:docMk/>
          <pc:sldMk cId="1233050542" sldId="562"/>
        </pc:sldMkLst>
        <pc:spChg chg="mod">
          <ac:chgData name="James Williams" userId="c957a50b-491f-4d94-b4bc-52aca3e2340d" providerId="ADAL" clId="{24AD1EBB-B856-443B-9200-42FCDD6529A9}" dt="2026-10-04T13:40:50.600" v="9897" actId="20577"/>
          <ac:spMkLst>
            <pc:docMk/>
            <pc:sldMk cId="1233050542" sldId="562"/>
            <ac:spMk id="2" creationId="{00000000-0000-0000-0000-000000000000}"/>
          </ac:spMkLst>
        </pc:spChg>
      </pc:sldChg>
      <pc:sldChg chg="modSp mod">
        <pc:chgData name="James Williams" userId="c957a50b-491f-4d94-b4bc-52aca3e2340d" providerId="ADAL" clId="{24AD1EBB-B856-443B-9200-42FCDD6529A9}" dt="2026-10-04T14:28:40.756" v="10305" actId="20577"/>
        <pc:sldMkLst>
          <pc:docMk/>
          <pc:sldMk cId="3216213119" sldId="568"/>
        </pc:sldMkLst>
        <pc:spChg chg="mod">
          <ac:chgData name="James Williams" userId="c957a50b-491f-4d94-b4bc-52aca3e2340d" providerId="ADAL" clId="{24AD1EBB-B856-443B-9200-42FCDD6529A9}" dt="2026-10-04T14:28:40.756" v="10305" actId="20577"/>
          <ac:spMkLst>
            <pc:docMk/>
            <pc:sldMk cId="3216213119" sldId="568"/>
            <ac:spMk id="2" creationId="{00000000-0000-0000-0000-000000000000}"/>
          </ac:spMkLst>
        </pc:spChg>
        <pc:spChg chg="mod">
          <ac:chgData name="James Williams" userId="c957a50b-491f-4d94-b4bc-52aca3e2340d" providerId="ADAL" clId="{24AD1EBB-B856-443B-9200-42FCDD6529A9}" dt="2026-10-04T13:57:42.056" v="10250" actId="20577"/>
          <ac:spMkLst>
            <pc:docMk/>
            <pc:sldMk cId="3216213119" sldId="568"/>
            <ac:spMk id="3" creationId="{00000000-0000-0000-0000-000000000000}"/>
          </ac:spMkLst>
        </pc:spChg>
      </pc:sldChg>
      <pc:sldChg chg="modSp mod ord">
        <pc:chgData name="James Williams" userId="c957a50b-491f-4d94-b4bc-52aca3e2340d" providerId="ADAL" clId="{24AD1EBB-B856-443B-9200-42FCDD6529A9}" dt="2026-10-04T13:36:32.458" v="9761" actId="1076"/>
        <pc:sldMkLst>
          <pc:docMk/>
          <pc:sldMk cId="638820689" sldId="569"/>
        </pc:sldMkLst>
        <pc:spChg chg="mod">
          <ac:chgData name="James Williams" userId="c957a50b-491f-4d94-b4bc-52aca3e2340d" providerId="ADAL" clId="{24AD1EBB-B856-443B-9200-42FCDD6529A9}" dt="2026-10-04T13:00:21.295" v="9461" actId="20577"/>
          <ac:spMkLst>
            <pc:docMk/>
            <pc:sldMk cId="638820689" sldId="569"/>
            <ac:spMk id="3" creationId="{00000000-0000-0000-0000-000000000000}"/>
          </ac:spMkLst>
        </pc:spChg>
        <pc:graphicFrameChg chg="mod modGraphic">
          <ac:chgData name="James Williams" userId="c957a50b-491f-4d94-b4bc-52aca3e2340d" providerId="ADAL" clId="{24AD1EBB-B856-443B-9200-42FCDD6529A9}" dt="2026-10-04T13:36:32.458" v="9761" actId="1076"/>
          <ac:graphicFrameMkLst>
            <pc:docMk/>
            <pc:sldMk cId="638820689" sldId="569"/>
            <ac:graphicFrameMk id="13" creationId="{FA4ED533-3F3B-2DBA-0C92-5343EC717650}"/>
          </ac:graphicFrameMkLst>
        </pc:graphicFrameChg>
        <pc:picChg chg="mod">
          <ac:chgData name="James Williams" userId="c957a50b-491f-4d94-b4bc-52aca3e2340d" providerId="ADAL" clId="{24AD1EBB-B856-443B-9200-42FCDD6529A9}" dt="2026-10-04T13:29:07.724" v="9472" actId="1076"/>
          <ac:picMkLst>
            <pc:docMk/>
            <pc:sldMk cId="638820689" sldId="569"/>
            <ac:picMk id="7" creationId="{50F69D66-4B8D-A81D-9995-A58BC24CEC2F}"/>
          </ac:picMkLst>
        </pc:picChg>
      </pc:sldChg>
      <pc:sldChg chg="modSp mod">
        <pc:chgData name="James Williams" userId="c957a50b-491f-4d94-b4bc-52aca3e2340d" providerId="ADAL" clId="{24AD1EBB-B856-443B-9200-42FCDD6529A9}" dt="2026-10-04T13:42:59.477" v="9904" actId="12"/>
        <pc:sldMkLst>
          <pc:docMk/>
          <pc:sldMk cId="4154279471" sldId="571"/>
        </pc:sldMkLst>
        <pc:spChg chg="mod">
          <ac:chgData name="James Williams" userId="c957a50b-491f-4d94-b4bc-52aca3e2340d" providerId="ADAL" clId="{24AD1EBB-B856-443B-9200-42FCDD6529A9}" dt="2026-10-04T13:42:59.477" v="9904" actId="12"/>
          <ac:spMkLst>
            <pc:docMk/>
            <pc:sldMk cId="4154279471" sldId="571"/>
            <ac:spMk id="2" creationId="{00000000-0000-0000-0000-000000000000}"/>
          </ac:spMkLst>
        </pc:spChg>
      </pc:sldChg>
      <pc:sldChg chg="modSp mod">
        <pc:chgData name="James Williams" userId="c957a50b-491f-4d94-b4bc-52aca3e2340d" providerId="ADAL" clId="{24AD1EBB-B856-443B-9200-42FCDD6529A9}" dt="2026-10-04T13:53:16.804" v="10001" actId="27636"/>
        <pc:sldMkLst>
          <pc:docMk/>
          <pc:sldMk cId="4164115028" sldId="572"/>
        </pc:sldMkLst>
        <pc:spChg chg="mod">
          <ac:chgData name="James Williams" userId="c957a50b-491f-4d94-b4bc-52aca3e2340d" providerId="ADAL" clId="{24AD1EBB-B856-443B-9200-42FCDD6529A9}" dt="2026-10-04T13:53:16.804" v="10001" actId="27636"/>
          <ac:spMkLst>
            <pc:docMk/>
            <pc:sldMk cId="4164115028" sldId="572"/>
            <ac:spMk id="2" creationId="{00000000-0000-0000-0000-000000000000}"/>
          </ac:spMkLst>
        </pc:spChg>
      </pc:sldChg>
      <pc:sldChg chg="modSp mod">
        <pc:chgData name="James Williams" userId="c957a50b-491f-4d94-b4bc-52aca3e2340d" providerId="ADAL" clId="{24AD1EBB-B856-443B-9200-42FCDD6529A9}" dt="2026-10-04T12:59:45.353" v="9448" actId="1076"/>
        <pc:sldMkLst>
          <pc:docMk/>
          <pc:sldMk cId="1050663051" sldId="673"/>
        </pc:sldMkLst>
        <pc:spChg chg="mod">
          <ac:chgData name="James Williams" userId="c957a50b-491f-4d94-b4bc-52aca3e2340d" providerId="ADAL" clId="{24AD1EBB-B856-443B-9200-42FCDD6529A9}" dt="2026-10-04T12:58:55.732" v="9421" actId="20577"/>
          <ac:spMkLst>
            <pc:docMk/>
            <pc:sldMk cId="1050663051" sldId="673"/>
            <ac:spMk id="2" creationId="{0CFAF048-86EB-C186-6895-83A9852C04B7}"/>
          </ac:spMkLst>
        </pc:spChg>
        <pc:spChg chg="mod">
          <ac:chgData name="James Williams" userId="c957a50b-491f-4d94-b4bc-52aca3e2340d" providerId="ADAL" clId="{24AD1EBB-B856-443B-9200-42FCDD6529A9}" dt="2026-10-04T12:59:39.762" v="9447" actId="1076"/>
          <ac:spMkLst>
            <pc:docMk/>
            <pc:sldMk cId="1050663051" sldId="673"/>
            <ac:spMk id="3" creationId="{E669C3DD-A97D-84B8-5B0A-49A9AB1A9800}"/>
          </ac:spMkLst>
        </pc:spChg>
        <pc:picChg chg="mod">
          <ac:chgData name="James Williams" userId="c957a50b-491f-4d94-b4bc-52aca3e2340d" providerId="ADAL" clId="{24AD1EBB-B856-443B-9200-42FCDD6529A9}" dt="2026-10-04T12:59:45.353" v="9448" actId="1076"/>
          <ac:picMkLst>
            <pc:docMk/>
            <pc:sldMk cId="1050663051" sldId="673"/>
            <ac:picMk id="8" creationId="{E6C53270-133E-F964-AACA-190D7A192557}"/>
          </ac:picMkLst>
        </pc:picChg>
      </pc:sldChg>
      <pc:sldChg chg="delSp modSp mod">
        <pc:chgData name="James Williams" userId="c957a50b-491f-4d94-b4bc-52aca3e2340d" providerId="ADAL" clId="{24AD1EBB-B856-443B-9200-42FCDD6529A9}" dt="2026-10-04T13:34:41.823" v="9641" actId="1076"/>
        <pc:sldMkLst>
          <pc:docMk/>
          <pc:sldMk cId="3549531050" sldId="675"/>
        </pc:sldMkLst>
        <pc:spChg chg="mod">
          <ac:chgData name="James Williams" userId="c957a50b-491f-4d94-b4bc-52aca3e2340d" providerId="ADAL" clId="{24AD1EBB-B856-443B-9200-42FCDD6529A9}" dt="2026-10-04T13:31:53.897" v="9629" actId="20577"/>
          <ac:spMkLst>
            <pc:docMk/>
            <pc:sldMk cId="3549531050" sldId="675"/>
            <ac:spMk id="2" creationId="{3B368079-1B03-E07F-171B-8B8EACE81954}"/>
          </ac:spMkLst>
        </pc:spChg>
        <pc:spChg chg="mod">
          <ac:chgData name="James Williams" userId="c957a50b-491f-4d94-b4bc-52aca3e2340d" providerId="ADAL" clId="{24AD1EBB-B856-443B-9200-42FCDD6529A9}" dt="2026-10-04T13:34:23.918" v="9636" actId="20577"/>
          <ac:spMkLst>
            <pc:docMk/>
            <pc:sldMk cId="3549531050" sldId="675"/>
            <ac:spMk id="3" creationId="{BC71773C-CB63-7160-75E7-21257FD32F62}"/>
          </ac:spMkLst>
        </pc:spChg>
        <pc:picChg chg="mod">
          <ac:chgData name="James Williams" userId="c957a50b-491f-4d94-b4bc-52aca3e2340d" providerId="ADAL" clId="{24AD1EBB-B856-443B-9200-42FCDD6529A9}" dt="2026-10-04T13:34:41.823" v="9641" actId="1076"/>
          <ac:picMkLst>
            <pc:docMk/>
            <pc:sldMk cId="3549531050" sldId="675"/>
            <ac:picMk id="6" creationId="{C279699E-61D8-59E3-E4E5-669B1BB389F1}"/>
          </ac:picMkLst>
        </pc:picChg>
      </pc:sldChg>
      <pc:sldChg chg="addSp delSp modSp add mod">
        <pc:chgData name="James Williams" userId="c957a50b-491f-4d94-b4bc-52aca3e2340d" providerId="ADAL" clId="{24AD1EBB-B856-443B-9200-42FCDD6529A9}" dt="2026-10-04T13:39:20.120" v="9847" actId="478"/>
        <pc:sldMkLst>
          <pc:docMk/>
          <pc:sldMk cId="3377105415" sldId="875"/>
        </pc:sldMkLst>
        <pc:spChg chg="mod">
          <ac:chgData name="James Williams" userId="c957a50b-491f-4d94-b4bc-52aca3e2340d" providerId="ADAL" clId="{24AD1EBB-B856-443B-9200-42FCDD6529A9}" dt="2026-10-04T13:38:01.494" v="9774" actId="20577"/>
          <ac:spMkLst>
            <pc:docMk/>
            <pc:sldMk cId="3377105415" sldId="875"/>
            <ac:spMk id="2" creationId="{67741AD2-BD2C-0919-438A-48525E24459A}"/>
          </ac:spMkLst>
        </pc:spChg>
        <pc:spChg chg="mod">
          <ac:chgData name="James Williams" userId="c957a50b-491f-4d94-b4bc-52aca3e2340d" providerId="ADAL" clId="{24AD1EBB-B856-443B-9200-42FCDD6529A9}" dt="2026-10-04T13:38:59.977" v="9843" actId="403"/>
          <ac:spMkLst>
            <pc:docMk/>
            <pc:sldMk cId="3377105415" sldId="875"/>
            <ac:spMk id="14" creationId="{3891A59B-6076-9148-1399-FD821D2D4C0D}"/>
          </ac:spMkLst>
        </pc:spChg>
      </pc:sldChg>
      <pc:sldChg chg="delSp mod">
        <pc:chgData name="James Williams" userId="c957a50b-491f-4d94-b4bc-52aca3e2340d" providerId="ADAL" clId="{24AD1EBB-B856-443B-9200-42FCDD6529A9}" dt="2026-10-04T13:45:15.823" v="9908" actId="21"/>
        <pc:sldMkLst>
          <pc:docMk/>
          <pc:sldMk cId="2854300123" sldId="904"/>
        </pc:sldMkLst>
      </pc:sldChg>
      <pc:sldChg chg="addSp modSp mod">
        <pc:chgData name="James Williams" userId="c957a50b-491f-4d94-b4bc-52aca3e2340d" providerId="ADAL" clId="{24AD1EBB-B856-443B-9200-42FCDD6529A9}" dt="2026-10-04T10:39:45.043" v="9395" actId="1076"/>
        <pc:sldMkLst>
          <pc:docMk/>
          <pc:sldMk cId="1338341301" sldId="920"/>
        </pc:sldMkLst>
        <pc:spChg chg="mod">
          <ac:chgData name="James Williams" userId="c957a50b-491f-4d94-b4bc-52aca3e2340d" providerId="ADAL" clId="{24AD1EBB-B856-443B-9200-42FCDD6529A9}" dt="2026-10-04T10:37:45.816" v="9321" actId="1076"/>
          <ac:spMkLst>
            <pc:docMk/>
            <pc:sldMk cId="1338341301" sldId="920"/>
            <ac:spMk id="2" creationId="{7D0C4313-F21F-465B-89E5-EC25D19FE8BB}"/>
          </ac:spMkLst>
        </pc:spChg>
        <pc:spChg chg="mod">
          <ac:chgData name="James Williams" userId="c957a50b-491f-4d94-b4bc-52aca3e2340d" providerId="ADAL" clId="{24AD1EBB-B856-443B-9200-42FCDD6529A9}" dt="2026-10-04T10:39:31.229" v="9393" actId="1076"/>
          <ac:spMkLst>
            <pc:docMk/>
            <pc:sldMk cId="1338341301" sldId="920"/>
            <ac:spMk id="3" creationId="{3CED894A-F4C6-4D76-9814-3744BBAE41C5}"/>
          </ac:spMkLst>
        </pc:spChg>
        <pc:spChg chg="add mod">
          <ac:chgData name="James Williams" userId="c957a50b-491f-4d94-b4bc-52aca3e2340d" providerId="ADAL" clId="{24AD1EBB-B856-443B-9200-42FCDD6529A9}" dt="2026-10-04T10:39:40.392" v="9394" actId="1076"/>
          <ac:spMkLst>
            <pc:docMk/>
            <pc:sldMk cId="1338341301" sldId="920"/>
            <ac:spMk id="9" creationId="{6285199A-59F0-C03F-E5C5-ACE085211C11}"/>
          </ac:spMkLst>
        </pc:spChg>
        <pc:grpChg chg="mod">
          <ac:chgData name="James Williams" userId="c957a50b-491f-4d94-b4bc-52aca3e2340d" providerId="ADAL" clId="{24AD1EBB-B856-443B-9200-42FCDD6529A9}" dt="2026-10-04T10:39:45.043" v="9395" actId="1076"/>
          <ac:grpSpMkLst>
            <pc:docMk/>
            <pc:sldMk cId="1338341301" sldId="920"/>
            <ac:grpSpMk id="4" creationId="{BAD52E21-50AC-4F86-070A-060B2B336153}"/>
          </ac:grpSpMkLst>
        </pc:grpChg>
        <pc:picChg chg="mod">
          <ac:chgData name="James Williams" userId="c957a50b-491f-4d94-b4bc-52aca3e2340d" providerId="ADAL" clId="{24AD1EBB-B856-443B-9200-42FCDD6529A9}" dt="2026-10-04T10:39:20.557" v="9392" actId="1076"/>
          <ac:picMkLst>
            <pc:docMk/>
            <pc:sldMk cId="1338341301" sldId="920"/>
            <ac:picMk id="7" creationId="{F9EDF9C1-B934-3F36-A301-0E07FD9A5458}"/>
          </ac:picMkLst>
        </pc:picChg>
        <pc:picChg chg="mod">
          <ac:chgData name="James Williams" userId="c957a50b-491f-4d94-b4bc-52aca3e2340d" providerId="ADAL" clId="{24AD1EBB-B856-443B-9200-42FCDD6529A9}" dt="2026-10-04T10:39:20.557" v="9392" actId="1076"/>
          <ac:picMkLst>
            <pc:docMk/>
            <pc:sldMk cId="1338341301" sldId="920"/>
            <ac:picMk id="10" creationId="{EA8585FD-A8CE-2246-CC00-D848F79CBF01}"/>
          </ac:picMkLst>
        </pc:picChg>
      </pc:sldChg>
      <pc:sldChg chg="addSp delSp modSp new mod">
        <pc:chgData name="James Williams" userId="c957a50b-491f-4d94-b4bc-52aca3e2340d" providerId="ADAL" clId="{24AD1EBB-B856-443B-9200-42FCDD6529A9}" dt="2026-10-04T13:45:23.839" v="9912" actId="1076"/>
        <pc:sldMkLst>
          <pc:docMk/>
          <pc:sldMk cId="4103088985" sldId="954"/>
        </pc:sldMkLst>
        <pc:picChg chg="add mod">
          <ac:chgData name="James Williams" userId="c957a50b-491f-4d94-b4bc-52aca3e2340d" providerId="ADAL" clId="{24AD1EBB-B856-443B-9200-42FCDD6529A9}" dt="2026-10-04T13:45:23.839" v="9912" actId="1076"/>
          <ac:picMkLst>
            <pc:docMk/>
            <pc:sldMk cId="4103088985" sldId="954"/>
            <ac:picMk id="5" creationId="{D3C52A16-6A73-0552-DF83-B4C032F01FA7}"/>
          </ac:picMkLst>
        </pc:picChg>
      </pc:sldChg>
      <pc:sldChg chg="addSp delSp new mod">
        <pc:chgData name="James Williams" userId="c957a50b-491f-4d94-b4bc-52aca3e2340d" providerId="ADAL" clId="{24AD1EBB-B856-443B-9200-42FCDD6529A9}" dt="2026-10-04T13:50:58.572" v="9959" actId="22"/>
        <pc:sldMkLst>
          <pc:docMk/>
          <pc:sldMk cId="359930200" sldId="955"/>
        </pc:sldMkLst>
        <pc:spChg chg="add">
          <ac:chgData name="James Williams" userId="c957a50b-491f-4d94-b4bc-52aca3e2340d" providerId="ADAL" clId="{24AD1EBB-B856-443B-9200-42FCDD6529A9}" dt="2026-10-04T13:50:58.572" v="9959" actId="22"/>
          <ac:spMkLst>
            <pc:docMk/>
            <pc:sldMk cId="359930200" sldId="955"/>
            <ac:spMk id="7" creationId="{817B3848-B517-427E-19B3-1AA7228EE4DD}"/>
          </ac:spMkLst>
        </pc:spChg>
        <pc:picChg chg="add">
          <ac:chgData name="James Williams" userId="c957a50b-491f-4d94-b4bc-52aca3e2340d" providerId="ADAL" clId="{24AD1EBB-B856-443B-9200-42FCDD6529A9}" dt="2026-10-04T13:46:06.866" v="9917" actId="22"/>
          <ac:picMkLst>
            <pc:docMk/>
            <pc:sldMk cId="359930200" sldId="955"/>
            <ac:picMk id="5" creationId="{228C9051-0D0D-775D-36A0-AED1F90ECAA5}"/>
          </ac:picMkLst>
        </pc:picChg>
      </pc:sldChg>
      <pc:sldChg chg="addSp delSp modSp new mod ord">
        <pc:chgData name="James Williams" userId="c957a50b-491f-4d94-b4bc-52aca3e2340d" providerId="ADAL" clId="{24AD1EBB-B856-443B-9200-42FCDD6529A9}" dt="2026-10-04T13:50:15.966" v="9958" actId="22"/>
        <pc:sldMkLst>
          <pc:docMk/>
          <pc:sldMk cId="460350521" sldId="956"/>
        </pc:sldMkLst>
        <pc:spChg chg="add">
          <ac:chgData name="James Williams" userId="c957a50b-491f-4d94-b4bc-52aca3e2340d" providerId="ADAL" clId="{24AD1EBB-B856-443B-9200-42FCDD6529A9}" dt="2026-10-04T13:50:15.966" v="9958" actId="22"/>
          <ac:spMkLst>
            <pc:docMk/>
            <pc:sldMk cId="460350521" sldId="956"/>
            <ac:spMk id="6" creationId="{75A81B2B-1092-689C-389A-469D73D42A83}"/>
          </ac:spMkLst>
        </pc:spChg>
        <pc:picChg chg="add mod">
          <ac:chgData name="James Williams" userId="c957a50b-491f-4d94-b4bc-52aca3e2340d" providerId="ADAL" clId="{24AD1EBB-B856-443B-9200-42FCDD6529A9}" dt="2026-10-04T13:46:51.237" v="9924" actId="1076"/>
          <ac:picMkLst>
            <pc:docMk/>
            <pc:sldMk cId="460350521" sldId="956"/>
            <ac:picMk id="4" creationId="{D060C2D1-CB9F-B2B4-1935-47C29BA19B69}"/>
          </ac:picMkLst>
        </pc:picChg>
      </pc:sldChg>
      <pc:sldChg chg="addSp delSp modSp new mod">
        <pc:chgData name="James Williams" userId="c957a50b-491f-4d94-b4bc-52aca3e2340d" providerId="ADAL" clId="{24AD1EBB-B856-443B-9200-42FCDD6529A9}" dt="2026-10-04T13:49:54.534" v="9957" actId="1076"/>
        <pc:sldMkLst>
          <pc:docMk/>
          <pc:sldMk cId="4242793552" sldId="957"/>
        </pc:sldMkLst>
        <pc:spChg chg="add mod">
          <ac:chgData name="James Williams" userId="c957a50b-491f-4d94-b4bc-52aca3e2340d" providerId="ADAL" clId="{24AD1EBB-B856-443B-9200-42FCDD6529A9}" dt="2026-10-04T13:49:54.534" v="9957" actId="1076"/>
          <ac:spMkLst>
            <pc:docMk/>
            <pc:sldMk cId="4242793552" sldId="957"/>
            <ac:spMk id="5" creationId="{5968E299-BA97-9328-C307-BC98C8D7B450}"/>
          </ac:spMkLst>
        </pc:spChg>
        <pc:picChg chg="add mod modCrop">
          <ac:chgData name="James Williams" userId="c957a50b-491f-4d94-b4bc-52aca3e2340d" providerId="ADAL" clId="{24AD1EBB-B856-443B-9200-42FCDD6529A9}" dt="2026-10-04T13:49:18.743" v="9937" actId="1076"/>
          <ac:picMkLst>
            <pc:docMk/>
            <pc:sldMk cId="4242793552" sldId="957"/>
            <ac:picMk id="4" creationId="{B15CAC5C-0FF7-2BF1-540E-7FB786267620}"/>
          </ac:picMkLst>
        </pc:picChg>
      </pc:sldChg>
      <pc:sldChg chg="modSp add mod">
        <pc:chgData name="James Williams" userId="c957a50b-491f-4d94-b4bc-52aca3e2340d" providerId="ADAL" clId="{24AD1EBB-B856-443B-9200-42FCDD6529A9}" dt="2026-10-04T14:48:35.307" v="10695" actId="20577"/>
        <pc:sldMkLst>
          <pc:docMk/>
          <pc:sldMk cId="240757114" sldId="958"/>
        </pc:sldMkLst>
        <pc:spChg chg="mod">
          <ac:chgData name="James Williams" userId="c957a50b-491f-4d94-b4bc-52aca3e2340d" providerId="ADAL" clId="{24AD1EBB-B856-443B-9200-42FCDD6529A9}" dt="2026-10-04T14:48:27.807" v="10694" actId="20577"/>
          <ac:spMkLst>
            <pc:docMk/>
            <pc:sldMk cId="240757114" sldId="958"/>
            <ac:spMk id="15362" creationId="{EDFBF9FB-7736-1067-5CEB-EE9B4C80FA5F}"/>
          </ac:spMkLst>
        </pc:spChg>
        <pc:spChg chg="mod">
          <ac:chgData name="James Williams" userId="c957a50b-491f-4d94-b4bc-52aca3e2340d" providerId="ADAL" clId="{24AD1EBB-B856-443B-9200-42FCDD6529A9}" dt="2026-10-04T14:48:35.307" v="10695" actId="20577"/>
          <ac:spMkLst>
            <pc:docMk/>
            <pc:sldMk cId="240757114" sldId="958"/>
            <ac:spMk id="21506" creationId="{A312B26C-F6AB-3B33-81DF-9A033FE1027F}"/>
          </ac:spMkLst>
        </pc:spChg>
      </pc:sldChg>
      <pc:sldChg chg="modSp add mod ord">
        <pc:chgData name="James Williams" userId="c957a50b-491f-4d94-b4bc-52aca3e2340d" providerId="ADAL" clId="{24AD1EBB-B856-443B-9200-42FCDD6529A9}" dt="2026-10-04T14:46:09.469" v="10650" actId="20577"/>
        <pc:sldMkLst>
          <pc:docMk/>
          <pc:sldMk cId="660328397" sldId="959"/>
        </pc:sldMkLst>
        <pc:spChg chg="mod">
          <ac:chgData name="James Williams" userId="c957a50b-491f-4d94-b4bc-52aca3e2340d" providerId="ADAL" clId="{24AD1EBB-B856-443B-9200-42FCDD6529A9}" dt="2026-10-04T14:46:00.241" v="10633" actId="1076"/>
          <ac:spMkLst>
            <pc:docMk/>
            <pc:sldMk cId="660328397" sldId="959"/>
            <ac:spMk id="15362" creationId="{F6EC087D-20D1-5BED-00C5-90F441665F6B}"/>
          </ac:spMkLst>
        </pc:spChg>
        <pc:spChg chg="mod">
          <ac:chgData name="James Williams" userId="c957a50b-491f-4d94-b4bc-52aca3e2340d" providerId="ADAL" clId="{24AD1EBB-B856-443B-9200-42FCDD6529A9}" dt="2026-10-04T14:46:09.469" v="10650" actId="20577"/>
          <ac:spMkLst>
            <pc:docMk/>
            <pc:sldMk cId="660328397" sldId="959"/>
            <ac:spMk id="21506" creationId="{422B06FC-D554-CA60-CA59-96C5F411CF2B}"/>
          </ac:spMkLst>
        </pc:spChg>
      </pc:sldChg>
    </pc:docChg>
  </pc:docChgLst>
  <pc:docChgLst>
    <pc:chgData name="James Williams" userId="c957a50b-491f-4d94-b4bc-52aca3e2340d" providerId="ADAL" clId="{C5B620D8-DD12-4AC3-A523-41D5E143FF4F}"/>
    <pc:docChg chg="undo custSel addSld delSld modSld sldOrd delMainMaster modSection">
      <pc:chgData name="James Williams" userId="c957a50b-491f-4d94-b4bc-52aca3e2340d" providerId="ADAL" clId="{C5B620D8-DD12-4AC3-A523-41D5E143FF4F}" dt="2026-10-15T12:08:16.465" v="3384" actId="2696"/>
      <pc:docMkLst>
        <pc:docMk/>
      </pc:docMkLst>
      <pc:sldChg chg="addSp delSp modSp mod">
        <pc:chgData name="James Williams" userId="c957a50b-491f-4d94-b4bc-52aca3e2340d" providerId="ADAL" clId="{C5B620D8-DD12-4AC3-A523-41D5E143FF4F}" dt="2026-10-07T16:09:02.442" v="2003" actId="20577"/>
        <pc:sldMkLst>
          <pc:docMk/>
          <pc:sldMk cId="0" sldId="336"/>
        </pc:sldMkLst>
        <pc:spChg chg="add del mod">
          <ac:chgData name="James Williams" userId="c957a50b-491f-4d94-b4bc-52aca3e2340d" providerId="ADAL" clId="{C5B620D8-DD12-4AC3-A523-41D5E143FF4F}" dt="2026-10-07T16:09:02.442" v="2003" actId="20577"/>
          <ac:spMkLst>
            <pc:docMk/>
            <pc:sldMk cId="0" sldId="336"/>
            <ac:spMk id="5" creationId="{37592391-1754-673B-09A2-DC26D8D76CAB}"/>
          </ac:spMkLst>
        </pc:spChg>
      </pc:sldChg>
      <pc:sldChg chg="modSp mod">
        <pc:chgData name="James Williams" userId="c957a50b-491f-4d94-b4bc-52aca3e2340d" providerId="ADAL" clId="{C5B620D8-DD12-4AC3-A523-41D5E143FF4F}" dt="2026-10-07T16:34:05.865" v="2616" actId="20577"/>
        <pc:sldMkLst>
          <pc:docMk/>
          <pc:sldMk cId="0" sldId="342"/>
        </pc:sldMkLst>
        <pc:spChg chg="mod">
          <ac:chgData name="James Williams" userId="c957a50b-491f-4d94-b4bc-52aca3e2340d" providerId="ADAL" clId="{C5B620D8-DD12-4AC3-A523-41D5E143FF4F}" dt="2026-10-07T16:34:05.865" v="2616" actId="20577"/>
          <ac:spMkLst>
            <pc:docMk/>
            <pc:sldMk cId="0" sldId="342"/>
            <ac:spMk id="3" creationId="{F5395DA6-1CF3-9323-F6E7-9697F85B7FFF}"/>
          </ac:spMkLst>
        </pc:spChg>
      </pc:sldChg>
      <pc:sldChg chg="addSp modSp mod">
        <pc:chgData name="James Williams" userId="c957a50b-491f-4d94-b4bc-52aca3e2340d" providerId="ADAL" clId="{C5B620D8-DD12-4AC3-A523-41D5E143FF4F}" dt="2026-10-15T11:52:46.633" v="3147" actId="403"/>
        <pc:sldMkLst>
          <pc:docMk/>
          <pc:sldMk cId="3168368921" sldId="430"/>
        </pc:sldMkLst>
        <pc:spChg chg="mod">
          <ac:chgData name="James Williams" userId="c957a50b-491f-4d94-b4bc-52aca3e2340d" providerId="ADAL" clId="{C5B620D8-DD12-4AC3-A523-41D5E143FF4F}" dt="2026-10-15T11:52:46.633" v="3147" actId="403"/>
          <ac:spMkLst>
            <pc:docMk/>
            <pc:sldMk cId="3168368921" sldId="430"/>
            <ac:spMk id="63491" creationId="{263E8E34-9EAF-A167-77D9-15BB44D85A4A}"/>
          </ac:spMkLst>
        </pc:spChg>
        <pc:picChg chg="add mod">
          <ac:chgData name="James Williams" userId="c957a50b-491f-4d94-b4bc-52aca3e2340d" providerId="ADAL" clId="{C5B620D8-DD12-4AC3-A523-41D5E143FF4F}" dt="2026-10-07T15:56:05.616" v="1827" actId="1076"/>
          <ac:picMkLst>
            <pc:docMk/>
            <pc:sldMk cId="3168368921" sldId="430"/>
            <ac:picMk id="5" creationId="{D41ED12E-9633-1229-0459-0EA4FD8F6AE9}"/>
          </ac:picMkLst>
        </pc:picChg>
      </pc:sldChg>
      <pc:sldChg chg="addSp modSp mod">
        <pc:chgData name="James Williams" userId="c957a50b-491f-4d94-b4bc-52aca3e2340d" providerId="ADAL" clId="{C5B620D8-DD12-4AC3-A523-41D5E143FF4F}" dt="2026-10-15T09:22:25.088" v="3095" actId="13926"/>
        <pc:sldMkLst>
          <pc:docMk/>
          <pc:sldMk cId="254879350" sldId="432"/>
        </pc:sldMkLst>
        <pc:spChg chg="mod">
          <ac:chgData name="James Williams" userId="c957a50b-491f-4d94-b4bc-52aca3e2340d" providerId="ADAL" clId="{C5B620D8-DD12-4AC3-A523-41D5E143FF4F}" dt="2026-10-15T09:22:25.088" v="3095" actId="13926"/>
          <ac:spMkLst>
            <pc:docMk/>
            <pc:sldMk cId="254879350" sldId="432"/>
            <ac:spMk id="39938" creationId="{BB06B5E8-BC08-D6F7-AC2B-97B045D686C7}"/>
          </ac:spMkLst>
        </pc:spChg>
        <pc:picChg chg="add mod">
          <ac:chgData name="James Williams" userId="c957a50b-491f-4d94-b4bc-52aca3e2340d" providerId="ADAL" clId="{C5B620D8-DD12-4AC3-A523-41D5E143FF4F}" dt="2026-10-07T15:56:20.973" v="1829" actId="1076"/>
          <ac:picMkLst>
            <pc:docMk/>
            <pc:sldMk cId="254879350" sldId="432"/>
            <ac:picMk id="5" creationId="{93EBF99F-66A3-B14B-E28D-62607C11FFF5}"/>
          </ac:picMkLst>
        </pc:picChg>
      </pc:sldChg>
      <pc:sldChg chg="modSp mod">
        <pc:chgData name="James Williams" userId="c957a50b-491f-4d94-b4bc-52aca3e2340d" providerId="ADAL" clId="{C5B620D8-DD12-4AC3-A523-41D5E143FF4F}" dt="2026-10-07T14:38:39.861" v="946" actId="14100"/>
        <pc:sldMkLst>
          <pc:docMk/>
          <pc:sldMk cId="0" sldId="441"/>
        </pc:sldMkLst>
        <pc:spChg chg="mod">
          <ac:chgData name="James Williams" userId="c957a50b-491f-4d94-b4bc-52aca3e2340d" providerId="ADAL" clId="{C5B620D8-DD12-4AC3-A523-41D5E143FF4F}" dt="2026-10-07T14:38:39.861" v="946" actId="14100"/>
          <ac:spMkLst>
            <pc:docMk/>
            <pc:sldMk cId="0" sldId="441"/>
            <ac:spMk id="60418" creationId="{E7FE1733-7257-D2A6-429A-A586373F815F}"/>
          </ac:spMkLst>
        </pc:spChg>
      </pc:sldChg>
      <pc:sldChg chg="addSp modSp mod">
        <pc:chgData name="James Williams" userId="c957a50b-491f-4d94-b4bc-52aca3e2340d" providerId="ADAL" clId="{C5B620D8-DD12-4AC3-A523-41D5E143FF4F}" dt="2026-10-07T14:31:40.350" v="880" actId="13926"/>
        <pc:sldMkLst>
          <pc:docMk/>
          <pc:sldMk cId="0" sldId="476"/>
        </pc:sldMkLst>
        <pc:spChg chg="mod">
          <ac:chgData name="James Williams" userId="c957a50b-491f-4d94-b4bc-52aca3e2340d" providerId="ADAL" clId="{C5B620D8-DD12-4AC3-A523-41D5E143FF4F}" dt="2026-10-07T14:31:40.350" v="880" actId="13926"/>
          <ac:spMkLst>
            <pc:docMk/>
            <pc:sldMk cId="0" sldId="476"/>
            <ac:spMk id="2" creationId="{49EC08CF-8608-E5A8-E0A2-1E4C452EC844}"/>
          </ac:spMkLst>
        </pc:spChg>
        <pc:spChg chg="mod">
          <ac:chgData name="James Williams" userId="c957a50b-491f-4d94-b4bc-52aca3e2340d" providerId="ADAL" clId="{C5B620D8-DD12-4AC3-A523-41D5E143FF4F}" dt="2026-10-07T14:17:31.278" v="653" actId="12"/>
          <ac:spMkLst>
            <pc:docMk/>
            <pc:sldMk cId="0" sldId="476"/>
            <ac:spMk id="3" creationId="{7D43C555-BA44-0C8B-3160-D7C7F5D13AD5}"/>
          </ac:spMkLst>
        </pc:spChg>
        <pc:spChg chg="mod">
          <ac:chgData name="James Williams" userId="c957a50b-491f-4d94-b4bc-52aca3e2340d" providerId="ADAL" clId="{C5B620D8-DD12-4AC3-A523-41D5E143FF4F}" dt="2026-10-07T13:58:09.050" v="318" actId="1076"/>
          <ac:spMkLst>
            <pc:docMk/>
            <pc:sldMk cId="0" sldId="476"/>
            <ac:spMk id="4" creationId="{7824F04B-F3DC-BF97-D29C-94ACFEC83936}"/>
          </ac:spMkLst>
        </pc:spChg>
        <pc:spChg chg="mod">
          <ac:chgData name="James Williams" userId="c957a50b-491f-4d94-b4bc-52aca3e2340d" providerId="ADAL" clId="{C5B620D8-DD12-4AC3-A523-41D5E143FF4F}" dt="2026-10-07T13:58:09.050" v="318" actId="1076"/>
          <ac:spMkLst>
            <pc:docMk/>
            <pc:sldMk cId="0" sldId="476"/>
            <ac:spMk id="5" creationId="{28F12CB5-1756-6A3E-2764-6419329150D6}"/>
          </ac:spMkLst>
        </pc:spChg>
        <pc:picChg chg="add mod">
          <ac:chgData name="James Williams" userId="c957a50b-491f-4d94-b4bc-52aca3e2340d" providerId="ADAL" clId="{C5B620D8-DD12-4AC3-A523-41D5E143FF4F}" dt="2026-10-07T13:58:09.050" v="318" actId="1076"/>
          <ac:picMkLst>
            <pc:docMk/>
            <pc:sldMk cId="0" sldId="476"/>
            <ac:picMk id="7" creationId="{EA8E8717-4DC7-D486-536A-ADE6A52F15BD}"/>
          </ac:picMkLst>
        </pc:picChg>
      </pc:sldChg>
      <pc:sldChg chg="modSp mod">
        <pc:chgData name="James Williams" userId="c957a50b-491f-4d94-b4bc-52aca3e2340d" providerId="ADAL" clId="{C5B620D8-DD12-4AC3-A523-41D5E143FF4F}" dt="2026-10-08T08:27:25.950" v="2858" actId="20577"/>
        <pc:sldMkLst>
          <pc:docMk/>
          <pc:sldMk cId="1233050542" sldId="562"/>
        </pc:sldMkLst>
        <pc:spChg chg="mod">
          <ac:chgData name="James Williams" userId="c957a50b-491f-4d94-b4bc-52aca3e2340d" providerId="ADAL" clId="{C5B620D8-DD12-4AC3-A523-41D5E143FF4F}" dt="2026-10-08T08:27:25.950" v="2858" actId="20577"/>
          <ac:spMkLst>
            <pc:docMk/>
            <pc:sldMk cId="1233050542" sldId="562"/>
            <ac:spMk id="2" creationId="{00000000-0000-0000-0000-000000000000}"/>
          </ac:spMkLst>
        </pc:spChg>
      </pc:sldChg>
      <pc:sldChg chg="addSp modSp mod">
        <pc:chgData name="James Williams" userId="c957a50b-491f-4d94-b4bc-52aca3e2340d" providerId="ADAL" clId="{C5B620D8-DD12-4AC3-A523-41D5E143FF4F}" dt="2026-10-07T13:13:35.809" v="83" actId="1076"/>
        <pc:sldMkLst>
          <pc:docMk/>
          <pc:sldMk cId="1745168115" sldId="574"/>
        </pc:sldMkLst>
        <pc:spChg chg="mod">
          <ac:chgData name="James Williams" userId="c957a50b-491f-4d94-b4bc-52aca3e2340d" providerId="ADAL" clId="{C5B620D8-DD12-4AC3-A523-41D5E143FF4F}" dt="2026-10-07T13:13:11.010" v="80" actId="1076"/>
          <ac:spMkLst>
            <pc:docMk/>
            <pc:sldMk cId="1745168115" sldId="574"/>
            <ac:spMk id="2" creationId="{00000000-0000-0000-0000-000000000000}"/>
          </ac:spMkLst>
        </pc:spChg>
        <pc:picChg chg="add mod">
          <ac:chgData name="James Williams" userId="c957a50b-491f-4d94-b4bc-52aca3e2340d" providerId="ADAL" clId="{C5B620D8-DD12-4AC3-A523-41D5E143FF4F}" dt="2026-10-07T13:13:35.809" v="83" actId="1076"/>
          <ac:picMkLst>
            <pc:docMk/>
            <pc:sldMk cId="1745168115" sldId="574"/>
            <ac:picMk id="7" creationId="{1A2A454E-FEA6-585F-15EE-8036D5C1FB4A}"/>
          </ac:picMkLst>
        </pc:picChg>
      </pc:sldChg>
      <pc:sldChg chg="addSp delSp modSp mod">
        <pc:chgData name="James Williams" userId="c957a50b-491f-4d94-b4bc-52aca3e2340d" providerId="ADAL" clId="{C5B620D8-DD12-4AC3-A523-41D5E143FF4F}" dt="2026-10-07T13:57:43.841" v="316" actId="1076"/>
        <pc:sldMkLst>
          <pc:docMk/>
          <pc:sldMk cId="2987454959" sldId="591"/>
        </pc:sldMkLst>
        <pc:spChg chg="mod">
          <ac:chgData name="James Williams" userId="c957a50b-491f-4d94-b4bc-52aca3e2340d" providerId="ADAL" clId="{C5B620D8-DD12-4AC3-A523-41D5E143FF4F}" dt="2026-10-07T13:55:54.578" v="307" actId="20577"/>
          <ac:spMkLst>
            <pc:docMk/>
            <pc:sldMk cId="2987454959" sldId="591"/>
            <ac:spMk id="2" creationId="{00000000-0000-0000-0000-000000000000}"/>
          </ac:spMkLst>
        </pc:spChg>
        <pc:picChg chg="add mod">
          <ac:chgData name="James Williams" userId="c957a50b-491f-4d94-b4bc-52aca3e2340d" providerId="ADAL" clId="{C5B620D8-DD12-4AC3-A523-41D5E143FF4F}" dt="2026-10-07T13:57:43.841" v="316" actId="1076"/>
          <ac:picMkLst>
            <pc:docMk/>
            <pc:sldMk cId="2987454959" sldId="591"/>
            <ac:picMk id="8" creationId="{B6BD6CA1-3CE6-823E-0D55-436BEE8F836E}"/>
          </ac:picMkLst>
        </pc:picChg>
        <pc:picChg chg="add mod">
          <ac:chgData name="James Williams" userId="c957a50b-491f-4d94-b4bc-52aca3e2340d" providerId="ADAL" clId="{C5B620D8-DD12-4AC3-A523-41D5E143FF4F}" dt="2026-10-07T13:57:36.618" v="314" actId="1076"/>
          <ac:picMkLst>
            <pc:docMk/>
            <pc:sldMk cId="2987454959" sldId="591"/>
            <ac:picMk id="10" creationId="{2714A67E-931E-2DCA-A7AE-69CD6D20B66F}"/>
          </ac:picMkLst>
        </pc:picChg>
      </pc:sldChg>
      <pc:sldChg chg="modSp add del mod">
        <pc:chgData name="James Williams" userId="c957a50b-491f-4d94-b4bc-52aca3e2340d" providerId="ADAL" clId="{C5B620D8-DD12-4AC3-A523-41D5E143FF4F}" dt="2026-10-07T15:57:10.857" v="1860" actId="20577"/>
        <pc:sldMkLst>
          <pc:docMk/>
          <pc:sldMk cId="57967062" sldId="593"/>
        </pc:sldMkLst>
        <pc:spChg chg="mod">
          <ac:chgData name="James Williams" userId="c957a50b-491f-4d94-b4bc-52aca3e2340d" providerId="ADAL" clId="{C5B620D8-DD12-4AC3-A523-41D5E143FF4F}" dt="2026-10-07T15:57:10.857" v="1860" actId="20577"/>
          <ac:spMkLst>
            <pc:docMk/>
            <pc:sldMk cId="57967062" sldId="593"/>
            <ac:spMk id="3" creationId="{D4DD078E-7F81-6C6B-66C3-4CBABF4EF7AE}"/>
          </ac:spMkLst>
        </pc:spChg>
      </pc:sldChg>
      <pc:sldChg chg="modSp mod">
        <pc:chgData name="James Williams" userId="c957a50b-491f-4d94-b4bc-52aca3e2340d" providerId="ADAL" clId="{C5B620D8-DD12-4AC3-A523-41D5E143FF4F}" dt="2026-10-15T09:39:29.331" v="3107" actId="13926"/>
        <pc:sldMkLst>
          <pc:docMk/>
          <pc:sldMk cId="2171682293" sldId="911"/>
        </pc:sldMkLst>
        <pc:spChg chg="mod">
          <ac:chgData name="James Williams" userId="c957a50b-491f-4d94-b4bc-52aca3e2340d" providerId="ADAL" clId="{C5B620D8-DD12-4AC3-A523-41D5E143FF4F}" dt="2026-10-15T09:39:29.331" v="3107" actId="13926"/>
          <ac:spMkLst>
            <pc:docMk/>
            <pc:sldMk cId="2171682293" sldId="911"/>
            <ac:spMk id="3" creationId="{527CF8A4-A104-9E4A-DA4B-B395CE50C493}"/>
          </ac:spMkLst>
        </pc:spChg>
      </pc:sldChg>
      <pc:sldChg chg="modSp mod">
        <pc:chgData name="James Williams" userId="c957a50b-491f-4d94-b4bc-52aca3e2340d" providerId="ADAL" clId="{C5B620D8-DD12-4AC3-A523-41D5E143FF4F}" dt="2026-10-15T09:39:56.693" v="3111" actId="13926"/>
        <pc:sldMkLst>
          <pc:docMk/>
          <pc:sldMk cId="4250785956" sldId="936"/>
        </pc:sldMkLst>
        <pc:spChg chg="mod">
          <ac:chgData name="James Williams" userId="c957a50b-491f-4d94-b4bc-52aca3e2340d" providerId="ADAL" clId="{C5B620D8-DD12-4AC3-A523-41D5E143FF4F}" dt="2026-10-15T09:39:56.693" v="3111" actId="13926"/>
          <ac:spMkLst>
            <pc:docMk/>
            <pc:sldMk cId="4250785956" sldId="936"/>
            <ac:spMk id="3" creationId="{26A27279-B982-3AF8-1417-ED3CDF163EB1}"/>
          </ac:spMkLst>
        </pc:spChg>
      </pc:sldChg>
      <pc:sldChg chg="addSp delSp modSp mod">
        <pc:chgData name="James Williams" userId="c957a50b-491f-4d94-b4bc-52aca3e2340d" providerId="ADAL" clId="{C5B620D8-DD12-4AC3-A523-41D5E143FF4F}" dt="2026-10-15T09:38:38.491" v="3105" actId="207"/>
        <pc:sldMkLst>
          <pc:docMk/>
          <pc:sldMk cId="2939042839" sldId="940"/>
        </pc:sldMkLst>
        <pc:spChg chg="mod">
          <ac:chgData name="James Williams" userId="c957a50b-491f-4d94-b4bc-52aca3e2340d" providerId="ADAL" clId="{C5B620D8-DD12-4AC3-A523-41D5E143FF4F}" dt="2026-10-15T09:38:38.491" v="3105" actId="207"/>
          <ac:spMkLst>
            <pc:docMk/>
            <pc:sldMk cId="2939042839" sldId="940"/>
            <ac:spMk id="5" creationId="{CD52EB0A-1B0A-4159-9E9C-13D76FEA591A}"/>
          </ac:spMkLst>
        </pc:spChg>
        <pc:spChg chg="add del mod">
          <ac:chgData name="James Williams" userId="c957a50b-491f-4d94-b4bc-52aca3e2340d" providerId="ADAL" clId="{C5B620D8-DD12-4AC3-A523-41D5E143FF4F}" dt="2026-10-07T16:04:29.932" v="1938" actId="6549"/>
          <ac:spMkLst>
            <pc:docMk/>
            <pc:sldMk cId="2939042839" sldId="940"/>
            <ac:spMk id="13" creationId="{8C46AE00-899F-1C7E-F5B9-53A3757016D1}"/>
          </ac:spMkLst>
        </pc:spChg>
        <pc:picChg chg="mod">
          <ac:chgData name="James Williams" userId="c957a50b-491f-4d94-b4bc-52aca3e2340d" providerId="ADAL" clId="{C5B620D8-DD12-4AC3-A523-41D5E143FF4F}" dt="2026-10-07T16:04:59.721" v="1946" actId="1076"/>
          <ac:picMkLst>
            <pc:docMk/>
            <pc:sldMk cId="2939042839" sldId="940"/>
            <ac:picMk id="9" creationId="{95179D52-29B2-0F31-DB8C-305ED150896D}"/>
          </ac:picMkLst>
        </pc:picChg>
        <pc:picChg chg="mod">
          <ac:chgData name="James Williams" userId="c957a50b-491f-4d94-b4bc-52aca3e2340d" providerId="ADAL" clId="{C5B620D8-DD12-4AC3-A523-41D5E143FF4F}" dt="2026-10-07T16:05:06.647" v="1949" actId="1076"/>
          <ac:picMkLst>
            <pc:docMk/>
            <pc:sldMk cId="2939042839" sldId="940"/>
            <ac:picMk id="11" creationId="{B9614004-0788-A486-E372-282A04BD0D87}"/>
          </ac:picMkLst>
        </pc:picChg>
        <pc:picChg chg="mod">
          <ac:chgData name="James Williams" userId="c957a50b-491f-4d94-b4bc-52aca3e2340d" providerId="ADAL" clId="{C5B620D8-DD12-4AC3-A523-41D5E143FF4F}" dt="2026-10-07T16:04:53.666" v="1944" actId="1076"/>
          <ac:picMkLst>
            <pc:docMk/>
            <pc:sldMk cId="2939042839" sldId="940"/>
            <ac:picMk id="12" creationId="{756438C6-9ACD-49E1-D600-56DA9116B613}"/>
          </ac:picMkLst>
        </pc:picChg>
      </pc:sldChg>
      <pc:sldChg chg="modSp mod">
        <pc:chgData name="James Williams" userId="c957a50b-491f-4d94-b4bc-52aca3e2340d" providerId="ADAL" clId="{C5B620D8-DD12-4AC3-A523-41D5E143FF4F}" dt="2026-10-07T16:33:57.326" v="2615" actId="20577"/>
        <pc:sldMkLst>
          <pc:docMk/>
          <pc:sldMk cId="578788470" sldId="945"/>
        </pc:sldMkLst>
        <pc:spChg chg="mod">
          <ac:chgData name="James Williams" userId="c957a50b-491f-4d94-b4bc-52aca3e2340d" providerId="ADAL" clId="{C5B620D8-DD12-4AC3-A523-41D5E143FF4F}" dt="2026-10-07T16:33:57.326" v="2615" actId="20577"/>
          <ac:spMkLst>
            <pc:docMk/>
            <pc:sldMk cId="578788470" sldId="945"/>
            <ac:spMk id="17410" creationId="{FBE6D560-9330-6437-AE0B-C5FB1E32C92B}"/>
          </ac:spMkLst>
        </pc:spChg>
      </pc:sldChg>
      <pc:sldChg chg="add">
        <pc:chgData name="James Williams" userId="c957a50b-491f-4d94-b4bc-52aca3e2340d" providerId="ADAL" clId="{C5B620D8-DD12-4AC3-A523-41D5E143FF4F}" dt="2026-10-07T16:00:41.763" v="1929"/>
        <pc:sldMkLst>
          <pc:docMk/>
          <pc:sldMk cId="451575658" sldId="950"/>
        </pc:sldMkLst>
      </pc:sldChg>
      <pc:sldChg chg="modSp mod">
        <pc:chgData name="James Williams" userId="c957a50b-491f-4d94-b4bc-52aca3e2340d" providerId="ADAL" clId="{C5B620D8-DD12-4AC3-A523-41D5E143FF4F}" dt="2026-10-07T16:34:59.841" v="2645" actId="6549"/>
        <pc:sldMkLst>
          <pc:docMk/>
          <pc:sldMk cId="2491744400" sldId="952"/>
        </pc:sldMkLst>
        <pc:spChg chg="mod">
          <ac:chgData name="James Williams" userId="c957a50b-491f-4d94-b4bc-52aca3e2340d" providerId="ADAL" clId="{C5B620D8-DD12-4AC3-A523-41D5E143FF4F}" dt="2026-10-07T16:34:59.841" v="2645" actId="6549"/>
          <ac:spMkLst>
            <pc:docMk/>
            <pc:sldMk cId="2491744400" sldId="952"/>
            <ac:spMk id="3" creationId="{626C0ECA-CC66-FC7F-90BA-312CA7217FFA}"/>
          </ac:spMkLst>
        </pc:spChg>
      </pc:sldChg>
      <pc:sldChg chg="modSp add mod">
        <pc:chgData name="James Williams" userId="c957a50b-491f-4d94-b4bc-52aca3e2340d" providerId="ADAL" clId="{C5B620D8-DD12-4AC3-A523-41D5E143FF4F}" dt="2026-10-07T12:13:54.398" v="66" actId="13926"/>
        <pc:sldMkLst>
          <pc:docMk/>
          <pc:sldMk cId="1790984799" sldId="960"/>
        </pc:sldMkLst>
        <pc:spChg chg="mod">
          <ac:chgData name="James Williams" userId="c957a50b-491f-4d94-b4bc-52aca3e2340d" providerId="ADAL" clId="{C5B620D8-DD12-4AC3-A523-41D5E143FF4F}" dt="2026-10-07T12:13:09.257" v="26" actId="20577"/>
          <ac:spMkLst>
            <pc:docMk/>
            <pc:sldMk cId="1790984799" sldId="960"/>
            <ac:spMk id="2" creationId="{15962B30-F0FA-3CD6-144E-7AFB14AFAC55}"/>
          </ac:spMkLst>
        </pc:spChg>
        <pc:spChg chg="mod">
          <ac:chgData name="James Williams" userId="c957a50b-491f-4d94-b4bc-52aca3e2340d" providerId="ADAL" clId="{C5B620D8-DD12-4AC3-A523-41D5E143FF4F}" dt="2026-10-07T12:13:54.398" v="66" actId="13926"/>
          <ac:spMkLst>
            <pc:docMk/>
            <pc:sldMk cId="1790984799" sldId="960"/>
            <ac:spMk id="14" creationId="{06DA606E-26FB-52F0-03EE-8274348817EB}"/>
          </ac:spMkLst>
        </pc:spChg>
      </pc:sldChg>
      <pc:sldChg chg="addSp delSp modSp add mod">
        <pc:chgData name="James Williams" userId="c957a50b-491f-4d94-b4bc-52aca3e2340d" providerId="ADAL" clId="{C5B620D8-DD12-4AC3-A523-41D5E143FF4F}" dt="2026-10-07T13:55:18.521" v="302" actId="20577"/>
        <pc:sldMkLst>
          <pc:docMk/>
          <pc:sldMk cId="4004795412" sldId="961"/>
        </pc:sldMkLst>
        <pc:spChg chg="mod">
          <ac:chgData name="James Williams" userId="c957a50b-491f-4d94-b4bc-52aca3e2340d" providerId="ADAL" clId="{C5B620D8-DD12-4AC3-A523-41D5E143FF4F}" dt="2026-10-07T13:55:18.521" v="302" actId="20577"/>
          <ac:spMkLst>
            <pc:docMk/>
            <pc:sldMk cId="4004795412" sldId="961"/>
            <ac:spMk id="2" creationId="{156F4F8A-2403-8375-E18E-BBF18BFCF7AE}"/>
          </ac:spMkLst>
        </pc:spChg>
        <pc:spChg chg="mod">
          <ac:chgData name="James Williams" userId="c957a50b-491f-4d94-b4bc-52aca3e2340d" providerId="ADAL" clId="{C5B620D8-DD12-4AC3-A523-41D5E143FF4F}" dt="2026-10-07T13:54:23.039" v="289" actId="1076"/>
          <ac:spMkLst>
            <pc:docMk/>
            <pc:sldMk cId="4004795412" sldId="961"/>
            <ac:spMk id="3" creationId="{C8689C8C-E656-ADE0-504C-17973AB264E4}"/>
          </ac:spMkLst>
        </pc:spChg>
        <pc:spChg chg="mod">
          <ac:chgData name="James Williams" userId="c957a50b-491f-4d94-b4bc-52aca3e2340d" providerId="ADAL" clId="{C5B620D8-DD12-4AC3-A523-41D5E143FF4F}" dt="2026-10-07T13:54:23.039" v="289" actId="1076"/>
          <ac:spMkLst>
            <pc:docMk/>
            <pc:sldMk cId="4004795412" sldId="961"/>
            <ac:spMk id="4" creationId="{EDFFF382-D24D-9B91-AE9D-72B48F2F4A6F}"/>
          </ac:spMkLst>
        </pc:spChg>
        <pc:spChg chg="mod">
          <ac:chgData name="James Williams" userId="c957a50b-491f-4d94-b4bc-52aca3e2340d" providerId="ADAL" clId="{C5B620D8-DD12-4AC3-A523-41D5E143FF4F}" dt="2026-10-07T13:54:23.039" v="289" actId="1076"/>
          <ac:spMkLst>
            <pc:docMk/>
            <pc:sldMk cId="4004795412" sldId="961"/>
            <ac:spMk id="5" creationId="{208130DA-1FF8-3358-DFAF-825E6393A9A9}"/>
          </ac:spMkLst>
        </pc:spChg>
        <pc:spChg chg="mod">
          <ac:chgData name="James Williams" userId="c957a50b-491f-4d94-b4bc-52aca3e2340d" providerId="ADAL" clId="{C5B620D8-DD12-4AC3-A523-41D5E143FF4F}" dt="2026-10-07T13:54:31.302" v="290" actId="1076"/>
          <ac:spMkLst>
            <pc:docMk/>
            <pc:sldMk cId="4004795412" sldId="961"/>
            <ac:spMk id="6" creationId="{A948B300-CB4E-12FB-B94A-85EC94A0FF9D}"/>
          </ac:spMkLst>
        </pc:spChg>
        <pc:spChg chg="add mod">
          <ac:chgData name="James Williams" userId="c957a50b-491f-4d94-b4bc-52aca3e2340d" providerId="ADAL" clId="{C5B620D8-DD12-4AC3-A523-41D5E143FF4F}" dt="2026-10-07T13:54:31.302" v="290" actId="1076"/>
          <ac:spMkLst>
            <pc:docMk/>
            <pc:sldMk cId="4004795412" sldId="961"/>
            <ac:spMk id="11" creationId="{E3CB9668-290D-4693-D51B-B3FDF35A83A0}"/>
          </ac:spMkLst>
        </pc:spChg>
        <pc:picChg chg="add mod">
          <ac:chgData name="James Williams" userId="c957a50b-491f-4d94-b4bc-52aca3e2340d" providerId="ADAL" clId="{C5B620D8-DD12-4AC3-A523-41D5E143FF4F}" dt="2026-10-07T13:54:56.654" v="298" actId="1076"/>
          <ac:picMkLst>
            <pc:docMk/>
            <pc:sldMk cId="4004795412" sldId="961"/>
            <ac:picMk id="9" creationId="{3707DA14-0E25-0800-28CB-50BF1981F68D}"/>
          </ac:picMkLst>
        </pc:picChg>
        <pc:picChg chg="add mod modCrop">
          <ac:chgData name="James Williams" userId="c957a50b-491f-4d94-b4bc-52aca3e2340d" providerId="ADAL" clId="{C5B620D8-DD12-4AC3-A523-41D5E143FF4F}" dt="2026-10-07T13:55:04.901" v="300" actId="1076"/>
          <ac:picMkLst>
            <pc:docMk/>
            <pc:sldMk cId="4004795412" sldId="961"/>
            <ac:picMk id="12" creationId="{EC5546E0-C2A2-4730-EED0-F12B0968D7CB}"/>
          </ac:picMkLst>
        </pc:picChg>
      </pc:sldChg>
      <pc:sldChg chg="modSp add mod">
        <pc:chgData name="James Williams" userId="c957a50b-491f-4d94-b4bc-52aca3e2340d" providerId="ADAL" clId="{C5B620D8-DD12-4AC3-A523-41D5E143FF4F}" dt="2026-10-07T14:31:52.706" v="882" actId="13926"/>
        <pc:sldMkLst>
          <pc:docMk/>
          <pc:sldMk cId="2259808319" sldId="963"/>
        </pc:sldMkLst>
        <pc:spChg chg="mod">
          <ac:chgData name="James Williams" userId="c957a50b-491f-4d94-b4bc-52aca3e2340d" providerId="ADAL" clId="{C5B620D8-DD12-4AC3-A523-41D5E143FF4F}" dt="2026-10-07T14:31:52.706" v="882" actId="13926"/>
          <ac:spMkLst>
            <pc:docMk/>
            <pc:sldMk cId="2259808319" sldId="963"/>
            <ac:spMk id="2" creationId="{6F06F12A-9B58-C0A1-3AA1-E8939193EFC1}"/>
          </ac:spMkLst>
        </pc:spChg>
        <pc:spChg chg="mod">
          <ac:chgData name="James Williams" userId="c957a50b-491f-4d94-b4bc-52aca3e2340d" providerId="ADAL" clId="{C5B620D8-DD12-4AC3-A523-41D5E143FF4F}" dt="2026-10-07T14:27:12.958" v="791" actId="20577"/>
          <ac:spMkLst>
            <pc:docMk/>
            <pc:sldMk cId="2259808319" sldId="963"/>
            <ac:spMk id="3" creationId="{EE12B03F-B803-832B-2624-CC4F1792CD2A}"/>
          </ac:spMkLst>
        </pc:spChg>
      </pc:sldChg>
      <pc:sldChg chg="modSp add mod">
        <pc:chgData name="James Williams" userId="c957a50b-491f-4d94-b4bc-52aca3e2340d" providerId="ADAL" clId="{C5B620D8-DD12-4AC3-A523-41D5E143FF4F}" dt="2026-10-07T15:37:19.488" v="988" actId="1076"/>
        <pc:sldMkLst>
          <pc:docMk/>
          <pc:sldMk cId="3392375415" sldId="964"/>
        </pc:sldMkLst>
        <pc:spChg chg="mod">
          <ac:chgData name="James Williams" userId="c957a50b-491f-4d94-b4bc-52aca3e2340d" providerId="ADAL" clId="{C5B620D8-DD12-4AC3-A523-41D5E143FF4F}" dt="2026-10-07T15:37:08.913" v="986" actId="20577"/>
          <ac:spMkLst>
            <pc:docMk/>
            <pc:sldMk cId="3392375415" sldId="964"/>
            <ac:spMk id="2" creationId="{5661D852-E525-9767-4C03-E56565427C2B}"/>
          </ac:spMkLst>
        </pc:spChg>
        <pc:spChg chg="mod">
          <ac:chgData name="James Williams" userId="c957a50b-491f-4d94-b4bc-52aca3e2340d" providerId="ADAL" clId="{C5B620D8-DD12-4AC3-A523-41D5E143FF4F}" dt="2026-10-07T15:37:00.033" v="979" actId="27636"/>
          <ac:spMkLst>
            <pc:docMk/>
            <pc:sldMk cId="3392375415" sldId="964"/>
            <ac:spMk id="3" creationId="{442DE2C4-EE9C-9F6A-0E1E-AA0E8445DAFF}"/>
          </ac:spMkLst>
        </pc:spChg>
        <pc:spChg chg="mod">
          <ac:chgData name="James Williams" userId="c957a50b-491f-4d94-b4bc-52aca3e2340d" providerId="ADAL" clId="{C5B620D8-DD12-4AC3-A523-41D5E143FF4F}" dt="2026-10-07T15:37:16.808" v="987" actId="14100"/>
          <ac:spMkLst>
            <pc:docMk/>
            <pc:sldMk cId="3392375415" sldId="964"/>
            <ac:spMk id="4" creationId="{87A073FB-FC64-186E-DB42-6A5FE5B01EF0}"/>
          </ac:spMkLst>
        </pc:spChg>
        <pc:picChg chg="mod">
          <ac:chgData name="James Williams" userId="c957a50b-491f-4d94-b4bc-52aca3e2340d" providerId="ADAL" clId="{C5B620D8-DD12-4AC3-A523-41D5E143FF4F}" dt="2026-10-07T15:37:19.488" v="988" actId="1076"/>
          <ac:picMkLst>
            <pc:docMk/>
            <pc:sldMk cId="3392375415" sldId="964"/>
            <ac:picMk id="7" creationId="{A83A47A2-4B82-63EF-3413-D3AE0E0AB030}"/>
          </ac:picMkLst>
        </pc:picChg>
      </pc:sldChg>
      <pc:sldChg chg="addSp delSp modSp new mod">
        <pc:chgData name="James Williams" userId="c957a50b-491f-4d94-b4bc-52aca3e2340d" providerId="ADAL" clId="{C5B620D8-DD12-4AC3-A523-41D5E143FF4F}" dt="2026-10-07T14:37:14.601" v="912" actId="1076"/>
        <pc:sldMkLst>
          <pc:docMk/>
          <pc:sldMk cId="4000360339" sldId="966"/>
        </pc:sldMkLst>
        <pc:spChg chg="mod">
          <ac:chgData name="James Williams" userId="c957a50b-491f-4d94-b4bc-52aca3e2340d" providerId="ADAL" clId="{C5B620D8-DD12-4AC3-A523-41D5E143FF4F}" dt="2026-10-07T14:36:15.240" v="902" actId="208"/>
          <ac:spMkLst>
            <pc:docMk/>
            <pc:sldMk cId="4000360339" sldId="966"/>
            <ac:spMk id="2" creationId="{74A3A39B-48AE-829D-9054-9DFC6D100302}"/>
          </ac:spMkLst>
        </pc:spChg>
        <pc:picChg chg="add mod">
          <ac:chgData name="James Williams" userId="c957a50b-491f-4d94-b4bc-52aca3e2340d" providerId="ADAL" clId="{C5B620D8-DD12-4AC3-A523-41D5E143FF4F}" dt="2026-10-07T14:37:11.089" v="911" actId="1076"/>
          <ac:picMkLst>
            <pc:docMk/>
            <pc:sldMk cId="4000360339" sldId="966"/>
            <ac:picMk id="5" creationId="{8B20F5AC-0D2F-A8C0-EC39-779BA747AD28}"/>
          </ac:picMkLst>
        </pc:picChg>
        <pc:picChg chg="add mod">
          <ac:chgData name="James Williams" userId="c957a50b-491f-4d94-b4bc-52aca3e2340d" providerId="ADAL" clId="{C5B620D8-DD12-4AC3-A523-41D5E143FF4F}" dt="2026-10-07T14:37:14.601" v="912" actId="1076"/>
          <ac:picMkLst>
            <pc:docMk/>
            <pc:sldMk cId="4000360339" sldId="966"/>
            <ac:picMk id="7" creationId="{CC80EE50-4D49-D5AE-218F-CAC0F2E0B220}"/>
          </ac:picMkLst>
        </pc:picChg>
      </pc:sldChg>
      <pc:sldChg chg="modSp add mod">
        <pc:chgData name="James Williams" userId="c957a50b-491f-4d94-b4bc-52aca3e2340d" providerId="ADAL" clId="{C5B620D8-DD12-4AC3-A523-41D5E143FF4F}" dt="2026-10-07T15:39:39.073" v="1028" actId="20577"/>
        <pc:sldMkLst>
          <pc:docMk/>
          <pc:sldMk cId="1289775896" sldId="967"/>
        </pc:sldMkLst>
        <pc:spChg chg="mod">
          <ac:chgData name="James Williams" userId="c957a50b-491f-4d94-b4bc-52aca3e2340d" providerId="ADAL" clId="{C5B620D8-DD12-4AC3-A523-41D5E143FF4F}" dt="2026-10-07T15:37:28.662" v="1007" actId="27636"/>
          <ac:spMkLst>
            <pc:docMk/>
            <pc:sldMk cId="1289775896" sldId="967"/>
            <ac:spMk id="2" creationId="{04B8010C-BE3F-D1BD-0A6C-E6905708C8C8}"/>
          </ac:spMkLst>
        </pc:spChg>
        <pc:spChg chg="mod">
          <ac:chgData name="James Williams" userId="c957a50b-491f-4d94-b4bc-52aca3e2340d" providerId="ADAL" clId="{C5B620D8-DD12-4AC3-A523-41D5E143FF4F}" dt="2026-10-07T15:39:39.073" v="1028" actId="20577"/>
          <ac:spMkLst>
            <pc:docMk/>
            <pc:sldMk cId="1289775896" sldId="967"/>
            <ac:spMk id="3" creationId="{577A6A47-8A59-D8C3-DA2F-8D3ADA527B1B}"/>
          </ac:spMkLst>
        </pc:spChg>
        <pc:spChg chg="mod">
          <ac:chgData name="James Williams" userId="c957a50b-491f-4d94-b4bc-52aca3e2340d" providerId="ADAL" clId="{C5B620D8-DD12-4AC3-A523-41D5E143FF4F}" dt="2026-10-07T15:37:33.343" v="1008" actId="14100"/>
          <ac:spMkLst>
            <pc:docMk/>
            <pc:sldMk cId="1289775896" sldId="967"/>
            <ac:spMk id="4" creationId="{993FDFB8-E7B4-FF86-F05F-CC52BDF624CC}"/>
          </ac:spMkLst>
        </pc:spChg>
        <pc:picChg chg="mod">
          <ac:chgData name="James Williams" userId="c957a50b-491f-4d94-b4bc-52aca3e2340d" providerId="ADAL" clId="{C5B620D8-DD12-4AC3-A523-41D5E143FF4F}" dt="2026-10-07T15:37:39.859" v="1009" actId="1076"/>
          <ac:picMkLst>
            <pc:docMk/>
            <pc:sldMk cId="1289775896" sldId="967"/>
            <ac:picMk id="7" creationId="{DE8BD399-8BEB-0C45-EA90-FF21030E3ACB}"/>
          </ac:picMkLst>
        </pc:picChg>
      </pc:sldChg>
      <pc:sldChg chg="addSp modSp add mod">
        <pc:chgData name="James Williams" userId="c957a50b-491f-4d94-b4bc-52aca3e2340d" providerId="ADAL" clId="{C5B620D8-DD12-4AC3-A523-41D5E143FF4F}" dt="2026-10-07T15:45:57.574" v="1350" actId="20577"/>
        <pc:sldMkLst>
          <pc:docMk/>
          <pc:sldMk cId="2707239586" sldId="968"/>
        </pc:sldMkLst>
        <pc:spChg chg="mod">
          <ac:chgData name="James Williams" userId="c957a50b-491f-4d94-b4bc-52aca3e2340d" providerId="ADAL" clId="{C5B620D8-DD12-4AC3-A523-41D5E143FF4F}" dt="2026-10-07T15:45:57.574" v="1350" actId="20577"/>
          <ac:spMkLst>
            <pc:docMk/>
            <pc:sldMk cId="2707239586" sldId="968"/>
            <ac:spMk id="15362" creationId="{75208CB0-7ECE-77C4-86B8-8CC9DB59A0E7}"/>
          </ac:spMkLst>
        </pc:spChg>
        <pc:spChg chg="mod">
          <ac:chgData name="James Williams" userId="c957a50b-491f-4d94-b4bc-52aca3e2340d" providerId="ADAL" clId="{C5B620D8-DD12-4AC3-A523-41D5E143FF4F}" dt="2026-10-07T15:41:16.211" v="1040" actId="20577"/>
          <ac:spMkLst>
            <pc:docMk/>
            <pc:sldMk cId="2707239586" sldId="968"/>
            <ac:spMk id="23554" creationId="{BB6DCE5B-3427-B93A-BF0D-34F0C4F30F20}"/>
          </ac:spMkLst>
        </pc:spChg>
        <pc:picChg chg="add mod">
          <ac:chgData name="James Williams" userId="c957a50b-491f-4d94-b4bc-52aca3e2340d" providerId="ADAL" clId="{C5B620D8-DD12-4AC3-A523-41D5E143FF4F}" dt="2026-10-07T15:45:54.597" v="1346" actId="1076"/>
          <ac:picMkLst>
            <pc:docMk/>
            <pc:sldMk cId="2707239586" sldId="968"/>
            <ac:picMk id="5" creationId="{AF58C20E-0F1A-BD59-ED4C-CEDBFC5F7A44}"/>
          </ac:picMkLst>
        </pc:picChg>
      </pc:sldChg>
      <pc:sldChg chg="modSp add mod">
        <pc:chgData name="James Williams" userId="c957a50b-491f-4d94-b4bc-52aca3e2340d" providerId="ADAL" clId="{C5B620D8-DD12-4AC3-A523-41D5E143FF4F}" dt="2026-10-15T08:56:22.371" v="2997" actId="14100"/>
        <pc:sldMkLst>
          <pc:docMk/>
          <pc:sldMk cId="87729995" sldId="969"/>
        </pc:sldMkLst>
        <pc:spChg chg="mod">
          <ac:chgData name="James Williams" userId="c957a50b-491f-4d94-b4bc-52aca3e2340d" providerId="ADAL" clId="{C5B620D8-DD12-4AC3-A523-41D5E143FF4F}" dt="2026-10-15T08:56:15.366" v="2995" actId="20577"/>
          <ac:spMkLst>
            <pc:docMk/>
            <pc:sldMk cId="87729995" sldId="969"/>
            <ac:spMk id="15362" creationId="{9859E3A2-7F57-317A-10C4-1F8794BCE55B}"/>
          </ac:spMkLst>
        </pc:spChg>
        <pc:spChg chg="mod">
          <ac:chgData name="James Williams" userId="c957a50b-491f-4d94-b4bc-52aca3e2340d" providerId="ADAL" clId="{C5B620D8-DD12-4AC3-A523-41D5E143FF4F}" dt="2026-10-15T08:53:29.502" v="2914" actId="20577"/>
          <ac:spMkLst>
            <pc:docMk/>
            <pc:sldMk cId="87729995" sldId="969"/>
            <ac:spMk id="23554" creationId="{4458AB8E-BFAC-62E1-7B87-9E24252A474E}"/>
          </ac:spMkLst>
        </pc:spChg>
        <pc:picChg chg="mod">
          <ac:chgData name="James Williams" userId="c957a50b-491f-4d94-b4bc-52aca3e2340d" providerId="ADAL" clId="{C5B620D8-DD12-4AC3-A523-41D5E143FF4F}" dt="2026-10-15T08:56:22.371" v="2997" actId="14100"/>
          <ac:picMkLst>
            <pc:docMk/>
            <pc:sldMk cId="87729995" sldId="969"/>
            <ac:picMk id="5" creationId="{A1C3D793-C88F-3D51-EE40-F522E8D7EAEC}"/>
          </ac:picMkLst>
        </pc:picChg>
      </pc:sldChg>
      <pc:sldChg chg="modSp add mod">
        <pc:chgData name="James Williams" userId="c957a50b-491f-4d94-b4bc-52aca3e2340d" providerId="ADAL" clId="{C5B620D8-DD12-4AC3-A523-41D5E143FF4F}" dt="2026-10-07T17:50:12.569" v="2856" actId="1076"/>
        <pc:sldMkLst>
          <pc:docMk/>
          <pc:sldMk cId="2186491775" sldId="970"/>
        </pc:sldMkLst>
        <pc:spChg chg="mod">
          <ac:chgData name="James Williams" userId="c957a50b-491f-4d94-b4bc-52aca3e2340d" providerId="ADAL" clId="{C5B620D8-DD12-4AC3-A523-41D5E143FF4F}" dt="2026-10-07T15:47:55.552" v="1409" actId="20577"/>
          <ac:spMkLst>
            <pc:docMk/>
            <pc:sldMk cId="2186491775" sldId="970"/>
            <ac:spMk id="2" creationId="{851FBC96-9926-1BFA-4BE9-AA270EAD01E8}"/>
          </ac:spMkLst>
        </pc:spChg>
        <pc:spChg chg="mod">
          <ac:chgData name="James Williams" userId="c957a50b-491f-4d94-b4bc-52aca3e2340d" providerId="ADAL" clId="{C5B620D8-DD12-4AC3-A523-41D5E143FF4F}" dt="2026-10-07T17:49:55.763" v="2853" actId="20577"/>
          <ac:spMkLst>
            <pc:docMk/>
            <pc:sldMk cId="2186491775" sldId="970"/>
            <ac:spMk id="3" creationId="{E8950D88-F0B0-3C55-CA2C-68028E5F6125}"/>
          </ac:spMkLst>
        </pc:spChg>
        <pc:picChg chg="mod ord">
          <ac:chgData name="James Williams" userId="c957a50b-491f-4d94-b4bc-52aca3e2340d" providerId="ADAL" clId="{C5B620D8-DD12-4AC3-A523-41D5E143FF4F}" dt="2026-10-07T17:50:12.569" v="2856" actId="1076"/>
          <ac:picMkLst>
            <pc:docMk/>
            <pc:sldMk cId="2186491775" sldId="970"/>
            <ac:picMk id="8" creationId="{B996972C-CF9B-151E-3AB0-3945CDC8053E}"/>
          </ac:picMkLst>
        </pc:picChg>
      </pc:sldChg>
      <pc:sldChg chg="addSp delSp modSp add mod">
        <pc:chgData name="James Williams" userId="c957a50b-491f-4d94-b4bc-52aca3e2340d" providerId="ADAL" clId="{C5B620D8-DD12-4AC3-A523-41D5E143FF4F}" dt="2026-10-15T09:15:43.217" v="3087" actId="20577"/>
        <pc:sldMkLst>
          <pc:docMk/>
          <pc:sldMk cId="716707946" sldId="971"/>
        </pc:sldMkLst>
        <pc:spChg chg="mod">
          <ac:chgData name="James Williams" userId="c957a50b-491f-4d94-b4bc-52aca3e2340d" providerId="ADAL" clId="{C5B620D8-DD12-4AC3-A523-41D5E143FF4F}" dt="2026-10-15T09:15:43.217" v="3087" actId="20577"/>
          <ac:spMkLst>
            <pc:docMk/>
            <pc:sldMk cId="716707946" sldId="971"/>
            <ac:spMk id="15362" creationId="{DAF79246-5A2A-AEB6-113B-103B36B96618}"/>
          </ac:spMkLst>
        </pc:spChg>
        <pc:spChg chg="mod">
          <ac:chgData name="James Williams" userId="c957a50b-491f-4d94-b4bc-52aca3e2340d" providerId="ADAL" clId="{C5B620D8-DD12-4AC3-A523-41D5E143FF4F}" dt="2026-10-07T15:53:39.560" v="1807" actId="20577"/>
          <ac:spMkLst>
            <pc:docMk/>
            <pc:sldMk cId="716707946" sldId="971"/>
            <ac:spMk id="23554" creationId="{9C8DEDAB-5206-AE8C-A867-9D97614FD196}"/>
          </ac:spMkLst>
        </pc:spChg>
        <pc:picChg chg="add mod">
          <ac:chgData name="James Williams" userId="c957a50b-491f-4d94-b4bc-52aca3e2340d" providerId="ADAL" clId="{C5B620D8-DD12-4AC3-A523-41D5E143FF4F}" dt="2026-10-07T15:55:03.241" v="1818" actId="1076"/>
          <ac:picMkLst>
            <pc:docMk/>
            <pc:sldMk cId="716707946" sldId="971"/>
            <ac:picMk id="6" creationId="{0929BC35-FFE8-7A99-FC7B-1E50DFEFFD67}"/>
          </ac:picMkLst>
        </pc:picChg>
        <pc:picChg chg="add mod">
          <ac:chgData name="James Williams" userId="c957a50b-491f-4d94-b4bc-52aca3e2340d" providerId="ADAL" clId="{C5B620D8-DD12-4AC3-A523-41D5E143FF4F}" dt="2026-10-07T15:55:53.462" v="1825" actId="1076"/>
          <ac:picMkLst>
            <pc:docMk/>
            <pc:sldMk cId="716707946" sldId="971"/>
            <ac:picMk id="10" creationId="{E658F33A-F729-A8E6-30D1-97E98CA19689}"/>
          </ac:picMkLst>
        </pc:picChg>
      </pc:sldChg>
      <pc:sldChg chg="delSp modSp new mod">
        <pc:chgData name="James Williams" userId="c957a50b-491f-4d94-b4bc-52aca3e2340d" providerId="ADAL" clId="{C5B620D8-DD12-4AC3-A523-41D5E143FF4F}" dt="2026-10-07T16:00:37.935" v="1928" actId="478"/>
        <pc:sldMkLst>
          <pc:docMk/>
          <pc:sldMk cId="4127166527" sldId="972"/>
        </pc:sldMkLst>
        <pc:spChg chg="mod">
          <ac:chgData name="James Williams" userId="c957a50b-491f-4d94-b4bc-52aca3e2340d" providerId="ADAL" clId="{C5B620D8-DD12-4AC3-A523-41D5E143FF4F}" dt="2026-10-07T16:00:33.471" v="1927" actId="20577"/>
          <ac:spMkLst>
            <pc:docMk/>
            <pc:sldMk cId="4127166527" sldId="972"/>
            <ac:spMk id="2" creationId="{B2715B6F-CDBF-50E2-0B07-A331581F9F16}"/>
          </ac:spMkLst>
        </pc:spChg>
      </pc:sldChg>
      <pc:sldChg chg="addSp delSp modSp add mod ord modNotesTx">
        <pc:chgData name="James Williams" userId="c957a50b-491f-4d94-b4bc-52aca3e2340d" providerId="ADAL" clId="{C5B620D8-DD12-4AC3-A523-41D5E143FF4F}" dt="2026-10-15T09:40:28.113" v="3118" actId="13926"/>
        <pc:sldMkLst>
          <pc:docMk/>
          <pc:sldMk cId="3009113577" sldId="973"/>
        </pc:sldMkLst>
        <pc:spChg chg="mod">
          <ac:chgData name="James Williams" userId="c957a50b-491f-4d94-b4bc-52aca3e2340d" providerId="ADAL" clId="{C5B620D8-DD12-4AC3-A523-41D5E143FF4F}" dt="2026-10-07T16:18:21.508" v="2111" actId="1076"/>
          <ac:spMkLst>
            <pc:docMk/>
            <pc:sldMk cId="3009113577" sldId="973"/>
            <ac:spMk id="2" creationId="{247AA4B5-FC11-D2E1-E3C7-3508728DB9B0}"/>
          </ac:spMkLst>
        </pc:spChg>
        <pc:spChg chg="mod">
          <ac:chgData name="James Williams" userId="c957a50b-491f-4d94-b4bc-52aca3e2340d" providerId="ADAL" clId="{C5B620D8-DD12-4AC3-A523-41D5E143FF4F}" dt="2026-10-15T09:40:28.113" v="3118" actId="13926"/>
          <ac:spMkLst>
            <pc:docMk/>
            <pc:sldMk cId="3009113577" sldId="973"/>
            <ac:spMk id="3" creationId="{6C2C37DD-8D4A-3211-606B-7639DDCFA132}"/>
          </ac:spMkLst>
        </pc:spChg>
        <pc:grpChg chg="add mod">
          <ac:chgData name="James Williams" userId="c957a50b-491f-4d94-b4bc-52aca3e2340d" providerId="ADAL" clId="{C5B620D8-DD12-4AC3-A523-41D5E143FF4F}" dt="2026-10-07T16:25:17.583" v="2322" actId="1076"/>
          <ac:grpSpMkLst>
            <pc:docMk/>
            <pc:sldMk cId="3009113577" sldId="973"/>
            <ac:grpSpMk id="12" creationId="{6CB03C7E-42D9-4294-8D57-D2BA41DE494F}"/>
          </ac:grpSpMkLst>
        </pc:grpChg>
        <pc:picChg chg="add mod">
          <ac:chgData name="James Williams" userId="c957a50b-491f-4d94-b4bc-52aca3e2340d" providerId="ADAL" clId="{C5B620D8-DD12-4AC3-A523-41D5E143FF4F}" dt="2026-10-07T16:18:49.620" v="2115" actId="164"/>
          <ac:picMkLst>
            <pc:docMk/>
            <pc:sldMk cId="3009113577" sldId="973"/>
            <ac:picMk id="7" creationId="{8D2E23A1-A5F9-302B-21CE-1AABDFCEED8E}"/>
          </ac:picMkLst>
        </pc:picChg>
        <pc:picChg chg="add mod">
          <ac:chgData name="James Williams" userId="c957a50b-491f-4d94-b4bc-52aca3e2340d" providerId="ADAL" clId="{C5B620D8-DD12-4AC3-A523-41D5E143FF4F}" dt="2026-10-07T16:18:49.620" v="2115" actId="164"/>
          <ac:picMkLst>
            <pc:docMk/>
            <pc:sldMk cId="3009113577" sldId="973"/>
            <ac:picMk id="9" creationId="{C9B33ECF-CBB2-8528-5E63-29AD87146125}"/>
          </ac:picMkLst>
        </pc:picChg>
        <pc:picChg chg="add mod">
          <ac:chgData name="James Williams" userId="c957a50b-491f-4d94-b4bc-52aca3e2340d" providerId="ADAL" clId="{C5B620D8-DD12-4AC3-A523-41D5E143FF4F}" dt="2026-10-07T16:18:49.620" v="2115" actId="164"/>
          <ac:picMkLst>
            <pc:docMk/>
            <pc:sldMk cId="3009113577" sldId="973"/>
            <ac:picMk id="11" creationId="{2F7F3E7A-D77E-B9C8-4075-06EC7BA2B5E9}"/>
          </ac:picMkLst>
        </pc:picChg>
      </pc:sldChg>
      <pc:sldChg chg="modSp add mod">
        <pc:chgData name="James Williams" userId="c957a50b-491f-4d94-b4bc-52aca3e2340d" providerId="ADAL" clId="{C5B620D8-DD12-4AC3-A523-41D5E143FF4F}" dt="2026-10-07T16:28:37.350" v="2451" actId="1076"/>
        <pc:sldMkLst>
          <pc:docMk/>
          <pc:sldMk cId="2620713638" sldId="974"/>
        </pc:sldMkLst>
        <pc:spChg chg="mod">
          <ac:chgData name="James Williams" userId="c957a50b-491f-4d94-b4bc-52aca3e2340d" providerId="ADAL" clId="{C5B620D8-DD12-4AC3-A523-41D5E143FF4F}" dt="2026-10-07T16:26:11.314" v="2327"/>
          <ac:spMkLst>
            <pc:docMk/>
            <pc:sldMk cId="2620713638" sldId="974"/>
            <ac:spMk id="2" creationId="{CC8CB81B-4E5F-6504-C1C8-D75709799538}"/>
          </ac:spMkLst>
        </pc:spChg>
        <pc:spChg chg="mod">
          <ac:chgData name="James Williams" userId="c957a50b-491f-4d94-b4bc-52aca3e2340d" providerId="ADAL" clId="{C5B620D8-DD12-4AC3-A523-41D5E143FF4F}" dt="2026-10-07T16:28:26.290" v="2449" actId="15"/>
          <ac:spMkLst>
            <pc:docMk/>
            <pc:sldMk cId="2620713638" sldId="974"/>
            <ac:spMk id="3" creationId="{66BBBD14-7E89-AE39-EDE9-C45E6AC7F410}"/>
          </ac:spMkLst>
        </pc:spChg>
        <pc:grpChg chg="mod">
          <ac:chgData name="James Williams" userId="c957a50b-491f-4d94-b4bc-52aca3e2340d" providerId="ADAL" clId="{C5B620D8-DD12-4AC3-A523-41D5E143FF4F}" dt="2026-10-07T16:28:37.350" v="2451" actId="1076"/>
          <ac:grpSpMkLst>
            <pc:docMk/>
            <pc:sldMk cId="2620713638" sldId="974"/>
            <ac:grpSpMk id="12" creationId="{F6D9BF1E-14DE-3ABF-92C8-D7A936AFB9E0}"/>
          </ac:grpSpMkLst>
        </pc:grpChg>
      </pc:sldChg>
      <pc:sldChg chg="modSp add mod">
        <pc:chgData name="James Williams" userId="c957a50b-491f-4d94-b4bc-52aca3e2340d" providerId="ADAL" clId="{C5B620D8-DD12-4AC3-A523-41D5E143FF4F}" dt="2026-10-07T16:33:31.820" v="2601" actId="20577"/>
        <pc:sldMkLst>
          <pc:docMk/>
          <pc:sldMk cId="804501747" sldId="975"/>
        </pc:sldMkLst>
        <pc:spChg chg="mod">
          <ac:chgData name="James Williams" userId="c957a50b-491f-4d94-b4bc-52aca3e2340d" providerId="ADAL" clId="{C5B620D8-DD12-4AC3-A523-41D5E143FF4F}" dt="2026-10-07T16:30:36.905" v="2481" actId="20577"/>
          <ac:spMkLst>
            <pc:docMk/>
            <pc:sldMk cId="804501747" sldId="975"/>
            <ac:spMk id="2" creationId="{D50F0FB7-44BD-6033-331D-C5910611422A}"/>
          </ac:spMkLst>
        </pc:spChg>
        <pc:spChg chg="mod">
          <ac:chgData name="James Williams" userId="c957a50b-491f-4d94-b4bc-52aca3e2340d" providerId="ADAL" clId="{C5B620D8-DD12-4AC3-A523-41D5E143FF4F}" dt="2026-10-07T16:33:31.820" v="2601" actId="20577"/>
          <ac:spMkLst>
            <pc:docMk/>
            <pc:sldMk cId="804501747" sldId="975"/>
            <ac:spMk id="3" creationId="{1AC662FE-38A0-C916-642A-0C2F9021A666}"/>
          </ac:spMkLst>
        </pc:spChg>
        <pc:grpChg chg="mod">
          <ac:chgData name="James Williams" userId="c957a50b-491f-4d94-b4bc-52aca3e2340d" providerId="ADAL" clId="{C5B620D8-DD12-4AC3-A523-41D5E143FF4F}" dt="2026-10-07T16:33:20.756" v="2591" actId="1076"/>
          <ac:grpSpMkLst>
            <pc:docMk/>
            <pc:sldMk cId="804501747" sldId="975"/>
            <ac:grpSpMk id="12" creationId="{33C8D493-87AB-48C1-E749-7D968B79BF5A}"/>
          </ac:grpSpMkLst>
        </pc:grpChg>
      </pc:sldChg>
      <pc:sldChg chg="modSp add mod">
        <pc:chgData name="James Williams" userId="c957a50b-491f-4d94-b4bc-52aca3e2340d" providerId="ADAL" clId="{C5B620D8-DD12-4AC3-A523-41D5E143FF4F}" dt="2026-10-07T16:36:26.943" v="2731" actId="20577"/>
        <pc:sldMkLst>
          <pc:docMk/>
          <pc:sldMk cId="3330029145" sldId="976"/>
        </pc:sldMkLst>
        <pc:spChg chg="mod">
          <ac:chgData name="James Williams" userId="c957a50b-491f-4d94-b4bc-52aca3e2340d" providerId="ADAL" clId="{C5B620D8-DD12-4AC3-A523-41D5E143FF4F}" dt="2026-10-07T16:36:26.943" v="2731" actId="20577"/>
          <ac:spMkLst>
            <pc:docMk/>
            <pc:sldMk cId="3330029145" sldId="976"/>
            <ac:spMk id="15362" creationId="{5FA996B5-90DF-5678-7C62-A53B85FF3159}"/>
          </ac:spMkLst>
        </pc:spChg>
        <pc:spChg chg="mod">
          <ac:chgData name="James Williams" userId="c957a50b-491f-4d94-b4bc-52aca3e2340d" providerId="ADAL" clId="{C5B620D8-DD12-4AC3-A523-41D5E143FF4F}" dt="2026-10-07T16:35:39.013" v="2661" actId="20577"/>
          <ac:spMkLst>
            <pc:docMk/>
            <pc:sldMk cId="3330029145" sldId="976"/>
            <ac:spMk id="23554" creationId="{77120277-68A7-BAB7-6823-4E929617B8CD}"/>
          </ac:spMkLst>
        </pc:spChg>
      </pc:sldChg>
      <pc:sldChg chg="modSp add mod">
        <pc:chgData name="James Williams" userId="c957a50b-491f-4d94-b4bc-52aca3e2340d" providerId="ADAL" clId="{C5B620D8-DD12-4AC3-A523-41D5E143FF4F}" dt="2026-10-07T16:37:18.491" v="2772" actId="20577"/>
        <pc:sldMkLst>
          <pc:docMk/>
          <pc:sldMk cId="2030664449" sldId="977"/>
        </pc:sldMkLst>
        <pc:spChg chg="mod">
          <ac:chgData name="James Williams" userId="c957a50b-491f-4d94-b4bc-52aca3e2340d" providerId="ADAL" clId="{C5B620D8-DD12-4AC3-A523-41D5E143FF4F}" dt="2026-10-07T16:36:59.954" v="2743" actId="20577"/>
          <ac:spMkLst>
            <pc:docMk/>
            <pc:sldMk cId="2030664449" sldId="977"/>
            <ac:spMk id="2" creationId="{6FC64254-EA0C-A03F-A5BD-06BF4CCD3B96}"/>
          </ac:spMkLst>
        </pc:spChg>
        <pc:spChg chg="mod">
          <ac:chgData name="James Williams" userId="c957a50b-491f-4d94-b4bc-52aca3e2340d" providerId="ADAL" clId="{C5B620D8-DD12-4AC3-A523-41D5E143FF4F}" dt="2026-10-07T16:37:18.491" v="2772" actId="20577"/>
          <ac:spMkLst>
            <pc:docMk/>
            <pc:sldMk cId="2030664449" sldId="977"/>
            <ac:spMk id="14" creationId="{D1333C59-E18B-7B05-8A5E-50475D42F041}"/>
          </ac:spMkLst>
        </pc:spChg>
      </pc:sldChg>
      <pc:sldChg chg="modSp add mod">
        <pc:chgData name="James Williams" userId="c957a50b-491f-4d94-b4bc-52aca3e2340d" providerId="ADAL" clId="{C5B620D8-DD12-4AC3-A523-41D5E143FF4F}" dt="2026-10-07T17:49:17.561" v="2831" actId="313"/>
        <pc:sldMkLst>
          <pc:docMk/>
          <pc:sldMk cId="1256113011" sldId="978"/>
        </pc:sldMkLst>
        <pc:spChg chg="mod">
          <ac:chgData name="James Williams" userId="c957a50b-491f-4d94-b4bc-52aca3e2340d" providerId="ADAL" clId="{C5B620D8-DD12-4AC3-A523-41D5E143FF4F}" dt="2026-10-07T16:37:37.426" v="2782" actId="20577"/>
          <ac:spMkLst>
            <pc:docMk/>
            <pc:sldMk cId="1256113011" sldId="978"/>
            <ac:spMk id="2" creationId="{67A78132-24EC-DB6F-2B8D-EA500706343F}"/>
          </ac:spMkLst>
        </pc:spChg>
        <pc:spChg chg="mod">
          <ac:chgData name="James Williams" userId="c957a50b-491f-4d94-b4bc-52aca3e2340d" providerId="ADAL" clId="{C5B620D8-DD12-4AC3-A523-41D5E143FF4F}" dt="2026-10-07T17:49:17.561" v="2831" actId="313"/>
          <ac:spMkLst>
            <pc:docMk/>
            <pc:sldMk cId="1256113011" sldId="978"/>
            <ac:spMk id="14" creationId="{B2CA32DF-B9D9-8BFF-F4AE-C1D1490347B9}"/>
          </ac:spMkLst>
        </pc:spChg>
        <pc:picChg chg="mod">
          <ac:chgData name="James Williams" userId="c957a50b-491f-4d94-b4bc-52aca3e2340d" providerId="ADAL" clId="{C5B620D8-DD12-4AC3-A523-41D5E143FF4F}" dt="2026-10-07T16:38:09.587" v="2825" actId="14100"/>
          <ac:picMkLst>
            <pc:docMk/>
            <pc:sldMk cId="1256113011" sldId="978"/>
            <ac:picMk id="10" creationId="{8801831A-FACB-606A-BCCC-BDB0AD266E62}"/>
          </ac:picMkLst>
        </pc:picChg>
      </pc:sldChg>
      <pc:sldChg chg="modSp add mod">
        <pc:chgData name="James Williams" userId="c957a50b-491f-4d94-b4bc-52aca3e2340d" providerId="ADAL" clId="{C5B620D8-DD12-4AC3-A523-41D5E143FF4F}" dt="2026-10-15T09:58:47.415" v="3120" actId="20577"/>
        <pc:sldMkLst>
          <pc:docMk/>
          <pc:sldMk cId="196146926" sldId="979"/>
        </pc:sldMkLst>
        <pc:spChg chg="mod">
          <ac:chgData name="James Williams" userId="c957a50b-491f-4d94-b4bc-52aca3e2340d" providerId="ADAL" clId="{C5B620D8-DD12-4AC3-A523-41D5E143FF4F}" dt="2026-10-15T09:58:47.415" v="3120" actId="20577"/>
          <ac:spMkLst>
            <pc:docMk/>
            <pc:sldMk cId="196146926" sldId="979"/>
            <ac:spMk id="2" creationId="{905160B5-B2CD-92A8-AE57-BA8ED5CEC171}"/>
          </ac:spMkLst>
        </pc:spChg>
      </pc:sldChg>
      <pc:sldChg chg="delSp modSp new mod">
        <pc:chgData name="James Williams" userId="c957a50b-491f-4d94-b4bc-52aca3e2340d" providerId="ADAL" clId="{C5B620D8-DD12-4AC3-A523-41D5E143FF4F}" dt="2026-10-08T10:06:55.794" v="2880" actId="478"/>
        <pc:sldMkLst>
          <pc:docMk/>
          <pc:sldMk cId="3000256848" sldId="980"/>
        </pc:sldMkLst>
        <pc:spChg chg="mod">
          <ac:chgData name="James Williams" userId="c957a50b-491f-4d94-b4bc-52aca3e2340d" providerId="ADAL" clId="{C5B620D8-DD12-4AC3-A523-41D5E143FF4F}" dt="2026-10-08T10:06:53.641" v="2879" actId="20577"/>
          <ac:spMkLst>
            <pc:docMk/>
            <pc:sldMk cId="3000256848" sldId="980"/>
            <ac:spMk id="2" creationId="{1E6824C6-6C10-EA20-74D3-6F04EDA8557A}"/>
          </ac:spMkLst>
        </pc:spChg>
      </pc:sldChg>
      <pc:sldChg chg="add">
        <pc:chgData name="James Williams" userId="c957a50b-491f-4d94-b4bc-52aca3e2340d" providerId="ADAL" clId="{C5B620D8-DD12-4AC3-A523-41D5E143FF4F}" dt="2026-10-15T08:53:20.745" v="2899" actId="2890"/>
        <pc:sldMkLst>
          <pc:docMk/>
          <pc:sldMk cId="582002557" sldId="981"/>
        </pc:sldMkLst>
      </pc:sldChg>
      <pc:sldChg chg="modSp add mod">
        <pc:chgData name="James Williams" userId="c957a50b-491f-4d94-b4bc-52aca3e2340d" providerId="ADAL" clId="{C5B620D8-DD12-4AC3-A523-41D5E143FF4F}" dt="2026-10-15T08:58:01.762" v="3030" actId="115"/>
        <pc:sldMkLst>
          <pc:docMk/>
          <pc:sldMk cId="4169281788" sldId="982"/>
        </pc:sldMkLst>
        <pc:spChg chg="mod">
          <ac:chgData name="James Williams" userId="c957a50b-491f-4d94-b4bc-52aca3e2340d" providerId="ADAL" clId="{C5B620D8-DD12-4AC3-A523-41D5E143FF4F}" dt="2026-10-15T08:58:01.762" v="3030" actId="115"/>
          <ac:spMkLst>
            <pc:docMk/>
            <pc:sldMk cId="4169281788" sldId="982"/>
            <ac:spMk id="2" creationId="{AEBB94D6-2F78-84A3-832F-8EE876FAAF57}"/>
          </ac:spMkLst>
        </pc:spChg>
      </pc:sldChg>
      <pc:sldChg chg="addSp delSp modSp add mod">
        <pc:chgData name="James Williams" userId="c957a50b-491f-4d94-b4bc-52aca3e2340d" providerId="ADAL" clId="{C5B620D8-DD12-4AC3-A523-41D5E143FF4F}" dt="2026-10-15T12:02:45.771" v="3383" actId="20577"/>
        <pc:sldMkLst>
          <pc:docMk/>
          <pc:sldMk cId="2453422248" sldId="983"/>
        </pc:sldMkLst>
        <pc:spChg chg="mod">
          <ac:chgData name="James Williams" userId="c957a50b-491f-4d94-b4bc-52aca3e2340d" providerId="ADAL" clId="{C5B620D8-DD12-4AC3-A523-41D5E143FF4F}" dt="2026-10-15T12:01:59.402" v="3370" actId="14100"/>
          <ac:spMkLst>
            <pc:docMk/>
            <pc:sldMk cId="2453422248" sldId="983"/>
            <ac:spMk id="2" creationId="{263A2E53-0E9C-339E-344C-BB7E49B2C3C0}"/>
          </ac:spMkLst>
        </pc:spChg>
        <pc:spChg chg="del">
          <ac:chgData name="James Williams" userId="c957a50b-491f-4d94-b4bc-52aca3e2340d" providerId="ADAL" clId="{C5B620D8-DD12-4AC3-A523-41D5E143FF4F}" dt="2026-10-15T11:52:04.901" v="3122" actId="478"/>
          <ac:spMkLst>
            <pc:docMk/>
            <pc:sldMk cId="2453422248" sldId="983"/>
            <ac:spMk id="3" creationId="{D75E9407-CFFF-399B-2161-D7599B9A997D}"/>
          </ac:spMkLst>
        </pc:spChg>
        <pc:spChg chg="add del mod">
          <ac:chgData name="James Williams" userId="c957a50b-491f-4d94-b4bc-52aca3e2340d" providerId="ADAL" clId="{C5B620D8-DD12-4AC3-A523-41D5E143FF4F}" dt="2026-10-15T11:53:49.627" v="3149" actId="3680"/>
          <ac:spMkLst>
            <pc:docMk/>
            <pc:sldMk cId="2453422248" sldId="983"/>
            <ac:spMk id="6" creationId="{E9344766-59A4-1651-7E55-7F9C3EF2C8CA}"/>
          </ac:spMkLst>
        </pc:spChg>
        <pc:spChg chg="del">
          <ac:chgData name="James Williams" userId="c957a50b-491f-4d94-b4bc-52aca3e2340d" providerId="ADAL" clId="{C5B620D8-DD12-4AC3-A523-41D5E143FF4F}" dt="2026-10-15T11:53:41.550" v="3148" actId="478"/>
          <ac:spMkLst>
            <pc:docMk/>
            <pc:sldMk cId="2453422248" sldId="983"/>
            <ac:spMk id="39938" creationId="{94BBD5E5-6C81-4AE1-83B8-95C76921FB01}"/>
          </ac:spMkLst>
        </pc:spChg>
        <pc:spChg chg="mod">
          <ac:chgData name="James Williams" userId="c957a50b-491f-4d94-b4bc-52aca3e2340d" providerId="ADAL" clId="{C5B620D8-DD12-4AC3-A523-41D5E143FF4F}" dt="2026-10-15T11:59:31.813" v="3334" actId="1076"/>
          <ac:spMkLst>
            <pc:docMk/>
            <pc:sldMk cId="2453422248" sldId="983"/>
            <ac:spMk id="64514" creationId="{C2367E48-0D2E-416A-6336-8F033C5D243A}"/>
          </ac:spMkLst>
        </pc:spChg>
        <pc:graphicFrameChg chg="add mod ord modGraphic">
          <ac:chgData name="James Williams" userId="c957a50b-491f-4d94-b4bc-52aca3e2340d" providerId="ADAL" clId="{C5B620D8-DD12-4AC3-A523-41D5E143FF4F}" dt="2026-10-15T12:02:45.771" v="3383" actId="20577"/>
          <ac:graphicFrameMkLst>
            <pc:docMk/>
            <pc:sldMk cId="2453422248" sldId="983"/>
            <ac:graphicFrameMk id="7" creationId="{747536D9-1D6A-05B7-FBD5-B45862BA677C}"/>
          </ac:graphicFrameMkLst>
        </pc:graphicFrameChg>
        <pc:picChg chg="del">
          <ac:chgData name="James Williams" userId="c957a50b-491f-4d94-b4bc-52aca3e2340d" providerId="ADAL" clId="{C5B620D8-DD12-4AC3-A523-41D5E143FF4F}" dt="2026-10-15T11:59:22.601" v="3331" actId="478"/>
          <ac:picMkLst>
            <pc:docMk/>
            <pc:sldMk cId="2453422248" sldId="983"/>
            <ac:picMk id="5" creationId="{C471A601-A0D2-F944-CC19-9B69ADF6F595}"/>
          </ac:picMkLst>
        </pc:picChg>
      </pc:sldChg>
      <pc:sldChg chg="add del ord">
        <pc:chgData name="James Williams" userId="c957a50b-491f-4d94-b4bc-52aca3e2340d" providerId="ADAL" clId="{C5B620D8-DD12-4AC3-A523-41D5E143FF4F}" dt="2026-10-15T12:08:16.465" v="3384" actId="2696"/>
        <pc:sldMkLst>
          <pc:docMk/>
          <pc:sldMk cId="2805510863" sldId="98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EC376-DED3-48D4-9393-3E7B2B946C49}"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FD14719B-1241-4AAE-BD50-FBEEB20460B2}">
      <dgm:prSet custT="1"/>
      <dgm:spPr/>
      <dgm:t>
        <a:bodyPr/>
        <a:lstStyle/>
        <a:p>
          <a:pPr>
            <a:lnSpc>
              <a:spcPct val="100000"/>
            </a:lnSpc>
          </a:pPr>
          <a:r>
            <a:rPr lang="en-GB" sz="2800" dirty="0">
              <a:solidFill>
                <a:schemeClr val="bg1"/>
              </a:solidFill>
            </a:rPr>
            <a:t>What would you name your Enterprise?</a:t>
          </a:r>
          <a:endParaRPr lang="en-US" sz="2800" dirty="0">
            <a:solidFill>
              <a:schemeClr val="bg1"/>
            </a:solidFill>
          </a:endParaRPr>
        </a:p>
      </dgm:t>
    </dgm:pt>
    <dgm:pt modelId="{4F7B7BD5-68C6-48AB-8729-0865DBE773F4}" type="parTrans" cxnId="{05CFD298-49DD-4A23-8CCE-51F606C2AAD2}">
      <dgm:prSet/>
      <dgm:spPr/>
      <dgm:t>
        <a:bodyPr/>
        <a:lstStyle/>
        <a:p>
          <a:endParaRPr lang="en-US"/>
        </a:p>
      </dgm:t>
    </dgm:pt>
    <dgm:pt modelId="{DE3B9E8B-682A-4559-A64A-9926EB4DFF8D}" type="sibTrans" cxnId="{05CFD298-49DD-4A23-8CCE-51F606C2AAD2}">
      <dgm:prSet/>
      <dgm:spPr/>
      <dgm:t>
        <a:bodyPr/>
        <a:lstStyle/>
        <a:p>
          <a:endParaRPr lang="en-US"/>
        </a:p>
      </dgm:t>
    </dgm:pt>
    <dgm:pt modelId="{64F9F58F-F51C-4AA8-8940-61695E5BC1AB}">
      <dgm:prSet custT="1"/>
      <dgm:spPr/>
      <dgm:t>
        <a:bodyPr/>
        <a:lstStyle/>
        <a:p>
          <a:pPr>
            <a:lnSpc>
              <a:spcPct val="100000"/>
            </a:lnSpc>
          </a:pPr>
          <a:r>
            <a:rPr lang="en-GB" sz="2800" dirty="0">
              <a:solidFill>
                <a:schemeClr val="bg1"/>
              </a:solidFill>
            </a:rPr>
            <a:t>Take a moment to allow ideas to come to mind and document some examples.</a:t>
          </a:r>
          <a:endParaRPr lang="en-US" sz="2800" dirty="0">
            <a:solidFill>
              <a:schemeClr val="bg1"/>
            </a:solidFill>
          </a:endParaRPr>
        </a:p>
      </dgm:t>
    </dgm:pt>
    <dgm:pt modelId="{53C1C096-C154-4EC9-8BD7-542C26F1A3B6}" type="parTrans" cxnId="{5C1A91F2-9F4F-4372-8669-FE44FA874B30}">
      <dgm:prSet/>
      <dgm:spPr/>
      <dgm:t>
        <a:bodyPr/>
        <a:lstStyle/>
        <a:p>
          <a:endParaRPr lang="en-US"/>
        </a:p>
      </dgm:t>
    </dgm:pt>
    <dgm:pt modelId="{1CEBF85F-85AC-45F7-A3D2-94B19CCC5205}" type="sibTrans" cxnId="{5C1A91F2-9F4F-4372-8669-FE44FA874B30}">
      <dgm:prSet/>
      <dgm:spPr/>
      <dgm:t>
        <a:bodyPr/>
        <a:lstStyle/>
        <a:p>
          <a:endParaRPr lang="en-US"/>
        </a:p>
      </dgm:t>
    </dgm:pt>
    <dgm:pt modelId="{1E1F5AA2-D711-4B40-B5AC-65300F087585}">
      <dgm:prSet phldrT="[Text]"/>
      <dgm:spPr/>
      <dgm:t>
        <a:bodyPr/>
        <a:lstStyle/>
        <a:p>
          <a:pPr>
            <a:lnSpc>
              <a:spcPct val="100000"/>
            </a:lnSpc>
          </a:pPr>
          <a:r>
            <a:rPr lang="en-GB" dirty="0">
              <a:solidFill>
                <a:schemeClr val="bg1"/>
              </a:solidFill>
            </a:rPr>
            <a:t>Be Creative and experiment with different names.</a:t>
          </a:r>
          <a:endParaRPr lang="en-GB" dirty="0"/>
        </a:p>
      </dgm:t>
    </dgm:pt>
    <dgm:pt modelId="{821004C4-6300-4073-971F-07EF7DDD21C9}" type="parTrans" cxnId="{5D5AF6D0-E819-4969-A844-824DA86D788F}">
      <dgm:prSet/>
      <dgm:spPr/>
      <dgm:t>
        <a:bodyPr/>
        <a:lstStyle/>
        <a:p>
          <a:endParaRPr lang="en-GB"/>
        </a:p>
      </dgm:t>
    </dgm:pt>
    <dgm:pt modelId="{258E87BB-CF68-4A4E-A975-98DD5CF08B5B}" type="sibTrans" cxnId="{5D5AF6D0-E819-4969-A844-824DA86D788F}">
      <dgm:prSet/>
      <dgm:spPr/>
      <dgm:t>
        <a:bodyPr/>
        <a:lstStyle/>
        <a:p>
          <a:endParaRPr lang="en-GB"/>
        </a:p>
      </dgm:t>
    </dgm:pt>
    <dgm:pt modelId="{D622BD3D-A80C-406D-B7F9-459698C26F77}" type="pres">
      <dgm:prSet presAssocID="{26EEC376-DED3-48D4-9393-3E7B2B946C49}" presName="root" presStyleCnt="0">
        <dgm:presLayoutVars>
          <dgm:dir/>
          <dgm:resizeHandles val="exact"/>
        </dgm:presLayoutVars>
      </dgm:prSet>
      <dgm:spPr/>
    </dgm:pt>
    <dgm:pt modelId="{F14DFE26-A020-43D3-AF9B-0C43F8AA0170}" type="pres">
      <dgm:prSet presAssocID="{FD14719B-1241-4AAE-BD50-FBEEB20460B2}" presName="compNode" presStyleCnt="0"/>
      <dgm:spPr/>
    </dgm:pt>
    <dgm:pt modelId="{2D141A17-A547-4C77-A318-4DB91314F53D}" type="pres">
      <dgm:prSet presAssocID="{FD14719B-1241-4AAE-BD50-FBEEB20460B2}" presName="bgRect" presStyleLbl="bgShp" presStyleIdx="0" presStyleCnt="3"/>
      <dgm:spPr/>
    </dgm:pt>
    <dgm:pt modelId="{2564B042-57ED-4164-BE93-01C8F304E071}" type="pres">
      <dgm:prSet presAssocID="{FD14719B-1241-4AAE-BD50-FBEEB20460B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Office Worker"/>
        </a:ext>
      </dgm:extLst>
    </dgm:pt>
    <dgm:pt modelId="{38B91F04-EB78-4F32-8726-46262A1CFD15}" type="pres">
      <dgm:prSet presAssocID="{FD14719B-1241-4AAE-BD50-FBEEB20460B2}" presName="spaceRect" presStyleCnt="0"/>
      <dgm:spPr/>
    </dgm:pt>
    <dgm:pt modelId="{B33D40F6-6220-43B1-9FD6-728BA2D682FA}" type="pres">
      <dgm:prSet presAssocID="{FD14719B-1241-4AAE-BD50-FBEEB20460B2}" presName="parTx" presStyleLbl="revTx" presStyleIdx="0" presStyleCnt="3">
        <dgm:presLayoutVars>
          <dgm:chMax val="0"/>
          <dgm:chPref val="0"/>
        </dgm:presLayoutVars>
      </dgm:prSet>
      <dgm:spPr/>
    </dgm:pt>
    <dgm:pt modelId="{91141DAF-708D-4FA1-ABA0-2FF75E444095}" type="pres">
      <dgm:prSet presAssocID="{DE3B9E8B-682A-4559-A64A-9926EB4DFF8D}" presName="sibTrans" presStyleCnt="0"/>
      <dgm:spPr/>
    </dgm:pt>
    <dgm:pt modelId="{AD717710-C4F1-4EEA-8012-02C26509F9C6}" type="pres">
      <dgm:prSet presAssocID="{64F9F58F-F51C-4AA8-8940-61695E5BC1AB}" presName="compNode" presStyleCnt="0"/>
      <dgm:spPr/>
    </dgm:pt>
    <dgm:pt modelId="{2B46F221-139F-4C10-B7CE-03BD9C7B5639}" type="pres">
      <dgm:prSet presAssocID="{64F9F58F-F51C-4AA8-8940-61695E5BC1AB}" presName="bgRect" presStyleLbl="bgShp" presStyleIdx="1" presStyleCnt="3"/>
      <dgm:spPr/>
    </dgm:pt>
    <dgm:pt modelId="{0F9CA265-B4E2-4F8D-ADC8-5D0E6E701E9C}" type="pres">
      <dgm:prSet presAssocID="{64F9F58F-F51C-4AA8-8940-61695E5BC1A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urglass"/>
        </a:ext>
      </dgm:extLst>
    </dgm:pt>
    <dgm:pt modelId="{E4C42D31-EA66-49E5-8E6E-F2552892C7DF}" type="pres">
      <dgm:prSet presAssocID="{64F9F58F-F51C-4AA8-8940-61695E5BC1AB}" presName="spaceRect" presStyleCnt="0"/>
      <dgm:spPr/>
    </dgm:pt>
    <dgm:pt modelId="{FC7C718A-0E01-43A9-8D84-A0E24D491B04}" type="pres">
      <dgm:prSet presAssocID="{64F9F58F-F51C-4AA8-8940-61695E5BC1AB}" presName="parTx" presStyleLbl="revTx" presStyleIdx="1" presStyleCnt="3">
        <dgm:presLayoutVars>
          <dgm:chMax val="0"/>
          <dgm:chPref val="0"/>
        </dgm:presLayoutVars>
      </dgm:prSet>
      <dgm:spPr/>
    </dgm:pt>
    <dgm:pt modelId="{302C94DA-5A3D-459C-B28F-DA50A43EEDD7}" type="pres">
      <dgm:prSet presAssocID="{1CEBF85F-85AC-45F7-A3D2-94B19CCC5205}" presName="sibTrans" presStyleCnt="0"/>
      <dgm:spPr/>
    </dgm:pt>
    <dgm:pt modelId="{1AE1DDA7-6EDA-4EA3-B69C-CA561F6AF673}" type="pres">
      <dgm:prSet presAssocID="{1E1F5AA2-D711-4B40-B5AC-65300F087585}" presName="compNode" presStyleCnt="0"/>
      <dgm:spPr/>
    </dgm:pt>
    <dgm:pt modelId="{06519BAC-A8D1-439A-A48C-8512E89FF58C}" type="pres">
      <dgm:prSet presAssocID="{1E1F5AA2-D711-4B40-B5AC-65300F087585}" presName="bgRect" presStyleLbl="bgShp" presStyleIdx="2" presStyleCnt="3"/>
      <dgm:spPr/>
    </dgm:pt>
    <dgm:pt modelId="{5FD203AC-400F-4B1D-BEC9-D99B974DD7CA}" type="pres">
      <dgm:prSet presAssocID="{1E1F5AA2-D711-4B40-B5AC-65300F087585}" presName="iconRect" presStyleLbl="node1" presStyleIdx="2" presStyleCnt="3"/>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Lightbulb with solid fill"/>
        </a:ext>
      </dgm:extLst>
    </dgm:pt>
    <dgm:pt modelId="{F3D82F61-4DAF-4E03-8D1D-B6C42E8487E2}" type="pres">
      <dgm:prSet presAssocID="{1E1F5AA2-D711-4B40-B5AC-65300F087585}" presName="spaceRect" presStyleCnt="0"/>
      <dgm:spPr/>
    </dgm:pt>
    <dgm:pt modelId="{C4C1A9A9-5866-4461-8539-B326190E0D41}" type="pres">
      <dgm:prSet presAssocID="{1E1F5AA2-D711-4B40-B5AC-65300F087585}" presName="parTx" presStyleLbl="revTx" presStyleIdx="2" presStyleCnt="3">
        <dgm:presLayoutVars>
          <dgm:chMax val="0"/>
          <dgm:chPref val="0"/>
        </dgm:presLayoutVars>
      </dgm:prSet>
      <dgm:spPr/>
    </dgm:pt>
  </dgm:ptLst>
  <dgm:cxnLst>
    <dgm:cxn modelId="{FF3C6662-D4F5-4D21-A15C-E5D252585C0F}" type="presOf" srcId="{1E1F5AA2-D711-4B40-B5AC-65300F087585}" destId="{C4C1A9A9-5866-4461-8539-B326190E0D41}" srcOrd="0" destOrd="0" presId="urn:microsoft.com/office/officeart/2018/2/layout/IconVerticalSolidList"/>
    <dgm:cxn modelId="{05CFD298-49DD-4A23-8CCE-51F606C2AAD2}" srcId="{26EEC376-DED3-48D4-9393-3E7B2B946C49}" destId="{FD14719B-1241-4AAE-BD50-FBEEB20460B2}" srcOrd="0" destOrd="0" parTransId="{4F7B7BD5-68C6-48AB-8729-0865DBE773F4}" sibTransId="{DE3B9E8B-682A-4559-A64A-9926EB4DFF8D}"/>
    <dgm:cxn modelId="{F69767AF-5B35-404B-9ED5-D3E9B097595B}" type="presOf" srcId="{64F9F58F-F51C-4AA8-8940-61695E5BC1AB}" destId="{FC7C718A-0E01-43A9-8D84-A0E24D491B04}" srcOrd="0" destOrd="0" presId="urn:microsoft.com/office/officeart/2018/2/layout/IconVerticalSolidList"/>
    <dgm:cxn modelId="{A131E8CD-979C-4F32-A48E-76CAD0FEEA71}" type="presOf" srcId="{FD14719B-1241-4AAE-BD50-FBEEB20460B2}" destId="{B33D40F6-6220-43B1-9FD6-728BA2D682FA}" srcOrd="0" destOrd="0" presId="urn:microsoft.com/office/officeart/2018/2/layout/IconVerticalSolidList"/>
    <dgm:cxn modelId="{5D5AF6D0-E819-4969-A844-824DA86D788F}" srcId="{26EEC376-DED3-48D4-9393-3E7B2B946C49}" destId="{1E1F5AA2-D711-4B40-B5AC-65300F087585}" srcOrd="2" destOrd="0" parTransId="{821004C4-6300-4073-971F-07EF7DDD21C9}" sibTransId="{258E87BB-CF68-4A4E-A975-98DD5CF08B5B}"/>
    <dgm:cxn modelId="{85008DF2-31EC-4298-9BC6-77E0E5626707}" type="presOf" srcId="{26EEC376-DED3-48D4-9393-3E7B2B946C49}" destId="{D622BD3D-A80C-406D-B7F9-459698C26F77}" srcOrd="0" destOrd="0" presId="urn:microsoft.com/office/officeart/2018/2/layout/IconVerticalSolidList"/>
    <dgm:cxn modelId="{5C1A91F2-9F4F-4372-8669-FE44FA874B30}" srcId="{26EEC376-DED3-48D4-9393-3E7B2B946C49}" destId="{64F9F58F-F51C-4AA8-8940-61695E5BC1AB}" srcOrd="1" destOrd="0" parTransId="{53C1C096-C154-4EC9-8BD7-542C26F1A3B6}" sibTransId="{1CEBF85F-85AC-45F7-A3D2-94B19CCC5205}"/>
    <dgm:cxn modelId="{7F30CB81-8AAA-4CD7-BCD9-71780F7D2200}" type="presParOf" srcId="{D622BD3D-A80C-406D-B7F9-459698C26F77}" destId="{F14DFE26-A020-43D3-AF9B-0C43F8AA0170}" srcOrd="0" destOrd="0" presId="urn:microsoft.com/office/officeart/2018/2/layout/IconVerticalSolidList"/>
    <dgm:cxn modelId="{D080EA31-6456-44AD-875D-83A4121C478A}" type="presParOf" srcId="{F14DFE26-A020-43D3-AF9B-0C43F8AA0170}" destId="{2D141A17-A547-4C77-A318-4DB91314F53D}" srcOrd="0" destOrd="0" presId="urn:microsoft.com/office/officeart/2018/2/layout/IconVerticalSolidList"/>
    <dgm:cxn modelId="{B3BCBAF9-37F9-4815-B823-1A06F00A764E}" type="presParOf" srcId="{F14DFE26-A020-43D3-AF9B-0C43F8AA0170}" destId="{2564B042-57ED-4164-BE93-01C8F304E071}" srcOrd="1" destOrd="0" presId="urn:microsoft.com/office/officeart/2018/2/layout/IconVerticalSolidList"/>
    <dgm:cxn modelId="{B6DC3070-D742-4AAD-A8EC-2FE45A201DE5}" type="presParOf" srcId="{F14DFE26-A020-43D3-AF9B-0C43F8AA0170}" destId="{38B91F04-EB78-4F32-8726-46262A1CFD15}" srcOrd="2" destOrd="0" presId="urn:microsoft.com/office/officeart/2018/2/layout/IconVerticalSolidList"/>
    <dgm:cxn modelId="{CC5E8A61-6C75-458C-8FD1-1164F3A04E5F}" type="presParOf" srcId="{F14DFE26-A020-43D3-AF9B-0C43F8AA0170}" destId="{B33D40F6-6220-43B1-9FD6-728BA2D682FA}" srcOrd="3" destOrd="0" presId="urn:microsoft.com/office/officeart/2018/2/layout/IconVerticalSolidList"/>
    <dgm:cxn modelId="{F7068EED-3156-4E29-85C2-B4A04B005CE0}" type="presParOf" srcId="{D622BD3D-A80C-406D-B7F9-459698C26F77}" destId="{91141DAF-708D-4FA1-ABA0-2FF75E444095}" srcOrd="1" destOrd="0" presId="urn:microsoft.com/office/officeart/2018/2/layout/IconVerticalSolidList"/>
    <dgm:cxn modelId="{5103A14A-DD26-46A9-AA82-287DEB5DB1DE}" type="presParOf" srcId="{D622BD3D-A80C-406D-B7F9-459698C26F77}" destId="{AD717710-C4F1-4EEA-8012-02C26509F9C6}" srcOrd="2" destOrd="0" presId="urn:microsoft.com/office/officeart/2018/2/layout/IconVerticalSolidList"/>
    <dgm:cxn modelId="{1D458939-C7DD-4A31-848A-5295F60241E4}" type="presParOf" srcId="{AD717710-C4F1-4EEA-8012-02C26509F9C6}" destId="{2B46F221-139F-4C10-B7CE-03BD9C7B5639}" srcOrd="0" destOrd="0" presId="urn:microsoft.com/office/officeart/2018/2/layout/IconVerticalSolidList"/>
    <dgm:cxn modelId="{EA1F1B62-45DB-44C6-93A7-C19F2DE5AB67}" type="presParOf" srcId="{AD717710-C4F1-4EEA-8012-02C26509F9C6}" destId="{0F9CA265-B4E2-4F8D-ADC8-5D0E6E701E9C}" srcOrd="1" destOrd="0" presId="urn:microsoft.com/office/officeart/2018/2/layout/IconVerticalSolidList"/>
    <dgm:cxn modelId="{A62DE03A-67D0-43A1-9E79-9F999BA3EEA8}" type="presParOf" srcId="{AD717710-C4F1-4EEA-8012-02C26509F9C6}" destId="{E4C42D31-EA66-49E5-8E6E-F2552892C7DF}" srcOrd="2" destOrd="0" presId="urn:microsoft.com/office/officeart/2018/2/layout/IconVerticalSolidList"/>
    <dgm:cxn modelId="{C4F03E92-6B33-4F90-B563-9EBE4F0F7AC6}" type="presParOf" srcId="{AD717710-C4F1-4EEA-8012-02C26509F9C6}" destId="{FC7C718A-0E01-43A9-8D84-A0E24D491B04}" srcOrd="3" destOrd="0" presId="urn:microsoft.com/office/officeart/2018/2/layout/IconVerticalSolidList"/>
    <dgm:cxn modelId="{E459342A-261C-4BAD-9EE1-142ECFD4D25D}" type="presParOf" srcId="{D622BD3D-A80C-406D-B7F9-459698C26F77}" destId="{302C94DA-5A3D-459C-B28F-DA50A43EEDD7}" srcOrd="3" destOrd="0" presId="urn:microsoft.com/office/officeart/2018/2/layout/IconVerticalSolidList"/>
    <dgm:cxn modelId="{F1C9D347-374D-48B7-80C7-013F66A2B9B2}" type="presParOf" srcId="{D622BD3D-A80C-406D-B7F9-459698C26F77}" destId="{1AE1DDA7-6EDA-4EA3-B69C-CA561F6AF673}" srcOrd="4" destOrd="0" presId="urn:microsoft.com/office/officeart/2018/2/layout/IconVerticalSolidList"/>
    <dgm:cxn modelId="{7D91138E-48C6-4790-A346-E46B88EEC5A1}" type="presParOf" srcId="{1AE1DDA7-6EDA-4EA3-B69C-CA561F6AF673}" destId="{06519BAC-A8D1-439A-A48C-8512E89FF58C}" srcOrd="0" destOrd="0" presId="urn:microsoft.com/office/officeart/2018/2/layout/IconVerticalSolidList"/>
    <dgm:cxn modelId="{70B4E28A-C31E-4233-AC4C-9AC4E461CFEE}" type="presParOf" srcId="{1AE1DDA7-6EDA-4EA3-B69C-CA561F6AF673}" destId="{5FD203AC-400F-4B1D-BEC9-D99B974DD7CA}" srcOrd="1" destOrd="0" presId="urn:microsoft.com/office/officeart/2018/2/layout/IconVerticalSolidList"/>
    <dgm:cxn modelId="{5535D590-6F5F-45F8-9366-8F97E88E2A9C}" type="presParOf" srcId="{1AE1DDA7-6EDA-4EA3-B69C-CA561F6AF673}" destId="{F3D82F61-4DAF-4E03-8D1D-B6C42E8487E2}" srcOrd="2" destOrd="0" presId="urn:microsoft.com/office/officeart/2018/2/layout/IconVerticalSolidList"/>
    <dgm:cxn modelId="{5D1C1856-97A9-420A-956A-228FBC7CE2B7}" type="presParOf" srcId="{1AE1DDA7-6EDA-4EA3-B69C-CA561F6AF673}" destId="{C4C1A9A9-5866-4461-8539-B326190E0D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41A17-A547-4C77-A318-4DB91314F53D}">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4B042-57ED-4164-BE93-01C8F304E071}">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3D40F6-6220-43B1-9FD6-728BA2D682F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244600">
            <a:lnSpc>
              <a:spcPct val="100000"/>
            </a:lnSpc>
            <a:spcBef>
              <a:spcPct val="0"/>
            </a:spcBef>
            <a:spcAft>
              <a:spcPct val="35000"/>
            </a:spcAft>
            <a:buNone/>
          </a:pPr>
          <a:r>
            <a:rPr lang="en-GB" sz="2800" kern="1200" dirty="0">
              <a:solidFill>
                <a:schemeClr val="bg1"/>
              </a:solidFill>
            </a:rPr>
            <a:t>What would you name your Enterprise?</a:t>
          </a:r>
          <a:endParaRPr lang="en-US" sz="2800" kern="1200" dirty="0">
            <a:solidFill>
              <a:schemeClr val="bg1"/>
            </a:solidFill>
          </a:endParaRPr>
        </a:p>
      </dsp:txBody>
      <dsp:txXfrm>
        <a:off x="1435590" y="531"/>
        <a:ext cx="9080009" cy="1242935"/>
      </dsp:txXfrm>
    </dsp:sp>
    <dsp:sp modelId="{2B46F221-139F-4C10-B7CE-03BD9C7B5639}">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CA265-B4E2-4F8D-ADC8-5D0E6E701E9C}">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C718A-0E01-43A9-8D84-A0E24D491B0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244600">
            <a:lnSpc>
              <a:spcPct val="100000"/>
            </a:lnSpc>
            <a:spcBef>
              <a:spcPct val="0"/>
            </a:spcBef>
            <a:spcAft>
              <a:spcPct val="35000"/>
            </a:spcAft>
            <a:buNone/>
          </a:pPr>
          <a:r>
            <a:rPr lang="en-GB" sz="2800" kern="1200" dirty="0">
              <a:solidFill>
                <a:schemeClr val="bg1"/>
              </a:solidFill>
            </a:rPr>
            <a:t>Take a moment to allow ideas to come to mind and document some examples.</a:t>
          </a:r>
          <a:endParaRPr lang="en-US" sz="2800" kern="1200" dirty="0">
            <a:solidFill>
              <a:schemeClr val="bg1"/>
            </a:solidFill>
          </a:endParaRPr>
        </a:p>
      </dsp:txBody>
      <dsp:txXfrm>
        <a:off x="1435590" y="1554201"/>
        <a:ext cx="9080009" cy="1242935"/>
      </dsp:txXfrm>
    </dsp:sp>
    <dsp:sp modelId="{06519BAC-A8D1-439A-A48C-8512E89FF58C}">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203AC-400F-4B1D-BEC9-D99B974DD7CA}">
      <dsp:nvSpPr>
        <dsp:cNvPr id="0" name=""/>
        <dsp:cNvSpPr/>
      </dsp:nvSpPr>
      <dsp:spPr>
        <a:xfrm>
          <a:off x="375988" y="3387531"/>
          <a:ext cx="683614" cy="683614"/>
        </a:xfrm>
        <a:prstGeom prst="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C1A9A9-5866-4461-8539-B326190E0D4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solidFill>
                <a:schemeClr val="bg1"/>
              </a:solidFill>
            </a:rPr>
            <a:t>Be Creative and experiment with different names.</a:t>
          </a:r>
          <a:endParaRPr lang="en-GB" sz="25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What ‘</a:t>
            </a:r>
            <a:r>
              <a:rPr lang="en-GB" sz="1200" b="1" dirty="0"/>
              <a:t>values</a:t>
            </a:r>
            <a:r>
              <a:rPr lang="en-GB" sz="1200" dirty="0"/>
              <a:t>’ would you want your </a:t>
            </a:r>
            <a:r>
              <a:rPr lang="en-GB" sz="1200" b="1" dirty="0"/>
              <a:t>Tech Company </a:t>
            </a:r>
            <a:r>
              <a:rPr lang="en-GB" sz="1200" dirty="0"/>
              <a:t>to have? and what word/image </a:t>
            </a:r>
            <a:r>
              <a:rPr lang="en-GB" dirty="0"/>
              <a:t>would express this?</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757299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93FC4-D12B-AB8A-F6A7-6FC4275571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647462-944C-197F-EE64-C663A97DCE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274FF-3DAC-3FCD-5BB2-6FF0DF637C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D9CBE3-068F-7D4C-605A-D246338A5B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0559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BA11D-D02D-AC8E-C01B-5B67928881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C7C57-1541-BC64-7E39-684356F7A5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936FD1-DA2A-90D9-511D-E0FDAA9433F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15B301-62E8-221A-54F8-11192C06F1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2682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2C39278-FCDC-1D73-0B72-B661EA0BBB7D}"/>
              </a:ext>
            </a:extLst>
          </p:cNvPr>
          <p:cNvSpPr>
            <a:spLocks noGrp="1" noRot="1" noChangeAspect="1" noTextEdit="1"/>
          </p:cNvSpPr>
          <p:nvPr>
            <p:ph type="sldImg"/>
          </p:nvPr>
        </p:nvSpPr>
        <p:spPr>
          <a:ln/>
        </p:spPr>
      </p:sp>
      <p:sp>
        <p:nvSpPr>
          <p:cNvPr id="14339" name="Notes Placeholder 2">
            <a:extLst>
              <a:ext uri="{FF2B5EF4-FFF2-40B4-BE49-F238E27FC236}">
                <a16:creationId xmlns:a16="http://schemas.microsoft.com/office/drawing/2014/main" id="{D07219BC-3000-140B-BE17-CB908EA7AE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F24090EE-A7B6-9F75-B62E-55C42A0998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BF7A3E8B-42C0-4D0D-AB1E-D5B0C957814E}" type="slidenum">
              <a:rPr lang="en-US" altLang="en-US" sz="1300"/>
              <a:pPr/>
              <a:t>25</a:t>
            </a:fld>
            <a:endParaRPr lang="en-US" altLang="en-US" sz="13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A4F32F9-8889-1361-224F-E33F799312A4}"/>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5B4D3502-1024-8415-2767-92D8F6FF8C3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634100A4-652B-FF55-AB83-20DFB2692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28FC6407-C9B8-4E92-9495-7D964D147497}" type="slidenum">
              <a:rPr lang="en-US" altLang="en-US" sz="1300"/>
              <a:pPr/>
              <a:t>26</a:t>
            </a:fld>
            <a:endParaRPr lang="en-US" altLang="en-US" sz="13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1B5F2AE-23A4-B61E-61B9-740D56975F3D}"/>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48432671-23DB-BB57-E729-D74FD1E4AC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2532" name="Slide Number Placeholder 3">
            <a:extLst>
              <a:ext uri="{FF2B5EF4-FFF2-40B4-BE49-F238E27FC236}">
                <a16:creationId xmlns:a16="http://schemas.microsoft.com/office/drawing/2014/main" id="{0D206F57-E035-76C8-EE62-366D6E3EC7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0A30AA9-5485-4686-A447-26E5E0C74815}" type="slidenum">
              <a:rPr lang="en-US" altLang="en-US" sz="1300"/>
              <a:pPr/>
              <a:t>27</a:t>
            </a:fld>
            <a:endParaRPr lang="en-US" altLang="en-US" sz="13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A0BCC7-946B-4489-3AC0-7592D49BFED5}"/>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79E5CAB-F209-C780-3429-0B1F107E989C}"/>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64F3AD74-5ADA-768D-E239-D8B2738B7E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2532" name="Slide Number Placeholder 3">
            <a:extLst>
              <a:ext uri="{FF2B5EF4-FFF2-40B4-BE49-F238E27FC236}">
                <a16:creationId xmlns:a16="http://schemas.microsoft.com/office/drawing/2014/main" id="{68C94098-15C0-0E86-64D8-828144A2BB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0A30AA9-5485-4686-A447-26E5E0C74815}" type="slidenum">
              <a:rPr lang="en-US" altLang="en-US" sz="1300"/>
              <a:pPr/>
              <a:t>28</a:t>
            </a:fld>
            <a:endParaRPr lang="en-US" altLang="en-US" sz="1300"/>
          </a:p>
        </p:txBody>
      </p:sp>
    </p:spTree>
    <p:extLst>
      <p:ext uri="{BB962C8B-B14F-4D97-AF65-F5344CB8AC3E}">
        <p14:creationId xmlns:p14="http://schemas.microsoft.com/office/powerpoint/2010/main" val="3222036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4800EC9-F676-F3D8-1DDC-CB00C27BA79E}"/>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8C241B0F-18E8-571F-961D-1A1636870F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599BE538-EA88-0DC7-721D-3CC56BC70A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40345F82-0ED2-4A19-B8FA-3B4C8F26BF1A}" type="slidenum">
              <a:rPr lang="en-US" altLang="en-US" sz="1300"/>
              <a:pPr/>
              <a:t>29</a:t>
            </a:fld>
            <a:endParaRPr lang="en-US" altLang="en-US" sz="13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6669278-C2B7-9F09-27C0-6CA0C69F8492}"/>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1FC6D25-0AC7-DF94-7758-EDD7224952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700"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71375A40-9D25-520E-7681-2E01A1A682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17EB69C5-557C-40B6-AC63-1C03576E4F91}" type="slidenum">
              <a:rPr lang="en-US" altLang="en-US" sz="1300"/>
              <a:pPr/>
              <a:t>30</a:t>
            </a:fld>
            <a:endParaRPr lang="en-US" altLang="en-US" sz="13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14259-3B08-2911-992E-C11887CEB529}"/>
            </a:ext>
          </a:extLst>
        </p:cNvPr>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4B11E49-CE7A-AC40-3FF3-5B2364AEBD2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86C0742A-20D2-6592-8A80-D90520BE91D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a:latin typeface="Arial" panose="020B0604020202020204" pitchFamily="34" charset="0"/>
              </a:rPr>
              <a:t>* Difference between a Ltd and a CIC, they are very similar, except a CIC has an asset-lock and a dividend cap to limit the amount of profit shareholders can receive. For more info https://blog.super.global/why-were-a-cic-not-a-charity-or-ltd-company-939b9d087b8d.</a:t>
            </a:r>
            <a:br>
              <a:rPr lang="en-GB" altLang="en-US" sz="800">
                <a:latin typeface="Arial" panose="020B0604020202020204" pitchFamily="34" charset="0"/>
              </a:rPr>
            </a:br>
            <a:r>
              <a:rPr lang="en-GB" altLang="en-US" sz="800">
                <a:latin typeface="Arial" panose="020B0604020202020204" pitchFamily="34" charset="0"/>
              </a:rPr>
              <a:t>* A charity can set-up a ‘Subsidiary Trading Company’ to sell products not related to it’s primary aim in order to feed extra funds back into the charity. </a:t>
            </a:r>
          </a:p>
          <a:p>
            <a:r>
              <a:rPr lang="en-GB" altLang="en-US" sz="400">
                <a:latin typeface="Arial" panose="020B0604020202020204" pitchFamily="34" charset="0"/>
              </a:rPr>
              <a:t>* </a:t>
            </a:r>
            <a:r>
              <a:rPr lang="en-GB" altLang="en-US" sz="700" b="1">
                <a:latin typeface="Arial" panose="020B0604020202020204" pitchFamily="34" charset="0"/>
              </a:rPr>
              <a:t>+ Franchises</a:t>
            </a:r>
            <a:r>
              <a:rPr lang="en-GB" altLang="en-US" sz="700">
                <a:latin typeface="Arial" panose="020B0604020202020204" pitchFamily="34" charset="0"/>
              </a:rPr>
              <a:t> e.g. McDonalds.</a:t>
            </a:r>
          </a:p>
        </p:txBody>
      </p:sp>
      <p:sp>
        <p:nvSpPr>
          <p:cNvPr id="27652" name="Slide Number Placeholder 3">
            <a:extLst>
              <a:ext uri="{FF2B5EF4-FFF2-40B4-BE49-F238E27FC236}">
                <a16:creationId xmlns:a16="http://schemas.microsoft.com/office/drawing/2014/main" id="{8DAEF581-BC87-9CDB-FF6B-94CB9117E4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17EB69C5-557C-40B6-AC63-1C03576E4F91}" type="slidenum">
              <a:rPr lang="en-US" altLang="en-US" sz="1300"/>
              <a:pPr/>
              <a:t>31</a:t>
            </a:fld>
            <a:endParaRPr lang="en-US" altLang="en-US" sz="1300"/>
          </a:p>
        </p:txBody>
      </p:sp>
    </p:spTree>
    <p:extLst>
      <p:ext uri="{BB962C8B-B14F-4D97-AF65-F5344CB8AC3E}">
        <p14:creationId xmlns:p14="http://schemas.microsoft.com/office/powerpoint/2010/main" val="3394695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B7110-131E-5C04-B60F-50AC3ACA8387}"/>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DCF2A4DB-D162-DD0D-CB05-3FC0B64F6266}"/>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619C04F2-B250-71B0-DD80-3FDA4A86E2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2532" name="Slide Number Placeholder 3">
            <a:extLst>
              <a:ext uri="{FF2B5EF4-FFF2-40B4-BE49-F238E27FC236}">
                <a16:creationId xmlns:a16="http://schemas.microsoft.com/office/drawing/2014/main" id="{4522D7EB-4F71-CE05-15C9-4EF2370C9C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0A30AA9-5485-4686-A447-26E5E0C74815}" type="slidenum">
              <a:rPr lang="en-US" altLang="en-US" sz="1300"/>
              <a:pPr/>
              <a:t>32</a:t>
            </a:fld>
            <a:endParaRPr lang="en-US" altLang="en-US" sz="1300"/>
          </a:p>
        </p:txBody>
      </p:sp>
    </p:spTree>
    <p:extLst>
      <p:ext uri="{BB962C8B-B14F-4D97-AF65-F5344CB8AC3E}">
        <p14:creationId xmlns:p14="http://schemas.microsoft.com/office/powerpoint/2010/main" val="290871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3AC3D-DD35-698F-28AE-A998159A15E6}"/>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FE841A4-CEEF-EA59-0AF3-95855BC81B2B}"/>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01DC2E90-3E19-B349-B264-C23611CB8B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ECFA0971-BB83-5F2F-2566-26DB11FAA4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40345F82-0ED2-4A19-B8FA-3B4C8F26BF1A}" type="slidenum">
              <a:rPr lang="en-US" altLang="en-US" sz="1300"/>
              <a:pPr/>
              <a:t>33</a:t>
            </a:fld>
            <a:endParaRPr lang="en-US" altLang="en-US" sz="1300"/>
          </a:p>
        </p:txBody>
      </p:sp>
    </p:spTree>
    <p:extLst>
      <p:ext uri="{BB962C8B-B14F-4D97-AF65-F5344CB8AC3E}">
        <p14:creationId xmlns:p14="http://schemas.microsoft.com/office/powerpoint/2010/main" val="2131397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FEFB609-AF80-240F-6733-BDDB57359DE3}"/>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47F18E41-CD91-FAB3-FCC6-B71499EC36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92113" lvl="1" eaLnBrk="1" hangingPunct="1">
              <a:buFont typeface="Courier New" panose="02070309020205020404" pitchFamily="49" charset="0"/>
              <a:buNone/>
            </a:pPr>
            <a:r>
              <a:rPr lang="en-GB" altLang="en-US" sz="1600">
                <a:latin typeface="Arial" panose="020B0604020202020204" pitchFamily="34" charset="0"/>
              </a:rPr>
              <a:t>* The </a:t>
            </a:r>
            <a:r>
              <a:rPr lang="en-GB" altLang="en-US" sz="1600" b="1">
                <a:latin typeface="Arial" panose="020B0604020202020204" pitchFamily="34" charset="0"/>
              </a:rPr>
              <a:t>Memorandum </a:t>
            </a:r>
            <a:r>
              <a:rPr lang="en-GB" altLang="en-US" sz="1600">
                <a:latin typeface="Arial" panose="020B0604020202020204" pitchFamily="34" charset="0"/>
              </a:rPr>
              <a:t>is a legal statement that contains the names of the founding members. It declares each person’s intention to incorporate the company and become a member.</a:t>
            </a:r>
          </a:p>
          <a:p>
            <a:pPr marL="392113" lvl="1" eaLnBrk="1" hangingPunct="1">
              <a:buFont typeface="Courier New" panose="02070309020205020404" pitchFamily="49" charset="0"/>
              <a:buNone/>
            </a:pPr>
            <a:r>
              <a:rPr lang="en-GB" altLang="en-US" sz="1600">
                <a:latin typeface="Arial" panose="020B0604020202020204" pitchFamily="34" charset="0"/>
              </a:rPr>
              <a:t>* The </a:t>
            </a:r>
            <a:r>
              <a:rPr lang="en-GB" altLang="en-US" sz="1600" b="1">
                <a:latin typeface="Arial" panose="020B0604020202020204" pitchFamily="34" charset="0"/>
              </a:rPr>
              <a:t>Articles</a:t>
            </a:r>
            <a:r>
              <a:rPr lang="en-GB" altLang="en-US" sz="1600">
                <a:latin typeface="Arial" panose="020B0604020202020204" pitchFamily="34" charset="0"/>
              </a:rPr>
              <a:t> outline the rules about how a company will be run i.e. it’s Directors and their responsibilities. </a:t>
            </a:r>
          </a:p>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A6C193CA-6A2E-BEC8-5C3D-02BF367D8E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D0B8192-5D4C-4CCC-A8F4-F494DB80A40E}" type="slidenum">
              <a:rPr lang="en-US" altLang="en-US" sz="1300"/>
              <a:pPr/>
              <a:t>34</a:t>
            </a:fld>
            <a:endParaRPr lang="en-US" altLang="en-US" sz="13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AAF13-4C30-C9CB-578F-786D33275A3F}"/>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D5FD797-FA9E-D014-7FF8-C27979BF68F2}"/>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712DA1FE-EF89-782D-9307-58C14531DC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F9A05348-8825-EC34-EEEC-715384F991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68375" rtl="0" eaLnBrk="1" fontAlgn="auto" latinLnBrk="0" hangingPunct="1">
              <a:lnSpc>
                <a:spcPct val="100000"/>
              </a:lnSpc>
              <a:spcBef>
                <a:spcPts val="0"/>
              </a:spcBef>
              <a:spcAft>
                <a:spcPts val="0"/>
              </a:spcAft>
              <a:buClrTx/>
              <a:buSzTx/>
              <a:buFontTx/>
              <a:buNone/>
              <a:tabLst/>
              <a:defRPr/>
            </a:pPr>
            <a:fld id="{40345F82-0ED2-4A19-B8FA-3B4C8F26BF1A}"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68375" rtl="0" eaLnBrk="1" fontAlgn="auto" latinLnBrk="0" hangingPunct="1">
                <a:lnSpc>
                  <a:spcPct val="100000"/>
                </a:lnSpc>
                <a:spcBef>
                  <a:spcPts val="0"/>
                </a:spcBef>
                <a:spcAft>
                  <a:spcPts val="0"/>
                </a:spcAft>
                <a:buClrTx/>
                <a:buSzTx/>
                <a:buFontTx/>
                <a:buNone/>
                <a:tabLst/>
                <a:defRPr/>
              </a:pPr>
              <a:t>40</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5055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t>Employees</a:t>
            </a:r>
            <a:r>
              <a:rPr lang="en-GB" sz="1200" dirty="0"/>
              <a:t>: have an objective for e.g. Good Work/Life Balance, High levels of job satisfaction, Good pay.</a:t>
            </a:r>
          </a:p>
          <a:p>
            <a:pPr>
              <a:defRPr/>
            </a:pPr>
            <a:r>
              <a:rPr lang="en-GB" sz="1200" dirty="0"/>
              <a:t>Customers: Quality product, Good customer service.</a:t>
            </a:r>
          </a:p>
        </p:txBody>
      </p:sp>
      <p:sp>
        <p:nvSpPr>
          <p:cNvPr id="4" name="Slide Number Placeholder 3"/>
          <p:cNvSpPr>
            <a:spLocks noGrp="1"/>
          </p:cNvSpPr>
          <p:nvPr>
            <p:ph type="sldNum" sz="quarter" idx="5"/>
          </p:nvPr>
        </p:nvSpPr>
        <p:spPr/>
        <p:txBody>
          <a:bodyPr/>
          <a:lstStyle/>
          <a:p>
            <a:fld id="{93445808-0A42-4057-92F6-5314E76B2A59}" type="slidenum">
              <a:rPr lang="en-GB" smtClean="0"/>
              <a:t>42</a:t>
            </a:fld>
            <a:endParaRPr lang="en-GB"/>
          </a:p>
        </p:txBody>
      </p:sp>
    </p:spTree>
    <p:extLst>
      <p:ext uri="{BB962C8B-B14F-4D97-AF65-F5344CB8AC3E}">
        <p14:creationId xmlns:p14="http://schemas.microsoft.com/office/powerpoint/2010/main" val="4071949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5DF59B-F57B-468E-3131-1281587C6A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14A46B-C822-CA4D-871D-63D4C74EA7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7CF8AF-3092-AB0D-B4B8-660AEA565204}"/>
              </a:ext>
            </a:extLst>
          </p:cNvPr>
          <p:cNvSpPr>
            <a:spLocks noGrp="1"/>
          </p:cNvSpPr>
          <p:nvPr>
            <p:ph type="body" idx="1"/>
          </p:nvPr>
        </p:nvSpPr>
        <p:spPr/>
        <p:txBody>
          <a:bodyPr/>
          <a:lstStyle/>
          <a:p>
            <a:pPr>
              <a:defRPr/>
            </a:pPr>
            <a:r>
              <a:rPr lang="en-GB" sz="1200" b="1" dirty="0"/>
              <a:t>Employees</a:t>
            </a:r>
            <a:r>
              <a:rPr lang="en-GB" sz="1200" dirty="0"/>
              <a:t>: have an objective for e.g. Good Work/Life Balance, High levels of job satisfaction, Good pay.</a:t>
            </a:r>
          </a:p>
          <a:p>
            <a:pPr>
              <a:defRPr/>
            </a:pPr>
            <a:r>
              <a:rPr lang="en-GB" sz="1200" dirty="0"/>
              <a:t>Customers: Quality product, Good customer service.</a:t>
            </a:r>
          </a:p>
        </p:txBody>
      </p:sp>
      <p:sp>
        <p:nvSpPr>
          <p:cNvPr id="4" name="Slide Number Placeholder 3">
            <a:extLst>
              <a:ext uri="{FF2B5EF4-FFF2-40B4-BE49-F238E27FC236}">
                <a16:creationId xmlns:a16="http://schemas.microsoft.com/office/drawing/2014/main" id="{9CB6BDC5-303D-F045-95AC-72A56984E1E4}"/>
              </a:ext>
            </a:extLst>
          </p:cNvPr>
          <p:cNvSpPr>
            <a:spLocks noGrp="1"/>
          </p:cNvSpPr>
          <p:nvPr>
            <p:ph type="sldNum" sz="quarter" idx="5"/>
          </p:nvPr>
        </p:nvSpPr>
        <p:spPr/>
        <p:txBody>
          <a:bodyPr/>
          <a:lstStyle/>
          <a:p>
            <a:fld id="{93445808-0A42-4057-92F6-5314E76B2A59}" type="slidenum">
              <a:rPr lang="en-GB" smtClean="0"/>
              <a:t>43</a:t>
            </a:fld>
            <a:endParaRPr lang="en-GB"/>
          </a:p>
        </p:txBody>
      </p:sp>
    </p:spTree>
    <p:extLst>
      <p:ext uri="{BB962C8B-B14F-4D97-AF65-F5344CB8AC3E}">
        <p14:creationId xmlns:p14="http://schemas.microsoft.com/office/powerpoint/2010/main" val="2358069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522D5-C5C6-C72F-5CE0-8188CA96CA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54DC40-43DB-74D9-E7BF-D5DD991DBC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5C7284-87AE-7255-50DE-ED54B77A7C2B}"/>
              </a:ext>
            </a:extLst>
          </p:cNvPr>
          <p:cNvSpPr>
            <a:spLocks noGrp="1"/>
          </p:cNvSpPr>
          <p:nvPr>
            <p:ph type="body" idx="1"/>
          </p:nvPr>
        </p:nvSpPr>
        <p:spPr/>
        <p:txBody>
          <a:bodyPr/>
          <a:lstStyle/>
          <a:p>
            <a:pPr>
              <a:defRPr/>
            </a:pPr>
            <a:r>
              <a:rPr lang="en-GB" sz="1200" b="1" dirty="0"/>
              <a:t>Employees</a:t>
            </a:r>
            <a:r>
              <a:rPr lang="en-GB" sz="1200" dirty="0"/>
              <a:t>: have an objective for e.g. Good Work/Life Balance, High levels of job satisfaction, Good pay.</a:t>
            </a:r>
          </a:p>
          <a:p>
            <a:pPr>
              <a:defRPr/>
            </a:pPr>
            <a:r>
              <a:rPr lang="en-GB" sz="1200" dirty="0"/>
              <a:t>Customers: Quality product, Good customer service.</a:t>
            </a:r>
          </a:p>
        </p:txBody>
      </p:sp>
      <p:sp>
        <p:nvSpPr>
          <p:cNvPr id="4" name="Slide Number Placeholder 3">
            <a:extLst>
              <a:ext uri="{FF2B5EF4-FFF2-40B4-BE49-F238E27FC236}">
                <a16:creationId xmlns:a16="http://schemas.microsoft.com/office/drawing/2014/main" id="{E50890AB-29D2-8AAE-4E1C-518985FFFD49}"/>
              </a:ext>
            </a:extLst>
          </p:cNvPr>
          <p:cNvSpPr>
            <a:spLocks noGrp="1"/>
          </p:cNvSpPr>
          <p:nvPr>
            <p:ph type="sldNum" sz="quarter" idx="5"/>
          </p:nvPr>
        </p:nvSpPr>
        <p:spPr/>
        <p:txBody>
          <a:bodyPr/>
          <a:lstStyle/>
          <a:p>
            <a:fld id="{93445808-0A42-4057-92F6-5314E76B2A59}" type="slidenum">
              <a:rPr lang="en-GB" smtClean="0"/>
              <a:t>45</a:t>
            </a:fld>
            <a:endParaRPr lang="en-GB"/>
          </a:p>
        </p:txBody>
      </p:sp>
    </p:spTree>
    <p:extLst>
      <p:ext uri="{BB962C8B-B14F-4D97-AF65-F5344CB8AC3E}">
        <p14:creationId xmlns:p14="http://schemas.microsoft.com/office/powerpoint/2010/main" val="32393837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CBBF8-572D-97CE-396A-A52F1E54CC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1DDDBF-7C2A-C932-59A1-14FB722AB3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7A55B4-87DA-B6C5-3E3A-BDF1420E7239}"/>
              </a:ext>
            </a:extLst>
          </p:cNvPr>
          <p:cNvSpPr>
            <a:spLocks noGrp="1"/>
          </p:cNvSpPr>
          <p:nvPr>
            <p:ph type="body" idx="1"/>
          </p:nvPr>
        </p:nvSpPr>
        <p:spPr/>
        <p:txBody>
          <a:bodyPr/>
          <a:lstStyle/>
          <a:p>
            <a:pPr>
              <a:defRPr/>
            </a:pPr>
            <a:r>
              <a:rPr lang="en-GB" sz="1200" b="1" dirty="0"/>
              <a:t>Employees</a:t>
            </a:r>
            <a:r>
              <a:rPr lang="en-GB" sz="1200" dirty="0"/>
              <a:t>: have an objective for e.g. Good Work/Life Balance, High levels of job satisfaction, Good pay.</a:t>
            </a:r>
          </a:p>
          <a:p>
            <a:pPr>
              <a:defRPr/>
            </a:pPr>
            <a:r>
              <a:rPr lang="en-GB" sz="1200" dirty="0"/>
              <a:t>Customers: Quality product, Good customer service.</a:t>
            </a:r>
          </a:p>
        </p:txBody>
      </p:sp>
      <p:sp>
        <p:nvSpPr>
          <p:cNvPr id="4" name="Slide Number Placeholder 3">
            <a:extLst>
              <a:ext uri="{FF2B5EF4-FFF2-40B4-BE49-F238E27FC236}">
                <a16:creationId xmlns:a16="http://schemas.microsoft.com/office/drawing/2014/main" id="{68A47754-6E6B-D839-EBBC-64935DBCFCC7}"/>
              </a:ext>
            </a:extLst>
          </p:cNvPr>
          <p:cNvSpPr>
            <a:spLocks noGrp="1"/>
          </p:cNvSpPr>
          <p:nvPr>
            <p:ph type="sldNum" sz="quarter" idx="5"/>
          </p:nvPr>
        </p:nvSpPr>
        <p:spPr/>
        <p:txBody>
          <a:bodyPr/>
          <a:lstStyle/>
          <a:p>
            <a:fld id="{93445808-0A42-4057-92F6-5314E76B2A59}" type="slidenum">
              <a:rPr lang="en-GB" smtClean="0"/>
              <a:t>46</a:t>
            </a:fld>
            <a:endParaRPr lang="en-GB"/>
          </a:p>
        </p:txBody>
      </p:sp>
    </p:spTree>
    <p:extLst>
      <p:ext uri="{BB962C8B-B14F-4D97-AF65-F5344CB8AC3E}">
        <p14:creationId xmlns:p14="http://schemas.microsoft.com/office/powerpoint/2010/main" val="3749041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7BACD-E1A0-02DF-29EC-B1BBCC5D4182}"/>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A28F0DA-F0C5-9431-2024-5328C49FF00E}"/>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DC1AB851-0D30-D4B2-CAA5-C5B8757DE0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5647AA0F-3560-82CD-842E-89FD2B2F67C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68375" rtl="0" eaLnBrk="1" fontAlgn="auto" latinLnBrk="0" hangingPunct="1">
              <a:lnSpc>
                <a:spcPct val="100000"/>
              </a:lnSpc>
              <a:spcBef>
                <a:spcPts val="0"/>
              </a:spcBef>
              <a:spcAft>
                <a:spcPts val="0"/>
              </a:spcAft>
              <a:buClrTx/>
              <a:buSzTx/>
              <a:buFontTx/>
              <a:buNone/>
              <a:tabLst/>
              <a:defRPr/>
            </a:pPr>
            <a:fld id="{40345F82-0ED2-4A19-B8FA-3B4C8F26BF1A}"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68375" rtl="0" eaLnBrk="1" fontAlgn="auto" latinLnBrk="0" hangingPunct="1">
                <a:lnSpc>
                  <a:spcPct val="100000"/>
                </a:lnSpc>
                <a:spcBef>
                  <a:spcPts val="0"/>
                </a:spcBef>
                <a:spcAft>
                  <a:spcPts val="0"/>
                </a:spcAft>
                <a:buClrTx/>
                <a:buSzTx/>
                <a:buFontTx/>
                <a:buNone/>
                <a:tabLst/>
                <a:defRPr/>
              </a:pPr>
              <a:t>48</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623013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8AFCE-798A-FFA7-774E-FE09791041AF}"/>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51B3FA6-7BEC-C70B-D597-47C86C489B47}"/>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1FC531EA-C30D-4E87-D581-BB794BF33B4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2B55F119-B796-7348-2A1C-C4795613A1F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68375" rtl="0" eaLnBrk="1" fontAlgn="auto" latinLnBrk="0" hangingPunct="1">
              <a:lnSpc>
                <a:spcPct val="100000"/>
              </a:lnSpc>
              <a:spcBef>
                <a:spcPts val="0"/>
              </a:spcBef>
              <a:spcAft>
                <a:spcPts val="0"/>
              </a:spcAft>
              <a:buClrTx/>
              <a:buSzTx/>
              <a:buFontTx/>
              <a:buNone/>
              <a:tabLst/>
              <a:defRPr/>
            </a:pPr>
            <a:fld id="{40345F82-0ED2-4A19-B8FA-3B4C8F26BF1A}"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68375" rtl="0" eaLnBrk="1" fontAlgn="auto" latinLnBrk="0" hangingPunct="1">
                <a:lnSpc>
                  <a:spcPct val="100000"/>
                </a:lnSpc>
                <a:spcBef>
                  <a:spcPts val="0"/>
                </a:spcBef>
                <a:spcAft>
                  <a:spcPts val="0"/>
                </a:spcAft>
                <a:buClrTx/>
                <a:buSzTx/>
                <a:buFontTx/>
                <a:buNone/>
                <a:tabLst/>
                <a:defRPr/>
              </a:pPr>
              <a:t>49</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490498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1777C-CA31-62CD-149C-8BCB6E5D101A}"/>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E040BA2-2456-767F-4317-46E65DA2EDAF}"/>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C469D884-DCA2-C243-3CE5-50EC8EE5B8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92AC5124-1AFD-DBF1-4424-5F186204C9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68375" rtl="0" eaLnBrk="1" fontAlgn="auto" latinLnBrk="0" hangingPunct="1">
              <a:lnSpc>
                <a:spcPct val="100000"/>
              </a:lnSpc>
              <a:spcBef>
                <a:spcPts val="0"/>
              </a:spcBef>
              <a:spcAft>
                <a:spcPts val="0"/>
              </a:spcAft>
              <a:buClrTx/>
              <a:buSzTx/>
              <a:buFontTx/>
              <a:buNone/>
              <a:tabLst/>
              <a:defRPr/>
            </a:pPr>
            <a:fld id="{40345F82-0ED2-4A19-B8FA-3B4C8F26BF1A}"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68375" rtl="0" eaLnBrk="1" fontAlgn="auto" latinLnBrk="0" hangingPunct="1">
                <a:lnSpc>
                  <a:spcPct val="100000"/>
                </a:lnSpc>
                <a:spcBef>
                  <a:spcPts val="0"/>
                </a:spcBef>
                <a:spcAft>
                  <a:spcPts val="0"/>
                </a:spcAft>
                <a:buClrTx/>
                <a:buSzTx/>
                <a:buFontTx/>
                <a:buNone/>
                <a:tabLst/>
                <a:defRPr/>
              </a:pPr>
              <a:t>54</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290675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42499-D4D9-7C24-BC24-B285597765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9453D1-9799-85A0-F833-AB8235BC04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A6EE3-7AB6-9640-5A94-796666AA30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A9C005-5481-F630-D354-6E82F59ED5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43091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2E315-871D-2F1D-5DE9-00FE9F723E33}"/>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03853AE-1974-F961-F19E-51A65CEA063C}"/>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A4CE78B0-4B99-DF9F-4D0D-A79B0F6439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 DSIT reports directly to the Prime Minister and Cabinet.</a:t>
            </a:r>
          </a:p>
          <a:p>
            <a:r>
              <a:rPr lang="en-US" sz="1200" b="0" i="0" kern="1200" dirty="0">
                <a:solidFill>
                  <a:schemeClr val="tx1"/>
                </a:solidFill>
                <a:effectLst/>
                <a:latin typeface="+mn-lt"/>
                <a:ea typeface="+mn-ea"/>
                <a:cs typeface="+mn-cs"/>
              </a:rPr>
              <a:t>* The </a:t>
            </a:r>
            <a:r>
              <a:rPr lang="en-US" dirty="0"/>
              <a:t>Secretary of State for Science, Innovation and Technology</a:t>
            </a:r>
            <a:r>
              <a:rPr lang="en-US" sz="1200" b="0" i="0" kern="1200" dirty="0">
                <a:solidFill>
                  <a:schemeClr val="tx1"/>
                </a:solidFill>
                <a:effectLst/>
                <a:latin typeface="+mn-lt"/>
                <a:ea typeface="+mn-ea"/>
                <a:cs typeface="+mn-cs"/>
              </a:rPr>
              <a:t> holds ministerial responsibility, overseeing the department's strategic goals</a:t>
            </a:r>
          </a:p>
          <a:p>
            <a:r>
              <a:rPr lang="en-US" dirty="0"/>
              <a:t>* As of March 2026, the current UK Secretary of State for Science, Innovation and Technology is the Rt Hon ‘Liz Kendall’ MP. </a:t>
            </a:r>
            <a:r>
              <a:rPr lang="en-US" sz="1200" b="0" i="0" kern="1200" dirty="0">
                <a:solidFill>
                  <a:schemeClr val="tx1"/>
                </a:solidFill>
                <a:effectLst/>
                <a:latin typeface="+mn-lt"/>
                <a:ea typeface="+mn-ea"/>
                <a:cs typeface="+mn-cs"/>
              </a:rPr>
              <a:t>She took office on September 5, 2025, and leads the department, which includes responsibility for UKRI.</a:t>
            </a:r>
          </a:p>
          <a:p>
            <a:pPr marL="457200" indent="-457200">
              <a:buFont typeface="Arial" panose="020B0604020202020204" pitchFamily="34" charset="0"/>
              <a:buChar char="•"/>
            </a:pPr>
            <a:r>
              <a:rPr lang="en-GB" sz="1200" b="1" dirty="0">
                <a:solidFill>
                  <a:srgbClr val="FFFF00"/>
                </a:solidFill>
              </a:rPr>
              <a:t>DSIT: </a:t>
            </a:r>
            <a:r>
              <a:rPr lang="en-GB" sz="1200" dirty="0">
                <a:solidFill>
                  <a:srgbClr val="FFFF00"/>
                </a:solidFill>
              </a:rPr>
              <a:t>The</a:t>
            </a:r>
            <a:r>
              <a:rPr lang="en-GB" sz="1200" dirty="0"/>
              <a:t> </a:t>
            </a:r>
            <a:r>
              <a:rPr lang="en-GB" sz="1200" b="1" dirty="0">
                <a:solidFill>
                  <a:srgbClr val="FFFF00"/>
                </a:solidFill>
              </a:rPr>
              <a:t>Department for Science, Innovation and Technology - funds </a:t>
            </a:r>
            <a:r>
              <a:rPr lang="en-GB" sz="1200" dirty="0">
                <a:solidFill>
                  <a:srgbClr val="FFFF00"/>
                </a:solidFill>
              </a:rPr>
              <a:t>\/</a:t>
            </a:r>
          </a:p>
          <a:p>
            <a:pPr marL="457200" indent="-457200">
              <a:buFont typeface="Arial" panose="020B0604020202020204" pitchFamily="34" charset="0"/>
              <a:buChar char="•"/>
            </a:pPr>
            <a:r>
              <a:rPr lang="en-GB" sz="1200" b="1" dirty="0">
                <a:solidFill>
                  <a:srgbClr val="FFFF00"/>
                </a:solidFill>
              </a:rPr>
              <a:t>Research and Innovation (UKRI) – which funds the</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Innovate UK – which funds </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Other </a:t>
            </a:r>
            <a:r>
              <a:rPr lang="en-GB" sz="1200" dirty="0"/>
              <a:t>specialist national programmes such as Creative Wales.</a:t>
            </a:r>
            <a:endParaRPr lang="en-GB" altLang="en-US" dirty="0">
              <a:latin typeface="Arial" panose="020B0604020202020204" pitchFamily="34" charset="0"/>
            </a:endParaRPr>
          </a:p>
        </p:txBody>
      </p:sp>
      <p:sp>
        <p:nvSpPr>
          <p:cNvPr id="15364" name="Slide Number Placeholder 3">
            <a:extLst>
              <a:ext uri="{FF2B5EF4-FFF2-40B4-BE49-F238E27FC236}">
                <a16:creationId xmlns:a16="http://schemas.microsoft.com/office/drawing/2014/main" id="{7947D576-C86B-C228-4F10-F57010CD32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58</a:t>
            </a:fld>
            <a:endParaRPr lang="en-GB" altLang="en-US">
              <a:latin typeface="Arial" panose="020B0604020202020204" pitchFamily="34" charset="0"/>
            </a:endParaRPr>
          </a:p>
        </p:txBody>
      </p:sp>
    </p:spTree>
    <p:extLst>
      <p:ext uri="{BB962C8B-B14F-4D97-AF65-F5344CB8AC3E}">
        <p14:creationId xmlns:p14="http://schemas.microsoft.com/office/powerpoint/2010/main" val="2522447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2D1937A-14CF-ED6A-56C0-EA1CA70A80C6}"/>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F9F6BEE9-2A65-9505-60CF-C54D7373AA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Ref: https://www.gov.uk/government/news/innovative-ideas-to-change-the-world-new-business-funding</a:t>
            </a:r>
          </a:p>
        </p:txBody>
      </p:sp>
      <p:sp>
        <p:nvSpPr>
          <p:cNvPr id="15364" name="Slide Number Placeholder 3">
            <a:extLst>
              <a:ext uri="{FF2B5EF4-FFF2-40B4-BE49-F238E27FC236}">
                <a16:creationId xmlns:a16="http://schemas.microsoft.com/office/drawing/2014/main" id="{B79B24CC-4154-ABBF-856F-BBA13080E8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59</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Creative Wales won't pay for the whole project</a:t>
            </a:r>
          </a:p>
          <a:p>
            <a:pPr fontAlgn="t"/>
            <a:r>
              <a:rPr lang="en-GB" sz="1200" b="0" i="0" kern="1200" dirty="0">
                <a:solidFill>
                  <a:schemeClr val="tx1"/>
                </a:solidFill>
                <a:effectLst/>
                <a:latin typeface="+mn-lt"/>
                <a:ea typeface="+mn-ea"/>
                <a:cs typeface="+mn-cs"/>
              </a:rPr>
              <a:t>Think of the funding as </a:t>
            </a:r>
            <a:r>
              <a:rPr lang="en-GB" sz="1200" b="1" i="0" kern="1200" dirty="0">
                <a:solidFill>
                  <a:schemeClr val="tx1"/>
                </a:solidFill>
                <a:effectLst/>
                <a:latin typeface="+mn-lt"/>
                <a:ea typeface="+mn-ea"/>
                <a:cs typeface="+mn-cs"/>
              </a:rPr>
              <a:t>part of the finance package</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For example:</a:t>
            </a:r>
          </a:p>
          <a:p>
            <a:pPr fontAlgn="t"/>
            <a:r>
              <a:rPr lang="en-GB" sz="1200" b="0" i="0" kern="1200" dirty="0">
                <a:solidFill>
                  <a:schemeClr val="tx1"/>
                </a:solidFill>
                <a:effectLst/>
                <a:latin typeface="+mn-lt"/>
                <a:ea typeface="+mn-ea"/>
                <a:cs typeface="+mn-cs"/>
              </a:rPr>
              <a:t>Animation costs </a:t>
            </a:r>
            <a:r>
              <a:rPr lang="en-GB" sz="1200" b="1" i="0" kern="1200" dirty="0">
                <a:solidFill>
                  <a:schemeClr val="tx1"/>
                </a:solidFill>
                <a:effectLst/>
                <a:latin typeface="+mn-lt"/>
                <a:ea typeface="+mn-ea"/>
                <a:cs typeface="+mn-cs"/>
              </a:rPr>
              <a:t>£500,000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£100,000 from an investor/broadcaster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£350,000 from other finance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£50,000 from Creative Wales</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62</a:t>
            </a:fld>
            <a:endParaRPr lang="en-GB"/>
          </a:p>
        </p:txBody>
      </p:sp>
    </p:spTree>
    <p:extLst>
      <p:ext uri="{BB962C8B-B14F-4D97-AF65-F5344CB8AC3E}">
        <p14:creationId xmlns:p14="http://schemas.microsoft.com/office/powerpoint/2010/main" val="33158565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C5EE8-B327-096C-727B-8A33FFB70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6AC9AB-8E44-A1B9-2575-97A0244F51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05E0DA-7F90-3E51-C8E6-124C79E4E5E3}"/>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Creative Wales won't pay for the whole project</a:t>
            </a:r>
          </a:p>
          <a:p>
            <a:pPr fontAlgn="t"/>
            <a:r>
              <a:rPr lang="en-GB" sz="1200" b="0" i="0" kern="1200" dirty="0">
                <a:solidFill>
                  <a:schemeClr val="tx1"/>
                </a:solidFill>
                <a:effectLst/>
                <a:latin typeface="+mn-lt"/>
                <a:ea typeface="+mn-ea"/>
                <a:cs typeface="+mn-cs"/>
              </a:rPr>
              <a:t>Think of the funding as </a:t>
            </a:r>
            <a:r>
              <a:rPr lang="en-GB" sz="1200" b="1" i="0" kern="1200" dirty="0">
                <a:solidFill>
                  <a:schemeClr val="tx1"/>
                </a:solidFill>
                <a:effectLst/>
                <a:latin typeface="+mn-lt"/>
                <a:ea typeface="+mn-ea"/>
                <a:cs typeface="+mn-cs"/>
              </a:rPr>
              <a:t>part of the finance package</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For example:</a:t>
            </a:r>
          </a:p>
          <a:p>
            <a:pPr fontAlgn="t"/>
            <a:r>
              <a:rPr lang="en-GB" sz="1200" b="0" i="0" kern="1200" dirty="0">
                <a:solidFill>
                  <a:schemeClr val="tx1"/>
                </a:solidFill>
                <a:effectLst/>
                <a:latin typeface="+mn-lt"/>
                <a:ea typeface="+mn-ea"/>
                <a:cs typeface="+mn-cs"/>
              </a:rPr>
              <a:t>Animation costs </a:t>
            </a:r>
            <a:r>
              <a:rPr lang="en-GB" sz="1200" b="1" i="0" kern="1200" dirty="0">
                <a:solidFill>
                  <a:schemeClr val="tx1"/>
                </a:solidFill>
                <a:effectLst/>
                <a:latin typeface="+mn-lt"/>
                <a:ea typeface="+mn-ea"/>
                <a:cs typeface="+mn-cs"/>
              </a:rPr>
              <a:t>£500,000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£100,000 from an investor/broadcaster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£350,000 from other finance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£50,000 from Creative Wales</a:t>
            </a:r>
          </a:p>
          <a:p>
            <a:endParaRPr lang="en-GB" dirty="0"/>
          </a:p>
        </p:txBody>
      </p:sp>
      <p:sp>
        <p:nvSpPr>
          <p:cNvPr id="4" name="Slide Number Placeholder 3">
            <a:extLst>
              <a:ext uri="{FF2B5EF4-FFF2-40B4-BE49-F238E27FC236}">
                <a16:creationId xmlns:a16="http://schemas.microsoft.com/office/drawing/2014/main" id="{95178321-4189-163B-AF63-A8DA0B122AF5}"/>
              </a:ext>
            </a:extLst>
          </p:cNvPr>
          <p:cNvSpPr>
            <a:spLocks noGrp="1"/>
          </p:cNvSpPr>
          <p:nvPr>
            <p:ph type="sldNum" sz="quarter" idx="5"/>
          </p:nvPr>
        </p:nvSpPr>
        <p:spPr/>
        <p:txBody>
          <a:bodyPr/>
          <a:lstStyle/>
          <a:p>
            <a:fld id="{93445808-0A42-4057-92F6-5314E76B2A59}" type="slidenum">
              <a:rPr lang="en-GB" smtClean="0"/>
              <a:t>63</a:t>
            </a:fld>
            <a:endParaRPr lang="en-GB"/>
          </a:p>
        </p:txBody>
      </p:sp>
    </p:spTree>
    <p:extLst>
      <p:ext uri="{BB962C8B-B14F-4D97-AF65-F5344CB8AC3E}">
        <p14:creationId xmlns:p14="http://schemas.microsoft.com/office/powerpoint/2010/main" val="32602755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1F1AA-D3E3-92D5-CF9E-7A9CC5B0A8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FDCED1-9EF9-2947-FE7C-9AB70A424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1E7E6A-B2AF-FB20-C9F3-65E7032D5048}"/>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Creative Wales won't pay for the whole project</a:t>
            </a:r>
          </a:p>
          <a:p>
            <a:pPr fontAlgn="t"/>
            <a:r>
              <a:rPr lang="en-GB" sz="1200" b="0" i="0" kern="1200" dirty="0">
                <a:solidFill>
                  <a:schemeClr val="tx1"/>
                </a:solidFill>
                <a:effectLst/>
                <a:latin typeface="+mn-lt"/>
                <a:ea typeface="+mn-ea"/>
                <a:cs typeface="+mn-cs"/>
              </a:rPr>
              <a:t>Think of the funding as </a:t>
            </a:r>
            <a:r>
              <a:rPr lang="en-GB" sz="1200" b="1" i="0" kern="1200" dirty="0">
                <a:solidFill>
                  <a:schemeClr val="tx1"/>
                </a:solidFill>
                <a:effectLst/>
                <a:latin typeface="+mn-lt"/>
                <a:ea typeface="+mn-ea"/>
                <a:cs typeface="+mn-cs"/>
              </a:rPr>
              <a:t>part of the finance package</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For example:</a:t>
            </a:r>
          </a:p>
          <a:p>
            <a:pPr fontAlgn="t"/>
            <a:r>
              <a:rPr lang="en-GB" sz="1200" b="0" i="0" kern="1200" dirty="0">
                <a:solidFill>
                  <a:schemeClr val="tx1"/>
                </a:solidFill>
                <a:effectLst/>
                <a:latin typeface="+mn-lt"/>
                <a:ea typeface="+mn-ea"/>
                <a:cs typeface="+mn-cs"/>
              </a:rPr>
              <a:t>Animation costs </a:t>
            </a:r>
            <a:r>
              <a:rPr lang="en-GB" sz="1200" b="1" i="0" kern="1200" dirty="0">
                <a:solidFill>
                  <a:schemeClr val="tx1"/>
                </a:solidFill>
                <a:effectLst/>
                <a:latin typeface="+mn-lt"/>
                <a:ea typeface="+mn-ea"/>
                <a:cs typeface="+mn-cs"/>
              </a:rPr>
              <a:t>£500,000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£100,000 from an investor/broadcaster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£350,000 from other finance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£50,000 from Creative Wales</a:t>
            </a:r>
          </a:p>
          <a:p>
            <a:endParaRPr lang="en-GB" dirty="0"/>
          </a:p>
        </p:txBody>
      </p:sp>
      <p:sp>
        <p:nvSpPr>
          <p:cNvPr id="4" name="Slide Number Placeholder 3">
            <a:extLst>
              <a:ext uri="{FF2B5EF4-FFF2-40B4-BE49-F238E27FC236}">
                <a16:creationId xmlns:a16="http://schemas.microsoft.com/office/drawing/2014/main" id="{6302901D-8265-C374-456D-DC4C4A04CB29}"/>
              </a:ext>
            </a:extLst>
          </p:cNvPr>
          <p:cNvSpPr>
            <a:spLocks noGrp="1"/>
          </p:cNvSpPr>
          <p:nvPr>
            <p:ph type="sldNum" sz="quarter" idx="5"/>
          </p:nvPr>
        </p:nvSpPr>
        <p:spPr/>
        <p:txBody>
          <a:bodyPr/>
          <a:lstStyle/>
          <a:p>
            <a:fld id="{93445808-0A42-4057-92F6-5314E76B2A59}" type="slidenum">
              <a:rPr lang="en-GB" smtClean="0"/>
              <a:t>64</a:t>
            </a:fld>
            <a:endParaRPr lang="en-GB"/>
          </a:p>
        </p:txBody>
      </p:sp>
    </p:spTree>
    <p:extLst>
      <p:ext uri="{BB962C8B-B14F-4D97-AF65-F5344CB8AC3E}">
        <p14:creationId xmlns:p14="http://schemas.microsoft.com/office/powerpoint/2010/main" val="18119227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6D00-C266-4A9C-8154-29F0B729F170}"/>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68B26CD-F568-CC8C-C897-62EADFEDD294}"/>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B2F01CD5-3500-9402-F9CC-D70B32F186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0DFF1576-BFFE-6F44-EB49-E63D5DF23A2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68375" rtl="0" eaLnBrk="1" fontAlgn="auto" latinLnBrk="0" hangingPunct="1">
              <a:lnSpc>
                <a:spcPct val="100000"/>
              </a:lnSpc>
              <a:spcBef>
                <a:spcPts val="0"/>
              </a:spcBef>
              <a:spcAft>
                <a:spcPts val="0"/>
              </a:spcAft>
              <a:buClrTx/>
              <a:buSzTx/>
              <a:buFontTx/>
              <a:buNone/>
              <a:tabLst/>
              <a:defRPr/>
            </a:pPr>
            <a:fld id="{40345F82-0ED2-4A19-B8FA-3B4C8F26BF1A}"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68375" rtl="0" eaLnBrk="1" fontAlgn="auto" latinLnBrk="0" hangingPunct="1">
                <a:lnSpc>
                  <a:spcPct val="100000"/>
                </a:lnSpc>
                <a:spcBef>
                  <a:spcPts val="0"/>
                </a:spcBef>
                <a:spcAft>
                  <a:spcPts val="0"/>
                </a:spcAft>
                <a:buClrTx/>
                <a:buSzTx/>
                <a:buFontTx/>
                <a:buNone/>
                <a:tabLst/>
                <a:defRPr/>
              </a:pPr>
              <a:t>70</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883695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ECCB7-7D20-498E-58AD-A71CBA6522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6AE98F-82FD-0B25-3E7C-D3A8651AF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2DE90D-45C9-210F-737C-5E89433334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6EEB30-2802-4EC0-54A0-52135E6B6CC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2464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policyoptions.irpp.org/magazines/innovation-nation/the-innovation-riddle/" TargetMode="External"/><Relationship Id="rId7" Type="http://schemas.openxmlformats.org/officeDocument/2006/relationships/hyperlink" Target="https://policyoptions.irpp.org/magazines/november-2018/policy-innovation-entrepreneurship/"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hyperlink" Target="https://creativecommons.org/licenses/by-nd/3.0/" TargetMode="External"/><Relationship Id="rId5" Type="http://schemas.openxmlformats.org/officeDocument/2006/relationships/hyperlink" Target="https://technofaq.org/posts/2020/09/the-fashion-of-the-future-what-will-tech-bring-next/"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2.jpg"/><Relationship Id="rId9" Type="http://schemas.openxmlformats.org/officeDocument/2006/relationships/hyperlink" Target="https://policyoptions.irpp.org/magazines/january-2017/shifting-the-innovation-conversation-to-prosperity/"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namefatso.com/" TargetMode="External"/><Relationship Id="rId2" Type="http://schemas.openxmlformats.org/officeDocument/2006/relationships/hyperlink" Target="https://namelix.com/" TargetMode="Externa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hyperlink" Target="https://beta.companieshouse.gov.uk/company-name-availability" TargetMode="External"/><Relationship Id="rId4" Type="http://schemas.openxmlformats.org/officeDocument/2006/relationships/hyperlink" Target="https://www.shopify.com/tools/business-name-generator?term=create%20a%20company%20name&amp;adid=565806785926&amp;campaignid=15439902629&amp;gclid=CjwKCAiA3pugBhAwEiwAWFzwdZZVK0YOaru7HAbNKjOeYSx3JFDbXnqGvNr_kfXU_zJZ4yCLChPOURoC0WEQAvD_BwE&amp;cmadid=516586848;cmadvertiserid=10730501;cmcampaignid=26990768;cmplacementid=324286430;cmcreativeid=163722649;cmsiteid=550001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8.svg"/></Relationships>
</file>

<file path=ppt/slides/_rels/slide1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ollywoodanimationacademy.com/international-enrollment-online-training-for-animation"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justcreative.com/best-gaming-logos/"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ectorstock.com/royalty-free-vector/gaming-company-logos-collection-vector-41553460"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iverr.com/resources/guides/graphic-design/importance-of-logo-small-buisness"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gimp.org/" TargetMode="External"/><Relationship Id="rId3" Type="http://schemas.openxmlformats.org/officeDocument/2006/relationships/hyperlink" Target="https://looka.com/" TargetMode="External"/><Relationship Id="rId7" Type="http://schemas.openxmlformats.org/officeDocument/2006/relationships/hyperlink" Target="https://www.google.com/search?q=free+logo+creator" TargetMode="External"/><Relationship Id="rId2" Type="http://schemas.openxmlformats.org/officeDocument/2006/relationships/hyperlink" Target="https://logo.com/" TargetMode="External"/><Relationship Id="rId1" Type="http://schemas.openxmlformats.org/officeDocument/2006/relationships/slideLayout" Target="../slideLayouts/slideLayout2.xml"/><Relationship Id="rId6" Type="http://schemas.openxmlformats.org/officeDocument/2006/relationships/hyperlink" Target="https://www.namecheap.com/logo-maker/" TargetMode="External"/><Relationship Id="rId11" Type="http://schemas.openxmlformats.org/officeDocument/2006/relationships/image" Target="../media/image23.png"/><Relationship Id="rId5" Type="http://schemas.openxmlformats.org/officeDocument/2006/relationships/hyperlink" Target="https://www.brandcrowd.com/" TargetMode="External"/><Relationship Id="rId10" Type="http://schemas.openxmlformats.org/officeDocument/2006/relationships/hyperlink" Target="https://www.pinta-project.com/" TargetMode="External"/><Relationship Id="rId4" Type="http://schemas.openxmlformats.org/officeDocument/2006/relationships/hyperlink" Target="https://www.wix.com/logo/maker" TargetMode="External"/><Relationship Id="rId9" Type="http://schemas.openxmlformats.org/officeDocument/2006/relationships/hyperlink" Target="https://krita.org/e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8.svg"/></Relationships>
</file>

<file path=ppt/slides/_rels/slide21.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8.svg"/><Relationship Id="rId7" Type="http://schemas.openxmlformats.org/officeDocument/2006/relationships/image" Target="../media/image31.svg"/><Relationship Id="rId2" Type="http://schemas.openxmlformats.org/officeDocument/2006/relationships/image" Target="../media/image27.svg"/><Relationship Id="rId1" Type="http://schemas.openxmlformats.org/officeDocument/2006/relationships/slideLayout" Target="../slideLayouts/slideLayout2.xml"/><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11.svg"/></Relationships>
</file>

<file path=ppt/slides/_rels/slide2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organisation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ur01.safelinks.protection.outlook.com/?url=https%3A%2F%2Fwww.gov.uk%2F&amp;data=05%7C02%7Cjames.williams%40uwtsd.ac.uk%7Cfbad411599284bf50e2d08dc48c6bc2d%7C4e0f11f9046e45059cb8db2152311e21%7C0%7C0%7C638465265652611261%7CUnknown%7CTWFpbGZsb3d8eyJWIjoiMC4wLjAwMDAiLCJQIjoiV2luMzIiLCJBTiI6Ik1haWwiLCJXVCI6Mn0%3D%7C0%7C%7C%7C&amp;sdata=vS6LLYMpgHqx%2BQ3vtLVyHe9RVjZ8l1OwbBZO24FlUik%3D&amp;reserved=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investopedia.com/ask/answers/what-does-going-public-mean/"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uidance/how-to-register-your-charity-cc21b"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uniswales.ac.uk/sites/default/files/2022-02/Higher_Education_in_Wales_English_FINAL.pdf"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hmrc.gov.uk/selfemployed/register-selfemp.htm" TargetMode="External"/><Relationship Id="rId7" Type="http://schemas.openxmlformats.org/officeDocument/2006/relationships/hyperlink" Target="https://www.gov.uk/limited-company-formation/memorandum-and-articles-of-associat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gov.uk/topic/company-registration-filing/starting-company" TargetMode="External"/><Relationship Id="rId5" Type="http://schemas.openxmlformats.org/officeDocument/2006/relationships/hyperlink" Target="https://www.gov.uk/guidance/set-up-and-run-a-limited-liability-partnership-llp#register-your-limited-liability-partnership" TargetMode="External"/><Relationship Id="rId4" Type="http://schemas.openxmlformats.org/officeDocument/2006/relationships/hyperlink" Target="https://www.gov.uk/set-up-business-partnership/register-partnership-with-hmrc"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hyperlink" Target="https://www.google.co.uk/search?q=Company+Values&amp;safe=off&amp;espv=2&amp;biw=1280&amp;bih=575&amp;source=lnms&amp;tbm=isch&amp;sa=X&amp;ved=0CAYQ_AUoAWoVChMIp5HKjpHlyAIVgswaCh2jmwW4"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23.xml"/><Relationship Id="rId1" Type="http://schemas.openxmlformats.org/officeDocument/2006/relationships/slideLayout" Target="../slideLayouts/slideLayout9.xml"/><Relationship Id="rId4" Type="http://schemas.openxmlformats.org/officeDocument/2006/relationships/image" Target="../media/image18.svg"/></Relationships>
</file>

<file path=ppt/slides/_rels/slide5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5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ukri.org/what-we-offer/browse-our-areas-of-investment-and-support/?category=innovate-uk" TargetMode="External"/><Relationship Id="rId5" Type="http://schemas.openxmlformats.org/officeDocument/2006/relationships/hyperlink" Target="https://www.ukri.org/councils/innovate-uk/" TargetMode="External"/><Relationship Id="rId4" Type="http://schemas.openxmlformats.org/officeDocument/2006/relationships/hyperlink" Target="https://www.gov.uk/government/news/innovative-ideas-to-change-the-world-new-business-funding"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ukgamesfund.com/" TargetMode="External"/><Relationship Id="rId2" Type="http://schemas.openxmlformats.org/officeDocument/2006/relationships/hyperlink" Target="https://www.gamesindustry.biz/uk-launches-new-405m-fund-to-support-british-game-development" TargetMode="External"/><Relationship Id="rId1" Type="http://schemas.openxmlformats.org/officeDocument/2006/relationships/slideLayout" Target="../slideLayouts/slideLayout2.xml"/><Relationship Id="rId5" Type="http://schemas.openxmlformats.org/officeDocument/2006/relationships/image" Target="../media/image48.svg"/><Relationship Id="rId4" Type="http://schemas.openxmlformats.org/officeDocument/2006/relationships/hyperlink" Target="https://en.wikipedia.org/wiki/UK_Games_Fund"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48.sv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creative.wales/funding-and-support/production-funding"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51.svg"/><Relationship Id="rId5" Type="http://schemas.openxmlformats.org/officeDocument/2006/relationships/image" Target="../media/image50.svg"/><Relationship Id="rId4" Type="http://schemas.openxmlformats.org/officeDocument/2006/relationships/image" Target="../media/image49.svg"/></Relationships>
</file>

<file path=ppt/slides/_rels/slide63.xml.rels><?xml version="1.0" encoding="UTF-8" standalone="yes"?>
<Relationships xmlns="http://schemas.openxmlformats.org/package/2006/relationships"><Relationship Id="rId3" Type="http://schemas.openxmlformats.org/officeDocument/2006/relationships/hyperlink" Target="https://ffilmcymruwales.com/funding-and-training/film-development-production" TargetMode="External"/><Relationship Id="rId7" Type="http://schemas.openxmlformats.org/officeDocument/2006/relationships/image" Target="../media/image51.sv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svg"/><Relationship Id="rId4" Type="http://schemas.openxmlformats.org/officeDocument/2006/relationships/hyperlink" Target="https://ffilmcymruwales.com/funding-and-training/feature-film-production"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bfi.org.uk/get-funding-support/create-films-tv-or-new-formats-storytelling/bfi-national-lottery-short-form-animation-fundin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51.svg"/><Relationship Id="rId5" Type="http://schemas.openxmlformats.org/officeDocument/2006/relationships/image" Target="../media/image50.svg"/><Relationship Id="rId4" Type="http://schemas.openxmlformats.org/officeDocument/2006/relationships/image" Target="../media/image49.svg"/></Relationships>
</file>

<file path=ppt/slides/_rels/slide65.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 TargetMode="External"/><Relationship Id="rId2" Type="http://schemas.openxmlformats.org/officeDocument/2006/relationships/hyperlink" Target="https://businesswales.gov.wales/" TargetMode="Externa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businesswales.gov.wales/businessfinance/types-finance-and-how-apply?utm_source=google&amp;utm_medium=ppc&amp;utm_campaign=business_wales_may&amp;utm_content=startup-advice&amp;gclid=Cj0KCQiAtvPjBRDPARIsAJfZz0quan5xf0Tq70FnoCtU5W5y6qKqDNV7tgJaPo3F54hz0Bee637Sr1MaAjD4EALw_wcB" TargetMode="Externa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hyperlink" Target="https://businesswales.gov.wales/" TargetMode="External"/></Relationships>
</file>

<file path=ppt/slides/_rels/slide67.xml.rels><?xml version="1.0" encoding="UTF-8" standalone="yes"?>
<Relationships xmlns="http://schemas.openxmlformats.org/package/2006/relationships"><Relationship Id="rId8" Type="http://schemas.openxmlformats.org/officeDocument/2006/relationships/image" Target="../media/image55.jpg"/><Relationship Id="rId3" Type="http://schemas.openxmlformats.org/officeDocument/2006/relationships/hyperlink" Target="https://www.kickstarter.com/" TargetMode="External"/><Relationship Id="rId7" Type="http://schemas.openxmlformats.org/officeDocument/2006/relationships/hyperlink" Target="https://www.fundingcircle.com/uk/?utm_source=google&amp;utm_medium=cpc&amp;utm_campaign=Brand_Pure_Exact&amp;utm_term=funding_circle&amp;utm_content=548466072928&amp;gclid=CjwKCAiA3pugBhAwEiwAWFzwdcmVA_or1sV8-7ZDEevbBNTQZEqd7s0Yy3cS5pmOsxuybZXe8S4z7hoCewUQAvD_BwE" TargetMode="External"/><Relationship Id="rId2" Type="http://schemas.openxmlformats.org/officeDocument/2006/relationships/hyperlink" Target="https://www.seedrs.com/" TargetMode="External"/><Relationship Id="rId1" Type="http://schemas.openxmlformats.org/officeDocument/2006/relationships/slideLayout" Target="../slideLayouts/slideLayout2.xml"/><Relationship Id="rId6" Type="http://schemas.openxmlformats.org/officeDocument/2006/relationships/hyperlink" Target="https://www.lendingclub.com/" TargetMode="External"/><Relationship Id="rId5" Type="http://schemas.openxmlformats.org/officeDocument/2006/relationships/hyperlink" Target="https://www.crowdcube.com/" TargetMode="External"/><Relationship Id="rId4" Type="http://schemas.openxmlformats.org/officeDocument/2006/relationships/hyperlink" Target="https://www.crowd2fund.com/"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hyperlink" Target="https://developmentbank.wales/" TargetMode="External"/><Relationship Id="rId1" Type="http://schemas.openxmlformats.org/officeDocument/2006/relationships/slideLayout" Target="../slideLayouts/slideLayout2.xml"/><Relationship Id="rId4" Type="http://schemas.openxmlformats.org/officeDocument/2006/relationships/image" Target="../media/image57.svg"/></Relationships>
</file>

<file path=ppt/slides/_rels/slide69.xml.rels><?xml version="1.0" encoding="UTF-8" standalone="yes"?>
<Relationships xmlns="http://schemas.openxmlformats.org/package/2006/relationships"><Relationship Id="rId3" Type="http://schemas.openxmlformats.org/officeDocument/2006/relationships/hyperlink" Target="mailto:dylan.williams-evans@uwtsd.ac.uk" TargetMode="External"/><Relationship Id="rId2" Type="http://schemas.openxmlformats.org/officeDocument/2006/relationships/hyperlink" Target="https://inspire.uwtsd.ac.uk/future-funds" TargetMode="External"/><Relationship Id="rId1" Type="http://schemas.openxmlformats.org/officeDocument/2006/relationships/slideLayout" Target="../slideLayouts/slideLayout2.xml"/><Relationship Id="rId5" Type="http://schemas.openxmlformats.org/officeDocument/2006/relationships/hyperlink" Target="https://wallpapercave.com/pointing-finger-wallpapers" TargetMode="External"/><Relationship Id="rId4" Type="http://schemas.openxmlformats.org/officeDocument/2006/relationships/image" Target="../media/image58.jpeg"/></Relationships>
</file>

<file path=ppt/slides/_rels/slide7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7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30.xml"/><Relationship Id="rId1" Type="http://schemas.openxmlformats.org/officeDocument/2006/relationships/slideLayout" Target="../slideLayouts/slideLayout9.xml"/><Relationship Id="rId4" Type="http://schemas.openxmlformats.org/officeDocument/2006/relationships/image" Target="../media/image18.svg"/></Relationships>
</file>

<file path=ppt/slides/_rels/slide72.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61.svg"/><Relationship Id="rId4" Type="http://schemas.openxmlformats.org/officeDocument/2006/relationships/image" Target="../media/image60.svg"/></Relationships>
</file>

<file path=ppt/slides/_rels/slide73.xml.rels><?xml version="1.0" encoding="UTF-8" standalone="yes"?>
<Relationships xmlns="http://schemas.openxmlformats.org/package/2006/relationships"><Relationship Id="rId2" Type="http://schemas.openxmlformats.org/officeDocument/2006/relationships/image" Target="../media/image62.sv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54F12BAA-5831-EFD4-E522-F475376EAB93}"/>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7" r="18391" b="1"/>
          <a:stretch/>
        </p:blipFill>
        <p:spPr>
          <a:xfrm>
            <a:off x="-24" y="-3"/>
            <a:ext cx="12192000" cy="6858000"/>
          </a:xfrm>
          <a:prstGeom prst="rect">
            <a:avLst/>
          </a:prstGeom>
        </p:spPr>
      </p:pic>
      <p:pic>
        <p:nvPicPr>
          <p:cNvPr id="5" name="Picture 4" descr="Background pattern&#10;&#10;Description automatically generated">
            <a:extLst>
              <a:ext uri="{FF2B5EF4-FFF2-40B4-BE49-F238E27FC236}">
                <a16:creationId xmlns:a16="http://schemas.microsoft.com/office/drawing/2014/main" id="{166A44D0-5EDE-8A5D-4DE1-B838A569A57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2543"/>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16" name="Picture 15" descr="A picture containing night sky&#10;&#10;Description automatically generated">
            <a:extLst>
              <a:ext uri="{FF2B5EF4-FFF2-40B4-BE49-F238E27FC236}">
                <a16:creationId xmlns:a16="http://schemas.microsoft.com/office/drawing/2014/main" id="{D9F7C889-B3DA-17F7-164E-414131BD467B}"/>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7292" r="36056" b="1"/>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729846" y="3375893"/>
            <a:ext cx="4797354" cy="1108350"/>
          </a:xfrm>
          <a:solidFill>
            <a:schemeClr val="accent1">
              <a:alpha val="77000"/>
            </a:schemeClr>
          </a:solidFill>
          <a:ln w="19050">
            <a:solidFill>
              <a:schemeClr val="tx1"/>
            </a:solidFill>
          </a:ln>
        </p:spPr>
        <p:txBody>
          <a:bodyPr vert="horz" lIns="91440" tIns="45720" rIns="91440" bIns="45720" rtlCol="0">
            <a:normAutofit/>
          </a:bodyPr>
          <a:lstStyle/>
          <a:p>
            <a:pPr algn="l"/>
            <a:r>
              <a:rPr lang="en-US" sz="2800" kern="1200" dirty="0">
                <a:solidFill>
                  <a:schemeClr val="tx1"/>
                </a:solidFill>
                <a:latin typeface="+mn-lt"/>
                <a:ea typeface="+mn-ea"/>
                <a:cs typeface="+mn-cs"/>
              </a:rPr>
              <a:t>Assignment:</a:t>
            </a:r>
          </a:p>
          <a:p>
            <a:pPr marL="342900" indent="-342900" algn="l">
              <a:buFont typeface="Arial" panose="020B0604020202020204" pitchFamily="34" charset="0"/>
              <a:buChar char="•"/>
            </a:pPr>
            <a:r>
              <a:rPr lang="en-US" sz="2800" kern="1200" dirty="0">
                <a:solidFill>
                  <a:schemeClr val="tx1"/>
                </a:solidFill>
                <a:latin typeface="+mn-lt"/>
                <a:ea typeface="+mn-ea"/>
                <a:cs typeface="+mn-cs"/>
              </a:rPr>
              <a:t>Task 1: Q1 Enterprise</a:t>
            </a:r>
          </a:p>
        </p:txBody>
      </p:sp>
      <p:pic>
        <p:nvPicPr>
          <p:cNvPr id="12" name="Picture 11" descr="A picture containing person&#10;&#10;Description automatically generated">
            <a:extLst>
              <a:ext uri="{FF2B5EF4-FFF2-40B4-BE49-F238E27FC236}">
                <a16:creationId xmlns:a16="http://schemas.microsoft.com/office/drawing/2014/main" id="{B7E2508A-DA47-DFF3-0AFE-C48074BD8840}"/>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9760" r="40403" b="2"/>
          <a:stretch/>
        </p:blipFill>
        <p:spPr>
          <a:xfrm>
            <a:off x="9307676" y="4323902"/>
            <a:ext cx="2884327" cy="2534101"/>
          </a:xfrm>
          <a:prstGeom prst="rect">
            <a:avLst/>
          </a:prstGeom>
        </p:spPr>
      </p:pic>
      <p:sp>
        <p:nvSpPr>
          <p:cNvPr id="7" name="TextBox 6">
            <a:extLst>
              <a:ext uri="{FF2B5EF4-FFF2-40B4-BE49-F238E27FC236}">
                <a16:creationId xmlns:a16="http://schemas.microsoft.com/office/drawing/2014/main" id="{4BA6394F-D923-8D52-04F3-F597E1366952}"/>
              </a:ext>
            </a:extLst>
          </p:cNvPr>
          <p:cNvSpPr txBox="1"/>
          <p:nvPr/>
        </p:nvSpPr>
        <p:spPr>
          <a:xfrm>
            <a:off x="10521085" y="6854294"/>
            <a:ext cx="1154482" cy="138499"/>
          </a:xfrm>
          <a:prstGeom prst="rect">
            <a:avLst/>
          </a:prstGeom>
          <a:noFill/>
        </p:spPr>
        <p:txBody>
          <a:bodyPr wrap="none" rtlCol="0">
            <a:spAutoFit/>
          </a:bodyPr>
          <a:lstStyle/>
          <a:p>
            <a:pPr algn="r">
              <a:spcAft>
                <a:spcPts val="600"/>
              </a:spcAft>
            </a:pPr>
            <a:r>
              <a:rPr lang="en-GB" sz="300" dirty="0">
                <a:solidFill>
                  <a:srgbClr val="FFFFFF"/>
                </a:solidFill>
                <a:hlinkClick r:id="rId5" tooltip="https://technofaq.org/posts/2020/09/the-fashion-of-the-future-what-will-tech-bring-next/">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10" name="TextBox 9">
            <a:extLst>
              <a:ext uri="{FF2B5EF4-FFF2-40B4-BE49-F238E27FC236}">
                <a16:creationId xmlns:a16="http://schemas.microsoft.com/office/drawing/2014/main" id="{4D85FBD0-4EB9-A3C4-7079-B305C3805D93}"/>
              </a:ext>
            </a:extLst>
          </p:cNvPr>
          <p:cNvSpPr txBox="1"/>
          <p:nvPr/>
        </p:nvSpPr>
        <p:spPr>
          <a:xfrm>
            <a:off x="10970324" y="6827213"/>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3"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3" name="TextBox 12">
            <a:extLst>
              <a:ext uri="{FF2B5EF4-FFF2-40B4-BE49-F238E27FC236}">
                <a16:creationId xmlns:a16="http://schemas.microsoft.com/office/drawing/2014/main" id="{00FA05B7-5FCF-616E-049C-AACB81932594}"/>
              </a:ext>
            </a:extLst>
          </p:cNvPr>
          <p:cNvSpPr txBox="1"/>
          <p:nvPr/>
        </p:nvSpPr>
        <p:spPr>
          <a:xfrm>
            <a:off x="9232336" y="6850297"/>
            <a:ext cx="1106392" cy="138499"/>
          </a:xfrm>
          <a:prstGeom prst="rect">
            <a:avLst/>
          </a:prstGeom>
          <a:noFill/>
        </p:spPr>
        <p:txBody>
          <a:bodyPr wrap="none" rtlCol="0">
            <a:spAutoFit/>
          </a:bodyPr>
          <a:lstStyle/>
          <a:p>
            <a:pPr algn="r">
              <a:spcAft>
                <a:spcPts val="600"/>
              </a:spcAft>
            </a:pPr>
            <a:r>
              <a:rPr lang="en-GB" sz="300" dirty="0">
                <a:solidFill>
                  <a:srgbClr val="FFFFFF"/>
                </a:solidFill>
                <a:hlinkClick r:id="rId9" tooltip="https://policyoptions.irpp.org/magazines/january-2017/shifting-the-innovation-conversation-to-prosperity/">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7" name="TextBox 16">
            <a:extLst>
              <a:ext uri="{FF2B5EF4-FFF2-40B4-BE49-F238E27FC236}">
                <a16:creationId xmlns:a16="http://schemas.microsoft.com/office/drawing/2014/main" id="{87888FB5-759D-7DF9-2E02-C93D87CA1868}"/>
              </a:ext>
            </a:extLst>
          </p:cNvPr>
          <p:cNvSpPr txBox="1"/>
          <p:nvPr/>
        </p:nvSpPr>
        <p:spPr>
          <a:xfrm>
            <a:off x="8147776" y="6842602"/>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7" tooltip="https://policyoptions.irpp.org/magazines/november-2018/policy-innovation-entrepreneurship/">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93885" y="1073262"/>
            <a:ext cx="6000591" cy="235573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sz="5400" b="1" kern="1200" dirty="0">
                <a:solidFill>
                  <a:schemeClr val="tx1"/>
                </a:solidFill>
                <a:latin typeface="+mj-lt"/>
                <a:ea typeface="+mj-ea"/>
                <a:cs typeface="+mj-cs"/>
              </a:rPr>
              <a:t>Leadership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Management &amp; Ethics</a:t>
            </a:r>
            <a:endParaRPr lang="en-US" sz="4000" kern="1200" dirty="0">
              <a:solidFill>
                <a:schemeClr val="tx1"/>
              </a:solidFill>
              <a:latin typeface="+mj-lt"/>
              <a:ea typeface="+mj-ea"/>
              <a:cs typeface="+mj-cs"/>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80816F2-EFB0-44E7-94C9-B65CB34DF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2"/>
          <p:cNvSpPr>
            <a:spLocks noGrp="1"/>
          </p:cNvSpPr>
          <p:nvPr>
            <p:ph type="title"/>
          </p:nvPr>
        </p:nvSpPr>
        <p:spPr>
          <a:xfrm>
            <a:off x="432619" y="157920"/>
            <a:ext cx="11130116" cy="1487960"/>
          </a:xfrm>
          <a:ln>
            <a:solidFill>
              <a:schemeClr val="tx1"/>
            </a:solidFill>
          </a:ln>
        </p:spPr>
        <p:txBody>
          <a:bodyPr anchor="ctr">
            <a:normAutofit/>
          </a:bodyPr>
          <a:lstStyle/>
          <a:p>
            <a:r>
              <a:rPr lang="en-GB" sz="4800" u="sng" dirty="0">
                <a:latin typeface="+mn-lt"/>
                <a:cs typeface="Arial" panose="020B0604020202020204" pitchFamily="34" charset="0"/>
              </a:rPr>
              <a:t>LME Assignment: </a:t>
            </a:r>
            <a:br>
              <a:rPr lang="en-GB" sz="4800" dirty="0">
                <a:latin typeface="+mn-lt"/>
                <a:cs typeface="Arial" panose="020B0604020202020204" pitchFamily="34" charset="0"/>
              </a:rPr>
            </a:br>
            <a:r>
              <a:rPr lang="en-GB" sz="4800" b="1" dirty="0">
                <a:latin typeface="+mn-lt"/>
                <a:cs typeface="Arial" panose="020B0604020202020204" pitchFamily="34" charset="0"/>
              </a:rPr>
              <a:t>Lecture-tutorial document</a:t>
            </a:r>
          </a:p>
        </p:txBody>
      </p:sp>
      <p:sp>
        <p:nvSpPr>
          <p:cNvPr id="2" name="Content Placeholder 1"/>
          <p:cNvSpPr>
            <a:spLocks noGrp="1"/>
          </p:cNvSpPr>
          <p:nvPr>
            <p:ph idx="1"/>
          </p:nvPr>
        </p:nvSpPr>
        <p:spPr>
          <a:xfrm>
            <a:off x="811557" y="1803800"/>
            <a:ext cx="7701116" cy="4459951"/>
          </a:xfrm>
        </p:spPr>
        <p:txBody>
          <a:bodyPr>
            <a:normAutofit/>
          </a:bodyPr>
          <a:lstStyle/>
          <a:p>
            <a:pPr marL="0" indent="0">
              <a:buNone/>
            </a:pPr>
            <a:r>
              <a:rPr lang="en-GB" sz="3200" dirty="0">
                <a:cs typeface="Arial" panose="020B0604020202020204" pitchFamily="34" charset="0"/>
              </a:rPr>
              <a:t>The following slides provide information, activities &amp; tips to help you complete Assignment task 1 Q1:</a:t>
            </a:r>
          </a:p>
          <a:p>
            <a:pPr marL="457200" lvl="1" indent="-457200">
              <a:spcBef>
                <a:spcPts val="1000"/>
              </a:spcBef>
              <a:buFont typeface="+mj-lt"/>
              <a:buAutoNum type="arabicPeriod"/>
            </a:pPr>
            <a:r>
              <a:rPr lang="en-GB" sz="3200" dirty="0"/>
              <a:t>If not already done so: create </a:t>
            </a:r>
            <a:r>
              <a:rPr lang="en-GB" sz="3200" b="1" dirty="0"/>
              <a:t>a word document </a:t>
            </a:r>
            <a:r>
              <a:rPr lang="en-GB" sz="3200" dirty="0"/>
              <a:t>for the Assignment.</a:t>
            </a:r>
          </a:p>
          <a:p>
            <a:pPr marL="457200" lvl="1" indent="-457200">
              <a:spcBef>
                <a:spcPts val="1000"/>
              </a:spcBef>
              <a:buFont typeface="+mj-lt"/>
              <a:buAutoNum type="arabicPeriod"/>
            </a:pPr>
            <a:r>
              <a:rPr lang="en-GB" sz="3200" dirty="0"/>
              <a:t>Open the document</a:t>
            </a:r>
          </a:p>
          <a:p>
            <a:pPr marL="457200" lvl="1" indent="-457200">
              <a:spcBef>
                <a:spcPts val="1000"/>
              </a:spcBef>
              <a:buFont typeface="+mj-lt"/>
              <a:buAutoNum type="arabicPeriod"/>
            </a:pPr>
            <a:r>
              <a:rPr lang="en-GB" sz="3200" dirty="0"/>
              <a:t>Note down</a:t>
            </a:r>
            <a:r>
              <a:rPr lang="en-GB" sz="3200" b="1" dirty="0"/>
              <a:t> Activity answers and ideas </a:t>
            </a:r>
            <a:r>
              <a:rPr lang="en-GB" sz="3200" dirty="0"/>
              <a:t>to help you complete the task 1.</a:t>
            </a:r>
          </a:p>
        </p:txBody>
      </p:sp>
      <p:pic>
        <p:nvPicPr>
          <p:cNvPr id="4" name="Graphic 3" descr="Lightbulb and gear outline">
            <a:extLst>
              <a:ext uri="{FF2B5EF4-FFF2-40B4-BE49-F238E27FC236}">
                <a16:creationId xmlns:a16="http://schemas.microsoft.com/office/drawing/2014/main" id="{F5AF5770-2242-4B49-A444-EAB339707D9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273846" y="2111363"/>
            <a:ext cx="3647664" cy="3647664"/>
          </a:xfrm>
          <a:prstGeom prst="rect">
            <a:avLst/>
          </a:prstGeom>
        </p:spPr>
      </p:pic>
    </p:spTree>
    <p:extLst>
      <p:ext uri="{BB962C8B-B14F-4D97-AF65-F5344CB8AC3E}">
        <p14:creationId xmlns:p14="http://schemas.microsoft.com/office/powerpoint/2010/main" val="435546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chemeClr val="bg1"/>
                </a:solidFill>
                <a:highlight>
                  <a:srgbClr val="FFFF00"/>
                </a:highlight>
              </a:rPr>
              <a:t>Support </a:t>
            </a:r>
            <a:r>
              <a:rPr lang="en-GB" sz="5400" b="1" u="sng">
                <a:solidFill>
                  <a:schemeClr val="bg1"/>
                </a:solidFill>
                <a:highlight>
                  <a:srgbClr val="FFFF00"/>
                </a:highlight>
              </a:rPr>
              <a:t>&amp; Feedback</a:t>
            </a:r>
            <a:r>
              <a:rPr lang="en-GB" sz="5400" b="1" u="sng" dirty="0">
                <a:solidFill>
                  <a:schemeClr val="bg1"/>
                </a:solidFill>
                <a:highlight>
                  <a:srgbClr val="FFFF00"/>
                </a:highlight>
              </a:rPr>
              <a:t>:</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2623184"/>
            <a:ext cx="11077732" cy="4038306"/>
          </a:xfrm>
        </p:spPr>
        <p:txBody>
          <a:bodyPr>
            <a:normAutofit/>
          </a:bodyPr>
          <a:lstStyle/>
          <a:p>
            <a:pPr lvl="1">
              <a:lnSpc>
                <a:spcPct val="120000"/>
              </a:lnSpc>
              <a:spcBef>
                <a:spcPts val="0"/>
              </a:spcBef>
              <a:spcAft>
                <a:spcPts val="600"/>
              </a:spcAft>
            </a:pPr>
            <a:r>
              <a:rPr lang="en-GB" sz="4400" dirty="0" err="1">
                <a:cs typeface="Arial" panose="020B0604020202020204" pitchFamily="34" charset="0"/>
              </a:rPr>
              <a:t>Msg</a:t>
            </a:r>
            <a:r>
              <a:rPr lang="en-GB" sz="4400" dirty="0">
                <a:cs typeface="Arial" panose="020B0604020202020204" pitchFamily="34" charset="0"/>
              </a:rPr>
              <a:t> via MS Teams</a:t>
            </a:r>
          </a:p>
          <a:p>
            <a:pPr lvl="1">
              <a:lnSpc>
                <a:spcPct val="120000"/>
              </a:lnSpc>
              <a:spcBef>
                <a:spcPts val="0"/>
              </a:spcBef>
              <a:spcAft>
                <a:spcPts val="600"/>
              </a:spcAft>
            </a:pPr>
            <a:r>
              <a:rPr lang="en-GB" sz="4000" dirty="0">
                <a:cs typeface="Arial" panose="020B0604020202020204" pitchFamily="34" charset="0"/>
              </a:rPr>
              <a:t>Or 1-2-1 call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446685" y="0"/>
            <a:ext cx="2973523" cy="2311436"/>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5"/>
          <a:stretch>
            <a:fillRect/>
          </a:stretch>
        </p:blipFill>
        <p:spPr>
          <a:xfrm>
            <a:off x="5814934" y="2724956"/>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6"/>
          <a:stretch>
            <a:fillRect/>
          </a:stretch>
        </p:blipFill>
        <p:spPr>
          <a:xfrm>
            <a:off x="6166905" y="3715477"/>
            <a:ext cx="1266825" cy="904875"/>
          </a:xfrm>
          <a:prstGeom prst="rect">
            <a:avLst/>
          </a:prstGeom>
        </p:spPr>
      </p:pic>
      <p:sp>
        <p:nvSpPr>
          <p:cNvPr id="5" name="Rectangle 4">
            <a:extLst>
              <a:ext uri="{FF2B5EF4-FFF2-40B4-BE49-F238E27FC236}">
                <a16:creationId xmlns:a16="http://schemas.microsoft.com/office/drawing/2014/main" id="{0E7CC103-5C2D-6EE1-0838-655B3BBE32F6}"/>
              </a:ext>
            </a:extLst>
          </p:cNvPr>
          <p:cNvSpPr/>
          <p:nvPr/>
        </p:nvSpPr>
        <p:spPr>
          <a:xfrm>
            <a:off x="95865" y="66368"/>
            <a:ext cx="11968316" cy="665889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2">
            <a:extLst>
              <a:ext uri="{FF2B5EF4-FFF2-40B4-BE49-F238E27FC236}">
                <a16:creationId xmlns:a16="http://schemas.microsoft.com/office/drawing/2014/main" id="{6285199A-59F0-C03F-E5C5-ACE085211C11}"/>
              </a:ext>
            </a:extLst>
          </p:cNvPr>
          <p:cNvSpPr txBox="1">
            <a:spLocks/>
          </p:cNvSpPr>
          <p:nvPr/>
        </p:nvSpPr>
        <p:spPr>
          <a:xfrm>
            <a:off x="127819" y="1725314"/>
            <a:ext cx="11077732" cy="106042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lnSpc>
                <a:spcPct val="120000"/>
              </a:lnSpc>
              <a:spcBef>
                <a:spcPts val="0"/>
              </a:spcBef>
              <a:spcAft>
                <a:spcPts val="600"/>
              </a:spcAft>
              <a:buFont typeface="Arial" panose="020B0604020202020204" pitchFamily="34" charset="0"/>
              <a:buNone/>
            </a:pPr>
            <a:r>
              <a:rPr lang="en-GB" sz="4400" dirty="0">
                <a:cs typeface="Arial" panose="020B0604020202020204" pitchFamily="34" charset="0"/>
              </a:rPr>
              <a:t>Any Questions, please either:</a:t>
            </a:r>
          </a:p>
          <a:p>
            <a:pPr marL="457200" lvl="1" indent="0">
              <a:lnSpc>
                <a:spcPct val="120000"/>
              </a:lnSpc>
              <a:spcBef>
                <a:spcPts val="0"/>
              </a:spcBef>
              <a:spcAft>
                <a:spcPts val="600"/>
              </a:spcAft>
              <a:buFont typeface="Arial" panose="020B0604020202020204" pitchFamily="34" charset="0"/>
              <a:buNone/>
            </a:pPr>
            <a:endParaRPr lang="en-GB" sz="3600" dirty="0">
              <a:cs typeface="Arial" panose="020B0604020202020204" pitchFamily="34" charset="0"/>
            </a:endParaRPr>
          </a:p>
          <a:p>
            <a:pPr marL="457200" lvl="1" indent="0">
              <a:lnSpc>
                <a:spcPct val="120000"/>
              </a:lnSpc>
              <a:spcBef>
                <a:spcPts val="0"/>
              </a:spcBef>
              <a:spcAft>
                <a:spcPts val="600"/>
              </a:spcAft>
              <a:buFont typeface="Arial" panose="020B0604020202020204" pitchFamily="34" charset="0"/>
              <a:buNone/>
            </a:pPr>
            <a:endParaRPr lang="en-GB" sz="3900" dirty="0">
              <a:cs typeface="Arial" panose="020B0604020202020204" pitchFamily="34" charset="0"/>
            </a:endParaRPr>
          </a:p>
          <a:p>
            <a:pPr>
              <a:spcBef>
                <a:spcPts val="0"/>
              </a:spcBef>
              <a:spcAft>
                <a:spcPts val="600"/>
              </a:spcAft>
            </a:pPr>
            <a:endParaRPr lang="en-GB" dirty="0">
              <a:latin typeface="Arial" panose="020B0604020202020204" pitchFamily="34" charset="0"/>
              <a:cs typeface="Arial" panose="020B0604020202020204" pitchFamily="34" charset="0"/>
            </a:endParaRPr>
          </a:p>
          <a:p>
            <a:pPr marL="0" indent="0">
              <a:spcBef>
                <a:spcPts val="0"/>
              </a:spcBef>
              <a:spcAft>
                <a:spcPts val="600"/>
              </a:spcAft>
              <a:buFont typeface="Arial" panose="020B0604020202020204" pitchFamily="34" charse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8341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525618" y="1563328"/>
            <a:ext cx="10807520" cy="4850401"/>
          </a:xfrm>
        </p:spPr>
        <p:txBody>
          <a:bodyPr>
            <a:noAutofit/>
          </a:bodyPr>
          <a:lstStyle/>
          <a:p>
            <a:pPr marL="0" lvl="0" indent="0">
              <a:buNone/>
            </a:pPr>
            <a:r>
              <a:rPr lang="en-GB" sz="4400" b="1" dirty="0"/>
              <a:t>Q.1: </a:t>
            </a:r>
            <a:r>
              <a:rPr lang="en-GB" sz="4400" dirty="0"/>
              <a:t>Document:</a:t>
            </a:r>
          </a:p>
          <a:p>
            <a:pPr lvl="1"/>
            <a:r>
              <a:rPr lang="en-GB" sz="3600" dirty="0"/>
              <a:t>A potential Tech/Studio Start-up name</a:t>
            </a:r>
          </a:p>
          <a:p>
            <a:pPr lvl="1"/>
            <a:r>
              <a:rPr lang="en-GB" sz="3600" dirty="0"/>
              <a:t>A Logo</a:t>
            </a:r>
          </a:p>
          <a:p>
            <a:pPr lvl="1"/>
            <a:r>
              <a:rPr lang="en-GB" sz="3600" dirty="0"/>
              <a:t>A Business type (Legal classification)</a:t>
            </a:r>
          </a:p>
          <a:p>
            <a:pPr lvl="1"/>
            <a:r>
              <a:rPr lang="en-GB" sz="3600" dirty="0"/>
              <a:t>A Business Strategy and </a:t>
            </a:r>
          </a:p>
          <a:p>
            <a:pPr lvl="1"/>
            <a:r>
              <a:rPr lang="en-GB" sz="3600" dirty="0"/>
              <a:t>Initiatives that could fund your potential start-up</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120997" y="135540"/>
            <a:ext cx="8874142" cy="1113714"/>
          </a:xfrm>
        </p:spPr>
        <p:txBody>
          <a:bodyPr/>
          <a:lstStyle/>
          <a:p>
            <a:pPr marL="457200">
              <a:lnSpc>
                <a:spcPct val="120000"/>
              </a:lnSpc>
              <a:spcBef>
                <a:spcPts val="0"/>
              </a:spcBef>
            </a:pPr>
            <a:r>
              <a:rPr lang="en-GB" b="1" u="sng" dirty="0"/>
              <a:t>Task 1: Q1 Enterprise</a:t>
            </a:r>
          </a:p>
        </p:txBody>
      </p:sp>
      <p:sp>
        <p:nvSpPr>
          <p:cNvPr id="2" name="Rectangle 1">
            <a:extLst>
              <a:ext uri="{FF2B5EF4-FFF2-40B4-BE49-F238E27FC236}">
                <a16:creationId xmlns:a16="http://schemas.microsoft.com/office/drawing/2014/main" id="{4D120597-C97A-991D-86AA-10B98A905D9C}"/>
              </a:ext>
            </a:extLst>
          </p:cNvPr>
          <p:cNvSpPr/>
          <p:nvPr/>
        </p:nvSpPr>
        <p:spPr>
          <a:xfrm>
            <a:off x="373232" y="3556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AAFB8F-0B94-EC6E-B4D0-DF9EC7CC4E8D}"/>
              </a:ext>
            </a:extLst>
          </p:cNvPr>
          <p:cNvSpPr/>
          <p:nvPr/>
        </p:nvSpPr>
        <p:spPr>
          <a:xfrm>
            <a:off x="433529" y="2012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pic>
        <p:nvPicPr>
          <p:cNvPr id="5" name="Graphic 4" descr="Document with solid fill">
            <a:extLst>
              <a:ext uri="{FF2B5EF4-FFF2-40B4-BE49-F238E27FC236}">
                <a16:creationId xmlns:a16="http://schemas.microsoft.com/office/drawing/2014/main" id="{08B3B785-1BAF-8F56-74ED-2ABFA8D5560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995139" y="1673940"/>
            <a:ext cx="2551472" cy="2551472"/>
          </a:xfrm>
          <a:prstGeom prst="rect">
            <a:avLst/>
          </a:prstGeom>
        </p:spPr>
      </p:pic>
      <p:sp>
        <p:nvSpPr>
          <p:cNvPr id="6" name="Right Brace 5">
            <a:extLst>
              <a:ext uri="{FF2B5EF4-FFF2-40B4-BE49-F238E27FC236}">
                <a16:creationId xmlns:a16="http://schemas.microsoft.com/office/drawing/2014/main" id="{ACB23A5B-E4B4-DCA3-4EF6-EB1D660BB2D4}"/>
              </a:ext>
            </a:extLst>
          </p:cNvPr>
          <p:cNvSpPr/>
          <p:nvPr/>
        </p:nvSpPr>
        <p:spPr>
          <a:xfrm rot="5400000">
            <a:off x="5832987" y="4965848"/>
            <a:ext cx="339213" cy="1688690"/>
          </a:xfrm>
          <a:prstGeom prst="rightBrace">
            <a:avLst/>
          </a:prstGeom>
          <a:noFill/>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F6C31-E5AB-74A7-B39B-74AE009ACD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FAF048-86EB-C186-6895-83A9852C04B7}"/>
              </a:ext>
            </a:extLst>
          </p:cNvPr>
          <p:cNvSpPr>
            <a:spLocks noGrp="1"/>
          </p:cNvSpPr>
          <p:nvPr>
            <p:ph type="title"/>
          </p:nvPr>
        </p:nvSpPr>
        <p:spPr/>
        <p:txBody>
          <a:bodyPr>
            <a:normAutofit/>
          </a:bodyPr>
          <a:lstStyle/>
          <a:p>
            <a:r>
              <a:rPr lang="en-GB" sz="4800" b="1" u="sng" dirty="0"/>
              <a:t>Enterprise = Always an Opportunity for you</a:t>
            </a:r>
          </a:p>
        </p:txBody>
      </p:sp>
      <p:sp>
        <p:nvSpPr>
          <p:cNvPr id="3" name="Content Placeholder 2">
            <a:extLst>
              <a:ext uri="{FF2B5EF4-FFF2-40B4-BE49-F238E27FC236}">
                <a16:creationId xmlns:a16="http://schemas.microsoft.com/office/drawing/2014/main" id="{E669C3DD-A97D-84B8-5B0A-49A9AB1A9800}"/>
              </a:ext>
            </a:extLst>
          </p:cNvPr>
          <p:cNvSpPr>
            <a:spLocks noGrp="1"/>
          </p:cNvSpPr>
          <p:nvPr>
            <p:ph idx="1"/>
          </p:nvPr>
        </p:nvSpPr>
        <p:spPr>
          <a:xfrm>
            <a:off x="898498" y="1798610"/>
            <a:ext cx="9964994" cy="3812920"/>
          </a:xfrm>
        </p:spPr>
        <p:txBody>
          <a:bodyPr>
            <a:normAutofit/>
          </a:bodyPr>
          <a:lstStyle/>
          <a:p>
            <a:pPr marL="0" indent="0">
              <a:buNone/>
            </a:pPr>
            <a:r>
              <a:rPr lang="en-GB" sz="3600" dirty="0"/>
              <a:t>Creating your own enterprise is always an option and opportunity for you:</a:t>
            </a:r>
          </a:p>
          <a:p>
            <a:r>
              <a:rPr lang="en-GB" sz="3600" dirty="0"/>
              <a:t>Whether it’s part-time or full-time </a:t>
            </a:r>
          </a:p>
          <a:p>
            <a:r>
              <a:rPr lang="en-GB" sz="3600" dirty="0"/>
              <a:t>To help you gain work experience </a:t>
            </a:r>
          </a:p>
          <a:p>
            <a:r>
              <a:rPr lang="en-GB" sz="3600" dirty="0"/>
              <a:t>Or as a full-time career option</a:t>
            </a:r>
          </a:p>
          <a:p>
            <a:r>
              <a:rPr lang="en-GB" sz="3600" dirty="0"/>
              <a:t>It’s always an option and opportunity for you.</a:t>
            </a:r>
          </a:p>
        </p:txBody>
      </p:sp>
      <p:sp>
        <p:nvSpPr>
          <p:cNvPr id="4" name="Rectangle 3">
            <a:extLst>
              <a:ext uri="{FF2B5EF4-FFF2-40B4-BE49-F238E27FC236}">
                <a16:creationId xmlns:a16="http://schemas.microsoft.com/office/drawing/2014/main" id="{8F342B33-ADA0-7005-525C-C6C87CC7C430}"/>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FC7705-647B-56D1-B823-CD09948656FB}"/>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7" descr="Ui Ux with solid fill">
            <a:extLst>
              <a:ext uri="{FF2B5EF4-FFF2-40B4-BE49-F238E27FC236}">
                <a16:creationId xmlns:a16="http://schemas.microsoft.com/office/drawing/2014/main" id="{E6C53270-133E-F964-AACA-190D7A19255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255766" y="2587113"/>
            <a:ext cx="1963994" cy="1963994"/>
          </a:xfrm>
          <a:prstGeom prst="rect">
            <a:avLst/>
          </a:prstGeom>
        </p:spPr>
      </p:pic>
    </p:spTree>
    <p:extLst>
      <p:ext uri="{BB962C8B-B14F-4D97-AF65-F5344CB8AC3E}">
        <p14:creationId xmlns:p14="http://schemas.microsoft.com/office/powerpoint/2010/main" val="1050663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A82E5-DBA8-9360-79DB-61ACF21A86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1FBC96-9926-1BFA-4BE9-AA270EAD01E8}"/>
              </a:ext>
            </a:extLst>
          </p:cNvPr>
          <p:cNvSpPr>
            <a:spLocks noGrp="1"/>
          </p:cNvSpPr>
          <p:nvPr>
            <p:ph type="title"/>
          </p:nvPr>
        </p:nvSpPr>
        <p:spPr/>
        <p:txBody>
          <a:bodyPr>
            <a:normAutofit/>
          </a:bodyPr>
          <a:lstStyle/>
          <a:p>
            <a:r>
              <a:rPr lang="en-GB" sz="4800" b="1" u="sng" dirty="0"/>
              <a:t>Activity: Your Enterprise</a:t>
            </a:r>
          </a:p>
        </p:txBody>
      </p:sp>
      <p:sp>
        <p:nvSpPr>
          <p:cNvPr id="3" name="Content Placeholder 2">
            <a:extLst>
              <a:ext uri="{FF2B5EF4-FFF2-40B4-BE49-F238E27FC236}">
                <a16:creationId xmlns:a16="http://schemas.microsoft.com/office/drawing/2014/main" id="{E8950D88-F0B0-3C55-CA2C-68028E5F6125}"/>
              </a:ext>
            </a:extLst>
          </p:cNvPr>
          <p:cNvSpPr>
            <a:spLocks noGrp="1"/>
          </p:cNvSpPr>
          <p:nvPr>
            <p:ph idx="1"/>
          </p:nvPr>
        </p:nvSpPr>
        <p:spPr>
          <a:xfrm>
            <a:off x="898497" y="1798610"/>
            <a:ext cx="10198127" cy="4464078"/>
          </a:xfrm>
        </p:spPr>
        <p:txBody>
          <a:bodyPr>
            <a:normAutofit fontScale="92500" lnSpcReduction="20000"/>
          </a:bodyPr>
          <a:lstStyle/>
          <a:p>
            <a:pPr marL="0" indent="0">
              <a:buNone/>
            </a:pPr>
            <a:r>
              <a:rPr lang="en-GB" sz="3600" dirty="0"/>
              <a:t>Create/open your document for the module and document an answer to the following questions:</a:t>
            </a:r>
          </a:p>
          <a:p>
            <a:pPr marL="0" indent="0">
              <a:buNone/>
            </a:pPr>
            <a:r>
              <a:rPr lang="en-GB" sz="3600" dirty="0"/>
              <a:t>If you created your own Studio:</a:t>
            </a:r>
          </a:p>
          <a:p>
            <a:pPr marL="742950" indent="-742950">
              <a:buFont typeface="+mj-lt"/>
              <a:buAutoNum type="arabicPeriod"/>
            </a:pPr>
            <a:r>
              <a:rPr lang="en-GB" sz="3600" dirty="0"/>
              <a:t>What would you create (Game/Animation/Film)?</a:t>
            </a:r>
          </a:p>
          <a:p>
            <a:pPr marL="742950" indent="-742950">
              <a:buFont typeface="+mj-lt"/>
              <a:buAutoNum type="arabicPeriod"/>
            </a:pPr>
            <a:r>
              <a:rPr lang="en-GB" sz="3600" dirty="0"/>
              <a:t>How would you create it?</a:t>
            </a:r>
          </a:p>
          <a:p>
            <a:pPr marL="742950" indent="-742950">
              <a:buFont typeface="+mj-lt"/>
              <a:buAutoNum type="arabicPeriod"/>
            </a:pPr>
            <a:r>
              <a:rPr lang="en-GB" sz="3600" dirty="0"/>
              <a:t>Who would you sell it too?</a:t>
            </a:r>
          </a:p>
          <a:p>
            <a:pPr marL="742950" indent="-742950">
              <a:buFont typeface="+mj-lt"/>
              <a:buAutoNum type="arabicPeriod"/>
            </a:pPr>
            <a:r>
              <a:rPr lang="en-GB" sz="3600" dirty="0"/>
              <a:t>How would you sell it?</a:t>
            </a:r>
          </a:p>
          <a:p>
            <a:pPr marL="0" indent="0">
              <a:buNone/>
            </a:pPr>
            <a:r>
              <a:rPr lang="en-GB" sz="3600" dirty="0"/>
              <a:t>If needed research or use AI to support you in answering these questions.</a:t>
            </a:r>
          </a:p>
        </p:txBody>
      </p:sp>
      <p:sp>
        <p:nvSpPr>
          <p:cNvPr id="4" name="Rectangle 3">
            <a:extLst>
              <a:ext uri="{FF2B5EF4-FFF2-40B4-BE49-F238E27FC236}">
                <a16:creationId xmlns:a16="http://schemas.microsoft.com/office/drawing/2014/main" id="{5883C32C-3329-DDFF-6C8D-9DC73B7D924C}"/>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FBA139E-FE57-3AB2-C7EF-492C7802491B}"/>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7" descr="Ui Ux with solid fill">
            <a:extLst>
              <a:ext uri="{FF2B5EF4-FFF2-40B4-BE49-F238E27FC236}">
                <a16:creationId xmlns:a16="http://schemas.microsoft.com/office/drawing/2014/main" id="{B996972C-CF9B-151E-3AB0-3945CDC8053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408167" y="-41787"/>
            <a:ext cx="2412358" cy="2412358"/>
          </a:xfrm>
          <a:prstGeom prst="rect">
            <a:avLst/>
          </a:prstGeom>
        </p:spPr>
      </p:pic>
    </p:spTree>
    <p:extLst>
      <p:ext uri="{BB962C8B-B14F-4D97-AF65-F5344CB8AC3E}">
        <p14:creationId xmlns:p14="http://schemas.microsoft.com/office/powerpoint/2010/main" val="218649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C6525092-9D22-9244-9BD0-ABA2CDB2E5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3022707" y="2084294"/>
            <a:ext cx="5038328" cy="2843092"/>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spcBef>
                <a:spcPts val="0"/>
              </a:spcBef>
              <a:spcAft>
                <a:spcPts val="0"/>
              </a:spcAft>
              <a:buClrTx/>
              <a:buSzTx/>
              <a:buFontTx/>
              <a:buNone/>
              <a:tabLst/>
              <a:defRPr/>
            </a:pPr>
            <a:r>
              <a:rPr kumimoji="0" lang="en-GB" sz="48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Business </a:t>
            </a:r>
            <a:r>
              <a:rPr lang="en-GB" sz="4800" dirty="0">
                <a:solidFill>
                  <a:srgbClr val="FFFF00"/>
                </a:solidFill>
                <a:highlight>
                  <a:srgbClr val="FF0000"/>
                </a:highlight>
                <a:latin typeface="Calibri Light" panose="020F0302020204030204"/>
              </a:rPr>
              <a:t>Name </a:t>
            </a:r>
            <a:br>
              <a:rPr lang="en-GB" sz="4800" dirty="0">
                <a:solidFill>
                  <a:srgbClr val="FFFF00"/>
                </a:solidFill>
                <a:highlight>
                  <a:srgbClr val="FF0000"/>
                </a:highlight>
                <a:latin typeface="Calibri Light" panose="020F0302020204030204"/>
              </a:rPr>
            </a:br>
            <a:r>
              <a:rPr lang="en-GB" sz="4800" dirty="0">
                <a:solidFill>
                  <a:srgbClr val="FFFF00"/>
                </a:solidFill>
                <a:highlight>
                  <a:srgbClr val="FF0000"/>
                </a:highlight>
                <a:latin typeface="Calibri Light" panose="020F0302020204030204"/>
              </a:rPr>
              <a:t>&amp; Logo</a:t>
            </a:r>
            <a:endParaRPr kumimoji="0" lang="en-GB" sz="4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3857464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0E564-2DC4-CFD6-4CB8-91D45386C2F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C71773C-CB63-7160-75E7-21257FD32F62}"/>
              </a:ext>
            </a:extLst>
          </p:cNvPr>
          <p:cNvSpPr>
            <a:spLocks noGrp="1"/>
          </p:cNvSpPr>
          <p:nvPr>
            <p:ph type="title"/>
          </p:nvPr>
        </p:nvSpPr>
        <p:spPr>
          <a:xfrm>
            <a:off x="777903" y="241992"/>
            <a:ext cx="10515600" cy="1113714"/>
          </a:xfrm>
        </p:spPr>
        <p:txBody>
          <a:bodyPr>
            <a:normAutofit/>
          </a:bodyPr>
          <a:lstStyle/>
          <a:p>
            <a:pPr lvl="2">
              <a:lnSpc>
                <a:spcPct val="100000"/>
              </a:lnSpc>
              <a:spcBef>
                <a:spcPts val="0"/>
              </a:spcBef>
            </a:pPr>
            <a:r>
              <a:rPr lang="en-GB" sz="4800" dirty="0">
                <a:solidFill>
                  <a:schemeClr val="bg1"/>
                </a:solidFill>
                <a:highlight>
                  <a:srgbClr val="FFFF00"/>
                </a:highlight>
              </a:rPr>
              <a:t>Activity:</a:t>
            </a:r>
            <a:r>
              <a:rPr lang="en-GB" sz="4800" dirty="0">
                <a:solidFill>
                  <a:schemeClr val="bg1"/>
                </a:solidFill>
              </a:rPr>
              <a:t> </a:t>
            </a:r>
            <a:r>
              <a:rPr lang="en-GB" sz="4800" dirty="0">
                <a:solidFill>
                  <a:schemeClr val="tx1"/>
                </a:solidFill>
                <a:latin typeface="+mn-lt"/>
              </a:rPr>
              <a:t>Name your Studio Enterprise?</a:t>
            </a:r>
          </a:p>
        </p:txBody>
      </p:sp>
      <p:sp>
        <p:nvSpPr>
          <p:cNvPr id="2" name="Content Placeholder 1">
            <a:extLst>
              <a:ext uri="{FF2B5EF4-FFF2-40B4-BE49-F238E27FC236}">
                <a16:creationId xmlns:a16="http://schemas.microsoft.com/office/drawing/2014/main" id="{3B368079-1B03-E07F-171B-8B8EACE81954}"/>
              </a:ext>
            </a:extLst>
          </p:cNvPr>
          <p:cNvSpPr>
            <a:spLocks noGrp="1"/>
          </p:cNvSpPr>
          <p:nvPr>
            <p:ph idx="1"/>
          </p:nvPr>
        </p:nvSpPr>
        <p:spPr>
          <a:xfrm>
            <a:off x="930408" y="1610471"/>
            <a:ext cx="10676706" cy="5053939"/>
          </a:xfrm>
        </p:spPr>
        <p:txBody>
          <a:bodyPr>
            <a:normAutofit lnSpcReduction="10000"/>
          </a:bodyPr>
          <a:lstStyle/>
          <a:p>
            <a:pPr marL="0" indent="0">
              <a:buNone/>
              <a:defRPr/>
            </a:pPr>
            <a:r>
              <a:rPr lang="en-GB" sz="3500" dirty="0"/>
              <a:t>To name your Company, consider:</a:t>
            </a:r>
          </a:p>
          <a:p>
            <a:pPr>
              <a:defRPr/>
            </a:pPr>
            <a:r>
              <a:rPr lang="en-GB" sz="2800" dirty="0"/>
              <a:t>What type of project/studio would you create?</a:t>
            </a:r>
          </a:p>
          <a:p>
            <a:pPr>
              <a:defRPr/>
            </a:pPr>
            <a:r>
              <a:rPr lang="en-GB" sz="2800" dirty="0"/>
              <a:t>What type of Games/Animations you would create?</a:t>
            </a:r>
            <a:endParaRPr lang="en-GB" dirty="0"/>
          </a:p>
          <a:p>
            <a:pPr>
              <a:defRPr/>
            </a:pPr>
            <a:r>
              <a:rPr lang="en-US" dirty="0"/>
              <a:t>You could use words that best describe your </a:t>
            </a:r>
            <a:r>
              <a:rPr lang="en-GB" dirty="0"/>
              <a:t>type of Studio?</a:t>
            </a:r>
          </a:p>
          <a:p>
            <a:pPr>
              <a:defRPr/>
            </a:pPr>
            <a:r>
              <a:rPr lang="en-GB" sz="2800" dirty="0"/>
              <a:t>Use your own </a:t>
            </a:r>
            <a:r>
              <a:rPr lang="en-GB" sz="2800" b="1" dirty="0"/>
              <a:t>name</a:t>
            </a:r>
            <a:r>
              <a:rPr lang="en-GB" sz="2800" dirty="0"/>
              <a:t> / surname? </a:t>
            </a:r>
            <a:r>
              <a:rPr lang="en-GB" dirty="0"/>
              <a:t>O</a:t>
            </a:r>
            <a:r>
              <a:rPr lang="en-GB" sz="2800" dirty="0"/>
              <a:t>r a </a:t>
            </a:r>
            <a:r>
              <a:rPr lang="en-GB" sz="2800" b="1" dirty="0"/>
              <a:t>mash-up</a:t>
            </a:r>
            <a:r>
              <a:rPr lang="en-GB" sz="2800" dirty="0"/>
              <a:t> of your </a:t>
            </a:r>
            <a:r>
              <a:rPr lang="en-GB" dirty="0"/>
              <a:t>names?</a:t>
            </a:r>
          </a:p>
          <a:p>
            <a:pPr>
              <a:defRPr/>
            </a:pPr>
            <a:r>
              <a:rPr lang="en-GB" dirty="0"/>
              <a:t>Or an </a:t>
            </a:r>
            <a:r>
              <a:rPr lang="en-GB" b="1" dirty="0"/>
              <a:t>Acronym</a:t>
            </a:r>
            <a:r>
              <a:rPr lang="en-GB" dirty="0"/>
              <a:t> of letters from your name?</a:t>
            </a:r>
          </a:p>
          <a:p>
            <a:pPr>
              <a:defRPr/>
            </a:pPr>
            <a:r>
              <a:rPr lang="en-US" dirty="0"/>
              <a:t>Take inspiration from your personal interests, culture, language or mythology.</a:t>
            </a:r>
          </a:p>
          <a:p>
            <a:pPr>
              <a:defRPr/>
            </a:pPr>
            <a:r>
              <a:rPr lang="en-US" dirty="0"/>
              <a:t>Pick a name that is easy to remember and memorable.</a:t>
            </a:r>
          </a:p>
          <a:p>
            <a:pPr lvl="1">
              <a:defRPr/>
            </a:pPr>
            <a:r>
              <a:rPr lang="en-US" dirty="0"/>
              <a:t>Avoid hard to spell or hard to say names. Particularly important when registering a URL and for users when typing URLs.</a:t>
            </a:r>
          </a:p>
        </p:txBody>
      </p:sp>
      <p:sp>
        <p:nvSpPr>
          <p:cNvPr id="4" name="Rectangle 3">
            <a:extLst>
              <a:ext uri="{FF2B5EF4-FFF2-40B4-BE49-F238E27FC236}">
                <a16:creationId xmlns:a16="http://schemas.microsoft.com/office/drawing/2014/main" id="{B867F981-B2C4-BCCF-A824-7C9D8F368F74}"/>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u="sng" dirty="0"/>
          </a:p>
        </p:txBody>
      </p:sp>
      <p:sp>
        <p:nvSpPr>
          <p:cNvPr id="5" name="Rectangle 4">
            <a:extLst>
              <a:ext uri="{FF2B5EF4-FFF2-40B4-BE49-F238E27FC236}">
                <a16:creationId xmlns:a16="http://schemas.microsoft.com/office/drawing/2014/main" id="{FDCB1FB7-C332-664C-830C-BB90D9C3DAFD}"/>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Lightbulb and gear outline">
            <a:extLst>
              <a:ext uri="{FF2B5EF4-FFF2-40B4-BE49-F238E27FC236}">
                <a16:creationId xmlns:a16="http://schemas.microsoft.com/office/drawing/2014/main" id="{C279699E-61D8-59E3-E4E5-669B1BB389F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62544" y="1471784"/>
            <a:ext cx="2129456" cy="2129456"/>
          </a:xfrm>
          <a:prstGeom prst="rect">
            <a:avLst/>
          </a:prstGeom>
        </p:spPr>
      </p:pic>
    </p:spTree>
    <p:extLst>
      <p:ext uri="{BB962C8B-B14F-4D97-AF65-F5344CB8AC3E}">
        <p14:creationId xmlns:p14="http://schemas.microsoft.com/office/powerpoint/2010/main" val="3549531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4645" y="480398"/>
            <a:ext cx="10515600" cy="836215"/>
          </a:xfrm>
        </p:spPr>
        <p:txBody>
          <a:bodyPr>
            <a:normAutofit/>
          </a:bodyPr>
          <a:lstStyle/>
          <a:p>
            <a:pPr lvl="2">
              <a:lnSpc>
                <a:spcPct val="100000"/>
              </a:lnSpc>
              <a:spcBef>
                <a:spcPts val="0"/>
              </a:spcBef>
            </a:pPr>
            <a:r>
              <a:rPr lang="en-GB" sz="4400" dirty="0">
                <a:solidFill>
                  <a:schemeClr val="tx1"/>
                </a:solidFill>
                <a:latin typeface="+mn-lt"/>
              </a:rPr>
              <a:t>Business / Company / Studio name?</a:t>
            </a:r>
          </a:p>
        </p:txBody>
      </p:sp>
      <p:graphicFrame>
        <p:nvGraphicFramePr>
          <p:cNvPr id="13" name="Content Placeholder 1">
            <a:extLst>
              <a:ext uri="{FF2B5EF4-FFF2-40B4-BE49-F238E27FC236}">
                <a16:creationId xmlns:a16="http://schemas.microsoft.com/office/drawing/2014/main" id="{FA4ED533-3F3B-2DBA-0C92-5343EC717650}"/>
              </a:ext>
            </a:extLst>
          </p:cNvPr>
          <p:cNvGraphicFramePr>
            <a:graphicFrameLocks noGrp="1"/>
          </p:cNvGraphicFramePr>
          <p:nvPr>
            <p:ph idx="1"/>
            <p:extLst>
              <p:ext uri="{D42A27DB-BD31-4B8C-83A1-F6EECF244321}">
                <p14:modId xmlns:p14="http://schemas.microsoft.com/office/powerpoint/2010/main" val="3368154723"/>
              </p:ext>
            </p:extLst>
          </p:nvPr>
        </p:nvGraphicFramePr>
        <p:xfrm>
          <a:off x="921606" y="169133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A290B51-6DF5-B556-4CAE-1CF1D5150AA2}"/>
              </a:ext>
            </a:extLst>
          </p:cNvPr>
          <p:cNvSpPr/>
          <p:nvPr/>
        </p:nvSpPr>
        <p:spPr>
          <a:xfrm>
            <a:off x="527684" y="3416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A0681E2-9E72-3F1F-F41E-A110F9B4744B}"/>
              </a:ext>
            </a:extLst>
          </p:cNvPr>
          <p:cNvSpPr/>
          <p:nvPr/>
        </p:nvSpPr>
        <p:spPr>
          <a:xfrm>
            <a:off x="467386" y="45170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Question Mark outline">
            <a:extLst>
              <a:ext uri="{FF2B5EF4-FFF2-40B4-BE49-F238E27FC236}">
                <a16:creationId xmlns:a16="http://schemas.microsoft.com/office/drawing/2014/main" id="{50F69D66-4B8D-A81D-9995-A58BC24CEC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424326" y="402213"/>
            <a:ext cx="914400" cy="914400"/>
          </a:xfrm>
          <a:prstGeom prst="rect">
            <a:avLst/>
          </a:prstGeom>
        </p:spPr>
      </p:pic>
    </p:spTree>
    <p:extLst>
      <p:ext uri="{BB962C8B-B14F-4D97-AF65-F5344CB8AC3E}">
        <p14:creationId xmlns:p14="http://schemas.microsoft.com/office/powerpoint/2010/main" val="638820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39333"/>
            <a:ext cx="10515600" cy="1043288"/>
          </a:xfrm>
        </p:spPr>
        <p:txBody>
          <a:bodyPr>
            <a:normAutofit/>
          </a:bodyPr>
          <a:lstStyle/>
          <a:p>
            <a:pPr lvl="2">
              <a:lnSpc>
                <a:spcPct val="100000"/>
              </a:lnSpc>
              <a:spcBef>
                <a:spcPts val="0"/>
              </a:spcBef>
            </a:pPr>
            <a:r>
              <a:rPr lang="en-GB" sz="4800" dirty="0">
                <a:solidFill>
                  <a:schemeClr val="bg1"/>
                </a:solidFill>
                <a:highlight>
                  <a:srgbClr val="FFFF00"/>
                </a:highlight>
                <a:latin typeface="+mn-lt"/>
              </a:rPr>
              <a:t>Activity:</a:t>
            </a:r>
            <a:r>
              <a:rPr lang="en-GB" sz="4800" dirty="0">
                <a:solidFill>
                  <a:schemeClr val="bg1"/>
                </a:solidFill>
                <a:latin typeface="+mn-lt"/>
              </a:rPr>
              <a:t> </a:t>
            </a:r>
            <a:r>
              <a:rPr lang="en-GB" sz="4800" dirty="0">
                <a:solidFill>
                  <a:schemeClr val="tx1"/>
                </a:solidFill>
                <a:latin typeface="+mn-lt"/>
              </a:rPr>
              <a:t>AI &amp; Name Generators</a:t>
            </a:r>
          </a:p>
        </p:txBody>
      </p:sp>
      <p:sp>
        <p:nvSpPr>
          <p:cNvPr id="2" name="Content Placeholder 1"/>
          <p:cNvSpPr>
            <a:spLocks noGrp="1"/>
          </p:cNvSpPr>
          <p:nvPr>
            <p:ph idx="1"/>
          </p:nvPr>
        </p:nvSpPr>
        <p:spPr>
          <a:xfrm>
            <a:off x="671388" y="1580497"/>
            <a:ext cx="11100482" cy="4351338"/>
          </a:xfrm>
        </p:spPr>
        <p:txBody>
          <a:bodyPr>
            <a:normAutofit fontScale="92500" lnSpcReduction="10000"/>
          </a:bodyPr>
          <a:lstStyle/>
          <a:p>
            <a:pPr marL="0" indent="0">
              <a:lnSpc>
                <a:spcPct val="110000"/>
              </a:lnSpc>
              <a:spcBef>
                <a:spcPts val="0"/>
              </a:spcBef>
              <a:spcAft>
                <a:spcPts val="600"/>
              </a:spcAft>
              <a:buNone/>
              <a:defRPr/>
            </a:pPr>
            <a:r>
              <a:rPr lang="en-GB" sz="3200" dirty="0">
                <a:solidFill>
                  <a:srgbClr val="FFFFFF"/>
                </a:solidFill>
                <a:latin typeface="Nunito" pitchFamily="2" charset="0"/>
              </a:rPr>
              <a:t>To get more ideas, you can also:</a:t>
            </a:r>
          </a:p>
          <a:p>
            <a:pPr>
              <a:lnSpc>
                <a:spcPct val="110000"/>
              </a:lnSpc>
              <a:spcBef>
                <a:spcPts val="0"/>
              </a:spcBef>
              <a:spcAft>
                <a:spcPts val="600"/>
              </a:spcAft>
              <a:defRPr/>
            </a:pPr>
            <a:r>
              <a:rPr lang="en-GB" sz="3200" b="0" i="0" dirty="0">
                <a:solidFill>
                  <a:srgbClr val="FFFFFF"/>
                </a:solidFill>
                <a:effectLst/>
                <a:latin typeface="Nunito" pitchFamily="2" charset="0"/>
              </a:rPr>
              <a:t>Ask an </a:t>
            </a:r>
            <a:r>
              <a:rPr lang="en-GB" sz="3200" b="0" i="0" dirty="0">
                <a:solidFill>
                  <a:schemeClr val="bg1"/>
                </a:solidFill>
                <a:effectLst/>
                <a:highlight>
                  <a:srgbClr val="FFFF00"/>
                </a:highlight>
                <a:latin typeface="Nunito" pitchFamily="2" charset="0"/>
              </a:rPr>
              <a:t>AI Tool</a:t>
            </a:r>
            <a:r>
              <a:rPr lang="en-GB" sz="3200" b="0" i="0" dirty="0">
                <a:solidFill>
                  <a:schemeClr val="bg1"/>
                </a:solidFill>
                <a:effectLst/>
                <a:latin typeface="Nunito" pitchFamily="2" charset="0"/>
              </a:rPr>
              <a:t> </a:t>
            </a:r>
            <a:r>
              <a:rPr lang="en-GB" sz="3200" b="0" i="0" dirty="0">
                <a:solidFill>
                  <a:srgbClr val="FFFFFF"/>
                </a:solidFill>
                <a:effectLst/>
                <a:latin typeface="Nunito" pitchFamily="2" charset="0"/>
              </a:rPr>
              <a:t>to help you</a:t>
            </a:r>
          </a:p>
          <a:p>
            <a:pPr>
              <a:lnSpc>
                <a:spcPct val="110000"/>
              </a:lnSpc>
              <a:spcBef>
                <a:spcPts val="0"/>
              </a:spcBef>
              <a:spcAft>
                <a:spcPts val="600"/>
              </a:spcAft>
              <a:defRPr/>
            </a:pPr>
            <a:r>
              <a:rPr lang="en-GB" sz="3200" b="0" i="0" dirty="0">
                <a:solidFill>
                  <a:srgbClr val="FFFFFF"/>
                </a:solidFill>
                <a:effectLst/>
                <a:latin typeface="Nunito" pitchFamily="2" charset="0"/>
              </a:rPr>
              <a:t>Or try these free Business Name Generators:</a:t>
            </a:r>
          </a:p>
          <a:p>
            <a:pPr lvl="1">
              <a:lnSpc>
                <a:spcPct val="110000"/>
              </a:lnSpc>
              <a:spcBef>
                <a:spcPts val="0"/>
              </a:spcBef>
              <a:spcAft>
                <a:spcPts val="600"/>
              </a:spcAft>
              <a:defRPr/>
            </a:pPr>
            <a:r>
              <a:rPr lang="en-GB" sz="3200" dirty="0">
                <a:highlight>
                  <a:srgbClr val="FFFF00"/>
                </a:highlight>
                <a:hlinkClick r:id="rId2"/>
              </a:rPr>
              <a:t>Namelix.com AI Business Name Generator</a:t>
            </a:r>
            <a:endParaRPr lang="en-US" sz="3200" dirty="0">
              <a:highlight>
                <a:srgbClr val="FFFF00"/>
              </a:highlight>
              <a:hlinkClick r:id="rId3"/>
            </a:endParaRPr>
          </a:p>
          <a:p>
            <a:pPr lvl="1">
              <a:lnSpc>
                <a:spcPct val="110000"/>
              </a:lnSpc>
              <a:spcBef>
                <a:spcPts val="0"/>
              </a:spcBef>
              <a:spcAft>
                <a:spcPts val="600"/>
              </a:spcAft>
              <a:defRPr/>
            </a:pPr>
            <a:r>
              <a:rPr lang="en-US" sz="3200" dirty="0">
                <a:highlight>
                  <a:srgbClr val="FFFF00"/>
                </a:highlight>
                <a:hlinkClick r:id="rId3"/>
              </a:rPr>
              <a:t>NameFatso.com - Free Random Business Names</a:t>
            </a:r>
            <a:endParaRPr lang="en-GB" sz="3200" dirty="0">
              <a:solidFill>
                <a:srgbClr val="FFFFFF"/>
              </a:solidFill>
              <a:highlight>
                <a:srgbClr val="FFFF00"/>
              </a:highlight>
              <a:latin typeface="Nunito" pitchFamily="2" charset="0"/>
            </a:endParaRPr>
          </a:p>
          <a:p>
            <a:pPr lvl="1">
              <a:lnSpc>
                <a:spcPct val="110000"/>
              </a:lnSpc>
              <a:spcBef>
                <a:spcPts val="0"/>
              </a:spcBef>
              <a:spcAft>
                <a:spcPts val="600"/>
              </a:spcAft>
              <a:defRPr/>
            </a:pPr>
            <a:r>
              <a:rPr lang="en-US" sz="3200" dirty="0">
                <a:highlight>
                  <a:srgbClr val="FFFF00"/>
                </a:highlight>
                <a:hlinkClick r:id="rId4"/>
              </a:rPr>
              <a:t>Shopify.com - Business Name Generator - Company Name Ideas</a:t>
            </a:r>
            <a:endParaRPr lang="en-GB" sz="3200" b="0" i="0" dirty="0">
              <a:solidFill>
                <a:srgbClr val="FFFFFF"/>
              </a:solidFill>
              <a:effectLst/>
              <a:highlight>
                <a:srgbClr val="FFFF00"/>
              </a:highlight>
              <a:latin typeface="Nunito" pitchFamily="2" charset="0"/>
            </a:endParaRPr>
          </a:p>
          <a:p>
            <a:pPr>
              <a:lnSpc>
                <a:spcPct val="110000"/>
              </a:lnSpc>
              <a:spcBef>
                <a:spcPts val="0"/>
              </a:spcBef>
              <a:spcAft>
                <a:spcPts val="600"/>
              </a:spcAft>
              <a:defRPr/>
            </a:pPr>
            <a:r>
              <a:rPr lang="en-GB" sz="3200" dirty="0"/>
              <a:t>You can also check if your Enterprise name is available: </a:t>
            </a:r>
            <a:br>
              <a:rPr lang="en-GB" sz="3200" dirty="0"/>
            </a:br>
            <a:r>
              <a:rPr lang="en-GB" sz="3200" dirty="0">
                <a:highlight>
                  <a:srgbClr val="FFFF00"/>
                </a:highlight>
                <a:hlinkClick r:id="rId5"/>
              </a:rPr>
              <a:t>Companies House Name Availability Checker</a:t>
            </a:r>
            <a:r>
              <a:rPr lang="en-GB" sz="3200" dirty="0"/>
              <a:t>.</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Lightbulb and gear outline">
            <a:extLst>
              <a:ext uri="{FF2B5EF4-FFF2-40B4-BE49-F238E27FC236}">
                <a16:creationId xmlns:a16="http://schemas.microsoft.com/office/drawing/2014/main" id="{CA3A2EAD-274F-5AC0-4DA6-47F91B50D62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01472" y="1382621"/>
            <a:ext cx="2497508" cy="2497508"/>
          </a:xfrm>
          <a:prstGeom prst="rect">
            <a:avLst/>
          </a:prstGeom>
        </p:spPr>
      </p:pic>
    </p:spTree>
    <p:extLst>
      <p:ext uri="{BB962C8B-B14F-4D97-AF65-F5344CB8AC3E}">
        <p14:creationId xmlns:p14="http://schemas.microsoft.com/office/powerpoint/2010/main" val="1233050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8485B-0AA1-1860-8A35-2A0647C89113}"/>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B8076C84-946D-0279-A8E3-BB1D2B770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7741AD2-BD2C-0919-438A-48525E24459A}"/>
              </a:ext>
            </a:extLst>
          </p:cNvPr>
          <p:cNvSpPr txBox="1"/>
          <p:nvPr/>
        </p:nvSpPr>
        <p:spPr>
          <a:xfrm>
            <a:off x="556533" y="274764"/>
            <a:ext cx="9600342"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Name idea share</a:t>
            </a:r>
          </a:p>
        </p:txBody>
      </p:sp>
      <p:sp>
        <p:nvSpPr>
          <p:cNvPr id="14" name="Text Placeholder 3">
            <a:extLst>
              <a:ext uri="{FF2B5EF4-FFF2-40B4-BE49-F238E27FC236}">
                <a16:creationId xmlns:a16="http://schemas.microsoft.com/office/drawing/2014/main" id="{3891A59B-6076-9148-1399-FD821D2D4C0D}"/>
              </a:ext>
            </a:extLst>
          </p:cNvPr>
          <p:cNvSpPr txBox="1">
            <a:spLocks/>
          </p:cNvSpPr>
          <p:nvPr/>
        </p:nvSpPr>
        <p:spPr>
          <a:xfrm>
            <a:off x="365829" y="1642045"/>
            <a:ext cx="11259385" cy="4010080"/>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Create &amp; innovate by sharing:</a:t>
            </a:r>
            <a:r>
              <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In small groups of 2/3: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Share your name ideas with the person next/near you</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lang="en-US" sz="3600" dirty="0">
                <a:solidFill>
                  <a:prstClr val="white"/>
                </a:solidFill>
                <a:latin typeface="Calibri" panose="020F0502020204030204"/>
              </a:rPr>
              <a:t>Discuss and support each other</a:t>
            </a:r>
            <a:endPar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0" name="Freeform: Shape 47">
            <a:extLst>
              <a:ext uri="{FF2B5EF4-FFF2-40B4-BE49-F238E27FC236}">
                <a16:creationId xmlns:a16="http://schemas.microsoft.com/office/drawing/2014/main" id="{694627AF-941A-ED45-A427-4E891F748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Group brainstorm with solid fill">
            <a:extLst>
              <a:ext uri="{FF2B5EF4-FFF2-40B4-BE49-F238E27FC236}">
                <a16:creationId xmlns:a16="http://schemas.microsoft.com/office/drawing/2014/main" id="{94BFDD85-747D-F6F2-2861-E8953C4A548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92989" y="4252937"/>
            <a:ext cx="2605063" cy="2605063"/>
          </a:xfrm>
          <a:prstGeom prst="rect">
            <a:avLst/>
          </a:prstGeom>
        </p:spPr>
      </p:pic>
      <p:pic>
        <p:nvPicPr>
          <p:cNvPr id="12" name="Graphic 11" descr="Meeting outline">
            <a:extLst>
              <a:ext uri="{FF2B5EF4-FFF2-40B4-BE49-F238E27FC236}">
                <a16:creationId xmlns:a16="http://schemas.microsoft.com/office/drawing/2014/main" id="{DF3F1955-7139-9CCD-D553-F12B13EE421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2456" y="107243"/>
            <a:ext cx="1302758" cy="1302758"/>
          </a:xfrm>
          <a:prstGeom prst="rect">
            <a:avLst/>
          </a:prstGeom>
        </p:spPr>
      </p:pic>
      <p:sp>
        <p:nvSpPr>
          <p:cNvPr id="13" name="Rectangle 12">
            <a:extLst>
              <a:ext uri="{FF2B5EF4-FFF2-40B4-BE49-F238E27FC236}">
                <a16:creationId xmlns:a16="http://schemas.microsoft.com/office/drawing/2014/main" id="{0F24B9CF-26CC-287B-28EF-B85550DF6E81}"/>
              </a:ext>
            </a:extLst>
          </p:cNvPr>
          <p:cNvSpPr/>
          <p:nvPr/>
        </p:nvSpPr>
        <p:spPr>
          <a:xfrm>
            <a:off x="365829" y="379828"/>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7105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36215"/>
          </a:xfrm>
        </p:spPr>
        <p:txBody>
          <a:bodyPr>
            <a:noAutofit/>
          </a:bodyPr>
          <a:lstStyle/>
          <a:p>
            <a:pPr lvl="2">
              <a:lnSpc>
                <a:spcPct val="100000"/>
              </a:lnSpc>
              <a:spcBef>
                <a:spcPts val="0"/>
              </a:spcBef>
            </a:pPr>
            <a:r>
              <a:rPr lang="en-GB" sz="5400" dirty="0">
                <a:solidFill>
                  <a:schemeClr val="bg1"/>
                </a:solidFill>
                <a:highlight>
                  <a:srgbClr val="FFFF00"/>
                </a:highlight>
                <a:latin typeface="+mn-lt"/>
              </a:rPr>
              <a:t>Activity:</a:t>
            </a:r>
            <a:r>
              <a:rPr lang="en-GB" sz="5400" dirty="0">
                <a:solidFill>
                  <a:schemeClr val="bg1"/>
                </a:solidFill>
                <a:latin typeface="+mn-lt"/>
              </a:rPr>
              <a:t> </a:t>
            </a:r>
            <a:r>
              <a:rPr lang="en-GB" sz="6000" dirty="0">
                <a:solidFill>
                  <a:schemeClr val="tx1"/>
                </a:solidFill>
                <a:latin typeface="+mn-lt"/>
              </a:rPr>
              <a:t>Logo</a:t>
            </a:r>
          </a:p>
        </p:txBody>
      </p:sp>
      <p:sp>
        <p:nvSpPr>
          <p:cNvPr id="2" name="Content Placeholder 1"/>
          <p:cNvSpPr>
            <a:spLocks noGrp="1"/>
          </p:cNvSpPr>
          <p:nvPr>
            <p:ph idx="1"/>
          </p:nvPr>
        </p:nvSpPr>
        <p:spPr>
          <a:xfrm>
            <a:off x="969173" y="1628058"/>
            <a:ext cx="9667231" cy="4351338"/>
          </a:xfrm>
        </p:spPr>
        <p:txBody>
          <a:bodyPr>
            <a:normAutofit lnSpcReduction="10000"/>
          </a:bodyPr>
          <a:lstStyle/>
          <a:p>
            <a:pPr marL="0" indent="0">
              <a:buNone/>
              <a:defRPr/>
            </a:pPr>
            <a:r>
              <a:rPr lang="en-GB" sz="3200" dirty="0">
                <a:solidFill>
                  <a:schemeClr val="bg1"/>
                </a:solidFill>
                <a:highlight>
                  <a:srgbClr val="FFFF00"/>
                </a:highlight>
              </a:rPr>
              <a:t>What would your Logo look like?</a:t>
            </a:r>
          </a:p>
          <a:p>
            <a:pPr marL="514350" indent="-514350">
              <a:buFont typeface="+mj-lt"/>
              <a:buAutoNum type="arabicPeriod"/>
              <a:defRPr/>
            </a:pPr>
            <a:r>
              <a:rPr lang="en-GB" sz="3200" dirty="0"/>
              <a:t>What colour would it be?</a:t>
            </a:r>
          </a:p>
          <a:p>
            <a:pPr lvl="1">
              <a:defRPr/>
            </a:pPr>
            <a:r>
              <a:rPr lang="en-GB" sz="2800" dirty="0"/>
              <a:t>What is your favourite colour/s?</a:t>
            </a:r>
          </a:p>
          <a:p>
            <a:pPr marL="514350" indent="-514350">
              <a:buFont typeface="+mj-lt"/>
              <a:buAutoNum type="arabicPeriod"/>
              <a:defRPr/>
            </a:pPr>
            <a:r>
              <a:rPr lang="en-GB" sz="3200" dirty="0"/>
              <a:t>What shape would it be?</a:t>
            </a:r>
          </a:p>
          <a:p>
            <a:pPr lvl="1">
              <a:defRPr/>
            </a:pPr>
            <a:r>
              <a:rPr lang="en-GB" sz="2800" dirty="0"/>
              <a:t>What are your favourite shapes?</a:t>
            </a:r>
          </a:p>
          <a:p>
            <a:pPr marL="514350" indent="-514350">
              <a:buFont typeface="+mj-lt"/>
              <a:buAutoNum type="arabicPeriod"/>
              <a:defRPr/>
            </a:pPr>
            <a:r>
              <a:rPr lang="en-GB" sz="3200" dirty="0"/>
              <a:t>Take some time out to consider this before creating your logo.</a:t>
            </a:r>
          </a:p>
          <a:p>
            <a:pPr>
              <a:defRPr/>
            </a:pPr>
            <a:r>
              <a:rPr lang="en-GB" sz="3200" dirty="0">
                <a:solidFill>
                  <a:schemeClr val="bg1"/>
                </a:solidFill>
                <a:highlight>
                  <a:srgbClr val="FFFF00"/>
                </a:highlight>
              </a:rPr>
              <a:t>Make some notes on what colours, letters &amp;/or shapes your logo might include.</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Lightbulb and gear outline">
            <a:extLst>
              <a:ext uri="{FF2B5EF4-FFF2-40B4-BE49-F238E27FC236}">
                <a16:creationId xmlns:a16="http://schemas.microsoft.com/office/drawing/2014/main" id="{0C6F93CB-2B19-DA50-B277-2C42F4B1F1F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191757" y="1382621"/>
            <a:ext cx="2889294" cy="2889294"/>
          </a:xfrm>
          <a:prstGeom prst="rect">
            <a:avLst/>
          </a:prstGeom>
        </p:spPr>
      </p:pic>
    </p:spTree>
    <p:extLst>
      <p:ext uri="{BB962C8B-B14F-4D97-AF65-F5344CB8AC3E}">
        <p14:creationId xmlns:p14="http://schemas.microsoft.com/office/powerpoint/2010/main" val="4154279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9B821-A98E-FBA5-9BC5-E6908EC9A58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b="1" u="sng" kern="1200">
                <a:solidFill>
                  <a:schemeClr val="tx1"/>
                </a:solidFill>
                <a:latin typeface="+mj-lt"/>
                <a:ea typeface="+mj-ea"/>
                <a:cs typeface="+mj-cs"/>
              </a:rPr>
              <a:t>Examples:</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4300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NTERNATIONAL ENROLLMENT | REMOTE ONLINE TRAINING | ANIMATION ...">
            <a:extLst>
              <a:ext uri="{FF2B5EF4-FFF2-40B4-BE49-F238E27FC236}">
                <a16:creationId xmlns:a16="http://schemas.microsoft.com/office/drawing/2014/main" id="{D060C2D1-CB9F-B2B4-1935-47C29BA19B69}"/>
              </a:ext>
            </a:extLst>
          </p:cNvPr>
          <p:cNvPicPr>
            <a:picLocks noChangeAspect="1"/>
          </p:cNvPicPr>
          <p:nvPr/>
        </p:nvPicPr>
        <p:blipFill>
          <a:blip r:embed="rId2"/>
          <a:stretch>
            <a:fillRect/>
          </a:stretch>
        </p:blipFill>
        <p:spPr>
          <a:xfrm>
            <a:off x="2797954" y="295064"/>
            <a:ext cx="6471407" cy="6267871"/>
          </a:xfrm>
          <a:prstGeom prst="rect">
            <a:avLst/>
          </a:prstGeom>
        </p:spPr>
      </p:pic>
      <p:sp>
        <p:nvSpPr>
          <p:cNvPr id="6" name="TextBox 5">
            <a:extLst>
              <a:ext uri="{FF2B5EF4-FFF2-40B4-BE49-F238E27FC236}">
                <a16:creationId xmlns:a16="http://schemas.microsoft.com/office/drawing/2014/main" id="{75A81B2B-1092-689C-389A-469D73D42A83}"/>
              </a:ext>
            </a:extLst>
          </p:cNvPr>
          <p:cNvSpPr txBox="1"/>
          <p:nvPr/>
        </p:nvSpPr>
        <p:spPr>
          <a:xfrm>
            <a:off x="0" y="6642556"/>
            <a:ext cx="7647039" cy="215444"/>
          </a:xfrm>
          <a:prstGeom prst="rect">
            <a:avLst/>
          </a:prstGeom>
          <a:noFill/>
        </p:spPr>
        <p:txBody>
          <a:bodyPr wrap="square" rtlCol="0">
            <a:spAutoFit/>
          </a:bodyPr>
          <a:lstStyle/>
          <a:p>
            <a:r>
              <a:rPr lang="en-GB" sz="800" dirty="0"/>
              <a:t>Ref: </a:t>
            </a:r>
            <a:r>
              <a:rPr lang="en-GB" sz="800" dirty="0">
                <a:hlinkClick r:id="rId3"/>
              </a:rPr>
              <a:t>Ref: https://www.hollywoodanimationacademy.com/international-enrollment-online-training-for-animation</a:t>
            </a:r>
            <a:r>
              <a:rPr lang="en-GB" sz="800" dirty="0"/>
              <a:t> </a:t>
            </a:r>
          </a:p>
        </p:txBody>
      </p:sp>
    </p:spTree>
    <p:extLst>
      <p:ext uri="{BB962C8B-B14F-4D97-AF65-F5344CB8AC3E}">
        <p14:creationId xmlns:p14="http://schemas.microsoft.com/office/powerpoint/2010/main" val="460350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8C9051-0D0D-775D-36A0-AED1F90ECAA5}"/>
              </a:ext>
            </a:extLst>
          </p:cNvPr>
          <p:cNvPicPr>
            <a:picLocks noChangeAspect="1"/>
          </p:cNvPicPr>
          <p:nvPr/>
        </p:nvPicPr>
        <p:blipFill>
          <a:blip r:embed="rId2"/>
          <a:stretch>
            <a:fillRect/>
          </a:stretch>
        </p:blipFill>
        <p:spPr>
          <a:xfrm>
            <a:off x="285750" y="371475"/>
            <a:ext cx="11620500" cy="6115050"/>
          </a:xfrm>
          <a:prstGeom prst="rect">
            <a:avLst/>
          </a:prstGeom>
        </p:spPr>
      </p:pic>
      <p:sp>
        <p:nvSpPr>
          <p:cNvPr id="7" name="TextBox 6">
            <a:extLst>
              <a:ext uri="{FF2B5EF4-FFF2-40B4-BE49-F238E27FC236}">
                <a16:creationId xmlns:a16="http://schemas.microsoft.com/office/drawing/2014/main" id="{817B3848-B517-427E-19B3-1AA7228EE4DD}"/>
              </a:ext>
            </a:extLst>
          </p:cNvPr>
          <p:cNvSpPr txBox="1"/>
          <p:nvPr/>
        </p:nvSpPr>
        <p:spPr>
          <a:xfrm>
            <a:off x="0" y="6642556"/>
            <a:ext cx="7647039" cy="215444"/>
          </a:xfrm>
          <a:prstGeom prst="rect">
            <a:avLst/>
          </a:prstGeom>
          <a:noFill/>
        </p:spPr>
        <p:txBody>
          <a:bodyPr wrap="square" rtlCol="0">
            <a:spAutoFit/>
          </a:bodyPr>
          <a:lstStyle/>
          <a:p>
            <a:r>
              <a:rPr lang="en-GB" sz="800" dirty="0"/>
              <a:t>Ref: </a:t>
            </a:r>
            <a:r>
              <a:rPr lang="en-GB" sz="800" dirty="0">
                <a:hlinkClick r:id="rId3"/>
              </a:rPr>
              <a:t>Ref: https://justcreative.com/best-gaming-logos/</a:t>
            </a:r>
            <a:r>
              <a:rPr lang="en-GB" sz="800" dirty="0"/>
              <a:t> </a:t>
            </a:r>
          </a:p>
        </p:txBody>
      </p:sp>
    </p:spTree>
    <p:extLst>
      <p:ext uri="{BB962C8B-B14F-4D97-AF65-F5344CB8AC3E}">
        <p14:creationId xmlns:p14="http://schemas.microsoft.com/office/powerpoint/2010/main" val="359930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aming Company Logos Collection – Royalty-Free Vector | VectorStock">
            <a:extLst>
              <a:ext uri="{FF2B5EF4-FFF2-40B4-BE49-F238E27FC236}">
                <a16:creationId xmlns:a16="http://schemas.microsoft.com/office/drawing/2014/main" id="{B15CAC5C-0FF7-2BF1-540E-7FB786267620}"/>
              </a:ext>
            </a:extLst>
          </p:cNvPr>
          <p:cNvPicPr>
            <a:picLocks noChangeAspect="1"/>
          </p:cNvPicPr>
          <p:nvPr/>
        </p:nvPicPr>
        <p:blipFill>
          <a:blip r:embed="rId2"/>
          <a:srcRect b="7993"/>
          <a:stretch>
            <a:fillRect/>
          </a:stretch>
        </p:blipFill>
        <p:spPr>
          <a:xfrm>
            <a:off x="2420398" y="113557"/>
            <a:ext cx="7114435" cy="6630886"/>
          </a:xfrm>
          <a:prstGeom prst="rect">
            <a:avLst/>
          </a:prstGeom>
        </p:spPr>
      </p:pic>
      <p:sp>
        <p:nvSpPr>
          <p:cNvPr id="5" name="TextBox 4">
            <a:extLst>
              <a:ext uri="{FF2B5EF4-FFF2-40B4-BE49-F238E27FC236}">
                <a16:creationId xmlns:a16="http://schemas.microsoft.com/office/drawing/2014/main" id="{5968E299-BA97-9328-C307-BC98C8D7B450}"/>
              </a:ext>
            </a:extLst>
          </p:cNvPr>
          <p:cNvSpPr txBox="1"/>
          <p:nvPr/>
        </p:nvSpPr>
        <p:spPr>
          <a:xfrm>
            <a:off x="0" y="6642556"/>
            <a:ext cx="7647039" cy="215444"/>
          </a:xfrm>
          <a:prstGeom prst="rect">
            <a:avLst/>
          </a:prstGeom>
          <a:noFill/>
        </p:spPr>
        <p:txBody>
          <a:bodyPr wrap="square" rtlCol="0">
            <a:spAutoFit/>
          </a:bodyPr>
          <a:lstStyle/>
          <a:p>
            <a:r>
              <a:rPr lang="en-GB" sz="800" dirty="0"/>
              <a:t>Ref: </a:t>
            </a:r>
            <a:r>
              <a:rPr lang="en-GB" sz="800" dirty="0">
                <a:hlinkClick r:id="rId3"/>
              </a:rPr>
              <a:t>https://www.vectorstock.com/royalty-free-vector/gaming-company-logos-collection-vector-41553460</a:t>
            </a:r>
            <a:r>
              <a:rPr lang="en-GB" sz="800" dirty="0"/>
              <a:t> </a:t>
            </a:r>
          </a:p>
        </p:txBody>
      </p:sp>
    </p:spTree>
    <p:extLst>
      <p:ext uri="{BB962C8B-B14F-4D97-AF65-F5344CB8AC3E}">
        <p14:creationId xmlns:p14="http://schemas.microsoft.com/office/powerpoint/2010/main" val="424279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logos of different brands&#10;&#10;AI-generated content may be incorrect.">
            <a:extLst>
              <a:ext uri="{FF2B5EF4-FFF2-40B4-BE49-F238E27FC236}">
                <a16:creationId xmlns:a16="http://schemas.microsoft.com/office/drawing/2014/main" id="{D3C52A16-6A73-0552-DF83-B4C032F01F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6586" y="199790"/>
            <a:ext cx="10675076" cy="6458420"/>
          </a:xfrm>
          <a:prstGeom prst="rect">
            <a:avLst/>
          </a:prstGeom>
        </p:spPr>
      </p:pic>
    </p:spTree>
    <p:extLst>
      <p:ext uri="{BB962C8B-B14F-4D97-AF65-F5344CB8AC3E}">
        <p14:creationId xmlns:p14="http://schemas.microsoft.com/office/powerpoint/2010/main" val="4103088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685" y="241992"/>
            <a:ext cx="10515600" cy="1113714"/>
          </a:xfrm>
        </p:spPr>
        <p:txBody>
          <a:bodyPr>
            <a:normAutofit/>
          </a:bodyPr>
          <a:lstStyle/>
          <a:p>
            <a:pPr lvl="2">
              <a:lnSpc>
                <a:spcPct val="100000"/>
              </a:lnSpc>
              <a:spcBef>
                <a:spcPts val="0"/>
              </a:spcBef>
            </a:pPr>
            <a:r>
              <a:rPr lang="en-GB" sz="6600" dirty="0">
                <a:solidFill>
                  <a:schemeClr val="tx1"/>
                </a:solidFill>
                <a:latin typeface="+mn-lt"/>
              </a:rPr>
              <a:t>Bg. </a:t>
            </a:r>
            <a:r>
              <a:rPr lang="en-GB" sz="5400" dirty="0">
                <a:solidFill>
                  <a:schemeClr val="tx1"/>
                </a:solidFill>
                <a:latin typeface="+mn-lt"/>
              </a:rPr>
              <a:t>Logo design tips</a:t>
            </a:r>
          </a:p>
        </p:txBody>
      </p:sp>
      <p:sp>
        <p:nvSpPr>
          <p:cNvPr id="2" name="Content Placeholder 1"/>
          <p:cNvSpPr>
            <a:spLocks noGrp="1"/>
          </p:cNvSpPr>
          <p:nvPr>
            <p:ph idx="1"/>
          </p:nvPr>
        </p:nvSpPr>
        <p:spPr>
          <a:xfrm>
            <a:off x="611090" y="1532194"/>
            <a:ext cx="11145481" cy="5200445"/>
          </a:xfrm>
        </p:spPr>
        <p:txBody>
          <a:bodyPr>
            <a:normAutofit fontScale="85000" lnSpcReduction="20000"/>
          </a:bodyPr>
          <a:lstStyle/>
          <a:p>
            <a:pPr>
              <a:buClr>
                <a:srgbClr val="FFFF00"/>
              </a:buClr>
              <a:defRPr/>
            </a:pPr>
            <a:r>
              <a:rPr lang="en-GB" sz="3200" b="1" dirty="0">
                <a:solidFill>
                  <a:schemeClr val="bg1"/>
                </a:solidFill>
                <a:highlight>
                  <a:srgbClr val="FFFF00"/>
                </a:highlight>
              </a:rPr>
              <a:t>KIS: </a:t>
            </a:r>
            <a:r>
              <a:rPr lang="en-GB" sz="3200" dirty="0">
                <a:solidFill>
                  <a:schemeClr val="bg1"/>
                </a:solidFill>
                <a:highlight>
                  <a:srgbClr val="FFFF00"/>
                </a:highlight>
              </a:rPr>
              <a:t>Keep it simple, it needs to be easily identifiable and memorable</a:t>
            </a:r>
            <a:endParaRPr lang="en-GB" sz="3200" dirty="0"/>
          </a:p>
          <a:p>
            <a:pPr>
              <a:buClr>
                <a:srgbClr val="FFFF00"/>
              </a:buClr>
              <a:defRPr/>
            </a:pPr>
            <a:r>
              <a:rPr lang="en-GB" sz="3200" b="1" dirty="0">
                <a:solidFill>
                  <a:schemeClr val="bg1"/>
                </a:solidFill>
                <a:highlight>
                  <a:srgbClr val="FFFF00"/>
                </a:highlight>
              </a:rPr>
              <a:t>Memorable: </a:t>
            </a:r>
            <a:r>
              <a:rPr lang="en-GB" sz="3200" dirty="0">
                <a:solidFill>
                  <a:schemeClr val="bg1"/>
                </a:solidFill>
                <a:highlight>
                  <a:srgbClr val="FFFF00"/>
                </a:highlight>
              </a:rPr>
              <a:t>If it’s simple in design it will be easier to remember</a:t>
            </a:r>
          </a:p>
          <a:p>
            <a:pPr>
              <a:buClr>
                <a:srgbClr val="FFFF00"/>
              </a:buClr>
              <a:defRPr/>
            </a:pPr>
            <a:r>
              <a:rPr lang="en-GB" sz="3200" b="1" dirty="0">
                <a:solidFill>
                  <a:schemeClr val="bg1"/>
                </a:solidFill>
                <a:highlight>
                  <a:srgbClr val="FFFF00"/>
                </a:highlight>
              </a:rPr>
              <a:t>Different: </a:t>
            </a:r>
            <a:r>
              <a:rPr lang="en-GB" sz="3200" dirty="0">
                <a:solidFill>
                  <a:schemeClr val="bg1"/>
                </a:solidFill>
                <a:highlight>
                  <a:srgbClr val="FFFF00"/>
                </a:highlight>
              </a:rPr>
              <a:t>It’s needs to stand out from others to be recognised</a:t>
            </a:r>
          </a:p>
          <a:p>
            <a:pPr>
              <a:defRPr/>
            </a:pPr>
            <a:r>
              <a:rPr lang="en-GB" sz="3200" b="1" dirty="0"/>
              <a:t>Creative: </a:t>
            </a:r>
            <a:r>
              <a:rPr lang="en-GB" sz="3200" dirty="0"/>
              <a:t>To make it different and stand out requires creativity. But not too much. </a:t>
            </a:r>
          </a:p>
          <a:p>
            <a:pPr>
              <a:defRPr/>
            </a:pPr>
            <a:r>
              <a:rPr lang="en-GB" sz="3200" b="1" dirty="0"/>
              <a:t>Basic</a:t>
            </a:r>
            <a:r>
              <a:rPr lang="en-GB" sz="3200" dirty="0"/>
              <a:t> icon type designs work well.</a:t>
            </a:r>
          </a:p>
          <a:p>
            <a:pPr>
              <a:defRPr/>
            </a:pPr>
            <a:r>
              <a:rPr lang="en-GB" sz="3200" b="1" dirty="0"/>
              <a:t>Scalable: </a:t>
            </a:r>
            <a:r>
              <a:rPr lang="en-GB" sz="3200" dirty="0"/>
              <a:t>A good simple logo is not only memorable but can be easily scaled in size. Is not too complicated. Think Gif/cartoon not jpg/picture painting.</a:t>
            </a:r>
          </a:p>
          <a:p>
            <a:pPr>
              <a:defRPr/>
            </a:pPr>
            <a:r>
              <a:rPr lang="en-GB" sz="3200" b="1" dirty="0"/>
              <a:t>Image: </a:t>
            </a:r>
            <a:r>
              <a:rPr lang="en-GB" sz="3200" dirty="0"/>
              <a:t>The tone of the logo needs to be aligned with the creator/business in what it portrays.</a:t>
            </a:r>
          </a:p>
          <a:p>
            <a:pPr>
              <a:defRPr/>
            </a:pPr>
            <a:r>
              <a:rPr lang="en-GB" sz="3200" b="1" dirty="0"/>
              <a:t>Shapes</a:t>
            </a:r>
            <a:r>
              <a:rPr lang="en-GB" sz="3200" dirty="0"/>
              <a:t>: Experiment with different shapes, colours &amp; icons to create the shape and style of the logo you want.</a:t>
            </a:r>
          </a:p>
          <a:p>
            <a:pPr>
              <a:defRPr/>
            </a:pPr>
            <a:r>
              <a:rPr lang="en-GB" sz="3200" b="1" dirty="0"/>
              <a:t>+ Font: </a:t>
            </a:r>
            <a:r>
              <a:rPr lang="en-GB" sz="3200" dirty="0"/>
              <a:t>Try experimenting with different fonts and/or combining letters to create the logo.</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extLst>
      <p:ext uri="{BB962C8B-B14F-4D97-AF65-F5344CB8AC3E}">
        <p14:creationId xmlns:p14="http://schemas.microsoft.com/office/powerpoint/2010/main" val="4164115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685" y="335953"/>
            <a:ext cx="10515600" cy="925792"/>
          </a:xfrm>
        </p:spPr>
        <p:txBody>
          <a:bodyPr>
            <a:normAutofit/>
          </a:bodyPr>
          <a:lstStyle/>
          <a:p>
            <a:pPr lvl="2">
              <a:lnSpc>
                <a:spcPct val="100000"/>
              </a:lnSpc>
              <a:spcBef>
                <a:spcPts val="0"/>
              </a:spcBef>
            </a:pPr>
            <a:r>
              <a:rPr lang="en-GB" sz="4400" dirty="0">
                <a:solidFill>
                  <a:schemeClr val="bg1"/>
                </a:solidFill>
                <a:highlight>
                  <a:srgbClr val="FFFF00"/>
                </a:highlight>
              </a:rPr>
              <a:t>Activity:</a:t>
            </a:r>
            <a:r>
              <a:rPr lang="en-GB" sz="4400" dirty="0">
                <a:solidFill>
                  <a:schemeClr val="bg1"/>
                </a:solidFill>
              </a:rPr>
              <a:t> </a:t>
            </a:r>
            <a:r>
              <a:rPr lang="en-GB" sz="4400" dirty="0">
                <a:solidFill>
                  <a:schemeClr val="tx1"/>
                </a:solidFill>
              </a:rPr>
              <a:t>Initial </a:t>
            </a:r>
            <a:r>
              <a:rPr lang="en-GB" sz="4400" dirty="0">
                <a:solidFill>
                  <a:schemeClr val="tx1"/>
                </a:solidFill>
                <a:latin typeface="+mn-lt"/>
              </a:rPr>
              <a:t>Logo creation</a:t>
            </a:r>
          </a:p>
        </p:txBody>
      </p:sp>
      <p:sp>
        <p:nvSpPr>
          <p:cNvPr id="2" name="Content Placeholder 1"/>
          <p:cNvSpPr>
            <a:spLocks noGrp="1"/>
          </p:cNvSpPr>
          <p:nvPr>
            <p:ph idx="1"/>
          </p:nvPr>
        </p:nvSpPr>
        <p:spPr>
          <a:xfrm>
            <a:off x="800898" y="1494040"/>
            <a:ext cx="11027308" cy="5363960"/>
          </a:xfrm>
        </p:spPr>
        <p:txBody>
          <a:bodyPr>
            <a:normAutofit fontScale="77500" lnSpcReduction="20000"/>
          </a:bodyPr>
          <a:lstStyle/>
          <a:p>
            <a:pPr marL="0" indent="0">
              <a:buNone/>
              <a:defRPr/>
            </a:pPr>
            <a:r>
              <a:rPr lang="en-GB" sz="3100" dirty="0"/>
              <a:t>There are many options to choose from when creating a logo. You can start Freehand the consider using:</a:t>
            </a:r>
          </a:p>
          <a:p>
            <a:pPr marL="0" indent="0">
              <a:buNone/>
              <a:defRPr/>
            </a:pPr>
            <a:r>
              <a:rPr lang="en-GB" sz="3100" dirty="0"/>
              <a:t>The following to create a Digital logo e.g.:</a:t>
            </a:r>
          </a:p>
          <a:p>
            <a:pPr lvl="1">
              <a:buClr>
                <a:schemeClr val="tx1"/>
              </a:buClr>
              <a:defRPr/>
            </a:pPr>
            <a:r>
              <a:rPr lang="en-GB" sz="3200" dirty="0">
                <a:solidFill>
                  <a:schemeClr val="bg1"/>
                </a:solidFill>
                <a:highlight>
                  <a:srgbClr val="FFFF00"/>
                </a:highlight>
              </a:rPr>
              <a:t>Inkscape</a:t>
            </a:r>
          </a:p>
          <a:p>
            <a:pPr lvl="1">
              <a:buClr>
                <a:schemeClr val="tx1"/>
              </a:buClr>
              <a:defRPr/>
            </a:pPr>
            <a:r>
              <a:rPr lang="en-GB" sz="3200" dirty="0">
                <a:solidFill>
                  <a:schemeClr val="bg1"/>
                </a:solidFill>
                <a:highlight>
                  <a:srgbClr val="FFFF00"/>
                </a:highlight>
              </a:rPr>
              <a:t>Adobe Illustrator / Photoshop</a:t>
            </a:r>
          </a:p>
          <a:p>
            <a:pPr lvl="1">
              <a:buClr>
                <a:schemeClr val="tx1"/>
              </a:buClr>
              <a:defRPr/>
            </a:pPr>
            <a:r>
              <a:rPr lang="en-GB" sz="3200" dirty="0">
                <a:solidFill>
                  <a:schemeClr val="bg1"/>
                </a:solidFill>
                <a:highlight>
                  <a:srgbClr val="FFFF00"/>
                </a:highlight>
              </a:rPr>
              <a:t>Affinity Studio or Canva</a:t>
            </a:r>
          </a:p>
          <a:p>
            <a:pPr lvl="1">
              <a:buClr>
                <a:schemeClr val="tx1"/>
              </a:buClr>
              <a:defRPr/>
            </a:pPr>
            <a:r>
              <a:rPr lang="en-GB" sz="3200" dirty="0">
                <a:solidFill>
                  <a:schemeClr val="bg1"/>
                </a:solidFill>
                <a:highlight>
                  <a:srgbClr val="FFFF00"/>
                </a:highlight>
              </a:rPr>
              <a:t>Corel Draw</a:t>
            </a:r>
          </a:p>
          <a:p>
            <a:pPr>
              <a:defRPr/>
            </a:pPr>
            <a:r>
              <a:rPr lang="en-GB" sz="3100" dirty="0"/>
              <a:t>Or the following online Logo makers, many use AI, such as:</a:t>
            </a:r>
          </a:p>
          <a:p>
            <a:pPr lvl="1">
              <a:defRPr/>
            </a:pPr>
            <a:r>
              <a:rPr lang="en-GB" sz="3100" dirty="0">
                <a:highlight>
                  <a:srgbClr val="FFFF00"/>
                </a:highlight>
                <a:hlinkClick r:id="rId2"/>
              </a:rPr>
              <a:t>Logo.com</a:t>
            </a:r>
            <a:endParaRPr lang="en-GB" sz="3100" dirty="0">
              <a:highlight>
                <a:srgbClr val="FFFF00"/>
              </a:highlight>
            </a:endParaRPr>
          </a:p>
          <a:p>
            <a:pPr lvl="1">
              <a:defRPr/>
            </a:pPr>
            <a:r>
              <a:rPr lang="en-GB" sz="3100" dirty="0">
                <a:highlight>
                  <a:srgbClr val="FFFF00"/>
                </a:highlight>
                <a:hlinkClick r:id="rId3"/>
              </a:rPr>
              <a:t>Looka.com</a:t>
            </a:r>
            <a:r>
              <a:rPr lang="en-GB" sz="3100" dirty="0">
                <a:highlight>
                  <a:srgbClr val="FFFF00"/>
                </a:highlight>
              </a:rPr>
              <a:t> </a:t>
            </a:r>
            <a:r>
              <a:rPr lang="en-GB" sz="3100" dirty="0">
                <a:solidFill>
                  <a:schemeClr val="bg1"/>
                </a:solidFill>
                <a:highlight>
                  <a:srgbClr val="FFFF00"/>
                </a:highlight>
              </a:rPr>
              <a:t>(formerly Logojoy.com)</a:t>
            </a:r>
          </a:p>
          <a:p>
            <a:pPr lvl="1">
              <a:defRPr/>
            </a:pPr>
            <a:r>
              <a:rPr lang="en-GB" sz="3100" dirty="0">
                <a:highlight>
                  <a:srgbClr val="FFFF00"/>
                </a:highlight>
                <a:hlinkClick r:id="rId4"/>
              </a:rPr>
              <a:t>Wix Logo maker</a:t>
            </a:r>
            <a:endParaRPr lang="en-GB" sz="3100" dirty="0">
              <a:highlight>
                <a:srgbClr val="FFFF00"/>
              </a:highlight>
            </a:endParaRPr>
          </a:p>
          <a:p>
            <a:pPr lvl="1">
              <a:defRPr/>
            </a:pPr>
            <a:r>
              <a:rPr lang="en-GB" sz="3100" dirty="0">
                <a:highlight>
                  <a:srgbClr val="FFFF00"/>
                </a:highlight>
                <a:hlinkClick r:id="rId5"/>
              </a:rPr>
              <a:t>Brandcrowd.com</a:t>
            </a:r>
            <a:endParaRPr lang="en-GB" sz="3100" dirty="0">
              <a:highlight>
                <a:srgbClr val="FFFF00"/>
              </a:highlight>
            </a:endParaRPr>
          </a:p>
          <a:p>
            <a:pPr lvl="1">
              <a:defRPr/>
            </a:pPr>
            <a:r>
              <a:rPr lang="en-US" sz="3100" dirty="0">
                <a:highlight>
                  <a:srgbClr val="FFFF00"/>
                </a:highlight>
                <a:hlinkClick r:id="rId6"/>
              </a:rPr>
              <a:t>Namecheap Free Logo Maker</a:t>
            </a:r>
            <a:r>
              <a:rPr lang="en-US" sz="3100" dirty="0">
                <a:highlight>
                  <a:srgbClr val="FFFF00"/>
                </a:highlight>
              </a:rPr>
              <a:t> </a:t>
            </a:r>
          </a:p>
          <a:p>
            <a:pPr lvl="2">
              <a:defRPr/>
            </a:pPr>
            <a:r>
              <a:rPr lang="en-US" sz="1800" dirty="0"/>
              <a:t>Bg. A</a:t>
            </a:r>
            <a:r>
              <a:rPr lang="en-GB" sz="1800" dirty="0" err="1"/>
              <a:t>nd</a:t>
            </a:r>
            <a:r>
              <a:rPr lang="en-GB" sz="1800" dirty="0"/>
              <a:t> there are many more. Click-here for more </a:t>
            </a:r>
            <a:r>
              <a:rPr lang="en-GB" sz="1800" dirty="0">
                <a:hlinkClick r:id="rId7"/>
              </a:rPr>
              <a:t>online Logo creators</a:t>
            </a:r>
            <a:r>
              <a:rPr lang="en-GB" sz="1800" dirty="0"/>
              <a:t>.</a:t>
            </a:r>
          </a:p>
          <a:p>
            <a:pPr>
              <a:defRPr/>
            </a:pPr>
            <a:r>
              <a:rPr lang="en-GB" sz="3100" dirty="0"/>
              <a:t>or www.Sumo.app (Cloud Paint App)</a:t>
            </a:r>
          </a:p>
          <a:p>
            <a:pPr>
              <a:defRPr/>
            </a:pPr>
            <a:r>
              <a:rPr lang="en-GB" sz="3100" dirty="0"/>
              <a:t>Or other free Open-Source alternatives such as: </a:t>
            </a:r>
            <a:r>
              <a:rPr lang="en-GB" sz="3100" dirty="0">
                <a:hlinkClick r:id="rId8"/>
              </a:rPr>
              <a:t>GIMP</a:t>
            </a:r>
            <a:r>
              <a:rPr lang="en-GB" sz="3100" dirty="0"/>
              <a:t>, </a:t>
            </a:r>
            <a:r>
              <a:rPr lang="en-GB" sz="3100" dirty="0">
                <a:hlinkClick r:id="rId9"/>
              </a:rPr>
              <a:t>Krita</a:t>
            </a:r>
            <a:r>
              <a:rPr lang="en-GB" sz="3100" dirty="0"/>
              <a:t> and </a:t>
            </a:r>
            <a:r>
              <a:rPr lang="en-GB" sz="3100" dirty="0">
                <a:hlinkClick r:id="rId10"/>
              </a:rPr>
              <a:t>Pinta</a:t>
            </a:r>
            <a:r>
              <a:rPr lang="en-GB" sz="3100" dirty="0"/>
              <a:t>.</a:t>
            </a:r>
          </a:p>
          <a:p>
            <a:pPr lvl="1">
              <a:defRPr/>
            </a:pPr>
            <a:endParaRPr lang="en-GB" sz="2000" dirty="0"/>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69649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GIMP Wilber">
            <a:extLst>
              <a:ext uri="{FF2B5EF4-FFF2-40B4-BE49-F238E27FC236}">
                <a16:creationId xmlns:a16="http://schemas.microsoft.com/office/drawing/2014/main" id="{77CF725F-C1B5-68E7-1029-C99EB8247E6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482523" y="2537687"/>
            <a:ext cx="3785187" cy="2826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13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5CB2F5-57AB-2717-B875-0274925A60D4}"/>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5DCE99C9-FBB6-492F-C46A-E42DDDDA9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5962B30-F0FA-3CD6-144E-7AFB14AFAC55}"/>
              </a:ext>
            </a:extLst>
          </p:cNvPr>
          <p:cNvSpPr txBox="1"/>
          <p:nvPr/>
        </p:nvSpPr>
        <p:spPr>
          <a:xfrm>
            <a:off x="556533" y="274764"/>
            <a:ext cx="9600342"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Logo share</a:t>
            </a:r>
          </a:p>
        </p:txBody>
      </p:sp>
      <p:sp>
        <p:nvSpPr>
          <p:cNvPr id="14" name="Text Placeholder 3">
            <a:extLst>
              <a:ext uri="{FF2B5EF4-FFF2-40B4-BE49-F238E27FC236}">
                <a16:creationId xmlns:a16="http://schemas.microsoft.com/office/drawing/2014/main" id="{06DA606E-26FB-52F0-03EE-8274348817EB}"/>
              </a:ext>
            </a:extLst>
          </p:cNvPr>
          <p:cNvSpPr txBox="1">
            <a:spLocks/>
          </p:cNvSpPr>
          <p:nvPr/>
        </p:nvSpPr>
        <p:spPr>
          <a:xfrm>
            <a:off x="365829" y="1642045"/>
            <a:ext cx="11259385" cy="4010080"/>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lvl="1" algn="l" defTabSz="914400" rtl="0" eaLnBrk="1" fontAlgn="auto" latinLnBrk="0" hangingPunct="1">
              <a:lnSpc>
                <a:spcPct val="100000"/>
              </a:lnSpc>
              <a:spcBef>
                <a:spcPts val="600"/>
              </a:spcBef>
              <a:spcAft>
                <a:spcPts val="0"/>
              </a:spcAft>
              <a:buClrTx/>
              <a:buSzTx/>
              <a:tabLst/>
              <a:defRPr/>
            </a:pPr>
            <a:r>
              <a:rPr kumimoji="0" lang="en-GB" sz="36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We learn by sharing:</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In small groups of 2/3: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Share your Logo with the person next/near you</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Show and support each other</a:t>
            </a:r>
          </a:p>
        </p:txBody>
      </p:sp>
      <p:sp>
        <p:nvSpPr>
          <p:cNvPr id="60" name="Freeform: Shape 47">
            <a:extLst>
              <a:ext uri="{FF2B5EF4-FFF2-40B4-BE49-F238E27FC236}">
                <a16:creationId xmlns:a16="http://schemas.microsoft.com/office/drawing/2014/main" id="{B1FCEA14-567F-69AC-65C6-2F54B1B71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Group brainstorm with solid fill">
            <a:extLst>
              <a:ext uri="{FF2B5EF4-FFF2-40B4-BE49-F238E27FC236}">
                <a16:creationId xmlns:a16="http://schemas.microsoft.com/office/drawing/2014/main" id="{1AA7B730-057C-B092-2CF1-307037D0DD6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92989" y="4252937"/>
            <a:ext cx="2605063" cy="2605063"/>
          </a:xfrm>
          <a:prstGeom prst="rect">
            <a:avLst/>
          </a:prstGeom>
        </p:spPr>
      </p:pic>
      <p:pic>
        <p:nvPicPr>
          <p:cNvPr id="12" name="Graphic 11" descr="Meeting outline">
            <a:extLst>
              <a:ext uri="{FF2B5EF4-FFF2-40B4-BE49-F238E27FC236}">
                <a16:creationId xmlns:a16="http://schemas.microsoft.com/office/drawing/2014/main" id="{B5CB36A2-BE56-B560-737C-8DBAEB0D85C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2456" y="107243"/>
            <a:ext cx="1302758" cy="1302758"/>
          </a:xfrm>
          <a:prstGeom prst="rect">
            <a:avLst/>
          </a:prstGeom>
        </p:spPr>
      </p:pic>
      <p:sp>
        <p:nvSpPr>
          <p:cNvPr id="13" name="Rectangle 12">
            <a:extLst>
              <a:ext uri="{FF2B5EF4-FFF2-40B4-BE49-F238E27FC236}">
                <a16:creationId xmlns:a16="http://schemas.microsoft.com/office/drawing/2014/main" id="{95F35243-1827-30FF-1372-BCAD98DFB984}"/>
              </a:ext>
            </a:extLst>
          </p:cNvPr>
          <p:cNvSpPr/>
          <p:nvPr/>
        </p:nvSpPr>
        <p:spPr>
          <a:xfrm>
            <a:off x="365829" y="379828"/>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984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D7811-730D-FFD2-4DE2-D6E95AD8FD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5160B5-B2CD-92A8-AE57-BA8ED5CEC171}"/>
              </a:ext>
            </a:extLst>
          </p:cNvPr>
          <p:cNvSpPr>
            <a:spLocks noGrp="1"/>
          </p:cNvSpPr>
          <p:nvPr>
            <p:ph type="title"/>
          </p:nvPr>
        </p:nvSpPr>
        <p:spPr/>
        <p:txBody>
          <a:bodyPr/>
          <a:lstStyle/>
          <a:p>
            <a:r>
              <a:rPr lang="en-GB" dirty="0"/>
              <a:t>Break time: </a:t>
            </a:r>
            <a:br>
              <a:rPr lang="en-GB" dirty="0"/>
            </a:br>
            <a:r>
              <a:rPr lang="en-GB" dirty="0"/>
              <a:t>Start back at 10:20am</a:t>
            </a:r>
          </a:p>
        </p:txBody>
      </p:sp>
      <p:pic>
        <p:nvPicPr>
          <p:cNvPr id="4" name="Graphic 3" descr="Coffee with solid fill">
            <a:extLst>
              <a:ext uri="{FF2B5EF4-FFF2-40B4-BE49-F238E27FC236}">
                <a16:creationId xmlns:a16="http://schemas.microsoft.com/office/drawing/2014/main" id="{22EF23E2-6C15-0473-F214-8FAC94C6081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06369" y="1990298"/>
            <a:ext cx="2877403" cy="2877403"/>
          </a:xfrm>
          <a:prstGeom prst="rect">
            <a:avLst/>
          </a:prstGeom>
        </p:spPr>
      </p:pic>
    </p:spTree>
    <p:extLst>
      <p:ext uri="{BB962C8B-B14F-4D97-AF65-F5344CB8AC3E}">
        <p14:creationId xmlns:p14="http://schemas.microsoft.com/office/powerpoint/2010/main" val="1961469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446591" y="2399204"/>
            <a:ext cx="6254957" cy="2305532"/>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algn="ctr" eaLnBrk="1" fontAlgn="auto" hangingPunct="1">
              <a:spcAft>
                <a:spcPts val="0"/>
              </a:spcAft>
              <a:defRPr/>
            </a:pPr>
            <a:r>
              <a:rPr lang="en-GB" sz="6000" dirty="0">
                <a:solidFill>
                  <a:srgbClr val="FFFF00"/>
                </a:solidFill>
                <a:highlight>
                  <a:srgbClr val="FF0000"/>
                </a:highlight>
              </a:rPr>
              <a:t>Business Types </a:t>
            </a:r>
            <a:br>
              <a:rPr lang="en-GB" sz="4300" dirty="0">
                <a:solidFill>
                  <a:srgbClr val="FFFF00"/>
                </a:solidFill>
                <a:highlight>
                  <a:srgbClr val="FF0000"/>
                </a:highlight>
              </a:rPr>
            </a:br>
            <a:r>
              <a:rPr lang="en-GB" sz="2600" dirty="0">
                <a:solidFill>
                  <a:srgbClr val="FF0000"/>
                </a:solidFill>
                <a:highlight>
                  <a:srgbClr val="FFFF00"/>
                </a:highlight>
              </a:rPr>
              <a:t>(Legal classification) </a:t>
            </a:r>
            <a:endParaRPr lang="en-GB" sz="3000" dirty="0">
              <a:solidFill>
                <a:srgbClr val="FF0000"/>
              </a:solidFill>
              <a:highlight>
                <a:srgbClr val="FFFF00"/>
              </a:highligh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B3CF73A9-90C9-91B2-876C-5CD86A2CC9BF}"/>
              </a:ext>
            </a:extLst>
          </p:cNvPr>
          <p:cNvSpPr>
            <a:spLocks noGrp="1"/>
          </p:cNvSpPr>
          <p:nvPr>
            <p:ph type="title"/>
          </p:nvPr>
        </p:nvSpPr>
        <p:spPr>
          <a:xfrm>
            <a:off x="353921" y="514137"/>
            <a:ext cx="10515600" cy="1325563"/>
          </a:xfrm>
        </p:spPr>
        <p:txBody>
          <a:bodyPr>
            <a:normAutofit/>
          </a:bodyPr>
          <a:lstStyle/>
          <a:p>
            <a:pPr eaLnBrk="1" hangingPunct="1"/>
            <a:r>
              <a:rPr lang="en-GB" altLang="en-US" sz="5400" b="1" u="sng" dirty="0"/>
              <a:t>Consider: Tech Enterprise Type</a:t>
            </a:r>
          </a:p>
        </p:txBody>
      </p:sp>
      <p:sp>
        <p:nvSpPr>
          <p:cNvPr id="15362" name="Content Placeholder 1">
            <a:extLst>
              <a:ext uri="{FF2B5EF4-FFF2-40B4-BE49-F238E27FC236}">
                <a16:creationId xmlns:a16="http://schemas.microsoft.com/office/drawing/2014/main" id="{C3115782-D38F-BC75-748C-ADDF522CAD7E}"/>
              </a:ext>
            </a:extLst>
          </p:cNvPr>
          <p:cNvSpPr>
            <a:spLocks noGrp="1"/>
          </p:cNvSpPr>
          <p:nvPr>
            <p:ph idx="1"/>
          </p:nvPr>
        </p:nvSpPr>
        <p:spPr>
          <a:xfrm>
            <a:off x="745992" y="1661672"/>
            <a:ext cx="6535470" cy="3916363"/>
          </a:xfrm>
        </p:spPr>
        <p:txBody>
          <a:bodyPr rtlCol="0">
            <a:normAutofit/>
          </a:bodyPr>
          <a:lstStyle/>
          <a:p>
            <a:pPr marL="109537" indent="0">
              <a:buNone/>
              <a:defRPr/>
            </a:pPr>
            <a:r>
              <a:rPr lang="en-GB" altLang="en-US" sz="3600" dirty="0"/>
              <a:t>As we go through this section of slides, consider what </a:t>
            </a:r>
            <a:r>
              <a:rPr lang="en-GB" altLang="en-US" sz="3600" b="1" dirty="0"/>
              <a:t>Type of Business Enterprise </a:t>
            </a:r>
            <a:r>
              <a:rPr lang="en-GB" altLang="en-US" sz="3600" dirty="0"/>
              <a:t>you</a:t>
            </a:r>
            <a:r>
              <a:rPr lang="en-GB" altLang="en-US" sz="3600" b="1" dirty="0"/>
              <a:t> w</a:t>
            </a:r>
            <a:r>
              <a:rPr lang="en-GB" altLang="en-US" sz="3600" dirty="0"/>
              <a:t>ould</a:t>
            </a:r>
            <a:r>
              <a:rPr lang="en-GB" altLang="en-US" sz="3600" b="1" dirty="0"/>
              <a:t> </a:t>
            </a:r>
            <a:r>
              <a:rPr lang="en-GB" altLang="en-US" sz="3600" dirty="0"/>
              <a:t>set-up.</a:t>
            </a:r>
            <a:endParaRPr lang="en-GB" altLang="en-US" sz="3200" dirty="0"/>
          </a:p>
        </p:txBody>
      </p:sp>
      <p:pic>
        <p:nvPicPr>
          <p:cNvPr id="3" name="Graphic 2" descr="Rocket with solid fill">
            <a:extLst>
              <a:ext uri="{FF2B5EF4-FFF2-40B4-BE49-F238E27FC236}">
                <a16:creationId xmlns:a16="http://schemas.microsoft.com/office/drawing/2014/main" id="{DC91E588-CFB5-551D-09EF-02500723A72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16572676">
            <a:off x="7288348" y="2098193"/>
            <a:ext cx="5052414" cy="5052414"/>
          </a:xfrm>
          <a:prstGeom prst="rect">
            <a:avLst/>
          </a:prstGeom>
        </p:spPr>
      </p:pic>
      <p:pic>
        <p:nvPicPr>
          <p:cNvPr id="5" name="Graphic 4" descr="Fireworks outline">
            <a:extLst>
              <a:ext uri="{FF2B5EF4-FFF2-40B4-BE49-F238E27FC236}">
                <a16:creationId xmlns:a16="http://schemas.microsoft.com/office/drawing/2014/main" id="{BB497955-8981-3E58-336C-EE940C02D2B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77889" y="-173866"/>
            <a:ext cx="3060190" cy="306019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9395A7A-D72A-A284-4E00-BC4CD37ADBC0}"/>
              </a:ext>
            </a:extLst>
          </p:cNvPr>
          <p:cNvSpPr>
            <a:spLocks noGrp="1"/>
          </p:cNvSpPr>
          <p:nvPr>
            <p:ph type="title"/>
          </p:nvPr>
        </p:nvSpPr>
        <p:spPr>
          <a:xfrm>
            <a:off x="489690" y="215833"/>
            <a:ext cx="8620845" cy="1325563"/>
          </a:xfrm>
        </p:spPr>
        <p:txBody>
          <a:bodyPr>
            <a:normAutofit/>
          </a:bodyPr>
          <a:lstStyle/>
          <a:p>
            <a:r>
              <a:rPr lang="en-GB" altLang="en-US" sz="5400" b="1" u="sng" dirty="0"/>
              <a:t>Enterprise Types:</a:t>
            </a:r>
          </a:p>
        </p:txBody>
      </p:sp>
      <p:sp>
        <p:nvSpPr>
          <p:cNvPr id="12291" name="Content Placeholder 2">
            <a:extLst>
              <a:ext uri="{FF2B5EF4-FFF2-40B4-BE49-F238E27FC236}">
                <a16:creationId xmlns:a16="http://schemas.microsoft.com/office/drawing/2014/main" id="{210319C0-6A2F-1641-594D-0D592FF3CF13}"/>
              </a:ext>
            </a:extLst>
          </p:cNvPr>
          <p:cNvSpPr>
            <a:spLocks noGrp="1"/>
          </p:cNvSpPr>
          <p:nvPr>
            <p:ph idx="1"/>
          </p:nvPr>
        </p:nvSpPr>
        <p:spPr>
          <a:xfrm>
            <a:off x="735190" y="1472991"/>
            <a:ext cx="8647085" cy="4689281"/>
          </a:xfrm>
        </p:spPr>
        <p:txBody>
          <a:bodyPr>
            <a:normAutofit/>
          </a:bodyPr>
          <a:lstStyle/>
          <a:p>
            <a:pPr eaLnBrk="1" hangingPunct="1"/>
            <a:r>
              <a:rPr lang="en-GB" altLang="en-US" sz="3200" dirty="0"/>
              <a:t>It is useful to understand different </a:t>
            </a:r>
            <a:r>
              <a:rPr lang="en-GB" altLang="en-US" sz="3200" b="1" dirty="0">
                <a:solidFill>
                  <a:schemeClr val="bg1"/>
                </a:solidFill>
                <a:highlight>
                  <a:srgbClr val="FFFF00"/>
                </a:highlight>
              </a:rPr>
              <a:t>Types of business classifications,</a:t>
            </a:r>
            <a:r>
              <a:rPr lang="en-GB" altLang="en-US" sz="3200" dirty="0">
                <a:solidFill>
                  <a:schemeClr val="bg1"/>
                </a:solidFill>
              </a:rPr>
              <a:t> </a:t>
            </a:r>
            <a:r>
              <a:rPr lang="en-GB" altLang="en-US" sz="3200" dirty="0"/>
              <a:t>so that you can either:</a:t>
            </a:r>
          </a:p>
          <a:p>
            <a:pPr lvl="1" eaLnBrk="1" hangingPunct="1">
              <a:buFont typeface="Courier New" panose="02070309020205020404" pitchFamily="49" charset="0"/>
              <a:buChar char="o"/>
            </a:pPr>
            <a:r>
              <a:rPr lang="en-GB" altLang="en-US" sz="2800" dirty="0"/>
              <a:t> Start your own Enterprise / Company or</a:t>
            </a:r>
          </a:p>
          <a:p>
            <a:pPr lvl="1">
              <a:buFont typeface="Courier New" panose="02070309020205020404" pitchFamily="49" charset="0"/>
              <a:buChar char="o"/>
            </a:pPr>
            <a:r>
              <a:rPr lang="en-GB" altLang="en-US" sz="2800" dirty="0"/>
              <a:t>Understand how your employer’s Studio / Company works.</a:t>
            </a:r>
          </a:p>
          <a:p>
            <a:pPr eaLnBrk="1" hangingPunct="1"/>
            <a:r>
              <a:rPr lang="en-GB" altLang="en-US" sz="3200" dirty="0"/>
              <a:t>It will give you an insight into:</a:t>
            </a:r>
          </a:p>
          <a:p>
            <a:pPr lvl="1" eaLnBrk="1" hangingPunct="1">
              <a:buFont typeface="Courier New" panose="02070309020205020404" pitchFamily="49" charset="0"/>
              <a:buChar char="o"/>
            </a:pPr>
            <a:r>
              <a:rPr lang="en-GB" altLang="en-US" sz="2800" dirty="0"/>
              <a:t>How and why Organisations operate the way they do, and</a:t>
            </a:r>
          </a:p>
          <a:p>
            <a:pPr lvl="1" eaLnBrk="1" hangingPunct="1">
              <a:buFont typeface="Courier New" panose="02070309020205020404" pitchFamily="49" charset="0"/>
              <a:buChar char="o"/>
            </a:pPr>
            <a:r>
              <a:rPr lang="en-GB" altLang="en-US" sz="2800" dirty="0"/>
              <a:t>How to run and manage one yourself.</a:t>
            </a:r>
          </a:p>
        </p:txBody>
      </p:sp>
      <p:grpSp>
        <p:nvGrpSpPr>
          <p:cNvPr id="20" name="Group 19">
            <a:extLst>
              <a:ext uri="{FF2B5EF4-FFF2-40B4-BE49-F238E27FC236}">
                <a16:creationId xmlns:a16="http://schemas.microsoft.com/office/drawing/2014/main" id="{C1B3E8B6-81F5-2B15-4138-B51905FC8962}"/>
              </a:ext>
            </a:extLst>
          </p:cNvPr>
          <p:cNvGrpSpPr/>
          <p:nvPr/>
        </p:nvGrpSpPr>
        <p:grpSpPr>
          <a:xfrm>
            <a:off x="9576156" y="278488"/>
            <a:ext cx="2466894" cy="5883784"/>
            <a:chOff x="9347844" y="133558"/>
            <a:chExt cx="2746825" cy="6213454"/>
          </a:xfrm>
        </p:grpSpPr>
        <p:pic>
          <p:nvPicPr>
            <p:cNvPr id="3" name="Graphic 2" descr="Business Growth with solid fill">
              <a:extLst>
                <a:ext uri="{FF2B5EF4-FFF2-40B4-BE49-F238E27FC236}">
                  <a16:creationId xmlns:a16="http://schemas.microsoft.com/office/drawing/2014/main" id="{8363BEC3-0E07-4FEC-6903-C8EF61F7DF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166579" y="133558"/>
              <a:ext cx="1608101" cy="1608101"/>
            </a:xfrm>
            <a:prstGeom prst="rect">
              <a:avLst/>
            </a:prstGeom>
          </p:spPr>
        </p:pic>
        <p:pic>
          <p:nvPicPr>
            <p:cNvPr id="9" name="Graphic 8" descr="Programmer male outline">
              <a:extLst>
                <a:ext uri="{FF2B5EF4-FFF2-40B4-BE49-F238E27FC236}">
                  <a16:creationId xmlns:a16="http://schemas.microsoft.com/office/drawing/2014/main" id="{94543B63-ABA1-38E3-0620-4FC0025792A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46336" y="4798678"/>
              <a:ext cx="1548333" cy="1548333"/>
            </a:xfrm>
            <a:prstGeom prst="rect">
              <a:avLst/>
            </a:prstGeom>
          </p:spPr>
        </p:pic>
        <p:pic>
          <p:nvPicPr>
            <p:cNvPr id="11" name="Graphic 10" descr="Ui Ux with solid fill">
              <a:extLst>
                <a:ext uri="{FF2B5EF4-FFF2-40B4-BE49-F238E27FC236}">
                  <a16:creationId xmlns:a16="http://schemas.microsoft.com/office/drawing/2014/main" id="{8E8A9B44-E53F-7235-9DB2-788ECB57830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26714" y="4051338"/>
              <a:ext cx="1302656" cy="1302656"/>
            </a:xfrm>
            <a:prstGeom prst="rect">
              <a:avLst/>
            </a:prstGeom>
          </p:spPr>
        </p:pic>
        <p:pic>
          <p:nvPicPr>
            <p:cNvPr id="13" name="Graphic 12" descr="Programmer female outline">
              <a:extLst>
                <a:ext uri="{FF2B5EF4-FFF2-40B4-BE49-F238E27FC236}">
                  <a16:creationId xmlns:a16="http://schemas.microsoft.com/office/drawing/2014/main" id="{7386C367-A1C3-7C11-E171-FEBB7949D5E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529543" y="4853155"/>
              <a:ext cx="1493857" cy="1493857"/>
            </a:xfrm>
            <a:prstGeom prst="rect">
              <a:avLst/>
            </a:prstGeom>
          </p:spPr>
        </p:pic>
        <p:pic>
          <p:nvPicPr>
            <p:cNvPr id="15" name="Graphic 14" descr="Internet Of Things outline">
              <a:extLst>
                <a:ext uri="{FF2B5EF4-FFF2-40B4-BE49-F238E27FC236}">
                  <a16:creationId xmlns:a16="http://schemas.microsoft.com/office/drawing/2014/main" id="{30A6A8E0-B22B-2B98-6B4F-D2DB1D48AD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47844" y="4172555"/>
              <a:ext cx="914400" cy="914400"/>
            </a:xfrm>
            <a:prstGeom prst="rect">
              <a:avLst/>
            </a:prstGeom>
          </p:spPr>
        </p:pic>
        <p:pic>
          <p:nvPicPr>
            <p:cNvPr id="17" name="Graphic 16" descr="Influencer with solid fill">
              <a:extLst>
                <a:ext uri="{FF2B5EF4-FFF2-40B4-BE49-F238E27FC236}">
                  <a16:creationId xmlns:a16="http://schemas.microsoft.com/office/drawing/2014/main" id="{3B6D60E9-23F8-B4CF-BBB4-F3CA66676BF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25514" y="2441902"/>
              <a:ext cx="2021536" cy="2021536"/>
            </a:xfrm>
            <a:prstGeom prst="rect">
              <a:avLst/>
            </a:prstGeom>
          </p:spPr>
        </p:pic>
        <p:pic>
          <p:nvPicPr>
            <p:cNvPr id="19" name="Graphic 18" descr="Online meeting with solid fill">
              <a:extLst>
                <a:ext uri="{FF2B5EF4-FFF2-40B4-BE49-F238E27FC236}">
                  <a16:creationId xmlns:a16="http://schemas.microsoft.com/office/drawing/2014/main" id="{9557F4E6-9103-E6ED-2A82-CF8A5FEBDAE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097254" y="1311951"/>
              <a:ext cx="1605056" cy="1605056"/>
            </a:xfrm>
            <a:prstGeom prst="rect">
              <a:avLst/>
            </a:prstGeom>
          </p:spPr>
        </p:pic>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8D4EE5-41B1-C915-B223-3912FC3F05D2}"/>
              </a:ext>
            </a:extLst>
          </p:cNvPr>
          <p:cNvSpPr>
            <a:spLocks noGrp="1"/>
          </p:cNvSpPr>
          <p:nvPr>
            <p:ph idx="1"/>
          </p:nvPr>
        </p:nvSpPr>
        <p:spPr>
          <a:xfrm>
            <a:off x="932793" y="1617482"/>
            <a:ext cx="9632134" cy="4032250"/>
          </a:xfrm>
        </p:spPr>
        <p:txBody>
          <a:bodyPr rtlCol="0">
            <a:noAutofit/>
          </a:bodyPr>
          <a:lstStyle/>
          <a:p>
            <a:pPr marL="0" indent="0">
              <a:buNone/>
              <a:defRPr/>
            </a:pPr>
            <a:r>
              <a:rPr lang="en-GB" sz="3600" dirty="0"/>
              <a:t>Different types of </a:t>
            </a:r>
            <a:r>
              <a:rPr lang="en-GB" sz="3600" dirty="0" err="1"/>
              <a:t>Enterpises</a:t>
            </a:r>
            <a:r>
              <a:rPr lang="en-GB" sz="3600" dirty="0"/>
              <a:t> within our society operate within 1 of 3 sectors:</a:t>
            </a:r>
          </a:p>
          <a:p>
            <a:pPr marL="457200" indent="-457200">
              <a:buFont typeface="+mj-lt"/>
              <a:buAutoNum type="arabicPeriod"/>
              <a:defRPr/>
            </a:pPr>
            <a:r>
              <a:rPr lang="en-GB" sz="3600" b="1" dirty="0"/>
              <a:t>Private sector</a:t>
            </a:r>
            <a:endParaRPr lang="en-GB" sz="3200" dirty="0"/>
          </a:p>
          <a:p>
            <a:pPr marL="457200" indent="-457200">
              <a:buFont typeface="+mj-lt"/>
              <a:buAutoNum type="arabicPeriod"/>
              <a:defRPr/>
            </a:pPr>
            <a:r>
              <a:rPr lang="en-GB" sz="3600" b="1" dirty="0"/>
              <a:t>Public</a:t>
            </a:r>
            <a:r>
              <a:rPr lang="en-GB" sz="3600" dirty="0"/>
              <a:t> </a:t>
            </a:r>
            <a:r>
              <a:rPr lang="en-GB" sz="3600" b="1" dirty="0"/>
              <a:t>sector or</a:t>
            </a:r>
          </a:p>
          <a:p>
            <a:pPr marL="457200" indent="-457200">
              <a:buFont typeface="+mj-lt"/>
              <a:buAutoNum type="arabicPeriod"/>
              <a:defRPr/>
            </a:pPr>
            <a:r>
              <a:rPr lang="en-GB" sz="3600" b="1" dirty="0"/>
              <a:t>Non-profit sector</a:t>
            </a:r>
            <a:r>
              <a:rPr lang="en-GB" sz="3600" dirty="0"/>
              <a:t>.</a:t>
            </a:r>
          </a:p>
          <a:p>
            <a:pPr marL="0" indent="0">
              <a:buNone/>
              <a:defRPr/>
            </a:pPr>
            <a:r>
              <a:rPr lang="en-GB" sz="3600" dirty="0"/>
              <a:t>Let’s take a brief look at each one of these.</a:t>
            </a:r>
          </a:p>
        </p:txBody>
      </p:sp>
      <p:sp>
        <p:nvSpPr>
          <p:cNvPr id="2" name="Title 2">
            <a:extLst>
              <a:ext uri="{FF2B5EF4-FFF2-40B4-BE49-F238E27FC236}">
                <a16:creationId xmlns:a16="http://schemas.microsoft.com/office/drawing/2014/main" id="{C792C835-E22F-0FC0-E734-327118924170}"/>
              </a:ext>
            </a:extLst>
          </p:cNvPr>
          <p:cNvSpPr txBox="1">
            <a:spLocks/>
          </p:cNvSpPr>
          <p:nvPr/>
        </p:nvSpPr>
        <p:spPr>
          <a:xfrm>
            <a:off x="838200" y="365126"/>
            <a:ext cx="10515600" cy="925792"/>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6000" u="sng" dirty="0"/>
              <a:t>Economic Sectors</a:t>
            </a:r>
            <a:endParaRPr lang="en-GB" sz="6000" kern="0" dirty="0">
              <a:solidFill>
                <a:schemeClr val="tx1"/>
              </a:solidFill>
              <a:latin typeface="+mn-lt"/>
            </a:endParaRPr>
          </a:p>
        </p:txBody>
      </p:sp>
      <p:sp>
        <p:nvSpPr>
          <p:cNvPr id="4" name="Rectangle 3">
            <a:extLst>
              <a:ext uri="{FF2B5EF4-FFF2-40B4-BE49-F238E27FC236}">
                <a16:creationId xmlns:a16="http://schemas.microsoft.com/office/drawing/2014/main" id="{29DFD283-84A1-A7E1-889A-26B51902872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3C5F2535-DB88-E320-1A7A-A54E743C223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ie chart outline">
            <a:extLst>
              <a:ext uri="{FF2B5EF4-FFF2-40B4-BE49-F238E27FC236}">
                <a16:creationId xmlns:a16="http://schemas.microsoft.com/office/drawing/2014/main" id="{FF476140-08AF-0F6E-8109-EDBBDC190CC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19832" y="2048282"/>
            <a:ext cx="3039911" cy="3039911"/>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BC4761F-6089-17EF-1EEA-EA6E33DCD499}"/>
              </a:ext>
            </a:extLst>
          </p:cNvPr>
          <p:cNvSpPr>
            <a:spLocks noGrp="1"/>
          </p:cNvSpPr>
          <p:nvPr>
            <p:ph type="title"/>
          </p:nvPr>
        </p:nvSpPr>
        <p:spPr>
          <a:xfrm>
            <a:off x="827200" y="302597"/>
            <a:ext cx="8229600" cy="863600"/>
          </a:xfrm>
        </p:spPr>
        <p:txBody>
          <a:bodyPr>
            <a:normAutofit fontScale="90000"/>
          </a:bodyPr>
          <a:lstStyle/>
          <a:p>
            <a:pPr eaLnBrk="1" hangingPunct="1"/>
            <a:r>
              <a:rPr lang="en-GB" altLang="en-US" sz="4800" b="1" dirty="0"/>
              <a:t>Economic Sectors &amp; Business types</a:t>
            </a:r>
          </a:p>
        </p:txBody>
      </p:sp>
      <p:sp>
        <p:nvSpPr>
          <p:cNvPr id="3" name="Content Placeholder 2">
            <a:extLst>
              <a:ext uri="{FF2B5EF4-FFF2-40B4-BE49-F238E27FC236}">
                <a16:creationId xmlns:a16="http://schemas.microsoft.com/office/drawing/2014/main" id="{CFE38C24-6DF3-806B-B8AF-AAC5C2EC2B6F}"/>
              </a:ext>
            </a:extLst>
          </p:cNvPr>
          <p:cNvSpPr>
            <a:spLocks noGrp="1"/>
          </p:cNvSpPr>
          <p:nvPr>
            <p:ph idx="1"/>
          </p:nvPr>
        </p:nvSpPr>
        <p:spPr>
          <a:xfrm>
            <a:off x="455278" y="1205430"/>
            <a:ext cx="11221146" cy="5256213"/>
          </a:xfrm>
        </p:spPr>
        <p:txBody>
          <a:bodyPr rtlCol="0">
            <a:noAutofit/>
          </a:bodyPr>
          <a:lstStyle/>
          <a:p>
            <a:pPr>
              <a:buClr>
                <a:srgbClr val="FFFF00"/>
              </a:buClr>
              <a:defRPr/>
            </a:pPr>
            <a:r>
              <a:rPr lang="en-GB" sz="2400" b="1" dirty="0">
                <a:solidFill>
                  <a:schemeClr val="bg1"/>
                </a:solidFill>
                <a:highlight>
                  <a:srgbClr val="FFFF00"/>
                </a:highlight>
              </a:rPr>
              <a:t>Private sector:</a:t>
            </a:r>
            <a:r>
              <a:rPr lang="en-GB" dirty="0"/>
              <a:t> </a:t>
            </a:r>
            <a:r>
              <a:rPr lang="en-GB" sz="2100" dirty="0"/>
              <a:t>part of the economic system that is run by individuals or groups rather than the government. The private sector is however legally regulated by the government and businesses are required to comply with laws. Most </a:t>
            </a:r>
            <a:r>
              <a:rPr lang="en-GB" sz="2100" b="1" dirty="0"/>
              <a:t>private sector</a:t>
            </a:r>
            <a:r>
              <a:rPr lang="en-GB" sz="2100" dirty="0"/>
              <a:t> organizations need to break-even or make a profit to sustain their operations. Private sector organisations are commonly known as ‘</a:t>
            </a:r>
            <a:r>
              <a:rPr lang="en-GB" sz="2100" b="1" dirty="0"/>
              <a:t>Businesses</a:t>
            </a:r>
            <a:r>
              <a:rPr lang="en-GB" sz="2100" dirty="0"/>
              <a:t>’ and </a:t>
            </a:r>
            <a:r>
              <a:rPr lang="en-GB" altLang="en-US" sz="2100" dirty="0"/>
              <a:t>are classified in several ways, example types: an U</a:t>
            </a:r>
            <a:r>
              <a:rPr lang="en-GB" altLang="en-US" sz="2100" b="1" dirty="0"/>
              <a:t>nincorporated Business </a:t>
            </a:r>
            <a:r>
              <a:rPr lang="en-GB" altLang="en-US" sz="2100" dirty="0"/>
              <a:t>(e.g. </a:t>
            </a:r>
            <a:r>
              <a:rPr lang="en-GB" sz="2100" b="1" dirty="0">
                <a:solidFill>
                  <a:schemeClr val="bg1"/>
                </a:solidFill>
                <a:highlight>
                  <a:srgbClr val="FFFF00"/>
                </a:highlight>
              </a:rPr>
              <a:t>Sole Trader or Partnership</a:t>
            </a:r>
            <a:r>
              <a:rPr lang="en-GB" sz="2100" dirty="0"/>
              <a:t>), and </a:t>
            </a:r>
            <a:r>
              <a:rPr lang="en-GB" sz="2100" b="1" dirty="0"/>
              <a:t>I</a:t>
            </a:r>
            <a:r>
              <a:rPr lang="en-GB" altLang="en-US" sz="2100" b="1" dirty="0"/>
              <a:t>ncorporated Business </a:t>
            </a:r>
            <a:r>
              <a:rPr lang="en-GB" altLang="en-US" sz="2100" dirty="0"/>
              <a:t>(e.g. a </a:t>
            </a:r>
            <a:r>
              <a:rPr lang="en-GB" altLang="en-US" sz="2100" b="1" dirty="0">
                <a:solidFill>
                  <a:schemeClr val="bg1"/>
                </a:solidFill>
                <a:highlight>
                  <a:srgbClr val="FFFF00"/>
                </a:highlight>
              </a:rPr>
              <a:t>Company</a:t>
            </a:r>
            <a:r>
              <a:rPr lang="en-GB" altLang="en-US" sz="2100" dirty="0"/>
              <a:t>) Ltd. in the UK or Inc. in the USA.</a:t>
            </a:r>
          </a:p>
          <a:p>
            <a:pPr>
              <a:buClr>
                <a:srgbClr val="FFFF00"/>
              </a:buClr>
              <a:defRPr/>
            </a:pPr>
            <a:r>
              <a:rPr lang="en-GB" altLang="en-US" sz="2400" b="1" dirty="0">
                <a:solidFill>
                  <a:schemeClr val="bg1"/>
                </a:solidFill>
                <a:highlight>
                  <a:srgbClr val="FFFF00"/>
                </a:highlight>
              </a:rPr>
              <a:t>Non-profit sector</a:t>
            </a:r>
            <a:r>
              <a:rPr lang="en-GB" altLang="en-US" sz="2400" dirty="0">
                <a:solidFill>
                  <a:schemeClr val="bg1"/>
                </a:solidFill>
                <a:highlight>
                  <a:srgbClr val="FFFF00"/>
                </a:highlight>
              </a:rPr>
              <a:t>:</a:t>
            </a:r>
            <a:r>
              <a:rPr lang="en-GB" altLang="en-US" dirty="0"/>
              <a:t> </a:t>
            </a:r>
            <a:r>
              <a:rPr lang="en-GB" altLang="en-US" sz="2100" dirty="0"/>
              <a:t>These organisations are regarded as part of the </a:t>
            </a:r>
            <a:r>
              <a:rPr lang="en-GB" altLang="en-US" sz="2100" b="1" dirty="0"/>
              <a:t>Voluntary,</a:t>
            </a:r>
            <a:r>
              <a:rPr lang="en-GB" altLang="en-US" sz="2100" dirty="0"/>
              <a:t> </a:t>
            </a:r>
            <a:r>
              <a:rPr lang="en-GB" altLang="en-US" sz="2100" b="1" dirty="0"/>
              <a:t>Community</a:t>
            </a:r>
            <a:r>
              <a:rPr lang="en-GB" altLang="en-US" sz="2100" dirty="0"/>
              <a:t> or </a:t>
            </a:r>
            <a:r>
              <a:rPr lang="en-GB" altLang="en-US" sz="2100" b="1" dirty="0"/>
              <a:t>Social</a:t>
            </a:r>
            <a:r>
              <a:rPr lang="en-GB" altLang="en-US" sz="2100" dirty="0"/>
              <a:t> </a:t>
            </a:r>
            <a:r>
              <a:rPr lang="en-GB" altLang="en-US" sz="2100" b="1" dirty="0"/>
              <a:t>sector.</a:t>
            </a:r>
            <a:r>
              <a:rPr lang="en-GB" altLang="en-US" sz="2100" dirty="0"/>
              <a:t> They are run with the primary intention of providing a beneficial service or product to society. They also need to break-even or make a profit to sustain their operations. Today the lines between ‘Private’ and ‘Non-profit’ are becoming increasingly blurred. There are many Tax exceptions for charity organisations. Example types: </a:t>
            </a:r>
            <a:r>
              <a:rPr lang="en-GB" altLang="en-US" sz="2100" b="1" dirty="0">
                <a:solidFill>
                  <a:schemeClr val="bg1"/>
                </a:solidFill>
                <a:highlight>
                  <a:srgbClr val="FFFF00"/>
                </a:highlight>
              </a:rPr>
              <a:t>Charities</a:t>
            </a:r>
            <a:r>
              <a:rPr lang="en-GB" altLang="en-US" sz="2100" dirty="0"/>
              <a:t> and </a:t>
            </a:r>
            <a:r>
              <a:rPr lang="en-GB" altLang="en-US" sz="2100" b="1" dirty="0">
                <a:solidFill>
                  <a:schemeClr val="bg1"/>
                </a:solidFill>
                <a:highlight>
                  <a:srgbClr val="FFFF00"/>
                </a:highlight>
              </a:rPr>
              <a:t>CIC Community Interest Companies</a:t>
            </a:r>
            <a:r>
              <a:rPr lang="en-GB" altLang="en-US" sz="2100" dirty="0"/>
              <a:t>.</a:t>
            </a:r>
          </a:p>
          <a:p>
            <a:pPr>
              <a:buClr>
                <a:srgbClr val="FFFF00"/>
              </a:buClr>
              <a:defRPr/>
            </a:pPr>
            <a:r>
              <a:rPr lang="en-GB" sz="2400" b="1" dirty="0">
                <a:solidFill>
                  <a:schemeClr val="bg1"/>
                </a:solidFill>
                <a:highlight>
                  <a:srgbClr val="FFFF00"/>
                </a:highlight>
              </a:rPr>
              <a:t>Public</a:t>
            </a:r>
            <a:r>
              <a:rPr lang="en-GB" sz="2400" dirty="0">
                <a:solidFill>
                  <a:schemeClr val="bg1"/>
                </a:solidFill>
                <a:highlight>
                  <a:srgbClr val="FFFF00"/>
                </a:highlight>
              </a:rPr>
              <a:t> </a:t>
            </a:r>
            <a:r>
              <a:rPr lang="en-GB" sz="2400" b="1" dirty="0">
                <a:solidFill>
                  <a:schemeClr val="bg1"/>
                </a:solidFill>
                <a:highlight>
                  <a:srgbClr val="FFFF00"/>
                </a:highlight>
              </a:rPr>
              <a:t>sector:</a:t>
            </a:r>
            <a:r>
              <a:rPr lang="en-GB" dirty="0"/>
              <a:t> </a:t>
            </a:r>
            <a:r>
              <a:rPr lang="en-GB" sz="2100" dirty="0">
                <a:solidFill>
                  <a:schemeClr val="bg1"/>
                </a:solidFill>
                <a:highlight>
                  <a:srgbClr val="FFFF00"/>
                </a:highlight>
              </a:rPr>
              <a:t>Government</a:t>
            </a:r>
            <a:r>
              <a:rPr lang="en-GB" dirty="0">
                <a:solidFill>
                  <a:schemeClr val="bg1"/>
                </a:solidFill>
                <a:highlight>
                  <a:srgbClr val="FFFF00"/>
                </a:highlight>
              </a:rPr>
              <a:t> </a:t>
            </a:r>
            <a:r>
              <a:rPr lang="en-GB" sz="2100" dirty="0">
                <a:solidFill>
                  <a:schemeClr val="bg1"/>
                </a:solidFill>
                <a:highlight>
                  <a:srgbClr val="FFFF00"/>
                </a:highlight>
              </a:rPr>
              <a:t>Departments &amp; </a:t>
            </a:r>
            <a:r>
              <a:rPr lang="en-GB" sz="2400" dirty="0">
                <a:solidFill>
                  <a:schemeClr val="bg1"/>
                </a:solidFill>
                <a:highlight>
                  <a:srgbClr val="FFFF00"/>
                </a:highlight>
              </a:rPr>
              <a:t>O</a:t>
            </a:r>
            <a:r>
              <a:rPr lang="en-GB" sz="2100" dirty="0">
                <a:solidFill>
                  <a:schemeClr val="bg1"/>
                </a:solidFill>
                <a:highlight>
                  <a:srgbClr val="FFFF00"/>
                </a:highlight>
              </a:rPr>
              <a:t>rganisations</a:t>
            </a:r>
            <a:r>
              <a:rPr lang="en-GB" dirty="0"/>
              <a:t> </a:t>
            </a:r>
            <a:r>
              <a:rPr lang="en-GB" sz="2100" dirty="0"/>
              <a:t>are owned by the government and funded by people through taxation for the well-being of the people i.e. to enhance the standard of living. E.g., Dept. for Education, Dept. for Housing, Dept. for Environment, Dept. for Health &amp; Social Care, Food Standards Agency, DVLA, Dept. of Roads Transport &amp; Highways, Royal Mint, Dept. for Business, Companies House, Careers Wales etc.. for more info. </a:t>
            </a:r>
            <a:r>
              <a:rPr lang="en-GB" sz="2100" dirty="0">
                <a:hlinkClick r:id="rId3"/>
              </a:rPr>
              <a:t>click-here</a:t>
            </a:r>
            <a:r>
              <a:rPr lang="en-GB" sz="2100" dirty="0"/>
              <a:t>.</a:t>
            </a:r>
          </a:p>
          <a:p>
            <a:pPr marL="457200" indent="-457200">
              <a:buFont typeface="+mj-lt"/>
              <a:buAutoNum type="arabicPeriod"/>
              <a:defRPr/>
            </a:pPr>
            <a:endParaRPr lang="en-GB" altLang="en-US" sz="2100" dirty="0"/>
          </a:p>
          <a:p>
            <a:pPr marL="457200" indent="-457200">
              <a:buFont typeface="+mj-lt"/>
              <a:buAutoNum type="arabicPeriod"/>
              <a:defRPr/>
            </a:pPr>
            <a:endParaRPr lang="en-GB" sz="2100" dirty="0"/>
          </a:p>
          <a:p>
            <a:pPr marL="255588" lvl="1" indent="0">
              <a:buNone/>
              <a:defRPr/>
            </a:pPr>
            <a:endParaRPr lang="en-GB" sz="2100" b="1" dirty="0"/>
          </a:p>
        </p:txBody>
      </p:sp>
      <p:sp>
        <p:nvSpPr>
          <p:cNvPr id="2" name="Rectangle 1">
            <a:extLst>
              <a:ext uri="{FF2B5EF4-FFF2-40B4-BE49-F238E27FC236}">
                <a16:creationId xmlns:a16="http://schemas.microsoft.com/office/drawing/2014/main" id="{AEC820B5-AC82-D45D-E65A-35BA50B421F8}"/>
              </a:ext>
            </a:extLst>
          </p:cNvPr>
          <p:cNvSpPr/>
          <p:nvPr/>
        </p:nvSpPr>
        <p:spPr>
          <a:xfrm>
            <a:off x="611090" y="268907"/>
            <a:ext cx="10909522" cy="89729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4" name="Rectangle 3">
            <a:extLst>
              <a:ext uri="{FF2B5EF4-FFF2-40B4-BE49-F238E27FC236}">
                <a16:creationId xmlns:a16="http://schemas.microsoft.com/office/drawing/2014/main" id="{CD994E3C-5329-11DB-D095-F73822E58DA4}"/>
              </a:ext>
            </a:extLst>
          </p:cNvPr>
          <p:cNvSpPr/>
          <p:nvPr/>
        </p:nvSpPr>
        <p:spPr>
          <a:xfrm>
            <a:off x="550793" y="396357"/>
            <a:ext cx="120595" cy="63330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3FE7B50-2E3A-DA67-86A2-3FA12D9BC0A6}"/>
              </a:ext>
            </a:extLst>
          </p:cNvPr>
          <p:cNvSpPr/>
          <p:nvPr/>
        </p:nvSpPr>
        <p:spPr>
          <a:xfrm>
            <a:off x="455278" y="1166197"/>
            <a:ext cx="11065334" cy="194583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D536FD8-B63E-E33D-9B14-97FD42AF3AEF}"/>
              </a:ext>
            </a:extLst>
          </p:cNvPr>
          <p:cNvSpPr>
            <a:spLocks noGrp="1" noChangeArrowheads="1"/>
          </p:cNvSpPr>
          <p:nvPr>
            <p:ph type="title"/>
          </p:nvPr>
        </p:nvSpPr>
        <p:spPr>
          <a:xfrm>
            <a:off x="671387" y="316254"/>
            <a:ext cx="9903018" cy="965190"/>
          </a:xfrm>
        </p:spPr>
        <p:txBody>
          <a:bodyPr>
            <a:normAutofit/>
          </a:bodyPr>
          <a:lstStyle/>
          <a:p>
            <a:pPr eaLnBrk="1" hangingPunct="1"/>
            <a:r>
              <a:rPr lang="en-GB" altLang="en-US" sz="5400" b="1" dirty="0"/>
              <a:t>Private Sector – Business types</a:t>
            </a:r>
            <a:endParaRPr lang="en-US" altLang="en-US" sz="5400" b="1" dirty="0"/>
          </a:p>
        </p:txBody>
      </p:sp>
      <p:sp>
        <p:nvSpPr>
          <p:cNvPr id="15362" name="Rectangle 3">
            <a:extLst>
              <a:ext uri="{FF2B5EF4-FFF2-40B4-BE49-F238E27FC236}">
                <a16:creationId xmlns:a16="http://schemas.microsoft.com/office/drawing/2014/main" id="{DEC142BF-2BA2-FF28-D742-9B3317B5D91C}"/>
              </a:ext>
            </a:extLst>
          </p:cNvPr>
          <p:cNvSpPr>
            <a:spLocks noGrp="1" noChangeArrowheads="1"/>
          </p:cNvSpPr>
          <p:nvPr>
            <p:ph idx="1"/>
          </p:nvPr>
        </p:nvSpPr>
        <p:spPr>
          <a:xfrm>
            <a:off x="671387" y="1487018"/>
            <a:ext cx="11119947" cy="5067760"/>
          </a:xfrm>
        </p:spPr>
        <p:txBody>
          <a:bodyPr rtlCol="0">
            <a:normAutofit fontScale="92500" lnSpcReduction="10000"/>
          </a:bodyPr>
          <a:lstStyle/>
          <a:p>
            <a:pPr marL="109537" indent="0">
              <a:lnSpc>
                <a:spcPct val="120000"/>
              </a:lnSpc>
              <a:spcBef>
                <a:spcPts val="600"/>
              </a:spcBef>
              <a:buNone/>
              <a:defRPr/>
            </a:pPr>
            <a:r>
              <a:rPr lang="en-GB" altLang="en-US" b="1" u="sng" dirty="0"/>
              <a:t>Unincorporated Businesses:</a:t>
            </a:r>
            <a:endParaRPr lang="en-GB" altLang="en-US" dirty="0"/>
          </a:p>
          <a:p>
            <a:pPr>
              <a:lnSpc>
                <a:spcPct val="120000"/>
              </a:lnSpc>
              <a:spcBef>
                <a:spcPts val="600"/>
              </a:spcBef>
              <a:buClr>
                <a:srgbClr val="FFFF00"/>
              </a:buClr>
              <a:defRPr/>
            </a:pPr>
            <a:r>
              <a:rPr lang="en-GB" altLang="en-US" b="1" dirty="0">
                <a:solidFill>
                  <a:schemeClr val="bg1"/>
                </a:solidFill>
                <a:highlight>
                  <a:srgbClr val="FFFF00"/>
                </a:highlight>
              </a:rPr>
              <a:t>Sole Traders</a:t>
            </a:r>
            <a:r>
              <a:rPr lang="en-GB" altLang="en-US" b="1" dirty="0"/>
              <a:t>:</a:t>
            </a:r>
            <a:r>
              <a:rPr lang="en-GB" altLang="en-US" dirty="0"/>
              <a:t> 1 owner but can have many employees. For example, they could be a Freelance Designer, Animator, Software developer, Consultant, Artist, Writer, Tutor, </a:t>
            </a:r>
            <a:r>
              <a:rPr lang="en-GB" dirty="0"/>
              <a:t>restaurant, plumbers electrician etc.. </a:t>
            </a:r>
            <a:br>
              <a:rPr lang="en-GB" dirty="0"/>
            </a:br>
            <a:r>
              <a:rPr lang="en-GB" sz="2200" dirty="0">
                <a:solidFill>
                  <a:schemeClr val="bg1"/>
                </a:solidFill>
                <a:highlight>
                  <a:srgbClr val="FFFF00"/>
                </a:highlight>
              </a:rPr>
              <a:t>Note: Equally these could be Partnerships, Ltd. Limited companies instead of a sole trader.</a:t>
            </a:r>
            <a:endParaRPr lang="en-GB" altLang="en-US" sz="2200" dirty="0">
              <a:solidFill>
                <a:schemeClr val="bg1"/>
              </a:solidFill>
              <a:highlight>
                <a:srgbClr val="FFFF00"/>
              </a:highlight>
            </a:endParaRPr>
          </a:p>
          <a:p>
            <a:pPr eaLnBrk="1" hangingPunct="1">
              <a:lnSpc>
                <a:spcPct val="120000"/>
              </a:lnSpc>
              <a:spcBef>
                <a:spcPts val="600"/>
              </a:spcBef>
              <a:buClr>
                <a:srgbClr val="FFFF00"/>
              </a:buClr>
              <a:defRPr/>
            </a:pPr>
            <a:r>
              <a:rPr lang="en-GB" altLang="en-US" b="1" dirty="0">
                <a:solidFill>
                  <a:schemeClr val="bg1"/>
                </a:solidFill>
                <a:highlight>
                  <a:srgbClr val="FFFF00"/>
                </a:highlight>
              </a:rPr>
              <a:t>Partnerships:</a:t>
            </a:r>
            <a:r>
              <a:rPr lang="en-GB" altLang="en-US" dirty="0"/>
              <a:t> 2 or more owners. Can have many employees. E.g. </a:t>
            </a:r>
            <a:r>
              <a:rPr lang="en-GB" dirty="0"/>
              <a:t>Doctors, Estate Agents, Legal Office, Accounting Office, Investment group.</a:t>
            </a:r>
          </a:p>
          <a:p>
            <a:pPr marL="0" indent="0">
              <a:lnSpc>
                <a:spcPct val="120000"/>
              </a:lnSpc>
              <a:spcBef>
                <a:spcPts val="600"/>
              </a:spcBef>
              <a:buNone/>
              <a:defRPr/>
            </a:pPr>
            <a:r>
              <a:rPr lang="en-GB" altLang="en-US" b="1" dirty="0">
                <a:solidFill>
                  <a:schemeClr val="bg1"/>
                </a:solidFill>
                <a:highlight>
                  <a:srgbClr val="FFFF00"/>
                </a:highlight>
              </a:rPr>
              <a:t>Unlimited liability: </a:t>
            </a:r>
            <a:r>
              <a:rPr lang="en-GB" altLang="en-US" dirty="0"/>
              <a:t>These businesses are not a separate legal entity to the owner and have </a:t>
            </a:r>
            <a:r>
              <a:rPr lang="en-GB" altLang="en-US" b="1" dirty="0"/>
              <a:t>unlimited liability</a:t>
            </a:r>
            <a:r>
              <a:rPr lang="en-GB" altLang="en-US" dirty="0"/>
              <a:t>, i.e. the </a:t>
            </a:r>
            <a:r>
              <a:rPr lang="en-US" dirty="0"/>
              <a:t>owners and the business are viewed as one and these business owners share responsibility for any debts, or to settle any legal proceedings (for example, a lawsuit due to employee or customer injury).</a:t>
            </a:r>
            <a:endParaRPr lang="en-GB" altLang="en-US" dirty="0"/>
          </a:p>
          <a:p>
            <a:pPr marL="0" indent="0">
              <a:lnSpc>
                <a:spcPct val="120000"/>
              </a:lnSpc>
              <a:spcBef>
                <a:spcPct val="0"/>
              </a:spcBef>
              <a:buNone/>
              <a:defRPr/>
            </a:pPr>
            <a:endParaRPr lang="en-GB" altLang="en-US" sz="2400" b="1" dirty="0"/>
          </a:p>
        </p:txBody>
      </p:sp>
      <p:sp>
        <p:nvSpPr>
          <p:cNvPr id="2" name="Rectangle 1">
            <a:extLst>
              <a:ext uri="{FF2B5EF4-FFF2-40B4-BE49-F238E27FC236}">
                <a16:creationId xmlns:a16="http://schemas.microsoft.com/office/drawing/2014/main" id="{AF0B6CF3-FB23-3788-DA6E-EC176F95F3C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BBE61E3-FA0E-5615-CD75-5A9E1B02B7F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C2D6A-481B-FB4E-D297-B8F07BAD22C0}"/>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A312B26C-F6AB-3B33-81DF-9A033FE1027F}"/>
              </a:ext>
            </a:extLst>
          </p:cNvPr>
          <p:cNvSpPr>
            <a:spLocks noGrp="1" noChangeArrowheads="1"/>
          </p:cNvSpPr>
          <p:nvPr>
            <p:ph type="title"/>
          </p:nvPr>
        </p:nvSpPr>
        <p:spPr>
          <a:xfrm>
            <a:off x="671387" y="316254"/>
            <a:ext cx="9903018" cy="965190"/>
          </a:xfrm>
        </p:spPr>
        <p:txBody>
          <a:bodyPr>
            <a:normAutofit/>
          </a:bodyPr>
          <a:lstStyle/>
          <a:p>
            <a:pPr eaLnBrk="1" hangingPunct="1"/>
            <a:r>
              <a:rPr lang="en-US" altLang="en-US" sz="5400" b="1" dirty="0"/>
              <a:t>Bg. Example: Sole Traders</a:t>
            </a:r>
          </a:p>
        </p:txBody>
      </p:sp>
      <p:sp>
        <p:nvSpPr>
          <p:cNvPr id="15362" name="Rectangle 3">
            <a:extLst>
              <a:ext uri="{FF2B5EF4-FFF2-40B4-BE49-F238E27FC236}">
                <a16:creationId xmlns:a16="http://schemas.microsoft.com/office/drawing/2014/main" id="{EDFBF9FB-7736-1067-5CEB-EE9B4C80FA5F}"/>
              </a:ext>
            </a:extLst>
          </p:cNvPr>
          <p:cNvSpPr>
            <a:spLocks noGrp="1" noChangeArrowheads="1"/>
          </p:cNvSpPr>
          <p:nvPr>
            <p:ph idx="1"/>
          </p:nvPr>
        </p:nvSpPr>
        <p:spPr>
          <a:xfrm>
            <a:off x="671387" y="1429968"/>
            <a:ext cx="11119947" cy="5245621"/>
          </a:xfrm>
        </p:spPr>
        <p:txBody>
          <a:bodyPr rtlCol="0">
            <a:normAutofit fontScale="62500" lnSpcReduction="20000"/>
          </a:bodyPr>
          <a:lstStyle/>
          <a:p>
            <a:pPr marL="0" indent="0" fontAlgn="t">
              <a:lnSpc>
                <a:spcPct val="120000"/>
              </a:lnSpc>
              <a:spcBef>
                <a:spcPts val="0"/>
              </a:spcBef>
              <a:spcAft>
                <a:spcPts val="300"/>
              </a:spcAft>
              <a:buNone/>
            </a:pPr>
            <a:r>
              <a:rPr lang="en-GB" sz="3800" dirty="0"/>
              <a:t>A </a:t>
            </a:r>
            <a:r>
              <a:rPr lang="en-GB" sz="3800" b="1" dirty="0"/>
              <a:t>sole trader</a:t>
            </a:r>
            <a:r>
              <a:rPr lang="en-GB" sz="3800" dirty="0"/>
              <a:t> is an individual who runs a business independently and is personally responsible for the business enterprise. Examples:</a:t>
            </a:r>
          </a:p>
          <a:p>
            <a:pPr marL="342900" lvl="0" indent="-342900" fontAlgn="t">
              <a:lnSpc>
                <a:spcPct val="120000"/>
              </a:lnSpc>
              <a:spcBef>
                <a:spcPts val="0"/>
              </a:spcBef>
              <a:spcAft>
                <a:spcPts val="300"/>
              </a:spcAft>
              <a:buClr>
                <a:srgbClr val="FFFF00"/>
              </a:buClr>
            </a:pPr>
            <a:r>
              <a:rPr lang="en-GB" sz="3800" b="1" dirty="0">
                <a:solidFill>
                  <a:schemeClr val="bg1"/>
                </a:solidFill>
                <a:highlight>
                  <a:srgbClr val="FFFF00"/>
                </a:highlight>
              </a:rPr>
              <a:t>Freelance Animator</a:t>
            </a:r>
            <a:r>
              <a:rPr lang="en-GB" sz="3800" dirty="0">
                <a:solidFill>
                  <a:schemeClr val="bg1"/>
                </a:solidFill>
                <a:highlight>
                  <a:srgbClr val="FFFF00"/>
                </a:highlight>
              </a:rPr>
              <a:t>: </a:t>
            </a:r>
            <a:r>
              <a:rPr lang="en-GB" sz="3800" dirty="0"/>
              <a:t>creating animation for studios, advertising agencies, games companies or individual clients.</a:t>
            </a:r>
          </a:p>
          <a:p>
            <a:pPr marL="342900" lvl="0" indent="-342900" fontAlgn="t">
              <a:lnSpc>
                <a:spcPct val="120000"/>
              </a:lnSpc>
              <a:spcBef>
                <a:spcPts val="0"/>
              </a:spcBef>
              <a:spcAft>
                <a:spcPts val="300"/>
              </a:spcAft>
              <a:buClr>
                <a:srgbClr val="FFFF00"/>
              </a:buClr>
            </a:pPr>
            <a:r>
              <a:rPr lang="en-GB" sz="3800" b="1" dirty="0">
                <a:solidFill>
                  <a:schemeClr val="bg1"/>
                </a:solidFill>
                <a:highlight>
                  <a:srgbClr val="FFFF00"/>
                </a:highlight>
              </a:rPr>
              <a:t>Independent Games Designer</a:t>
            </a:r>
            <a:r>
              <a:rPr lang="en-GB" sz="3800" dirty="0">
                <a:solidFill>
                  <a:schemeClr val="bg1"/>
                </a:solidFill>
                <a:highlight>
                  <a:srgbClr val="FFFF00"/>
                </a:highlight>
              </a:rPr>
              <a:t>: </a:t>
            </a:r>
            <a:r>
              <a:rPr lang="en-GB" sz="3800" dirty="0"/>
              <a:t>designing game concepts, mechanics, levels or narratives for clients.</a:t>
            </a:r>
          </a:p>
          <a:p>
            <a:pPr marL="342900" lvl="0" indent="-342900" fontAlgn="t">
              <a:lnSpc>
                <a:spcPct val="120000"/>
              </a:lnSpc>
              <a:spcBef>
                <a:spcPts val="0"/>
              </a:spcBef>
              <a:spcAft>
                <a:spcPts val="300"/>
              </a:spcAft>
              <a:buClr>
                <a:srgbClr val="FFFF00"/>
              </a:buClr>
            </a:pPr>
            <a:r>
              <a:rPr lang="en-GB" sz="3800" b="1" dirty="0">
                <a:solidFill>
                  <a:schemeClr val="bg1"/>
                </a:solidFill>
                <a:highlight>
                  <a:srgbClr val="FFFF00"/>
                </a:highlight>
              </a:rPr>
              <a:t>Freelance Games Developer</a:t>
            </a:r>
            <a:r>
              <a:rPr lang="en-GB" sz="3800" dirty="0">
                <a:solidFill>
                  <a:schemeClr val="bg1"/>
                </a:solidFill>
                <a:highlight>
                  <a:srgbClr val="FFFF00"/>
                </a:highlight>
              </a:rPr>
              <a:t>: </a:t>
            </a:r>
            <a:r>
              <a:rPr lang="en-GB" sz="3800" dirty="0"/>
              <a:t>programming games or providing specialist development work for studios.</a:t>
            </a:r>
          </a:p>
          <a:p>
            <a:pPr marL="342900" lvl="0" indent="-342900" fontAlgn="t">
              <a:lnSpc>
                <a:spcPct val="120000"/>
              </a:lnSpc>
              <a:spcBef>
                <a:spcPts val="0"/>
              </a:spcBef>
              <a:spcAft>
                <a:spcPts val="300"/>
              </a:spcAft>
              <a:buClr>
                <a:srgbClr val="FFFF00"/>
              </a:buClr>
            </a:pPr>
            <a:r>
              <a:rPr lang="en-GB" sz="3800" b="1" dirty="0">
                <a:solidFill>
                  <a:schemeClr val="bg1"/>
                </a:solidFill>
                <a:highlight>
                  <a:srgbClr val="FFFF00"/>
                </a:highlight>
              </a:rPr>
              <a:t>Freelance Games Artist</a:t>
            </a:r>
            <a:r>
              <a:rPr lang="en-GB" sz="3800" dirty="0"/>
              <a:t>: producing characters, environments, concept art, 3D models or textures.</a:t>
            </a:r>
          </a:p>
          <a:p>
            <a:pPr marL="342900" lvl="0" indent="-342900" fontAlgn="t">
              <a:lnSpc>
                <a:spcPct val="120000"/>
              </a:lnSpc>
              <a:spcBef>
                <a:spcPts val="0"/>
              </a:spcBef>
              <a:spcAft>
                <a:spcPts val="300"/>
              </a:spcAft>
              <a:buClr>
                <a:srgbClr val="FFFF00"/>
              </a:buClr>
            </a:pPr>
            <a:r>
              <a:rPr lang="en-GB" sz="3800" b="1" dirty="0">
                <a:solidFill>
                  <a:schemeClr val="bg1"/>
                </a:solidFill>
                <a:highlight>
                  <a:srgbClr val="FFFF00"/>
                </a:highlight>
              </a:rPr>
              <a:t>Games Audio Designer</a:t>
            </a:r>
            <a:r>
              <a:rPr lang="en-GB" sz="3800" dirty="0"/>
              <a:t>: independently providing music, sound effects or audio implementation.</a:t>
            </a:r>
          </a:p>
          <a:p>
            <a:pPr marL="342900" lvl="0" indent="-342900" fontAlgn="t">
              <a:lnSpc>
                <a:spcPct val="120000"/>
              </a:lnSpc>
              <a:spcBef>
                <a:spcPts val="0"/>
              </a:spcBef>
              <a:spcAft>
                <a:spcPts val="300"/>
              </a:spcAft>
              <a:buClr>
                <a:srgbClr val="FFFF00"/>
              </a:buClr>
            </a:pPr>
            <a:r>
              <a:rPr lang="en-GB" sz="3800" b="1" dirty="0">
                <a:solidFill>
                  <a:schemeClr val="bg1"/>
                </a:solidFill>
                <a:highlight>
                  <a:srgbClr val="FFFF00"/>
                </a:highlight>
              </a:rPr>
              <a:t>Solo Indie Developer</a:t>
            </a:r>
            <a:r>
              <a:rPr lang="en-GB" sz="3800" dirty="0">
                <a:solidFill>
                  <a:schemeClr val="bg1"/>
                </a:solidFill>
                <a:highlight>
                  <a:srgbClr val="FFFF00"/>
                </a:highlight>
              </a:rPr>
              <a:t>: </a:t>
            </a:r>
            <a:r>
              <a:rPr lang="en-GB" sz="3800" dirty="0"/>
              <a:t>designing, developing and publish a game independently.</a:t>
            </a:r>
          </a:p>
          <a:p>
            <a:pPr marL="0" indent="0">
              <a:lnSpc>
                <a:spcPct val="120000"/>
              </a:lnSpc>
              <a:spcBef>
                <a:spcPts val="0"/>
              </a:spcBef>
              <a:spcAft>
                <a:spcPts val="300"/>
              </a:spcAft>
              <a:buNone/>
              <a:defRPr/>
            </a:pPr>
            <a:endParaRPr lang="en-GB" altLang="en-US" sz="2400" b="1" dirty="0"/>
          </a:p>
        </p:txBody>
      </p:sp>
      <p:sp>
        <p:nvSpPr>
          <p:cNvPr id="2" name="Rectangle 1">
            <a:extLst>
              <a:ext uri="{FF2B5EF4-FFF2-40B4-BE49-F238E27FC236}">
                <a16:creationId xmlns:a16="http://schemas.microsoft.com/office/drawing/2014/main" id="{82F77C3F-9223-A867-CBFE-E5B1D62DFBAB}"/>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6CAAD7B3-EBE5-E123-0096-7FA26DE7443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757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AD08C09-D6FF-58EE-F851-70E273CACC41}"/>
              </a:ext>
            </a:extLst>
          </p:cNvPr>
          <p:cNvSpPr>
            <a:spLocks noGrp="1" noChangeArrowheads="1"/>
          </p:cNvSpPr>
          <p:nvPr>
            <p:ph type="title"/>
          </p:nvPr>
        </p:nvSpPr>
        <p:spPr>
          <a:xfrm>
            <a:off x="649565" y="437409"/>
            <a:ext cx="8893175" cy="804985"/>
          </a:xfrm>
        </p:spPr>
        <p:txBody>
          <a:bodyPr>
            <a:normAutofit fontScale="90000"/>
          </a:bodyPr>
          <a:lstStyle/>
          <a:p>
            <a:pPr eaLnBrk="1" hangingPunct="1"/>
            <a:r>
              <a:rPr lang="en-GB" altLang="en-US" sz="5400" b="1" dirty="0"/>
              <a:t>Private Sector - Business types</a:t>
            </a:r>
            <a:endParaRPr lang="en-US" altLang="en-US" sz="5400" b="1" dirty="0"/>
          </a:p>
        </p:txBody>
      </p:sp>
      <p:sp>
        <p:nvSpPr>
          <p:cNvPr id="15362" name="Rectangle 3">
            <a:extLst>
              <a:ext uri="{FF2B5EF4-FFF2-40B4-BE49-F238E27FC236}">
                <a16:creationId xmlns:a16="http://schemas.microsoft.com/office/drawing/2014/main" id="{389BFB6D-AB81-5F75-89E3-1F260CCA3DDA}"/>
              </a:ext>
            </a:extLst>
          </p:cNvPr>
          <p:cNvSpPr>
            <a:spLocks noGrp="1" noChangeArrowheads="1"/>
          </p:cNvSpPr>
          <p:nvPr>
            <p:ph idx="1"/>
          </p:nvPr>
        </p:nvSpPr>
        <p:spPr>
          <a:xfrm>
            <a:off x="550793" y="1382620"/>
            <a:ext cx="10909522" cy="4848573"/>
          </a:xfrm>
        </p:spPr>
        <p:txBody>
          <a:bodyPr rtlCol="0">
            <a:noAutofit/>
          </a:bodyPr>
          <a:lstStyle/>
          <a:p>
            <a:pPr marL="0" indent="0">
              <a:lnSpc>
                <a:spcPct val="100000"/>
              </a:lnSpc>
              <a:spcBef>
                <a:spcPts val="300"/>
              </a:spcBef>
              <a:buNone/>
              <a:defRPr/>
            </a:pPr>
            <a:r>
              <a:rPr lang="en-GB" altLang="en-US" sz="2400" b="1" dirty="0"/>
              <a:t>  </a:t>
            </a:r>
            <a:r>
              <a:rPr lang="en-GB" altLang="en-US" b="1" u="sng" dirty="0"/>
              <a:t>Incorporated Business:</a:t>
            </a:r>
            <a:endParaRPr lang="en-GB" altLang="en-US" b="1" dirty="0"/>
          </a:p>
          <a:p>
            <a:pPr>
              <a:lnSpc>
                <a:spcPct val="100000"/>
              </a:lnSpc>
              <a:spcBef>
                <a:spcPts val="300"/>
              </a:spcBef>
              <a:defRPr/>
            </a:pPr>
            <a:r>
              <a:rPr lang="en-GB" altLang="en-US" sz="2400" b="1" dirty="0"/>
              <a:t>A </a:t>
            </a:r>
            <a:r>
              <a:rPr lang="en-GB" altLang="en-US" sz="2400" b="1" dirty="0">
                <a:solidFill>
                  <a:schemeClr val="bg1"/>
                </a:solidFill>
                <a:highlight>
                  <a:srgbClr val="FFFF00"/>
                </a:highlight>
              </a:rPr>
              <a:t>Private Limited Companies (Ltd)</a:t>
            </a:r>
            <a:r>
              <a:rPr lang="en-GB" altLang="en-US" dirty="0"/>
              <a:t> </a:t>
            </a:r>
            <a:r>
              <a:rPr lang="en-GB" altLang="en-US" sz="2400" b="1" dirty="0"/>
              <a:t>– are</a:t>
            </a:r>
            <a:r>
              <a:rPr lang="en-GB" altLang="en-US" sz="2400" dirty="0"/>
              <a:t> a </a:t>
            </a:r>
            <a:r>
              <a:rPr lang="en-GB" altLang="en-US" sz="2400" b="1" dirty="0"/>
              <a:t>separate legal entity </a:t>
            </a:r>
            <a:r>
              <a:rPr lang="en-GB" altLang="en-US" sz="2400" dirty="0"/>
              <a:t>to it’s owners, </a:t>
            </a:r>
            <a:r>
              <a:rPr lang="en-GB" altLang="en-US" sz="2400" b="1" dirty="0"/>
              <a:t>owners are shareholders</a:t>
            </a:r>
            <a:r>
              <a:rPr lang="en-GB" altLang="en-US" sz="2400" dirty="0"/>
              <a:t> and have </a:t>
            </a:r>
            <a:r>
              <a:rPr lang="en-GB" altLang="en-US" sz="2400" b="1" dirty="0"/>
              <a:t>limited liability </a:t>
            </a:r>
            <a:r>
              <a:rPr lang="en-GB" altLang="en-US" sz="2400" dirty="0"/>
              <a:t>i.e. protected against losses.</a:t>
            </a:r>
          </a:p>
          <a:p>
            <a:pPr lvl="1">
              <a:lnSpc>
                <a:spcPct val="100000"/>
              </a:lnSpc>
              <a:spcBef>
                <a:spcPts val="300"/>
              </a:spcBef>
              <a:defRPr/>
            </a:pPr>
            <a:r>
              <a:rPr lang="en-US" sz="1800" dirty="0"/>
              <a:t>A company limited by shares must have </a:t>
            </a:r>
            <a:r>
              <a:rPr lang="en-US" sz="1800" b="1" dirty="0"/>
              <a:t>at least one shareholder</a:t>
            </a:r>
            <a:r>
              <a:rPr lang="en-US" sz="1800" dirty="0"/>
              <a:t>, who can be a director and own 100% of shares and 100% company. There's no maximum number of shareholders. The price of an individual share can be any value. </a:t>
            </a:r>
            <a:r>
              <a:rPr lang="en-US" sz="1200" dirty="0"/>
              <a:t>[</a:t>
            </a:r>
            <a:r>
              <a:rPr lang="en-US" sz="1200" dirty="0">
                <a:hlinkClick r:id="rId3"/>
              </a:rPr>
              <a:t>r</a:t>
            </a:r>
            <a:r>
              <a:rPr lang="en-US" sz="1200" dirty="0"/>
              <a:t>]</a:t>
            </a:r>
            <a:endParaRPr lang="en-GB" altLang="en-US" sz="2000" b="1" dirty="0"/>
          </a:p>
          <a:p>
            <a:pPr lvl="1">
              <a:lnSpc>
                <a:spcPct val="100000"/>
              </a:lnSpc>
              <a:spcBef>
                <a:spcPts val="300"/>
              </a:spcBef>
              <a:defRPr/>
            </a:pPr>
            <a:r>
              <a:rPr lang="en-GB" altLang="en-US" sz="2000" b="1" dirty="0"/>
              <a:t>A Public Limited Companies (Plc)</a:t>
            </a:r>
            <a:r>
              <a:rPr lang="en-GB" altLang="en-US" sz="2000" dirty="0"/>
              <a:t> - separate legal entity to owners, owners are shareholders with limited liability, shares are offered to the general public.</a:t>
            </a:r>
          </a:p>
          <a:p>
            <a:pPr lvl="2">
              <a:lnSpc>
                <a:spcPct val="100000"/>
              </a:lnSpc>
              <a:spcBef>
                <a:spcPts val="300"/>
              </a:spcBef>
              <a:defRPr/>
            </a:pPr>
            <a:r>
              <a:rPr lang="en-GB" altLang="en-US" dirty="0"/>
              <a:t>Bg. </a:t>
            </a:r>
            <a:r>
              <a:rPr lang="en-GB" altLang="en-US" sz="1600" dirty="0"/>
              <a:t>For more info on ‘Going Public’ please </a:t>
            </a:r>
            <a:r>
              <a:rPr lang="en-GB" altLang="en-US" sz="1600" dirty="0">
                <a:hlinkClick r:id="rId4"/>
              </a:rPr>
              <a:t>click-here</a:t>
            </a:r>
            <a:r>
              <a:rPr lang="en-GB" altLang="en-US" sz="1600" dirty="0"/>
              <a:t>.</a:t>
            </a:r>
          </a:p>
          <a:p>
            <a:pPr>
              <a:lnSpc>
                <a:spcPct val="100000"/>
              </a:lnSpc>
              <a:spcBef>
                <a:spcPts val="300"/>
              </a:spcBef>
              <a:defRPr/>
            </a:pPr>
            <a:r>
              <a:rPr lang="en-GB" altLang="en-US" sz="2400" b="1" dirty="0"/>
              <a:t>A </a:t>
            </a:r>
            <a:r>
              <a:rPr lang="en-GB" altLang="en-US" sz="2400" b="1" dirty="0">
                <a:solidFill>
                  <a:schemeClr val="bg1"/>
                </a:solidFill>
                <a:highlight>
                  <a:srgbClr val="FFFF00"/>
                </a:highlight>
              </a:rPr>
              <a:t>Limited Partnerships (LLP)</a:t>
            </a:r>
            <a:r>
              <a:rPr lang="en-GB" altLang="en-US" dirty="0"/>
              <a:t> </a:t>
            </a:r>
            <a:r>
              <a:rPr lang="en-GB" altLang="en-US" sz="2400" dirty="0"/>
              <a:t>– Partnerships can now also be incorporated with limited liability.</a:t>
            </a:r>
          </a:p>
          <a:p>
            <a:pPr>
              <a:lnSpc>
                <a:spcPct val="100000"/>
              </a:lnSpc>
              <a:spcBef>
                <a:spcPts val="300"/>
              </a:spcBef>
              <a:defRPr/>
            </a:pPr>
            <a:r>
              <a:rPr lang="en-GB" altLang="en-US" sz="2400" b="1" dirty="0"/>
              <a:t>A </a:t>
            </a:r>
            <a:r>
              <a:rPr lang="en-GB" altLang="en-US" sz="2400" b="1" dirty="0">
                <a:solidFill>
                  <a:schemeClr val="bg1"/>
                </a:solidFill>
                <a:highlight>
                  <a:srgbClr val="FFFF00"/>
                </a:highlight>
              </a:rPr>
              <a:t>Community Interest Company (CIC)</a:t>
            </a:r>
            <a:r>
              <a:rPr lang="en-GB" altLang="en-US" dirty="0"/>
              <a:t> </a:t>
            </a:r>
            <a:r>
              <a:rPr lang="en-GB" altLang="en-US" sz="2400" b="1" dirty="0"/>
              <a:t>– </a:t>
            </a:r>
            <a:r>
              <a:rPr lang="en-GB" altLang="en-US" sz="2400" dirty="0"/>
              <a:t>designed for Social Enterprises.</a:t>
            </a:r>
            <a:r>
              <a:rPr lang="en-GB" altLang="en-US" sz="2400" b="1" dirty="0"/>
              <a:t> Has Social Objectives. </a:t>
            </a:r>
            <a:r>
              <a:rPr lang="en-GB" altLang="en-US" sz="2400" dirty="0"/>
              <a:t>Separate legal entity and owners are shareholders with limited liability.</a:t>
            </a:r>
            <a:endParaRPr lang="en-GB" altLang="en-US" sz="2400" b="1" dirty="0"/>
          </a:p>
        </p:txBody>
      </p:sp>
      <p:sp>
        <p:nvSpPr>
          <p:cNvPr id="2" name="Rectangle 1">
            <a:extLst>
              <a:ext uri="{FF2B5EF4-FFF2-40B4-BE49-F238E27FC236}">
                <a16:creationId xmlns:a16="http://schemas.microsoft.com/office/drawing/2014/main" id="{5C6889AC-5D70-A045-15BF-80A688224CEE}"/>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F0F9907B-AF41-E043-0D40-84287107060B}"/>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a:extLst>
              <a:ext uri="{FF2B5EF4-FFF2-40B4-BE49-F238E27FC236}">
                <a16:creationId xmlns:a16="http://schemas.microsoft.com/office/drawing/2014/main" id="{0606D694-7F81-1CA1-398B-91CA7F8B7068}"/>
              </a:ext>
            </a:extLst>
          </p:cNvPr>
          <p:cNvSpPr>
            <a:spLocks noGrp="1" noChangeArrowheads="1"/>
          </p:cNvSpPr>
          <p:nvPr>
            <p:ph idx="1"/>
          </p:nvPr>
        </p:nvSpPr>
        <p:spPr>
          <a:xfrm>
            <a:off x="350956" y="1481967"/>
            <a:ext cx="11445158" cy="4811257"/>
          </a:xfrm>
        </p:spPr>
        <p:txBody>
          <a:bodyPr>
            <a:noAutofit/>
          </a:bodyPr>
          <a:lstStyle/>
          <a:p>
            <a:pPr marL="342900" lvl="2" indent="-342900">
              <a:lnSpc>
                <a:spcPct val="100000"/>
              </a:lnSpc>
              <a:spcBef>
                <a:spcPts val="0"/>
              </a:spcBef>
            </a:pPr>
            <a:r>
              <a:rPr lang="en-US" altLang="en-US" sz="2200" dirty="0"/>
              <a:t>Limited liability is legal protection for business owners and shareholders that restrict their financial responsibility for any Company debts to only the amount they invested. </a:t>
            </a:r>
          </a:p>
          <a:p>
            <a:pPr marL="342900" lvl="2" indent="-342900">
              <a:lnSpc>
                <a:spcPct val="100000"/>
              </a:lnSpc>
              <a:spcBef>
                <a:spcPts val="0"/>
              </a:spcBef>
            </a:pPr>
            <a:r>
              <a:rPr lang="en-US" altLang="en-US" sz="2200" dirty="0"/>
              <a:t>This means personal assets (like homes or savings) cannot be seized to pay off business debts if the company fails. </a:t>
            </a:r>
          </a:p>
          <a:p>
            <a:pPr marL="342900" lvl="2" indent="-342900">
              <a:lnSpc>
                <a:spcPct val="100000"/>
              </a:lnSpc>
              <a:spcBef>
                <a:spcPts val="0"/>
              </a:spcBef>
            </a:pPr>
            <a:r>
              <a:rPr lang="en-US" altLang="en-US" sz="2200" dirty="0"/>
              <a:t>It applies to structures like private limited companies (Ltd), public limited companies (PLC), and limited liability partnerships (LLP). </a:t>
            </a:r>
          </a:p>
          <a:p>
            <a:pPr marL="342900" lvl="2" indent="-342900">
              <a:lnSpc>
                <a:spcPct val="100000"/>
              </a:lnSpc>
              <a:spcBef>
                <a:spcPts val="0"/>
              </a:spcBef>
            </a:pPr>
            <a:r>
              <a:rPr lang="en-US" altLang="en-US" sz="2200" b="1" dirty="0"/>
              <a:t>Separate Legal Identity: </a:t>
            </a:r>
            <a:r>
              <a:rPr lang="en-US" altLang="en-US" sz="2200" dirty="0"/>
              <a:t>The business is considered a separate ‘person’ from the owners, enabling it to own assets and incur debts.</a:t>
            </a:r>
          </a:p>
          <a:p>
            <a:pPr marL="342900" lvl="2" indent="-342900">
              <a:lnSpc>
                <a:spcPct val="100000"/>
              </a:lnSpc>
              <a:spcBef>
                <a:spcPts val="0"/>
              </a:spcBef>
            </a:pPr>
            <a:r>
              <a:rPr lang="en-US" altLang="en-US" sz="2200" b="1" dirty="0"/>
              <a:t>Asset Protection</a:t>
            </a:r>
            <a:r>
              <a:rPr lang="en-US" altLang="en-US" sz="2200" dirty="0"/>
              <a:t>: Investors only lose their initial capital investment if the business goes insolvent, their personal assets are safe.</a:t>
            </a:r>
          </a:p>
          <a:p>
            <a:pPr marL="342900" lvl="2" indent="-342900">
              <a:lnSpc>
                <a:spcPct val="100000"/>
              </a:lnSpc>
              <a:spcBef>
                <a:spcPts val="0"/>
              </a:spcBef>
            </a:pPr>
            <a:r>
              <a:rPr lang="en-US" altLang="en-US" sz="2200" dirty="0">
                <a:solidFill>
                  <a:schemeClr val="bg1"/>
                </a:solidFill>
                <a:highlight>
                  <a:srgbClr val="FFFF00"/>
                </a:highlight>
              </a:rPr>
              <a:t>Limited liability encourages Entrepreneurship:</a:t>
            </a:r>
            <a:r>
              <a:rPr lang="en-US" altLang="en-US" sz="2200" dirty="0">
                <a:solidFill>
                  <a:schemeClr val="bg1"/>
                </a:solidFill>
              </a:rPr>
              <a:t> </a:t>
            </a:r>
            <a:r>
              <a:rPr lang="en-US" altLang="en-US" sz="2200" dirty="0"/>
              <a:t>By reducing risk, it encourages people to start new businesses without risking personal bankruptcy.</a:t>
            </a:r>
          </a:p>
          <a:p>
            <a:pPr marL="342900" lvl="2" indent="-342900">
              <a:lnSpc>
                <a:spcPct val="100000"/>
              </a:lnSpc>
              <a:spcBef>
                <a:spcPts val="0"/>
              </a:spcBef>
            </a:pPr>
            <a:r>
              <a:rPr lang="en-US" altLang="en-US" sz="2200" b="1" dirty="0"/>
              <a:t>Contrast with Unlimited Liability: </a:t>
            </a:r>
            <a:r>
              <a:rPr lang="en-US" altLang="en-US" sz="2200" dirty="0"/>
              <a:t>Unlike sole traders, owners with limited liability are not personally responsible for company debts</a:t>
            </a:r>
          </a:p>
          <a:p>
            <a:pPr marL="0" lvl="2" indent="0">
              <a:lnSpc>
                <a:spcPct val="100000"/>
              </a:lnSpc>
              <a:spcBef>
                <a:spcPts val="0"/>
              </a:spcBef>
              <a:buNone/>
            </a:pPr>
            <a:endParaRPr lang="en-US" altLang="en-US" sz="2200" dirty="0"/>
          </a:p>
          <a:p>
            <a:pPr marL="0" lvl="2" indent="0">
              <a:lnSpc>
                <a:spcPct val="100000"/>
              </a:lnSpc>
              <a:spcBef>
                <a:spcPts val="0"/>
              </a:spcBef>
              <a:buNone/>
            </a:pPr>
            <a:endParaRPr lang="en-GB" altLang="en-US" sz="1400" dirty="0"/>
          </a:p>
        </p:txBody>
      </p:sp>
      <p:sp>
        <p:nvSpPr>
          <p:cNvPr id="2" name="Rectangle 1">
            <a:extLst>
              <a:ext uri="{FF2B5EF4-FFF2-40B4-BE49-F238E27FC236}">
                <a16:creationId xmlns:a16="http://schemas.microsoft.com/office/drawing/2014/main" id="{0AF6B656-250B-8D67-4A2C-DAE39E381546}"/>
              </a:ext>
            </a:extLst>
          </p:cNvPr>
          <p:cNvSpPr/>
          <p:nvPr/>
        </p:nvSpPr>
        <p:spPr>
          <a:xfrm>
            <a:off x="350956" y="213888"/>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2">
            <a:extLst>
              <a:ext uri="{FF2B5EF4-FFF2-40B4-BE49-F238E27FC236}">
                <a16:creationId xmlns:a16="http://schemas.microsoft.com/office/drawing/2014/main" id="{24DAA5EE-13EA-1162-AF37-536A8582B0B0}"/>
              </a:ext>
            </a:extLst>
          </p:cNvPr>
          <p:cNvSpPr>
            <a:spLocks noGrp="1" noChangeArrowheads="1"/>
          </p:cNvSpPr>
          <p:nvPr>
            <p:ph type="title"/>
          </p:nvPr>
        </p:nvSpPr>
        <p:spPr>
          <a:xfrm>
            <a:off x="541787" y="368252"/>
            <a:ext cx="9914820" cy="804985"/>
          </a:xfrm>
        </p:spPr>
        <p:txBody>
          <a:bodyPr>
            <a:normAutofit fontScale="90000"/>
          </a:bodyPr>
          <a:lstStyle/>
          <a:p>
            <a:pPr marL="0" lvl="2" indent="0">
              <a:lnSpc>
                <a:spcPct val="100000"/>
              </a:lnSpc>
              <a:spcBef>
                <a:spcPts val="600"/>
              </a:spcBef>
              <a:buNone/>
            </a:pPr>
            <a:r>
              <a:rPr lang="en-GB" altLang="en-US" sz="6700" dirty="0">
                <a:solidFill>
                  <a:schemeClr val="tx1"/>
                </a:solidFill>
                <a:latin typeface="+mn-lt"/>
              </a:rPr>
              <a:t>Bg. </a:t>
            </a:r>
            <a:r>
              <a:rPr lang="en-US" altLang="en-US" sz="5400" dirty="0">
                <a:solidFill>
                  <a:schemeClr val="tx1"/>
                </a:solidFill>
                <a:latin typeface="+mn-lt"/>
              </a:rPr>
              <a:t>Limited liability </a:t>
            </a:r>
            <a:endParaRPr lang="en-GB" altLang="en-US" sz="4400" dirty="0">
              <a:solidFill>
                <a:schemeClr val="tx1"/>
              </a:solidFill>
              <a:latin typeface="+mn-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45024-F530-B6CE-06BD-FAD3D5B1DABF}"/>
            </a:ext>
          </a:extLst>
        </p:cNvPr>
        <p:cNvGrpSpPr/>
        <p:nvPr/>
      </p:nvGrpSpPr>
      <p:grpSpPr>
        <a:xfrm>
          <a:off x="0" y="0"/>
          <a:ext cx="0" cy="0"/>
          <a:chOff x="0" y="0"/>
          <a:chExt cx="0" cy="0"/>
        </a:xfrm>
      </p:grpSpPr>
      <p:sp>
        <p:nvSpPr>
          <p:cNvPr id="26627" name="Rectangle 3">
            <a:extLst>
              <a:ext uri="{FF2B5EF4-FFF2-40B4-BE49-F238E27FC236}">
                <a16:creationId xmlns:a16="http://schemas.microsoft.com/office/drawing/2014/main" id="{0B81F33D-3A12-D5F7-C3AF-0707105666F4}"/>
              </a:ext>
            </a:extLst>
          </p:cNvPr>
          <p:cNvSpPr>
            <a:spLocks noGrp="1" noChangeArrowheads="1"/>
          </p:cNvSpPr>
          <p:nvPr>
            <p:ph idx="1"/>
          </p:nvPr>
        </p:nvSpPr>
        <p:spPr>
          <a:xfrm>
            <a:off x="242257" y="1361109"/>
            <a:ext cx="11445158" cy="4811257"/>
          </a:xfrm>
        </p:spPr>
        <p:txBody>
          <a:bodyPr>
            <a:noAutofit/>
          </a:bodyPr>
          <a:lstStyle/>
          <a:p>
            <a:pPr marL="0" lvl="2" indent="0">
              <a:lnSpc>
                <a:spcPct val="100000"/>
              </a:lnSpc>
              <a:spcBef>
                <a:spcPts val="0"/>
              </a:spcBef>
              <a:buNone/>
            </a:pPr>
            <a:r>
              <a:rPr lang="en-GB" altLang="en-US" sz="2200" dirty="0"/>
              <a:t>There are several types of Charities in the UK such as:</a:t>
            </a:r>
          </a:p>
          <a:p>
            <a:pPr marL="285750" lvl="2" indent="-285750">
              <a:lnSpc>
                <a:spcPct val="100000"/>
              </a:lnSpc>
              <a:spcBef>
                <a:spcPts val="0"/>
              </a:spcBef>
            </a:pPr>
            <a:r>
              <a:rPr lang="en-GB" altLang="en-US" sz="2200" dirty="0"/>
              <a:t>A </a:t>
            </a:r>
            <a:r>
              <a:rPr lang="en-GB" altLang="en-US" sz="2200" b="1" dirty="0"/>
              <a:t>Charitable Trust</a:t>
            </a:r>
            <a:r>
              <a:rPr lang="en-GB" altLang="en-US" sz="2200" dirty="0"/>
              <a:t> and a </a:t>
            </a:r>
            <a:r>
              <a:rPr lang="en-GB" sz="2200" b="1" dirty="0"/>
              <a:t>Charitable unincorporated association</a:t>
            </a:r>
            <a:r>
              <a:rPr lang="en-GB" sz="2200" dirty="0"/>
              <a:t>: these types are registered with the </a:t>
            </a:r>
            <a:r>
              <a:rPr lang="en-US" sz="2200" b="1" dirty="0"/>
              <a:t>Charity Commission</a:t>
            </a:r>
            <a:r>
              <a:rPr lang="en-US" sz="2200" dirty="0"/>
              <a:t>, </a:t>
            </a:r>
            <a:r>
              <a:rPr lang="en-GB" sz="2200" dirty="0"/>
              <a:t>do not have limited liability. Are relatively easy to set-up and do not have to submit accounts to Companies house.</a:t>
            </a:r>
          </a:p>
          <a:p>
            <a:pPr marL="285750" lvl="2" indent="-285750">
              <a:lnSpc>
                <a:spcPct val="100000"/>
              </a:lnSpc>
              <a:spcBef>
                <a:spcPts val="0"/>
              </a:spcBef>
            </a:pPr>
            <a:r>
              <a:rPr lang="en-GB" sz="2200" b="1" dirty="0"/>
              <a:t>Charitable Incorporated Organisation </a:t>
            </a:r>
            <a:r>
              <a:rPr lang="en-GB" sz="2200" dirty="0"/>
              <a:t>(</a:t>
            </a:r>
            <a:r>
              <a:rPr lang="en-GB" sz="2200" b="1" dirty="0"/>
              <a:t>CIO</a:t>
            </a:r>
            <a:r>
              <a:rPr lang="en-GB" sz="2200" dirty="0"/>
              <a:t>): Have non-for-profit objectives, are registered with the </a:t>
            </a:r>
            <a:r>
              <a:rPr lang="en-US" sz="2200" dirty="0"/>
              <a:t>Charity Commission, and</a:t>
            </a:r>
            <a:r>
              <a:rPr lang="en-GB" sz="2200" dirty="0"/>
              <a:t> like a company they enjoy limited liability.</a:t>
            </a:r>
            <a:endParaRPr lang="en-GB" altLang="en-US" sz="2200" dirty="0"/>
          </a:p>
          <a:p>
            <a:pPr marL="342900" lvl="2" indent="-342900">
              <a:lnSpc>
                <a:spcPct val="100000"/>
              </a:lnSpc>
              <a:spcBef>
                <a:spcPts val="0"/>
              </a:spcBef>
            </a:pPr>
            <a:r>
              <a:rPr lang="en-US" sz="2200" b="1" dirty="0"/>
              <a:t>Charitable Company limited by guarantee (CLG)</a:t>
            </a:r>
            <a:r>
              <a:rPr lang="en-US" sz="2200" dirty="0"/>
              <a:t>: is a limited liability company, do not have all non-for-profit objectives, are incorporated and registered at Companies House. </a:t>
            </a:r>
            <a:endParaRPr lang="en-GB" altLang="en-US" sz="2200" dirty="0"/>
          </a:p>
          <a:p>
            <a:pPr marL="342900" lvl="2" indent="-342900">
              <a:lnSpc>
                <a:spcPct val="100000"/>
              </a:lnSpc>
              <a:spcBef>
                <a:spcPts val="0"/>
              </a:spcBef>
            </a:pPr>
            <a:r>
              <a:rPr lang="en-US" sz="2200" dirty="0"/>
              <a:t>Charities in the UK are generally  regulated by the </a:t>
            </a:r>
            <a:r>
              <a:rPr lang="en-GB" altLang="en-US" sz="2200" dirty="0"/>
              <a:t>Government’s </a:t>
            </a:r>
            <a:r>
              <a:rPr lang="en-US" sz="2200" dirty="0"/>
              <a:t>‘Charity Commission’. </a:t>
            </a:r>
            <a:r>
              <a:rPr lang="en-GB" altLang="en-US" sz="2200" dirty="0"/>
              <a:t>To set-up a charity, you must register with the ‘</a:t>
            </a:r>
            <a:r>
              <a:rPr lang="en-GB" altLang="en-US" sz="2200" dirty="0">
                <a:hlinkClick r:id="rId3"/>
              </a:rPr>
              <a:t>Charity Commission</a:t>
            </a:r>
            <a:r>
              <a:rPr lang="en-GB" altLang="en-US" sz="2200" dirty="0"/>
              <a:t>’. </a:t>
            </a:r>
          </a:p>
          <a:p>
            <a:pPr marL="342900" lvl="2" indent="-342900">
              <a:lnSpc>
                <a:spcPct val="100000"/>
              </a:lnSpc>
              <a:spcBef>
                <a:spcPts val="0"/>
              </a:spcBef>
            </a:pPr>
            <a:r>
              <a:rPr lang="en-GB" altLang="en-US" sz="2200" dirty="0"/>
              <a:t>Charities have certain tax exemptions that Limited Companies including CICs do not have.</a:t>
            </a:r>
            <a:endParaRPr lang="en-US" sz="2200" dirty="0"/>
          </a:p>
          <a:p>
            <a:pPr marL="342900" lvl="2" indent="-342900">
              <a:lnSpc>
                <a:spcPct val="100000"/>
              </a:lnSpc>
              <a:spcBef>
                <a:spcPts val="0"/>
              </a:spcBef>
            </a:pPr>
            <a:r>
              <a:rPr lang="en-GB" altLang="en-US" sz="2200" dirty="0"/>
              <a:t>Operate for the benefit of society for social good e.g. Universities, Churches, Duke of Edinburgh Awards, Cancer Research UK, Children in Need, RSPCA, Comic Relief, The Prince’s Trust etc...</a:t>
            </a:r>
          </a:p>
          <a:p>
            <a:pPr marL="800100" lvl="3" indent="-342900">
              <a:lnSpc>
                <a:spcPct val="100000"/>
              </a:lnSpc>
              <a:spcBef>
                <a:spcPts val="0"/>
              </a:spcBef>
            </a:pPr>
            <a:r>
              <a:rPr lang="en-GB" altLang="en-US" sz="1400" dirty="0"/>
              <a:t>Bg. Most Universities are charities as they focus on enhancing society and public benefit, such as t</a:t>
            </a:r>
            <a:r>
              <a:rPr lang="en-US" sz="1400" dirty="0"/>
              <a:t>he development of individual knowledge, skills and qualities, research and dissemination (enhancing public knowledge), innovation and collaboration with private/public sector Organisations. Technically University’s are ‘except charities’ as they are except from charity regulatory body as </a:t>
            </a:r>
            <a:r>
              <a:rPr lang="en-US" sz="1400" dirty="0" err="1"/>
              <a:t>thye</a:t>
            </a:r>
            <a:r>
              <a:rPr lang="en-US" sz="1400" dirty="0"/>
              <a:t> have their own regulatory body. The Higher Education Funding Council for Wales (HEFCW) regulates the higher education sector in Wales. For more information: please </a:t>
            </a:r>
            <a:r>
              <a:rPr lang="en-US" sz="1400" dirty="0">
                <a:hlinkClick r:id="rId4"/>
              </a:rPr>
              <a:t>click-here</a:t>
            </a:r>
            <a:r>
              <a:rPr lang="en-US" sz="1400" dirty="0"/>
              <a:t>.</a:t>
            </a:r>
            <a:endParaRPr lang="en-GB" altLang="en-US" sz="1400" dirty="0"/>
          </a:p>
        </p:txBody>
      </p:sp>
      <p:sp>
        <p:nvSpPr>
          <p:cNvPr id="2" name="Rectangle 1">
            <a:extLst>
              <a:ext uri="{FF2B5EF4-FFF2-40B4-BE49-F238E27FC236}">
                <a16:creationId xmlns:a16="http://schemas.microsoft.com/office/drawing/2014/main" id="{C1B58DD4-990A-D9A8-2E62-FE3768BC03B2}"/>
              </a:ext>
            </a:extLst>
          </p:cNvPr>
          <p:cNvSpPr/>
          <p:nvPr/>
        </p:nvSpPr>
        <p:spPr>
          <a:xfrm>
            <a:off x="618774" y="199751"/>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2">
            <a:extLst>
              <a:ext uri="{FF2B5EF4-FFF2-40B4-BE49-F238E27FC236}">
                <a16:creationId xmlns:a16="http://schemas.microsoft.com/office/drawing/2014/main" id="{941295F6-85AE-71E0-794D-ED7D91EE6048}"/>
              </a:ext>
            </a:extLst>
          </p:cNvPr>
          <p:cNvSpPr>
            <a:spLocks noGrp="1" noChangeArrowheads="1"/>
          </p:cNvSpPr>
          <p:nvPr>
            <p:ph type="title"/>
          </p:nvPr>
        </p:nvSpPr>
        <p:spPr>
          <a:xfrm>
            <a:off x="822006" y="368253"/>
            <a:ext cx="9914820" cy="804985"/>
          </a:xfrm>
        </p:spPr>
        <p:txBody>
          <a:bodyPr>
            <a:normAutofit fontScale="90000"/>
          </a:bodyPr>
          <a:lstStyle/>
          <a:p>
            <a:pPr marL="0" lvl="2" indent="0">
              <a:lnSpc>
                <a:spcPct val="100000"/>
              </a:lnSpc>
              <a:spcBef>
                <a:spcPts val="600"/>
              </a:spcBef>
              <a:buNone/>
            </a:pPr>
            <a:r>
              <a:rPr lang="en-GB" altLang="en-US" sz="6700" dirty="0">
                <a:solidFill>
                  <a:schemeClr val="tx1"/>
                </a:solidFill>
                <a:latin typeface="+mn-lt"/>
              </a:rPr>
              <a:t>Bg. </a:t>
            </a:r>
            <a:r>
              <a:rPr lang="en-GB" altLang="en-US" sz="4900" dirty="0">
                <a:solidFill>
                  <a:schemeClr val="tx1"/>
                </a:solidFill>
                <a:latin typeface="+mn-lt"/>
              </a:rPr>
              <a:t>Charitable Organisations </a:t>
            </a:r>
            <a:endParaRPr lang="en-GB" altLang="en-US" sz="4400" dirty="0">
              <a:solidFill>
                <a:schemeClr val="tx1"/>
              </a:solidFill>
              <a:latin typeface="+mn-lt"/>
            </a:endParaRPr>
          </a:p>
        </p:txBody>
      </p:sp>
    </p:spTree>
    <p:extLst>
      <p:ext uri="{BB962C8B-B14F-4D97-AF65-F5344CB8AC3E}">
        <p14:creationId xmlns:p14="http://schemas.microsoft.com/office/powerpoint/2010/main" val="3264528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1C062-3F91-CC04-40C7-35D1B7A9EA8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422B06FC-D554-CA60-CA59-96C5F411CF2B}"/>
              </a:ext>
            </a:extLst>
          </p:cNvPr>
          <p:cNvSpPr>
            <a:spLocks noGrp="1" noChangeArrowheads="1"/>
          </p:cNvSpPr>
          <p:nvPr>
            <p:ph type="title"/>
          </p:nvPr>
        </p:nvSpPr>
        <p:spPr>
          <a:xfrm>
            <a:off x="671387" y="316254"/>
            <a:ext cx="9903018" cy="965190"/>
          </a:xfrm>
        </p:spPr>
        <p:txBody>
          <a:bodyPr>
            <a:normAutofit fontScale="90000"/>
          </a:bodyPr>
          <a:lstStyle/>
          <a:p>
            <a:r>
              <a:rPr lang="en-US" sz="6600" b="1" dirty="0"/>
              <a:t>Bg. </a:t>
            </a:r>
            <a:r>
              <a:rPr lang="en-US" sz="5400" b="1" dirty="0"/>
              <a:t>Example </a:t>
            </a:r>
            <a:r>
              <a:rPr lang="en-GB" sz="5400" b="1" dirty="0"/>
              <a:t>Business Type summary</a:t>
            </a:r>
            <a:endParaRPr lang="en-US" altLang="en-US" sz="5400" b="1" dirty="0"/>
          </a:p>
        </p:txBody>
      </p:sp>
      <p:sp>
        <p:nvSpPr>
          <p:cNvPr id="15362" name="Rectangle 3">
            <a:extLst>
              <a:ext uri="{FF2B5EF4-FFF2-40B4-BE49-F238E27FC236}">
                <a16:creationId xmlns:a16="http://schemas.microsoft.com/office/drawing/2014/main" id="{F6EC087D-20D1-5BED-00C5-90F441665F6B}"/>
              </a:ext>
            </a:extLst>
          </p:cNvPr>
          <p:cNvSpPr>
            <a:spLocks noGrp="1" noChangeArrowheads="1"/>
          </p:cNvSpPr>
          <p:nvPr>
            <p:ph idx="1"/>
          </p:nvPr>
        </p:nvSpPr>
        <p:spPr>
          <a:xfrm>
            <a:off x="626174" y="1521333"/>
            <a:ext cx="11119947" cy="5067760"/>
          </a:xfrm>
        </p:spPr>
        <p:txBody>
          <a:bodyPr rtlCol="0">
            <a:normAutofit/>
          </a:bodyPr>
          <a:lstStyle/>
          <a:p>
            <a:pPr marL="342900" lvl="0" indent="-342900" fontAlgn="t">
              <a:buClr>
                <a:srgbClr val="FFFF00"/>
              </a:buClr>
            </a:pPr>
            <a:r>
              <a:rPr lang="en-GB" b="1" dirty="0">
                <a:solidFill>
                  <a:schemeClr val="bg1"/>
                </a:solidFill>
                <a:highlight>
                  <a:srgbClr val="FFFF00"/>
                </a:highlight>
              </a:rPr>
              <a:t>Sole Trader</a:t>
            </a:r>
            <a:r>
              <a:rPr lang="en-GB" dirty="0">
                <a:solidFill>
                  <a:schemeClr val="bg1"/>
                </a:solidFill>
                <a:highlight>
                  <a:srgbClr val="FFFF00"/>
                </a:highlight>
              </a:rPr>
              <a:t>:</a:t>
            </a:r>
            <a:r>
              <a:rPr lang="en-GB" dirty="0">
                <a:solidFill>
                  <a:schemeClr val="bg1"/>
                </a:solidFill>
              </a:rPr>
              <a:t> </a:t>
            </a:r>
            <a:r>
              <a:rPr lang="en-GB" dirty="0"/>
              <a:t>one person running their own business, such as a freelance animator, artist, designer or developer.</a:t>
            </a:r>
          </a:p>
          <a:p>
            <a:pPr marL="342900" lvl="0" indent="-342900" fontAlgn="t">
              <a:buClr>
                <a:srgbClr val="FFFF00"/>
              </a:buClr>
            </a:pPr>
            <a:r>
              <a:rPr lang="en-GB" b="1" dirty="0">
                <a:solidFill>
                  <a:schemeClr val="bg1"/>
                </a:solidFill>
                <a:highlight>
                  <a:srgbClr val="FFFF00"/>
                </a:highlight>
              </a:rPr>
              <a:t>Partnership</a:t>
            </a:r>
            <a:r>
              <a:rPr lang="en-GB" dirty="0">
                <a:solidFill>
                  <a:schemeClr val="bg1"/>
                </a:solidFill>
                <a:highlight>
                  <a:srgbClr val="FFFF00"/>
                </a:highlight>
              </a:rPr>
              <a:t>:</a:t>
            </a:r>
            <a:r>
              <a:rPr lang="en-GB" dirty="0">
                <a:solidFill>
                  <a:schemeClr val="bg1"/>
                </a:solidFill>
              </a:rPr>
              <a:t> </a:t>
            </a:r>
            <a:r>
              <a:rPr lang="en-GB" dirty="0"/>
              <a:t>two or more people working together in a business, for example two developers creating games jointly.</a:t>
            </a:r>
          </a:p>
          <a:p>
            <a:pPr marL="342900" lvl="0" indent="-342900" fontAlgn="t">
              <a:buClr>
                <a:srgbClr val="FFFF00"/>
              </a:buClr>
            </a:pPr>
            <a:r>
              <a:rPr lang="en-GB" b="1" dirty="0">
                <a:solidFill>
                  <a:schemeClr val="bg1"/>
                </a:solidFill>
                <a:highlight>
                  <a:srgbClr val="FFFF00"/>
                </a:highlight>
              </a:rPr>
              <a:t>Limited Company (Ltd)</a:t>
            </a:r>
            <a:r>
              <a:rPr lang="en-GB" dirty="0">
                <a:solidFill>
                  <a:schemeClr val="bg1"/>
                </a:solidFill>
                <a:highlight>
                  <a:srgbClr val="FFFF00"/>
                </a:highlight>
              </a:rPr>
              <a:t>:</a:t>
            </a:r>
            <a:r>
              <a:rPr lang="en-GB" dirty="0">
                <a:solidFill>
                  <a:schemeClr val="bg1"/>
                </a:solidFill>
              </a:rPr>
              <a:t> </a:t>
            </a:r>
            <a:r>
              <a:rPr lang="en-GB" dirty="0"/>
              <a:t>a separate legal company, which could consist of </a:t>
            </a:r>
            <a:r>
              <a:rPr lang="en-GB" b="1" dirty="0"/>
              <a:t>one person or many employees</a:t>
            </a:r>
            <a:r>
              <a:rPr lang="en-GB" dirty="0"/>
              <a:t>. Many independent games and animation businesses use this structure.</a:t>
            </a:r>
          </a:p>
          <a:p>
            <a:pPr marL="342900" lvl="0" indent="-342900" fontAlgn="t">
              <a:buClr>
                <a:srgbClr val="FFFF00"/>
              </a:buClr>
            </a:pPr>
            <a:r>
              <a:rPr lang="en-GB" b="1" dirty="0">
                <a:solidFill>
                  <a:schemeClr val="bg1"/>
                </a:solidFill>
                <a:highlight>
                  <a:srgbClr val="FFFF00"/>
                </a:highlight>
              </a:rPr>
              <a:t>Community Interest Company (CIC)</a:t>
            </a:r>
            <a:r>
              <a:rPr lang="en-GB" dirty="0">
                <a:solidFill>
                  <a:schemeClr val="bg1"/>
                </a:solidFill>
                <a:highlight>
                  <a:srgbClr val="FFFF00"/>
                </a:highlight>
              </a:rPr>
              <a:t>:</a:t>
            </a:r>
            <a:r>
              <a:rPr lang="en-GB" dirty="0">
                <a:solidFill>
                  <a:schemeClr val="bg1"/>
                </a:solidFill>
              </a:rPr>
              <a:t> </a:t>
            </a:r>
            <a:r>
              <a:rPr lang="en-GB" dirty="0"/>
              <a:t>a company established primarily for </a:t>
            </a:r>
            <a:r>
              <a:rPr lang="en-GB" b="1" dirty="0"/>
              <a:t>community or social benefit</a:t>
            </a:r>
            <a:r>
              <a:rPr lang="en-GB" dirty="0"/>
              <a:t> rather than simply private profit. For example, a Games studio creating educational or socially beneficial games could potentially operate as a CIC.</a:t>
            </a:r>
          </a:p>
        </p:txBody>
      </p:sp>
      <p:sp>
        <p:nvSpPr>
          <p:cNvPr id="2" name="Rectangle 1">
            <a:extLst>
              <a:ext uri="{FF2B5EF4-FFF2-40B4-BE49-F238E27FC236}">
                <a16:creationId xmlns:a16="http://schemas.microsoft.com/office/drawing/2014/main" id="{D6F37110-B8B6-0EE2-B247-573133A17836}"/>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6B287902-EB23-E31F-A62C-234CE3642D32}"/>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03283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9D094-6259-1ABD-BD70-E7599EF52FD7}"/>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C7C1BFE7-EF77-F3D1-3F1E-6BDB45BCF681}"/>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sz="5400" dirty="0">
                <a:solidFill>
                  <a:schemeClr val="bg1"/>
                </a:solidFill>
              </a:rPr>
              <a:t> </a:t>
            </a:r>
            <a:r>
              <a:rPr lang="en-GB" altLang="en-US" sz="5400" b="1" dirty="0"/>
              <a:t>Which Business type?</a:t>
            </a:r>
            <a:endParaRPr lang="en-US" altLang="en-US" sz="5400" b="1" dirty="0"/>
          </a:p>
        </p:txBody>
      </p:sp>
      <p:sp>
        <p:nvSpPr>
          <p:cNvPr id="15362" name="Rectangle 3">
            <a:extLst>
              <a:ext uri="{FF2B5EF4-FFF2-40B4-BE49-F238E27FC236}">
                <a16:creationId xmlns:a16="http://schemas.microsoft.com/office/drawing/2014/main" id="{9D5AE536-5029-B227-DBCE-5A4B80F65553}"/>
              </a:ext>
            </a:extLst>
          </p:cNvPr>
          <p:cNvSpPr>
            <a:spLocks noGrp="1" noChangeArrowheads="1"/>
          </p:cNvSpPr>
          <p:nvPr>
            <p:ph idx="1"/>
          </p:nvPr>
        </p:nvSpPr>
        <p:spPr>
          <a:xfrm>
            <a:off x="862781" y="1551123"/>
            <a:ext cx="10349453" cy="4833824"/>
          </a:xfrm>
        </p:spPr>
        <p:txBody>
          <a:bodyPr rtlCol="0">
            <a:noAutofit/>
          </a:bodyPr>
          <a:lstStyle/>
          <a:p>
            <a:pPr marL="0" indent="0">
              <a:lnSpc>
                <a:spcPct val="100000"/>
              </a:lnSpc>
              <a:spcBef>
                <a:spcPts val="0"/>
              </a:spcBef>
              <a:spcAft>
                <a:spcPts val="600"/>
              </a:spcAft>
              <a:buNone/>
              <a:defRPr/>
            </a:pPr>
            <a:r>
              <a:rPr lang="en-GB" altLang="en-US" sz="3200" b="1" dirty="0"/>
              <a:t> </a:t>
            </a:r>
            <a:r>
              <a:rPr lang="en-GB" altLang="en-US" sz="3600" b="1" dirty="0"/>
              <a:t>Q. Which type of business would you set-up?</a:t>
            </a:r>
          </a:p>
          <a:p>
            <a:pPr>
              <a:lnSpc>
                <a:spcPct val="100000"/>
              </a:lnSpc>
              <a:spcBef>
                <a:spcPts val="0"/>
              </a:spcBef>
              <a:spcAft>
                <a:spcPts val="600"/>
              </a:spcAft>
              <a:defRPr/>
            </a:pPr>
            <a:r>
              <a:rPr lang="en-GB" altLang="en-US" sz="3200" b="1" u="sng" dirty="0"/>
              <a:t>Unincorporated Business:</a:t>
            </a:r>
            <a:r>
              <a:rPr lang="en-GB" altLang="en-US" sz="3200" b="1" dirty="0"/>
              <a:t> </a:t>
            </a:r>
            <a:r>
              <a:rPr lang="en-GB" altLang="en-US" sz="3200" dirty="0"/>
              <a:t>(do not have limited liability):</a:t>
            </a:r>
            <a:endParaRPr lang="en-GB" altLang="en-US" sz="3200" dirty="0">
              <a:solidFill>
                <a:schemeClr val="bg1"/>
              </a:solidFill>
              <a:highlight>
                <a:srgbClr val="FFFF00"/>
              </a:highlight>
            </a:endParaRPr>
          </a:p>
          <a:p>
            <a:pPr marL="514350" indent="-514350">
              <a:lnSpc>
                <a:spcPct val="100000"/>
              </a:lnSpc>
              <a:spcBef>
                <a:spcPts val="0"/>
              </a:spcBef>
              <a:spcAft>
                <a:spcPts val="600"/>
              </a:spcAft>
              <a:buClr>
                <a:schemeClr val="tx1"/>
              </a:buClr>
              <a:buFont typeface="+mj-lt"/>
              <a:buAutoNum type="arabicPeriod"/>
              <a:defRPr/>
            </a:pPr>
            <a:r>
              <a:rPr lang="en-GB" altLang="en-US" sz="3200" b="1" dirty="0">
                <a:solidFill>
                  <a:schemeClr val="bg1"/>
                </a:solidFill>
                <a:highlight>
                  <a:srgbClr val="FFFF00"/>
                </a:highlight>
              </a:rPr>
              <a:t>Sole Trader</a:t>
            </a:r>
          </a:p>
          <a:p>
            <a:pPr marL="514350" indent="-514350">
              <a:lnSpc>
                <a:spcPct val="100000"/>
              </a:lnSpc>
              <a:spcBef>
                <a:spcPts val="0"/>
              </a:spcBef>
              <a:spcAft>
                <a:spcPts val="600"/>
              </a:spcAft>
              <a:buClr>
                <a:schemeClr val="tx1"/>
              </a:buClr>
              <a:buFont typeface="+mj-lt"/>
              <a:buAutoNum type="arabicPeriod"/>
              <a:defRPr/>
            </a:pPr>
            <a:r>
              <a:rPr lang="en-GB" altLang="en-US" sz="3200" b="1" dirty="0">
                <a:solidFill>
                  <a:schemeClr val="bg1"/>
                </a:solidFill>
                <a:highlight>
                  <a:srgbClr val="FFFF00"/>
                </a:highlight>
              </a:rPr>
              <a:t>Partnership</a:t>
            </a:r>
            <a:endParaRPr lang="en-GB" altLang="en-US" sz="3200" b="1" u="sng" dirty="0"/>
          </a:p>
          <a:p>
            <a:pPr>
              <a:lnSpc>
                <a:spcPct val="100000"/>
              </a:lnSpc>
              <a:spcBef>
                <a:spcPts val="0"/>
              </a:spcBef>
              <a:spcAft>
                <a:spcPts val="600"/>
              </a:spcAft>
              <a:defRPr/>
            </a:pPr>
            <a:r>
              <a:rPr lang="en-GB" altLang="en-US" sz="3200" b="1" u="sng" dirty="0"/>
              <a:t>Incorporated Business:</a:t>
            </a:r>
            <a:r>
              <a:rPr lang="en-GB" altLang="en-US" sz="3200" b="1" dirty="0"/>
              <a:t> </a:t>
            </a:r>
            <a:r>
              <a:rPr lang="en-GB" altLang="en-US" sz="3200" dirty="0"/>
              <a:t>(have limited liability):</a:t>
            </a:r>
            <a:endParaRPr lang="en-GB" altLang="en-US" sz="3200" b="1" dirty="0"/>
          </a:p>
          <a:p>
            <a:pPr marL="457200" indent="-457200">
              <a:lnSpc>
                <a:spcPct val="100000"/>
              </a:lnSpc>
              <a:spcBef>
                <a:spcPts val="0"/>
              </a:spcBef>
              <a:spcAft>
                <a:spcPts val="600"/>
              </a:spcAft>
              <a:buClr>
                <a:srgbClr val="FFFF00"/>
              </a:buClr>
              <a:buFont typeface="+mj-lt"/>
              <a:buAutoNum type="arabicPeriod" startAt="3"/>
              <a:defRPr/>
            </a:pPr>
            <a:r>
              <a:rPr lang="en-GB" altLang="en-US" sz="3200" b="1" dirty="0">
                <a:solidFill>
                  <a:schemeClr val="bg1"/>
                </a:solidFill>
                <a:highlight>
                  <a:srgbClr val="FFFF00"/>
                </a:highlight>
              </a:rPr>
              <a:t>Private Limited Company (Ltd)</a:t>
            </a:r>
            <a:r>
              <a:rPr lang="en-GB" altLang="en-US" sz="3200" dirty="0"/>
              <a:t> </a:t>
            </a:r>
          </a:p>
          <a:p>
            <a:pPr marL="457200" indent="-457200">
              <a:lnSpc>
                <a:spcPct val="100000"/>
              </a:lnSpc>
              <a:spcBef>
                <a:spcPts val="0"/>
              </a:spcBef>
              <a:spcAft>
                <a:spcPts val="600"/>
              </a:spcAft>
              <a:buClr>
                <a:srgbClr val="FFFF00"/>
              </a:buClr>
              <a:buFont typeface="+mj-lt"/>
              <a:buAutoNum type="arabicPeriod" startAt="3"/>
              <a:defRPr/>
            </a:pPr>
            <a:r>
              <a:rPr lang="en-GB" altLang="en-US" sz="3200" b="1" dirty="0">
                <a:solidFill>
                  <a:schemeClr val="bg1"/>
                </a:solidFill>
                <a:highlight>
                  <a:srgbClr val="FFFF00"/>
                </a:highlight>
              </a:rPr>
              <a:t>Limited Partnerships (LLP)</a:t>
            </a:r>
          </a:p>
          <a:p>
            <a:pPr marL="457200" indent="-457200">
              <a:lnSpc>
                <a:spcPct val="100000"/>
              </a:lnSpc>
              <a:spcBef>
                <a:spcPts val="0"/>
              </a:spcBef>
              <a:spcAft>
                <a:spcPts val="600"/>
              </a:spcAft>
              <a:buClr>
                <a:srgbClr val="FFFF00"/>
              </a:buClr>
              <a:buFont typeface="+mj-lt"/>
              <a:buAutoNum type="arabicPeriod" startAt="3"/>
              <a:defRPr/>
            </a:pPr>
            <a:r>
              <a:rPr lang="en-GB" altLang="en-US" sz="3200" b="1" dirty="0">
                <a:solidFill>
                  <a:schemeClr val="bg1"/>
                </a:solidFill>
                <a:highlight>
                  <a:srgbClr val="FFFF00"/>
                </a:highlight>
              </a:rPr>
              <a:t>Community Interest Company (CIC)</a:t>
            </a:r>
            <a:endParaRPr lang="en-GB" altLang="en-US" sz="3200" b="1" dirty="0"/>
          </a:p>
        </p:txBody>
      </p:sp>
      <p:sp>
        <p:nvSpPr>
          <p:cNvPr id="2" name="Rectangle 1">
            <a:extLst>
              <a:ext uri="{FF2B5EF4-FFF2-40B4-BE49-F238E27FC236}">
                <a16:creationId xmlns:a16="http://schemas.microsoft.com/office/drawing/2014/main" id="{5D83BF7C-E6FA-2F6A-E6B1-8AC999CAEF45}"/>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0B8F050-D27F-221F-FBE2-09CBD6D69B6F}"/>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26929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a:extLst>
              <a:ext uri="{FF2B5EF4-FFF2-40B4-BE49-F238E27FC236}">
                <a16:creationId xmlns:a16="http://schemas.microsoft.com/office/drawing/2014/main" id="{F5ABD2E8-5EC1-BB9C-3266-7339D1AB3EF2}"/>
              </a:ext>
            </a:extLst>
          </p:cNvPr>
          <p:cNvSpPr>
            <a:spLocks noGrp="1"/>
          </p:cNvSpPr>
          <p:nvPr>
            <p:ph type="title"/>
          </p:nvPr>
        </p:nvSpPr>
        <p:spPr>
          <a:xfrm>
            <a:off x="739369" y="322563"/>
            <a:ext cx="9215792" cy="973442"/>
          </a:xfrm>
        </p:spPr>
        <p:txBody>
          <a:bodyPr>
            <a:normAutofit/>
          </a:bodyPr>
          <a:lstStyle/>
          <a:p>
            <a:pPr eaLnBrk="1" hangingPunct="1"/>
            <a:r>
              <a:rPr lang="en-GB" altLang="en-US" sz="6000" b="1" dirty="0"/>
              <a:t>Bg. </a:t>
            </a:r>
            <a:r>
              <a:rPr lang="en-GB" altLang="en-US" dirty="0"/>
              <a:t>How to Set-Up &amp; Start-Up</a:t>
            </a:r>
          </a:p>
        </p:txBody>
      </p:sp>
      <p:sp>
        <p:nvSpPr>
          <p:cNvPr id="19458" name="Content Placeholder 1">
            <a:extLst>
              <a:ext uri="{FF2B5EF4-FFF2-40B4-BE49-F238E27FC236}">
                <a16:creationId xmlns:a16="http://schemas.microsoft.com/office/drawing/2014/main" id="{48980A21-CB98-5598-3A41-A38FD9928556}"/>
              </a:ext>
            </a:extLst>
          </p:cNvPr>
          <p:cNvSpPr>
            <a:spLocks noGrp="1"/>
          </p:cNvSpPr>
          <p:nvPr>
            <p:ph idx="1"/>
          </p:nvPr>
        </p:nvSpPr>
        <p:spPr>
          <a:xfrm>
            <a:off x="618774" y="1440915"/>
            <a:ext cx="10909521" cy="4967287"/>
          </a:xfrm>
        </p:spPr>
        <p:txBody>
          <a:bodyPr rtlCol="0">
            <a:noAutofit/>
          </a:bodyPr>
          <a:lstStyle/>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Sole-trader set-up</a:t>
            </a:r>
            <a:r>
              <a:rPr lang="en-GB" altLang="en-US" sz="2400" b="1" dirty="0"/>
              <a:t>: </a:t>
            </a:r>
            <a:r>
              <a:rPr lang="en-GB" sz="2400" dirty="0">
                <a:cs typeface="Times New Roman" pitchFamily="18" charset="0"/>
              </a:rPr>
              <a:t>Easy to set up, j</a:t>
            </a:r>
            <a:r>
              <a:rPr lang="en-GB" sz="2400" dirty="0"/>
              <a:t>ust register as self-employed at </a:t>
            </a:r>
            <a:r>
              <a:rPr lang="en-GB" sz="2400" dirty="0">
                <a:hlinkClick r:id="rId3"/>
              </a:rPr>
              <a:t>HM Revenue and Customs (HMRC).</a:t>
            </a:r>
            <a:endParaRPr lang="en-GB" sz="2400" dirty="0"/>
          </a:p>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Partnership set-up</a:t>
            </a:r>
            <a:r>
              <a:rPr lang="en-GB" altLang="en-US" sz="2400" b="1" dirty="0"/>
              <a:t>: </a:t>
            </a:r>
            <a:r>
              <a:rPr lang="en-GB" sz="2400" dirty="0">
                <a:cs typeface="Times New Roman" pitchFamily="18" charset="0"/>
              </a:rPr>
              <a:t>Easy to set up, simply </a:t>
            </a:r>
            <a:r>
              <a:rPr lang="en-GB" altLang="en-US" sz="2400" dirty="0"/>
              <a:t>register your partnership with </a:t>
            </a:r>
            <a:r>
              <a:rPr lang="en-GB" altLang="en-US" sz="2400" dirty="0">
                <a:hlinkClick r:id="rId4"/>
              </a:rPr>
              <a:t>HM Revenue and Customs (HMRC)</a:t>
            </a:r>
            <a:endParaRPr lang="en-GB" altLang="en-US" sz="2400" dirty="0"/>
          </a:p>
          <a:p>
            <a:pPr lvl="2">
              <a:lnSpc>
                <a:spcPct val="100000"/>
              </a:lnSpc>
              <a:spcBef>
                <a:spcPts val="300"/>
              </a:spcBef>
              <a:buFont typeface="Courier New" panose="02070309020205020404" pitchFamily="49" charset="0"/>
              <a:buChar char="o"/>
              <a:defRPr/>
            </a:pPr>
            <a:r>
              <a:rPr lang="en-GB" altLang="en-US" dirty="0"/>
              <a:t>Or a </a:t>
            </a:r>
            <a:r>
              <a:rPr lang="en-GB" altLang="en-US" b="1" dirty="0"/>
              <a:t>Limited Liability Partnership </a:t>
            </a:r>
            <a:r>
              <a:rPr lang="en-GB" altLang="en-US" dirty="0"/>
              <a:t>(LLP) register with </a:t>
            </a:r>
            <a:r>
              <a:rPr lang="en-GB" altLang="en-US" dirty="0">
                <a:hlinkClick r:id="rId5"/>
              </a:rPr>
              <a:t>Companies House</a:t>
            </a:r>
            <a:r>
              <a:rPr lang="en-GB" altLang="en-US" dirty="0"/>
              <a:t>.</a:t>
            </a:r>
          </a:p>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Company set-up</a:t>
            </a:r>
            <a:r>
              <a:rPr lang="en-GB" altLang="en-US" sz="2400" b="1" dirty="0"/>
              <a:t>: </a:t>
            </a:r>
            <a:r>
              <a:rPr lang="en-GB" altLang="en-US" sz="2400" dirty="0"/>
              <a:t>S</a:t>
            </a:r>
            <a:r>
              <a:rPr lang="en-GB" sz="2400" dirty="0"/>
              <a:t>ubmit your application directly online via the </a:t>
            </a:r>
            <a:r>
              <a:rPr lang="en-GB" sz="2400" dirty="0">
                <a:hlinkClick r:id="rId6"/>
              </a:rPr>
              <a:t>Companies House </a:t>
            </a:r>
            <a:r>
              <a:rPr lang="en-GB" sz="2400" dirty="0"/>
              <a:t>website (or by completing and submitting an IN01 Form). The information submitted includes:</a:t>
            </a:r>
          </a:p>
          <a:p>
            <a:pPr marL="906463" lvl="1" indent="-457200">
              <a:lnSpc>
                <a:spcPct val="100000"/>
              </a:lnSpc>
              <a:spcBef>
                <a:spcPts val="300"/>
              </a:spcBef>
              <a:buFont typeface="+mj-lt"/>
              <a:buAutoNum type="arabicPeriod"/>
              <a:defRPr/>
            </a:pPr>
            <a:r>
              <a:rPr lang="en-GB" altLang="en-US" sz="2000" b="1" dirty="0"/>
              <a:t>Information about the company </a:t>
            </a:r>
            <a:r>
              <a:rPr lang="en-GB" altLang="en-US" sz="2000" dirty="0"/>
              <a:t>e.g. </a:t>
            </a:r>
            <a:r>
              <a:rPr lang="en-GB" sz="2000" dirty="0"/>
              <a:t>the proposed company name, the company type, the registered office address.</a:t>
            </a:r>
          </a:p>
          <a:p>
            <a:pPr marL="906463" lvl="1" indent="-457200">
              <a:lnSpc>
                <a:spcPct val="100000"/>
              </a:lnSpc>
              <a:spcBef>
                <a:spcPts val="300"/>
              </a:spcBef>
              <a:buFont typeface="+mj-lt"/>
              <a:buAutoNum type="arabicPeriod"/>
              <a:defRPr/>
            </a:pPr>
            <a:r>
              <a:rPr lang="en-GB" altLang="en-US" sz="2000" dirty="0">
                <a:hlinkClick r:id="rId7"/>
              </a:rPr>
              <a:t>A Memorandum of association and Articles of association</a:t>
            </a:r>
            <a:r>
              <a:rPr lang="en-GB" altLang="en-US" sz="2000" dirty="0"/>
              <a:t>.</a:t>
            </a:r>
          </a:p>
          <a:p>
            <a:pPr marL="1306513" lvl="2" indent="-457200">
              <a:lnSpc>
                <a:spcPct val="100000"/>
              </a:lnSpc>
              <a:spcBef>
                <a:spcPts val="300"/>
              </a:spcBef>
              <a:buFont typeface="Courier New" panose="02070309020205020404" pitchFamily="49" charset="0"/>
              <a:buChar char="o"/>
              <a:defRPr/>
            </a:pPr>
            <a:r>
              <a:rPr lang="en-GB" dirty="0"/>
              <a:t>The </a:t>
            </a:r>
            <a:r>
              <a:rPr lang="en-GB" b="1" dirty="0"/>
              <a:t>Memorandum </a:t>
            </a:r>
            <a:r>
              <a:rPr lang="en-GB" dirty="0"/>
              <a:t>contains the names of the founding members and their intention to set-up the company and become a member.</a:t>
            </a:r>
          </a:p>
          <a:p>
            <a:pPr marL="1306513" lvl="2" indent="-457200">
              <a:lnSpc>
                <a:spcPct val="100000"/>
              </a:lnSpc>
              <a:spcBef>
                <a:spcPts val="300"/>
              </a:spcBef>
              <a:buFont typeface="Courier New" panose="02070309020205020404" pitchFamily="49" charset="0"/>
              <a:buChar char="o"/>
              <a:defRPr/>
            </a:pPr>
            <a:r>
              <a:rPr lang="en-GB" dirty="0"/>
              <a:t>The </a:t>
            </a:r>
            <a:r>
              <a:rPr lang="en-GB" b="1" dirty="0"/>
              <a:t>Articles</a:t>
            </a:r>
            <a:r>
              <a:rPr lang="en-GB" dirty="0"/>
              <a:t> outline the roles about how the a company will be run i.e. it’s Directors and their responsibilities. </a:t>
            </a:r>
          </a:p>
          <a:p>
            <a:pPr marL="0" indent="0">
              <a:lnSpc>
                <a:spcPct val="100000"/>
              </a:lnSpc>
              <a:spcBef>
                <a:spcPts val="300"/>
              </a:spcBef>
              <a:buNone/>
              <a:defRPr/>
            </a:pPr>
            <a:endParaRPr lang="en-GB" altLang="en-US" sz="2400" b="1" dirty="0"/>
          </a:p>
        </p:txBody>
      </p:sp>
      <p:sp>
        <p:nvSpPr>
          <p:cNvPr id="2" name="Rectangle 1">
            <a:extLst>
              <a:ext uri="{FF2B5EF4-FFF2-40B4-BE49-F238E27FC236}">
                <a16:creationId xmlns:a16="http://schemas.microsoft.com/office/drawing/2014/main" id="{F58D9EB7-A3A8-2AB9-53A9-CDB49687C098}"/>
              </a:ext>
            </a:extLst>
          </p:cNvPr>
          <p:cNvSpPr/>
          <p:nvPr/>
        </p:nvSpPr>
        <p:spPr>
          <a:xfrm>
            <a:off x="618774" y="199751"/>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824C6-6C10-EA20-74D3-6F04EDA8557A}"/>
              </a:ext>
            </a:extLst>
          </p:cNvPr>
          <p:cNvSpPr>
            <a:spLocks noGrp="1"/>
          </p:cNvSpPr>
          <p:nvPr>
            <p:ph type="title"/>
          </p:nvPr>
        </p:nvSpPr>
        <p:spPr/>
        <p:txBody>
          <a:bodyPr/>
          <a:lstStyle/>
          <a:p>
            <a:r>
              <a:rPr lang="en-GB" dirty="0"/>
              <a:t>Start here</a:t>
            </a:r>
          </a:p>
        </p:txBody>
      </p:sp>
    </p:spTree>
    <p:extLst>
      <p:ext uri="{BB962C8B-B14F-4D97-AF65-F5344CB8AC3E}">
        <p14:creationId xmlns:p14="http://schemas.microsoft.com/office/powerpoint/2010/main" val="30002568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623571" y="2274090"/>
            <a:ext cx="6343447" cy="2157800"/>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60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Business </a:t>
            </a:r>
            <a:r>
              <a:rPr lang="en-GB" sz="6000" dirty="0">
                <a:solidFill>
                  <a:srgbClr val="FFFF00"/>
                </a:solidFill>
                <a:highlight>
                  <a:srgbClr val="FF0000"/>
                </a:highlight>
                <a:latin typeface="Calibri Light" panose="020F0302020204030204"/>
              </a:rPr>
              <a:t>Strategy</a:t>
            </a:r>
            <a:r>
              <a:rPr kumimoji="0" lang="en-GB" sz="4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 </a:t>
            </a:r>
            <a:endParaRPr kumimoji="0" lang="en-GB" sz="4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4293042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sz="5400" dirty="0">
                <a:solidFill>
                  <a:schemeClr val="tx1"/>
                </a:solidFill>
                <a:latin typeface="+mn-lt"/>
              </a:rPr>
              <a:t>Business Strategy</a:t>
            </a:r>
          </a:p>
        </p:txBody>
      </p:sp>
      <p:sp>
        <p:nvSpPr>
          <p:cNvPr id="2" name="Content Placeholder 1"/>
          <p:cNvSpPr>
            <a:spLocks noGrp="1"/>
          </p:cNvSpPr>
          <p:nvPr>
            <p:ph idx="1"/>
          </p:nvPr>
        </p:nvSpPr>
        <p:spPr>
          <a:xfrm>
            <a:off x="671388" y="1624760"/>
            <a:ext cx="10590204" cy="4436862"/>
          </a:xfrm>
        </p:spPr>
        <p:txBody>
          <a:bodyPr>
            <a:normAutofit/>
          </a:bodyPr>
          <a:lstStyle/>
          <a:p>
            <a:pPr marL="107950" indent="0">
              <a:buNone/>
              <a:defRPr/>
            </a:pPr>
            <a:r>
              <a:rPr lang="en-GB" altLang="en-US" sz="3600" dirty="0"/>
              <a:t>A Business strategy generally includes creating a:</a:t>
            </a:r>
          </a:p>
          <a:p>
            <a:pPr marL="679450" indent="-571500">
              <a:defRPr/>
            </a:pPr>
            <a:r>
              <a:rPr lang="en-GB" altLang="en-US" sz="3600" b="1" dirty="0"/>
              <a:t>Mission statement</a:t>
            </a:r>
          </a:p>
          <a:p>
            <a:pPr marL="679450" indent="-571500">
              <a:defRPr/>
            </a:pPr>
            <a:r>
              <a:rPr lang="en-GB" altLang="en-US" sz="3600" b="1" dirty="0"/>
              <a:t>Objectives</a:t>
            </a:r>
          </a:p>
          <a:p>
            <a:pPr marL="679450" indent="-571500">
              <a:defRPr/>
            </a:pPr>
            <a:r>
              <a:rPr lang="en-GB" altLang="en-US" sz="3600" b="1" dirty="0"/>
              <a:t>Values</a:t>
            </a:r>
            <a:endParaRPr lang="en-GB" altLang="en-US" sz="3600" dirty="0"/>
          </a:p>
          <a:p>
            <a:pPr marL="679450" indent="-571500">
              <a:defRPr/>
            </a:pPr>
            <a:r>
              <a:rPr lang="en-GB" altLang="en-US" sz="3600" b="1" dirty="0"/>
              <a:t>Plan</a:t>
            </a:r>
          </a:p>
          <a:p>
            <a:pPr marL="1136650" lvl="1" indent="-571500">
              <a:defRPr/>
            </a:pPr>
            <a:r>
              <a:rPr lang="en-GB" altLang="en-US" sz="2800" dirty="0"/>
              <a:t>Acquiring </a:t>
            </a:r>
            <a:r>
              <a:rPr lang="en-GB" altLang="en-US" sz="2800" b="1" dirty="0"/>
              <a:t>resources </a:t>
            </a:r>
            <a:r>
              <a:rPr lang="en-GB" altLang="en-US" sz="2800" dirty="0"/>
              <a:t>(Team, Hardware, Software)</a:t>
            </a:r>
          </a:p>
          <a:p>
            <a:pPr marL="1136650" lvl="1" indent="-571500">
              <a:defRPr/>
            </a:pPr>
            <a:r>
              <a:rPr lang="en-GB" altLang="en-US" sz="2800" dirty="0"/>
              <a:t>Assigning</a:t>
            </a:r>
            <a:r>
              <a:rPr lang="en-GB" altLang="en-US" sz="2800" b="1" dirty="0"/>
              <a:t> Team roles, responsibilities and actions</a:t>
            </a:r>
            <a:r>
              <a:rPr lang="en-GB" altLang="en-US" sz="2800" dirty="0"/>
              <a:t> to achieve the </a:t>
            </a:r>
            <a:r>
              <a:rPr lang="en-GB" altLang="en-US" sz="2800" b="1" dirty="0"/>
              <a:t>objectives.</a:t>
            </a:r>
            <a:endParaRPr lang="en-GB" altLang="en-US" sz="2800" dirty="0"/>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a:extLst>
              <a:ext uri="{FF2B5EF4-FFF2-40B4-BE49-F238E27FC236}">
                <a16:creationId xmlns:a16="http://schemas.microsoft.com/office/drawing/2014/main" id="{1A2A454E-FEA6-585F-15EE-8036D5C1FB4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59521" y="2332215"/>
            <a:ext cx="3860684" cy="231598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5168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altLang="en-US" sz="5400" dirty="0">
                <a:solidFill>
                  <a:schemeClr val="tx1"/>
                </a:solidFill>
                <a:latin typeface="+mn-lt"/>
              </a:rPr>
              <a:t>A Mission Statement</a:t>
            </a:r>
            <a:endParaRPr lang="en-GB" sz="5400" dirty="0">
              <a:solidFill>
                <a:schemeClr val="tx1"/>
              </a:solidFill>
              <a:latin typeface="+mn-lt"/>
            </a:endParaRPr>
          </a:p>
        </p:txBody>
      </p:sp>
      <p:sp>
        <p:nvSpPr>
          <p:cNvPr id="2" name="Content Placeholder 1"/>
          <p:cNvSpPr>
            <a:spLocks noGrp="1"/>
          </p:cNvSpPr>
          <p:nvPr>
            <p:ph idx="1"/>
          </p:nvPr>
        </p:nvSpPr>
        <p:spPr>
          <a:xfrm>
            <a:off x="800898" y="1610472"/>
            <a:ext cx="10590204" cy="4436862"/>
          </a:xfrm>
        </p:spPr>
        <p:txBody>
          <a:bodyPr>
            <a:normAutofit/>
          </a:bodyPr>
          <a:lstStyle/>
          <a:p>
            <a:pPr eaLnBrk="1" hangingPunct="1"/>
            <a:r>
              <a:rPr lang="en-GB" altLang="en-US" sz="3200" dirty="0"/>
              <a:t>States the </a:t>
            </a:r>
            <a:r>
              <a:rPr lang="en-GB" altLang="en-US" sz="3200" b="1" dirty="0"/>
              <a:t>Purpose</a:t>
            </a:r>
            <a:r>
              <a:rPr lang="en-GB" altLang="en-US" sz="3200" dirty="0"/>
              <a:t> of a Start-Up / Business.</a:t>
            </a:r>
          </a:p>
          <a:p>
            <a:pPr eaLnBrk="1" hangingPunct="1"/>
            <a:r>
              <a:rPr lang="en-GB" altLang="en-US" sz="3200" dirty="0"/>
              <a:t>Is a </a:t>
            </a:r>
            <a:r>
              <a:rPr lang="en-GB" altLang="en-US" sz="3200" b="1" dirty="0"/>
              <a:t>short simple and clear statement.</a:t>
            </a:r>
          </a:p>
          <a:p>
            <a:pPr eaLnBrk="1" hangingPunct="1"/>
            <a:r>
              <a:rPr lang="en-GB" altLang="en-US" sz="3200" dirty="0"/>
              <a:t>Provides a sense of direction and </a:t>
            </a:r>
            <a:r>
              <a:rPr lang="en-GB" altLang="en-US" sz="3200" b="1" dirty="0"/>
              <a:t>guides actions and decision-making.</a:t>
            </a:r>
            <a:endParaRPr lang="en-GB" altLang="en-US" sz="3200" dirty="0"/>
          </a:p>
          <a:p>
            <a:pPr eaLnBrk="1" hangingPunct="1"/>
            <a:r>
              <a:rPr lang="en-GB" altLang="en-US" sz="3200" dirty="0"/>
              <a:t>It’s a Business's </a:t>
            </a:r>
            <a:r>
              <a:rPr lang="en-GB" altLang="en-US" sz="3200" b="1" dirty="0"/>
              <a:t>Overall Goal</a:t>
            </a:r>
            <a:r>
              <a:rPr lang="en-GB" altLang="en-US" sz="3200" dirty="0"/>
              <a:t>. Example:</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a:extLst>
              <a:ext uri="{FF2B5EF4-FFF2-40B4-BE49-F238E27FC236}">
                <a16:creationId xmlns:a16="http://schemas.microsoft.com/office/drawing/2014/main" id="{C852CB30-929A-F7C8-9FEC-11DA71CDCF17}"/>
              </a:ext>
            </a:extLst>
          </p:cNvPr>
          <p:cNvSpPr txBox="1">
            <a:spLocks/>
          </p:cNvSpPr>
          <p:nvPr/>
        </p:nvSpPr>
        <p:spPr>
          <a:xfrm>
            <a:off x="1600200" y="4509487"/>
            <a:ext cx="8330773" cy="1829841"/>
          </a:xfrm>
          <a:prstGeom prst="rect">
            <a:avLst/>
          </a:prstGeom>
          <a:noFill/>
          <a:ln>
            <a:solidFill>
              <a:srgbClr val="FFFF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7950" indent="0" algn="ctr">
              <a:buFont typeface="Arial" panose="020B0604020202020204" pitchFamily="34" charset="0"/>
              <a:buNone/>
            </a:pPr>
            <a:r>
              <a:rPr lang="en-GB" altLang="en-US" sz="4000" b="1" dirty="0"/>
              <a:t>Google's mission</a:t>
            </a:r>
            <a:r>
              <a:rPr lang="en-GB" altLang="en-US" sz="4000" dirty="0"/>
              <a:t> is to organize the world's information and make it universally accessible and useful.</a:t>
            </a:r>
          </a:p>
        </p:txBody>
      </p:sp>
      <p:pic>
        <p:nvPicPr>
          <p:cNvPr id="7" name="Picture 4" descr="http://media.creativebloq.futurecdn.net/sites/creativebloq.com/files/images/2015/09/google_logo.jpg">
            <a:extLst>
              <a:ext uri="{FF2B5EF4-FFF2-40B4-BE49-F238E27FC236}">
                <a16:creationId xmlns:a16="http://schemas.microsoft.com/office/drawing/2014/main" id="{C8E9486C-77EB-9CAC-5DE3-A010EFB959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424" t="20105" r="32442" b="22264"/>
          <a:stretch>
            <a:fillRect/>
          </a:stretch>
        </p:blipFill>
        <p:spPr bwMode="auto">
          <a:xfrm>
            <a:off x="9612800" y="3357922"/>
            <a:ext cx="2234949" cy="1999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1307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7F1C6-5447-A920-2CB2-46072972634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8689C8C-E656-ADE0-504C-17973AB264E4}"/>
              </a:ext>
            </a:extLst>
          </p:cNvPr>
          <p:cNvSpPr>
            <a:spLocks noGrp="1"/>
          </p:cNvSpPr>
          <p:nvPr>
            <p:ph type="title"/>
          </p:nvPr>
        </p:nvSpPr>
        <p:spPr>
          <a:xfrm>
            <a:off x="404812" y="190072"/>
            <a:ext cx="10515600" cy="925792"/>
          </a:xfrm>
        </p:spPr>
        <p:txBody>
          <a:bodyPr>
            <a:normAutofit/>
          </a:bodyPr>
          <a:lstStyle/>
          <a:p>
            <a:pPr lvl="2">
              <a:lnSpc>
                <a:spcPct val="100000"/>
              </a:lnSpc>
              <a:spcBef>
                <a:spcPts val="0"/>
              </a:spcBef>
            </a:pPr>
            <a:r>
              <a:rPr lang="en-GB" altLang="en-US" sz="5400" dirty="0">
                <a:solidFill>
                  <a:schemeClr val="tx1"/>
                </a:solidFill>
                <a:latin typeface="+mn-lt"/>
              </a:rPr>
              <a:t>Example: Mission Statements</a:t>
            </a:r>
            <a:endParaRPr lang="en-GB" sz="5400" dirty="0">
              <a:solidFill>
                <a:schemeClr val="tx1"/>
              </a:solidFill>
              <a:latin typeface="+mn-lt"/>
            </a:endParaRPr>
          </a:p>
        </p:txBody>
      </p:sp>
      <p:sp>
        <p:nvSpPr>
          <p:cNvPr id="2" name="Content Placeholder 1">
            <a:extLst>
              <a:ext uri="{FF2B5EF4-FFF2-40B4-BE49-F238E27FC236}">
                <a16:creationId xmlns:a16="http://schemas.microsoft.com/office/drawing/2014/main" id="{156F4F8A-2403-8375-E18E-BBF18BFCF7AE}"/>
              </a:ext>
            </a:extLst>
          </p:cNvPr>
          <p:cNvSpPr>
            <a:spLocks noGrp="1"/>
          </p:cNvSpPr>
          <p:nvPr>
            <p:ph idx="1"/>
          </p:nvPr>
        </p:nvSpPr>
        <p:spPr>
          <a:xfrm>
            <a:off x="615160" y="1396160"/>
            <a:ext cx="10590204" cy="4436862"/>
          </a:xfrm>
        </p:spPr>
        <p:txBody>
          <a:bodyPr>
            <a:normAutofit/>
          </a:bodyPr>
          <a:lstStyle/>
          <a:p>
            <a:pPr fontAlgn="t"/>
            <a:r>
              <a:rPr lang="en-GB" dirty="0"/>
              <a:t>Arrowhead Game Studios</a:t>
            </a:r>
          </a:p>
          <a:p>
            <a:pPr fontAlgn="t"/>
            <a:endParaRPr lang="en-GB" dirty="0"/>
          </a:p>
          <a:p>
            <a:pPr fontAlgn="t"/>
            <a:endParaRPr lang="en-GB" dirty="0"/>
          </a:p>
          <a:p>
            <a:pPr fontAlgn="t"/>
            <a:endParaRPr lang="en-GB" dirty="0"/>
          </a:p>
          <a:p>
            <a:pPr marL="0" indent="0" fontAlgn="t">
              <a:buNone/>
            </a:pPr>
            <a:endParaRPr lang="en-GB" dirty="0"/>
          </a:p>
          <a:p>
            <a:pPr fontAlgn="t"/>
            <a:r>
              <a:rPr lang="en-GB" dirty="0"/>
              <a:t>The Walt Disney Company</a:t>
            </a:r>
          </a:p>
          <a:p>
            <a:pPr fontAlgn="t"/>
            <a:endParaRPr lang="en-GB" dirty="0"/>
          </a:p>
          <a:p>
            <a:pPr fontAlgn="t"/>
            <a:endParaRPr lang="en-GB" dirty="0"/>
          </a:p>
        </p:txBody>
      </p:sp>
      <p:sp>
        <p:nvSpPr>
          <p:cNvPr id="4" name="Rectangle 3">
            <a:extLst>
              <a:ext uri="{FF2B5EF4-FFF2-40B4-BE49-F238E27FC236}">
                <a16:creationId xmlns:a16="http://schemas.microsoft.com/office/drawing/2014/main" id="{EDFFF382-D24D-9B91-AE9D-72B48F2F4A6F}"/>
              </a:ext>
            </a:extLst>
          </p:cNvPr>
          <p:cNvSpPr/>
          <p:nvPr/>
        </p:nvSpPr>
        <p:spPr>
          <a:xfrm>
            <a:off x="177702" y="93853"/>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208130DA-1FF8-3358-DFAF-825E6393A9A9}"/>
              </a:ext>
            </a:extLst>
          </p:cNvPr>
          <p:cNvSpPr/>
          <p:nvPr/>
        </p:nvSpPr>
        <p:spPr>
          <a:xfrm>
            <a:off x="117405" y="22130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a:extLst>
              <a:ext uri="{FF2B5EF4-FFF2-40B4-BE49-F238E27FC236}">
                <a16:creationId xmlns:a16="http://schemas.microsoft.com/office/drawing/2014/main" id="{A948B300-CB4E-12FB-B94A-85EC94A0FF9D}"/>
              </a:ext>
            </a:extLst>
          </p:cNvPr>
          <p:cNvSpPr txBox="1">
            <a:spLocks/>
          </p:cNvSpPr>
          <p:nvPr/>
        </p:nvSpPr>
        <p:spPr>
          <a:xfrm>
            <a:off x="1590674" y="1938441"/>
            <a:ext cx="8330773" cy="1829841"/>
          </a:xfrm>
          <a:prstGeom prst="rect">
            <a:avLst/>
          </a:prstGeom>
          <a:noFill/>
          <a:ln>
            <a:solidFill>
              <a:srgbClr val="FFFF00"/>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7950" indent="0" algn="ctr">
              <a:buNone/>
            </a:pPr>
            <a:r>
              <a:rPr lang="en-GB" dirty="0"/>
              <a:t>Through games as a medium, we are on a mission to cure loneliness and build bridges, one friendly-fire co-op session at a time. We are a value driven company that strives to become the best co-op studio in the world</a:t>
            </a:r>
          </a:p>
        </p:txBody>
      </p:sp>
      <p:pic>
        <p:nvPicPr>
          <p:cNvPr id="9" name="Picture 8">
            <a:extLst>
              <a:ext uri="{FF2B5EF4-FFF2-40B4-BE49-F238E27FC236}">
                <a16:creationId xmlns:a16="http://schemas.microsoft.com/office/drawing/2014/main" id="{3707DA14-0E25-0800-28CB-50BF1981F68D}"/>
              </a:ext>
            </a:extLst>
          </p:cNvPr>
          <p:cNvPicPr>
            <a:picLocks noChangeAspect="1"/>
          </p:cNvPicPr>
          <p:nvPr/>
        </p:nvPicPr>
        <p:blipFill>
          <a:blip r:embed="rId2"/>
          <a:stretch>
            <a:fillRect/>
          </a:stretch>
        </p:blipFill>
        <p:spPr>
          <a:xfrm>
            <a:off x="6992148" y="3429000"/>
            <a:ext cx="3137689" cy="604151"/>
          </a:xfrm>
          <a:prstGeom prst="rect">
            <a:avLst/>
          </a:prstGeom>
        </p:spPr>
      </p:pic>
      <p:sp>
        <p:nvSpPr>
          <p:cNvPr id="11" name="Content Placeholder 1">
            <a:extLst>
              <a:ext uri="{FF2B5EF4-FFF2-40B4-BE49-F238E27FC236}">
                <a16:creationId xmlns:a16="http://schemas.microsoft.com/office/drawing/2014/main" id="{E3CB9668-290D-4693-D51B-B3FDF35A83A0}"/>
              </a:ext>
            </a:extLst>
          </p:cNvPr>
          <p:cNvSpPr txBox="1">
            <a:spLocks/>
          </p:cNvSpPr>
          <p:nvPr/>
        </p:nvSpPr>
        <p:spPr>
          <a:xfrm>
            <a:off x="1590674" y="4544940"/>
            <a:ext cx="8330773" cy="1829841"/>
          </a:xfrm>
          <a:prstGeom prst="rect">
            <a:avLst/>
          </a:prstGeom>
          <a:noFill/>
          <a:ln>
            <a:solidFill>
              <a:srgbClr val="FFFF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t">
              <a:lnSpc>
                <a:spcPct val="119048"/>
              </a:lnSpc>
              <a:buNone/>
            </a:pPr>
            <a:r>
              <a:rPr lang="en-GB" sz="3000" dirty="0">
                <a:latin typeface="Segoe UI" panose="020B0502040204020203" pitchFamily="34" charset="0"/>
              </a:rPr>
              <a:t>To entertain, inform and inspire people around the globe through the power of unparalleled storytelling </a:t>
            </a:r>
            <a:endParaRPr lang="en-GB" sz="1000" dirty="0"/>
          </a:p>
        </p:txBody>
      </p:sp>
      <p:pic>
        <p:nvPicPr>
          <p:cNvPr id="12" name="Picture 11" descr="The Walt Disney Company Logo | 01 - PNG Logo Vector Brand Downloads ...">
            <a:extLst>
              <a:ext uri="{FF2B5EF4-FFF2-40B4-BE49-F238E27FC236}">
                <a16:creationId xmlns:a16="http://schemas.microsoft.com/office/drawing/2014/main" id="{EC5546E0-C2A2-4730-EED0-F12B0968D7CB}"/>
              </a:ext>
            </a:extLst>
          </p:cNvPr>
          <p:cNvPicPr>
            <a:picLocks noChangeAspect="1"/>
          </p:cNvPicPr>
          <p:nvPr/>
        </p:nvPicPr>
        <p:blipFill>
          <a:blip r:embed="rId3"/>
          <a:srcRect t="18797" b="18518"/>
          <a:stretch>
            <a:fillRect/>
          </a:stretch>
        </p:blipFill>
        <p:spPr>
          <a:xfrm>
            <a:off x="7453313" y="5753178"/>
            <a:ext cx="2676524" cy="1048615"/>
          </a:xfrm>
          <a:prstGeom prst="rect">
            <a:avLst/>
          </a:prstGeom>
          <a:solidFill>
            <a:schemeClr val="tx1"/>
          </a:solidFill>
        </p:spPr>
      </p:pic>
    </p:spTree>
    <p:extLst>
      <p:ext uri="{BB962C8B-B14F-4D97-AF65-F5344CB8AC3E}">
        <p14:creationId xmlns:p14="http://schemas.microsoft.com/office/powerpoint/2010/main" val="40047954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0466C-E8D1-292A-1EA4-D0A0AB76DACC}"/>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BB6DCE5B-3427-B93A-BF0D-34F0C4F30F20}"/>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dirty="0">
                <a:solidFill>
                  <a:schemeClr val="bg1"/>
                </a:solidFill>
                <a:highlight>
                  <a:srgbClr val="FFFF00"/>
                </a:highlight>
              </a:rPr>
              <a:t>:</a:t>
            </a:r>
            <a:r>
              <a:rPr lang="en-GB" dirty="0"/>
              <a:t> </a:t>
            </a:r>
            <a:r>
              <a:rPr lang="en-GB" altLang="en-US" sz="5300" dirty="0"/>
              <a:t>Mission Statement</a:t>
            </a:r>
            <a:endParaRPr lang="en-US" altLang="en-US" sz="5400" b="1" dirty="0"/>
          </a:p>
        </p:txBody>
      </p:sp>
      <p:sp>
        <p:nvSpPr>
          <p:cNvPr id="15362" name="Rectangle 3">
            <a:extLst>
              <a:ext uri="{FF2B5EF4-FFF2-40B4-BE49-F238E27FC236}">
                <a16:creationId xmlns:a16="http://schemas.microsoft.com/office/drawing/2014/main" id="{75208CB0-7ECE-77C4-86B8-8CC9DB59A0E7}"/>
              </a:ext>
            </a:extLst>
          </p:cNvPr>
          <p:cNvSpPr>
            <a:spLocks noGrp="1" noChangeArrowheads="1"/>
          </p:cNvSpPr>
          <p:nvPr>
            <p:ph idx="1"/>
          </p:nvPr>
        </p:nvSpPr>
        <p:spPr>
          <a:xfrm>
            <a:off x="862781" y="1551123"/>
            <a:ext cx="10349453" cy="4833824"/>
          </a:xfrm>
        </p:spPr>
        <p:txBody>
          <a:bodyPr rtlCol="0">
            <a:noAutofit/>
          </a:bodyPr>
          <a:lstStyle/>
          <a:p>
            <a:pPr marL="0" indent="0">
              <a:lnSpc>
                <a:spcPct val="100000"/>
              </a:lnSpc>
              <a:spcBef>
                <a:spcPts val="0"/>
              </a:spcBef>
              <a:spcAft>
                <a:spcPts val="600"/>
              </a:spcAft>
              <a:buNone/>
              <a:defRPr/>
            </a:pPr>
            <a:r>
              <a:rPr lang="en-GB" altLang="en-US" sz="3600" b="1" dirty="0"/>
              <a:t>Reflect/research and:</a:t>
            </a:r>
          </a:p>
          <a:p>
            <a:pPr marL="742950" indent="-742950">
              <a:lnSpc>
                <a:spcPct val="100000"/>
              </a:lnSpc>
              <a:spcBef>
                <a:spcPts val="0"/>
              </a:spcBef>
              <a:spcAft>
                <a:spcPts val="600"/>
              </a:spcAft>
              <a:buAutoNum type="arabicPeriod"/>
              <a:defRPr/>
            </a:pPr>
            <a:r>
              <a:rPr lang="en-GB" altLang="en-US" sz="3600" dirty="0"/>
              <a:t>Create and document a short clear and succinct </a:t>
            </a:r>
            <a:r>
              <a:rPr lang="en-GB" altLang="en-US" sz="3600" b="1" dirty="0"/>
              <a:t>Mission Statement </a:t>
            </a:r>
            <a:r>
              <a:rPr lang="en-GB" altLang="en-US" sz="3600" dirty="0"/>
              <a:t>for your start-up enterprise?</a:t>
            </a:r>
          </a:p>
          <a:p>
            <a:pPr marL="514350" indent="-514350">
              <a:lnSpc>
                <a:spcPct val="100000"/>
              </a:lnSpc>
              <a:spcBef>
                <a:spcPts val="0"/>
              </a:spcBef>
              <a:spcAft>
                <a:spcPts val="600"/>
              </a:spcAft>
              <a:buAutoNum type="arabicPeriod"/>
              <a:defRPr/>
            </a:pPr>
            <a:r>
              <a:rPr lang="en-GB" altLang="en-US" sz="3600" dirty="0"/>
              <a:t>  1/2 students to share when asked.</a:t>
            </a:r>
            <a:endParaRPr lang="en-GB" altLang="en-US" sz="3200" dirty="0"/>
          </a:p>
        </p:txBody>
      </p:sp>
      <p:sp>
        <p:nvSpPr>
          <p:cNvPr id="2" name="Rectangle 1">
            <a:extLst>
              <a:ext uri="{FF2B5EF4-FFF2-40B4-BE49-F238E27FC236}">
                <a16:creationId xmlns:a16="http://schemas.microsoft.com/office/drawing/2014/main" id="{7BEEB60D-D90F-0312-F5B0-E070E4F3D85D}"/>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254A7EC9-0A59-0042-A4D3-14BB0DA95F91}"/>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Target outline">
            <a:extLst>
              <a:ext uri="{FF2B5EF4-FFF2-40B4-BE49-F238E27FC236}">
                <a16:creationId xmlns:a16="http://schemas.microsoft.com/office/drawing/2014/main" id="{AF58C20E-0F1A-BD59-ED4C-CEDBFC5F7A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95812" y="3806689"/>
            <a:ext cx="3000375" cy="3000375"/>
          </a:xfrm>
          <a:prstGeom prst="rect">
            <a:avLst/>
          </a:prstGeom>
        </p:spPr>
      </p:pic>
    </p:spTree>
    <p:extLst>
      <p:ext uri="{BB962C8B-B14F-4D97-AF65-F5344CB8AC3E}">
        <p14:creationId xmlns:p14="http://schemas.microsoft.com/office/powerpoint/2010/main" val="27072395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altLang="en-US" sz="5400" dirty="0">
                <a:solidFill>
                  <a:schemeClr val="tx1"/>
                </a:solidFill>
                <a:latin typeface="+mn-lt"/>
              </a:rPr>
              <a:t>Objectives</a:t>
            </a:r>
            <a:endParaRPr lang="en-GB" sz="5400" dirty="0">
              <a:solidFill>
                <a:schemeClr val="tx1"/>
              </a:solidFill>
              <a:latin typeface="+mn-lt"/>
            </a:endParaRPr>
          </a:p>
        </p:txBody>
      </p:sp>
      <p:sp>
        <p:nvSpPr>
          <p:cNvPr id="2" name="Content Placeholder 1"/>
          <p:cNvSpPr>
            <a:spLocks noGrp="1"/>
          </p:cNvSpPr>
          <p:nvPr>
            <p:ph idx="1"/>
          </p:nvPr>
        </p:nvSpPr>
        <p:spPr>
          <a:xfrm>
            <a:off x="763596" y="1587420"/>
            <a:ext cx="10590204" cy="4436862"/>
          </a:xfrm>
        </p:spPr>
        <p:txBody>
          <a:bodyPr>
            <a:normAutofit/>
          </a:bodyPr>
          <a:lstStyle/>
          <a:p>
            <a:pPr eaLnBrk="1" hangingPunct="1"/>
            <a:r>
              <a:rPr lang="en-GB" altLang="en-US" sz="3200" dirty="0"/>
              <a:t>A Mission statement is divided up into several </a:t>
            </a:r>
            <a:r>
              <a:rPr lang="en-GB" altLang="en-US" sz="3200" b="1" dirty="0"/>
              <a:t>Objectives</a:t>
            </a:r>
            <a:r>
              <a:rPr lang="en-GB" altLang="en-US" sz="3200" dirty="0"/>
              <a:t> which are allocated to Teams / individual people to achieve.</a:t>
            </a:r>
          </a:p>
          <a:p>
            <a:pPr lvl="1" eaLnBrk="1" hangingPunct="1">
              <a:buFont typeface="Courier New" panose="02070309020205020404" pitchFamily="49" charset="0"/>
              <a:buChar char="o"/>
            </a:pPr>
            <a:r>
              <a:rPr lang="en-GB" altLang="en-US" sz="2800" dirty="0"/>
              <a:t> Objectives are created from and are more specific than the </a:t>
            </a:r>
            <a:r>
              <a:rPr lang="en-GB" altLang="en-US" sz="2800" b="1" dirty="0"/>
              <a:t>Mission statement</a:t>
            </a:r>
            <a:r>
              <a:rPr lang="en-GB" altLang="en-US" sz="2800" dirty="0"/>
              <a:t>.</a:t>
            </a:r>
          </a:p>
          <a:p>
            <a:pPr eaLnBrk="1" hangingPunct="1"/>
            <a:r>
              <a:rPr lang="en-GB" altLang="en-US" sz="3200" dirty="0"/>
              <a:t>An </a:t>
            </a:r>
            <a:r>
              <a:rPr lang="en-GB" altLang="en-US" sz="3200" b="1" dirty="0"/>
              <a:t>objective</a:t>
            </a:r>
            <a:r>
              <a:rPr lang="en-GB" altLang="en-US" sz="3200" dirty="0"/>
              <a:t> is something a business aims to achieve within a timeframe with available resources.</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Bullseye with solid fill">
            <a:extLst>
              <a:ext uri="{FF2B5EF4-FFF2-40B4-BE49-F238E27FC236}">
                <a16:creationId xmlns:a16="http://schemas.microsoft.com/office/drawing/2014/main" id="{B6BD6CA1-3CE6-823E-0D55-436BEE8F836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229225" y="4434043"/>
            <a:ext cx="2155050" cy="2155050"/>
          </a:xfrm>
          <a:prstGeom prst="rect">
            <a:avLst/>
          </a:prstGeom>
        </p:spPr>
      </p:pic>
      <p:pic>
        <p:nvPicPr>
          <p:cNvPr id="10" name="Graphic 9" descr="Target with solid fill">
            <a:extLst>
              <a:ext uri="{FF2B5EF4-FFF2-40B4-BE49-F238E27FC236}">
                <a16:creationId xmlns:a16="http://schemas.microsoft.com/office/drawing/2014/main" id="{2714A67E-931E-2DCA-A7AE-69CD6D20B66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273748" y="61862"/>
            <a:ext cx="1473974" cy="1473974"/>
          </a:xfrm>
          <a:prstGeom prst="rect">
            <a:avLst/>
          </a:prstGeom>
        </p:spPr>
      </p:pic>
    </p:spTree>
    <p:extLst>
      <p:ext uri="{BB962C8B-B14F-4D97-AF65-F5344CB8AC3E}">
        <p14:creationId xmlns:p14="http://schemas.microsoft.com/office/powerpoint/2010/main" val="29874549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43C555-BA44-0C8B-3160-D7C7F5D13AD5}"/>
              </a:ext>
            </a:extLst>
          </p:cNvPr>
          <p:cNvSpPr>
            <a:spLocks noGrp="1"/>
          </p:cNvSpPr>
          <p:nvPr>
            <p:ph idx="1"/>
          </p:nvPr>
        </p:nvSpPr>
        <p:spPr>
          <a:xfrm>
            <a:off x="600559" y="1448872"/>
            <a:ext cx="11159435" cy="5105864"/>
          </a:xfrm>
        </p:spPr>
        <p:txBody>
          <a:bodyPr rtlCol="0">
            <a:normAutofit/>
          </a:bodyPr>
          <a:lstStyle/>
          <a:p>
            <a:pPr marL="0" indent="0">
              <a:lnSpc>
                <a:spcPct val="100000"/>
              </a:lnSpc>
              <a:spcBef>
                <a:spcPts val="300"/>
              </a:spcBef>
              <a:buNone/>
              <a:defRPr/>
            </a:pPr>
            <a:r>
              <a:rPr lang="en-GB" b="1" dirty="0"/>
              <a:t>Today we need to think holistically when setting Objectives:</a:t>
            </a:r>
          </a:p>
          <a:p>
            <a:pPr>
              <a:lnSpc>
                <a:spcPct val="100000"/>
              </a:lnSpc>
              <a:spcBef>
                <a:spcPts val="300"/>
              </a:spcBef>
              <a:defRPr/>
            </a:pPr>
            <a:r>
              <a:rPr lang="en-GB" dirty="0"/>
              <a:t>Consider: The </a:t>
            </a:r>
            <a:r>
              <a:rPr lang="en-GB" b="1" dirty="0">
                <a:solidFill>
                  <a:schemeClr val="bg1"/>
                </a:solidFill>
                <a:highlight>
                  <a:srgbClr val="FFFF00"/>
                </a:highlight>
              </a:rPr>
              <a:t>Triple Bottom Line (TBL)</a:t>
            </a:r>
            <a:r>
              <a:rPr lang="en-GB" b="1" dirty="0">
                <a:solidFill>
                  <a:schemeClr val="bg1"/>
                </a:solidFill>
              </a:rPr>
              <a:t> </a:t>
            </a:r>
            <a:r>
              <a:rPr lang="en-GB" dirty="0"/>
              <a:t>aka</a:t>
            </a:r>
            <a:r>
              <a:rPr lang="en-GB" b="1" dirty="0"/>
              <a:t> ‘</a:t>
            </a:r>
            <a:r>
              <a:rPr lang="en-GB" b="1" dirty="0">
                <a:solidFill>
                  <a:schemeClr val="bg1"/>
                </a:solidFill>
                <a:highlight>
                  <a:srgbClr val="FFFF00"/>
                </a:highlight>
              </a:rPr>
              <a:t>The 3 Ps</a:t>
            </a:r>
            <a:r>
              <a:rPr lang="en-GB" b="1" dirty="0"/>
              <a:t>’</a:t>
            </a:r>
          </a:p>
          <a:p>
            <a:pPr marL="0" indent="0">
              <a:lnSpc>
                <a:spcPct val="100000"/>
              </a:lnSpc>
              <a:spcBef>
                <a:spcPts val="300"/>
              </a:spcBef>
              <a:buNone/>
              <a:defRPr/>
            </a:pPr>
            <a:r>
              <a:rPr lang="en-GB" b="1" dirty="0"/>
              <a:t>The 3 Ps Profit, People &amp; Planet. An Objective for:</a:t>
            </a:r>
          </a:p>
          <a:p>
            <a:pPr>
              <a:lnSpc>
                <a:spcPct val="100000"/>
              </a:lnSpc>
              <a:spcBef>
                <a:spcPts val="300"/>
              </a:spcBef>
              <a:buClr>
                <a:srgbClr val="FFFF00"/>
              </a:buClr>
              <a:defRPr/>
            </a:pPr>
            <a:r>
              <a:rPr lang="en-GB" b="1" dirty="0">
                <a:solidFill>
                  <a:schemeClr val="bg1"/>
                </a:solidFill>
                <a:highlight>
                  <a:srgbClr val="FFFF00"/>
                </a:highlight>
              </a:rPr>
              <a:t>Profit</a:t>
            </a:r>
            <a:r>
              <a:rPr lang="en-GB" dirty="0"/>
              <a:t>: Cover Costs, Re-invest &amp; for Sustainability</a:t>
            </a:r>
          </a:p>
          <a:p>
            <a:pPr>
              <a:lnSpc>
                <a:spcPct val="100000"/>
              </a:lnSpc>
              <a:spcBef>
                <a:spcPts val="300"/>
              </a:spcBef>
              <a:buClr>
                <a:srgbClr val="FFFF00"/>
              </a:buClr>
              <a:defRPr/>
            </a:pPr>
            <a:r>
              <a:rPr lang="en-GB" b="1" dirty="0">
                <a:solidFill>
                  <a:schemeClr val="bg1"/>
                </a:solidFill>
                <a:highlight>
                  <a:srgbClr val="FFFF00"/>
                </a:highlight>
              </a:rPr>
              <a:t>People</a:t>
            </a:r>
            <a:r>
              <a:rPr lang="en-GB" dirty="0"/>
              <a:t>: Customer &amp; Employee satisfaction</a:t>
            </a:r>
          </a:p>
          <a:p>
            <a:pPr>
              <a:lnSpc>
                <a:spcPct val="100000"/>
              </a:lnSpc>
              <a:spcBef>
                <a:spcPts val="300"/>
              </a:spcBef>
              <a:buClr>
                <a:srgbClr val="FFFF00"/>
              </a:buClr>
              <a:defRPr/>
            </a:pPr>
            <a:r>
              <a:rPr lang="en-GB" b="1" dirty="0">
                <a:solidFill>
                  <a:schemeClr val="bg1"/>
                </a:solidFill>
                <a:highlight>
                  <a:srgbClr val="FFFF00"/>
                </a:highlight>
              </a:rPr>
              <a:t>Planet</a:t>
            </a:r>
            <a:r>
              <a:rPr lang="en-GB" dirty="0"/>
              <a:t>: Environment (reduce Carbon emissions, Recycling) &amp; Community enhancement</a:t>
            </a:r>
          </a:p>
          <a:p>
            <a:pPr marL="0" indent="0">
              <a:lnSpc>
                <a:spcPct val="100000"/>
              </a:lnSpc>
              <a:spcBef>
                <a:spcPts val="300"/>
              </a:spcBef>
              <a:buNone/>
              <a:defRPr/>
            </a:pPr>
            <a:r>
              <a:rPr lang="en-GB" dirty="0"/>
              <a:t>A 4</a:t>
            </a:r>
            <a:r>
              <a:rPr lang="en-GB" baseline="30000" dirty="0"/>
              <a:t>th</a:t>
            </a:r>
            <a:r>
              <a:rPr lang="en-GB" dirty="0"/>
              <a:t> P is often added ‘Production or Creative Practice / Practical Creativity’: </a:t>
            </a:r>
          </a:p>
          <a:p>
            <a:pPr>
              <a:lnSpc>
                <a:spcPct val="100000"/>
              </a:lnSpc>
              <a:spcBef>
                <a:spcPts val="300"/>
              </a:spcBef>
              <a:buClr>
                <a:srgbClr val="FFFF00"/>
              </a:buClr>
              <a:defRPr/>
            </a:pPr>
            <a:r>
              <a:rPr lang="en-GB" b="1" dirty="0">
                <a:solidFill>
                  <a:schemeClr val="bg1"/>
                </a:solidFill>
                <a:highlight>
                  <a:srgbClr val="FFFF00"/>
                </a:highlight>
              </a:rPr>
              <a:t>Production/Practice:</a:t>
            </a:r>
            <a:r>
              <a:rPr lang="en-GB" b="1" dirty="0">
                <a:solidFill>
                  <a:schemeClr val="bg1"/>
                </a:solidFill>
              </a:rPr>
              <a:t> </a:t>
            </a:r>
            <a:r>
              <a:rPr lang="en-GB" dirty="0"/>
              <a:t>An objective for using New Technology, R&amp;D Innovation &amp; development.</a:t>
            </a:r>
          </a:p>
        </p:txBody>
      </p:sp>
      <p:sp>
        <p:nvSpPr>
          <p:cNvPr id="2" name="Title 2">
            <a:extLst>
              <a:ext uri="{FF2B5EF4-FFF2-40B4-BE49-F238E27FC236}">
                <a16:creationId xmlns:a16="http://schemas.microsoft.com/office/drawing/2014/main" id="{49EC08CF-8608-E5A8-E0A2-1E4C452EC844}"/>
              </a:ext>
            </a:extLst>
          </p:cNvPr>
          <p:cNvSpPr txBox="1">
            <a:spLocks/>
          </p:cNvSpPr>
          <p:nvPr/>
        </p:nvSpPr>
        <p:spPr>
          <a:xfrm>
            <a:off x="481013" y="303264"/>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400" kern="0" dirty="0">
                <a:solidFill>
                  <a:schemeClr val="tx1"/>
                </a:solidFill>
                <a:latin typeface="+mn-lt"/>
              </a:rPr>
              <a:t>Holistic Objective Setting: </a:t>
            </a:r>
            <a:r>
              <a:rPr lang="en-GB" altLang="en-US" sz="4400" kern="0" dirty="0">
                <a:solidFill>
                  <a:schemeClr val="bg1"/>
                </a:solidFill>
                <a:highlight>
                  <a:srgbClr val="FFFF00"/>
                </a:highlight>
                <a:latin typeface="+mn-lt"/>
              </a:rPr>
              <a:t>4Ps</a:t>
            </a:r>
            <a:endParaRPr lang="en-GB" sz="4400" kern="0" dirty="0">
              <a:solidFill>
                <a:schemeClr val="bg1"/>
              </a:solidFill>
              <a:highlight>
                <a:srgbClr val="FFFF00"/>
              </a:highlight>
              <a:latin typeface="+mn-lt"/>
            </a:endParaRPr>
          </a:p>
        </p:txBody>
      </p:sp>
      <p:sp>
        <p:nvSpPr>
          <p:cNvPr id="4" name="Rectangle 3">
            <a:extLst>
              <a:ext uri="{FF2B5EF4-FFF2-40B4-BE49-F238E27FC236}">
                <a16:creationId xmlns:a16="http://schemas.microsoft.com/office/drawing/2014/main" id="{7824F04B-F3DC-BF97-D29C-94ACFEC83936}"/>
              </a:ext>
            </a:extLst>
          </p:cNvPr>
          <p:cNvSpPr/>
          <p:nvPr/>
        </p:nvSpPr>
        <p:spPr>
          <a:xfrm>
            <a:off x="253903" y="207045"/>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28F12CB5-1756-6A3E-2764-6419329150D6}"/>
              </a:ext>
            </a:extLst>
          </p:cNvPr>
          <p:cNvSpPr/>
          <p:nvPr/>
        </p:nvSpPr>
        <p:spPr>
          <a:xfrm>
            <a:off x="193606" y="33449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Target with solid fill">
            <a:extLst>
              <a:ext uri="{FF2B5EF4-FFF2-40B4-BE49-F238E27FC236}">
                <a16:creationId xmlns:a16="http://schemas.microsoft.com/office/drawing/2014/main" id="{EA8E8717-4DC7-D486-536A-ADE6A52F15B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16561" y="0"/>
            <a:ext cx="1473974" cy="1473974"/>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C4D40-4A25-62D1-DC1D-24149223E9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12B03F-B803-832B-2624-CC4F1792CD2A}"/>
              </a:ext>
            </a:extLst>
          </p:cNvPr>
          <p:cNvSpPr>
            <a:spLocks noGrp="1"/>
          </p:cNvSpPr>
          <p:nvPr>
            <p:ph idx="1"/>
          </p:nvPr>
        </p:nvSpPr>
        <p:spPr>
          <a:xfrm>
            <a:off x="600559" y="1448872"/>
            <a:ext cx="11159435" cy="5105864"/>
          </a:xfrm>
        </p:spPr>
        <p:txBody>
          <a:bodyPr rtlCol="0">
            <a:normAutofit lnSpcReduction="10000"/>
          </a:bodyPr>
          <a:lstStyle/>
          <a:p>
            <a:pPr marL="0" indent="0">
              <a:lnSpc>
                <a:spcPct val="100000"/>
              </a:lnSpc>
              <a:spcBef>
                <a:spcPts val="300"/>
              </a:spcBef>
              <a:buNone/>
              <a:defRPr/>
            </a:pPr>
            <a:r>
              <a:rPr lang="en-GB" sz="3000" b="1" dirty="0"/>
              <a:t>The 4Ps can also be mapped out as the 4Cs:</a:t>
            </a:r>
          </a:p>
          <a:p>
            <a:pPr fontAlgn="t">
              <a:buClr>
                <a:srgbClr val="FFFF00"/>
              </a:buClr>
            </a:pPr>
            <a:r>
              <a:rPr lang="en-GB" sz="3000" b="1" dirty="0">
                <a:solidFill>
                  <a:schemeClr val="bg1"/>
                </a:solidFill>
                <a:highlight>
                  <a:srgbClr val="FFFF00"/>
                </a:highlight>
              </a:rPr>
              <a:t>CREATIVITY:</a:t>
            </a:r>
            <a:r>
              <a:rPr lang="en-GB" sz="3000" b="1" dirty="0">
                <a:solidFill>
                  <a:schemeClr val="bg1"/>
                </a:solidFill>
              </a:rPr>
              <a:t> </a:t>
            </a:r>
            <a:r>
              <a:rPr lang="en-GB" dirty="0"/>
              <a:t>When Objective setting consider: </a:t>
            </a:r>
            <a:br>
              <a:rPr lang="en-GB" dirty="0"/>
            </a:br>
            <a:r>
              <a:rPr lang="en-GB" dirty="0"/>
              <a:t>Innovation • originality • artistic quality • storytelling • experimentation</a:t>
            </a:r>
          </a:p>
          <a:p>
            <a:pPr fontAlgn="t">
              <a:buClr>
                <a:srgbClr val="FFFF00"/>
              </a:buClr>
            </a:pPr>
            <a:r>
              <a:rPr lang="en-GB" b="1" dirty="0">
                <a:solidFill>
                  <a:schemeClr val="bg1"/>
                </a:solidFill>
                <a:highlight>
                  <a:srgbClr val="FFFF00"/>
                </a:highlight>
              </a:rPr>
              <a:t>COMMERCIAL:</a:t>
            </a:r>
            <a:r>
              <a:rPr lang="en-GB" b="1" dirty="0">
                <a:solidFill>
                  <a:schemeClr val="bg1"/>
                </a:solidFill>
              </a:rPr>
              <a:t> </a:t>
            </a:r>
            <a:r>
              <a:rPr lang="en-GB" dirty="0"/>
              <a:t>Consider:</a:t>
            </a:r>
            <a:br>
              <a:rPr lang="en-GB" dirty="0"/>
            </a:br>
            <a:r>
              <a:rPr lang="en-GB" dirty="0"/>
              <a:t>Revenue • profitability • growth • market share • sustainability of the business</a:t>
            </a:r>
          </a:p>
          <a:p>
            <a:pPr fontAlgn="t">
              <a:buClr>
                <a:srgbClr val="FFFF00"/>
              </a:buClr>
            </a:pPr>
            <a:r>
              <a:rPr lang="en-GB" b="1" dirty="0">
                <a:solidFill>
                  <a:schemeClr val="bg1"/>
                </a:solidFill>
                <a:highlight>
                  <a:srgbClr val="FFFF00"/>
                </a:highlight>
              </a:rPr>
              <a:t>COMMUNITY:</a:t>
            </a:r>
            <a:r>
              <a:rPr lang="en-GB" b="1" dirty="0">
                <a:solidFill>
                  <a:schemeClr val="bg1"/>
                </a:solidFill>
              </a:rPr>
              <a:t> </a:t>
            </a:r>
            <a:r>
              <a:rPr lang="en-GB" dirty="0"/>
              <a:t>Consider:</a:t>
            </a:r>
            <a:br>
              <a:rPr lang="en-GB" dirty="0"/>
            </a:br>
            <a:r>
              <a:rPr lang="en-GB" dirty="0"/>
              <a:t>Audiences • employees • accessibility • inclusion • well-being • social impact</a:t>
            </a:r>
          </a:p>
          <a:p>
            <a:pPr fontAlgn="t">
              <a:buClr>
                <a:srgbClr val="FFFF00"/>
              </a:buClr>
            </a:pPr>
            <a:r>
              <a:rPr lang="en-GB" b="1" dirty="0">
                <a:solidFill>
                  <a:schemeClr val="bg1"/>
                </a:solidFill>
                <a:highlight>
                  <a:srgbClr val="FFFF00"/>
                </a:highlight>
              </a:rPr>
              <a:t>CLIMATE:</a:t>
            </a:r>
            <a:r>
              <a:rPr lang="en-GB" b="1" dirty="0">
                <a:solidFill>
                  <a:schemeClr val="bg1"/>
                </a:solidFill>
              </a:rPr>
              <a:t> </a:t>
            </a:r>
            <a:r>
              <a:rPr lang="en-GB" dirty="0"/>
              <a:t>Consider:</a:t>
            </a:r>
            <a:br>
              <a:rPr lang="en-GB" dirty="0"/>
            </a:br>
            <a:r>
              <a:rPr lang="en-GB" dirty="0"/>
              <a:t>Environmental impact • energy • resources • waste • sustainable production</a:t>
            </a:r>
          </a:p>
        </p:txBody>
      </p:sp>
      <p:sp>
        <p:nvSpPr>
          <p:cNvPr id="2" name="Title 2">
            <a:extLst>
              <a:ext uri="{FF2B5EF4-FFF2-40B4-BE49-F238E27FC236}">
                <a16:creationId xmlns:a16="http://schemas.microsoft.com/office/drawing/2014/main" id="{6F06F12A-9B58-C0A1-3AA1-E8939193EFC1}"/>
              </a:ext>
            </a:extLst>
          </p:cNvPr>
          <p:cNvSpPr txBox="1">
            <a:spLocks/>
          </p:cNvSpPr>
          <p:nvPr/>
        </p:nvSpPr>
        <p:spPr>
          <a:xfrm>
            <a:off x="481013" y="303264"/>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400" kern="0" dirty="0">
                <a:solidFill>
                  <a:schemeClr val="tx1"/>
                </a:solidFill>
                <a:latin typeface="+mn-lt"/>
              </a:rPr>
              <a:t>Holistic Objective setting: </a:t>
            </a:r>
            <a:r>
              <a:rPr lang="en-GB" altLang="en-US" sz="4400" kern="0" dirty="0">
                <a:solidFill>
                  <a:schemeClr val="bg1"/>
                </a:solidFill>
                <a:highlight>
                  <a:srgbClr val="FFFF00"/>
                </a:highlight>
                <a:latin typeface="+mn-lt"/>
              </a:rPr>
              <a:t>4Cs</a:t>
            </a:r>
            <a:endParaRPr lang="en-GB" sz="4400" kern="0" dirty="0">
              <a:solidFill>
                <a:schemeClr val="bg1"/>
              </a:solidFill>
              <a:highlight>
                <a:srgbClr val="FFFF00"/>
              </a:highlight>
              <a:latin typeface="+mn-lt"/>
            </a:endParaRPr>
          </a:p>
        </p:txBody>
      </p:sp>
      <p:sp>
        <p:nvSpPr>
          <p:cNvPr id="4" name="Rectangle 3">
            <a:extLst>
              <a:ext uri="{FF2B5EF4-FFF2-40B4-BE49-F238E27FC236}">
                <a16:creationId xmlns:a16="http://schemas.microsoft.com/office/drawing/2014/main" id="{B7C72CC2-6830-FB3F-A70A-DF1BC15F3A17}"/>
              </a:ext>
            </a:extLst>
          </p:cNvPr>
          <p:cNvSpPr/>
          <p:nvPr/>
        </p:nvSpPr>
        <p:spPr>
          <a:xfrm>
            <a:off x="253903" y="207045"/>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37221D3-2BA7-F4D1-9535-BF1F34EB26F1}"/>
              </a:ext>
            </a:extLst>
          </p:cNvPr>
          <p:cNvSpPr/>
          <p:nvPr/>
        </p:nvSpPr>
        <p:spPr>
          <a:xfrm>
            <a:off x="193606" y="33449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Target with solid fill">
            <a:extLst>
              <a:ext uri="{FF2B5EF4-FFF2-40B4-BE49-F238E27FC236}">
                <a16:creationId xmlns:a16="http://schemas.microsoft.com/office/drawing/2014/main" id="{E1C8FDDA-F841-5E23-E394-193B500A71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16561" y="0"/>
            <a:ext cx="1473974" cy="1473974"/>
          </a:xfrm>
          <a:prstGeom prst="rect">
            <a:avLst/>
          </a:prstGeom>
        </p:spPr>
      </p:pic>
    </p:spTree>
    <p:extLst>
      <p:ext uri="{BB962C8B-B14F-4D97-AF65-F5344CB8AC3E}">
        <p14:creationId xmlns:p14="http://schemas.microsoft.com/office/powerpoint/2010/main" val="2259808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3A39B-48AE-829D-9054-9DFC6D100302}"/>
              </a:ext>
            </a:extLst>
          </p:cNvPr>
          <p:cNvSpPr>
            <a:spLocks noGrp="1"/>
          </p:cNvSpPr>
          <p:nvPr>
            <p:ph type="title"/>
          </p:nvPr>
        </p:nvSpPr>
        <p:spPr>
          <a:xfrm>
            <a:off x="309562" y="158749"/>
            <a:ext cx="10515600" cy="1325563"/>
          </a:xfrm>
          <a:ln>
            <a:solidFill>
              <a:schemeClr val="tx1"/>
            </a:solidFill>
          </a:ln>
        </p:spPr>
        <p:txBody>
          <a:bodyPr/>
          <a:lstStyle/>
          <a:p>
            <a:r>
              <a:rPr lang="en-GB" sz="5400" dirty="0"/>
              <a:t>Bg: </a:t>
            </a:r>
            <a:r>
              <a:rPr lang="en-GB" dirty="0"/>
              <a:t>Make each Objective SMART</a:t>
            </a:r>
          </a:p>
        </p:txBody>
      </p:sp>
      <p:pic>
        <p:nvPicPr>
          <p:cNvPr id="5" name="Picture 2">
            <a:extLst>
              <a:ext uri="{FF2B5EF4-FFF2-40B4-BE49-F238E27FC236}">
                <a16:creationId xmlns:a16="http://schemas.microsoft.com/office/drawing/2014/main" id="{8B20F5AC-0D2F-A8C0-EC39-779BA747AD28}"/>
              </a:ext>
            </a:extLst>
          </p:cNvPr>
          <p:cNvPicPr>
            <a:picLocks noChangeAspect="1" noChangeArrowheads="1"/>
          </p:cNvPicPr>
          <p:nvPr/>
        </p:nvPicPr>
        <p:blipFill>
          <a:blip r:embed="rId2" cstate="print"/>
          <a:srcRect l="14893" t="21375" r="54932" b="22871"/>
          <a:stretch>
            <a:fillRect/>
          </a:stretch>
        </p:blipFill>
        <p:spPr bwMode="auto">
          <a:xfrm>
            <a:off x="4763441" y="1573588"/>
            <a:ext cx="4528196" cy="5230438"/>
          </a:xfrm>
          <a:prstGeom prst="rect">
            <a:avLst/>
          </a:prstGeom>
          <a:noFill/>
          <a:ln w="9525">
            <a:noFill/>
            <a:miter lim="800000"/>
            <a:headEnd/>
            <a:tailEnd/>
          </a:ln>
        </p:spPr>
      </p:pic>
      <p:pic>
        <p:nvPicPr>
          <p:cNvPr id="7" name="Picture 2" descr="http://www.learnmarketing.net/smart.jpg">
            <a:extLst>
              <a:ext uri="{FF2B5EF4-FFF2-40B4-BE49-F238E27FC236}">
                <a16:creationId xmlns:a16="http://schemas.microsoft.com/office/drawing/2014/main" id="{CC80EE50-4D49-D5AE-218F-CAC0F2E0B220}"/>
              </a:ext>
            </a:extLst>
          </p:cNvPr>
          <p:cNvPicPr>
            <a:picLocks noChangeAspect="1" noChangeArrowheads="1"/>
          </p:cNvPicPr>
          <p:nvPr/>
        </p:nvPicPr>
        <p:blipFill>
          <a:blip r:embed="rId3" cstate="print"/>
          <a:srcRect/>
          <a:stretch>
            <a:fillRect/>
          </a:stretch>
        </p:blipFill>
        <p:spPr bwMode="auto">
          <a:xfrm>
            <a:off x="934393" y="1573588"/>
            <a:ext cx="3770958" cy="3214688"/>
          </a:xfrm>
          <a:prstGeom prst="rect">
            <a:avLst/>
          </a:prstGeom>
          <a:noFill/>
          <a:ln w="9525">
            <a:noFill/>
            <a:miter lim="800000"/>
            <a:headEnd/>
            <a:tailEnd/>
          </a:ln>
        </p:spPr>
      </p:pic>
    </p:spTree>
    <p:extLst>
      <p:ext uri="{BB962C8B-B14F-4D97-AF65-F5344CB8AC3E}">
        <p14:creationId xmlns:p14="http://schemas.microsoft.com/office/powerpoint/2010/main" val="40003603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143AC-309F-58A6-BB15-10670303ED1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2DE2C4-EE9C-9F6A-0E1E-AA0E8445DAFF}"/>
              </a:ext>
            </a:extLst>
          </p:cNvPr>
          <p:cNvSpPr>
            <a:spLocks noGrp="1"/>
          </p:cNvSpPr>
          <p:nvPr>
            <p:ph idx="1"/>
          </p:nvPr>
        </p:nvSpPr>
        <p:spPr>
          <a:xfrm>
            <a:off x="443396" y="1416978"/>
            <a:ext cx="11159435" cy="5202083"/>
          </a:xfrm>
        </p:spPr>
        <p:txBody>
          <a:bodyPr rtlCol="0">
            <a:normAutofit lnSpcReduction="10000"/>
          </a:bodyPr>
          <a:lstStyle/>
          <a:p>
            <a:pPr fontAlgn="t">
              <a:buNone/>
            </a:pPr>
            <a:r>
              <a:rPr lang="en-GB" dirty="0"/>
              <a:t>Example objectives for a Web &amp; Games Studio developing an indie game:</a:t>
            </a:r>
          </a:p>
          <a:p>
            <a:pPr fontAlgn="t">
              <a:buNone/>
            </a:pPr>
            <a:r>
              <a:rPr lang="en-GB" b="1" dirty="0">
                <a:solidFill>
                  <a:schemeClr val="bg1"/>
                </a:solidFill>
                <a:highlight>
                  <a:srgbClr val="FFFF00"/>
                </a:highlight>
              </a:rPr>
              <a:t>Creativity:</a:t>
            </a:r>
            <a:endParaRPr lang="en-GB" dirty="0">
              <a:solidFill>
                <a:schemeClr val="bg1"/>
              </a:solidFill>
              <a:highlight>
                <a:srgbClr val="FFFF00"/>
              </a:highlight>
            </a:endParaRPr>
          </a:p>
          <a:p>
            <a:pPr fontAlgn="t"/>
            <a:r>
              <a:rPr lang="en-GB" dirty="0"/>
              <a:t>Develop and user-test three innovative gameplay mechanics by March</a:t>
            </a:r>
          </a:p>
          <a:p>
            <a:pPr fontAlgn="t">
              <a:buNone/>
            </a:pPr>
            <a:r>
              <a:rPr lang="en-GB" b="1" dirty="0">
                <a:solidFill>
                  <a:schemeClr val="bg1"/>
                </a:solidFill>
                <a:highlight>
                  <a:srgbClr val="FFFF00"/>
                </a:highlight>
              </a:rPr>
              <a:t>Commercial:</a:t>
            </a:r>
            <a:endParaRPr lang="en-GB" dirty="0">
              <a:solidFill>
                <a:schemeClr val="bg1"/>
              </a:solidFill>
              <a:highlight>
                <a:srgbClr val="FFFF00"/>
              </a:highlight>
            </a:endParaRPr>
          </a:p>
          <a:p>
            <a:pPr fontAlgn="t"/>
            <a:r>
              <a:rPr lang="en-GB" dirty="0"/>
              <a:t>Achieve 25,000 paid downloads within 12 months of release.</a:t>
            </a:r>
          </a:p>
          <a:p>
            <a:pPr fontAlgn="t">
              <a:buNone/>
            </a:pPr>
            <a:r>
              <a:rPr lang="en-GB" b="1" dirty="0">
                <a:solidFill>
                  <a:schemeClr val="bg1"/>
                </a:solidFill>
                <a:highlight>
                  <a:srgbClr val="FFFF00"/>
                </a:highlight>
              </a:rPr>
              <a:t>Community:</a:t>
            </a:r>
            <a:endParaRPr lang="en-GB" dirty="0">
              <a:solidFill>
                <a:schemeClr val="bg1"/>
              </a:solidFill>
              <a:highlight>
                <a:srgbClr val="FFFF00"/>
              </a:highlight>
            </a:endParaRPr>
          </a:p>
          <a:p>
            <a:pPr fontAlgn="t"/>
            <a:r>
              <a:rPr lang="en-GB" dirty="0"/>
              <a:t>Achieve WCAG-aligned accessibility features and test the game with a diverse user group prior to launch.</a:t>
            </a:r>
          </a:p>
          <a:p>
            <a:pPr fontAlgn="t">
              <a:buNone/>
            </a:pPr>
            <a:r>
              <a:rPr lang="en-GB" b="1" dirty="0">
                <a:solidFill>
                  <a:schemeClr val="bg1"/>
                </a:solidFill>
                <a:highlight>
                  <a:srgbClr val="FFFF00"/>
                </a:highlight>
              </a:rPr>
              <a:t>Climate:</a:t>
            </a:r>
            <a:endParaRPr lang="en-GB" dirty="0">
              <a:solidFill>
                <a:schemeClr val="bg1"/>
              </a:solidFill>
              <a:highlight>
                <a:srgbClr val="FFFF00"/>
              </a:highlight>
            </a:endParaRPr>
          </a:p>
          <a:p>
            <a:pPr fontAlgn="t"/>
            <a:r>
              <a:rPr lang="en-GB" dirty="0"/>
              <a:t>Measure the studio's production-related carbon footprint in year one and establish a quantified reduction target for year two.</a:t>
            </a:r>
          </a:p>
        </p:txBody>
      </p:sp>
      <p:sp>
        <p:nvSpPr>
          <p:cNvPr id="2" name="Title 2">
            <a:extLst>
              <a:ext uri="{FF2B5EF4-FFF2-40B4-BE49-F238E27FC236}">
                <a16:creationId xmlns:a16="http://schemas.microsoft.com/office/drawing/2014/main" id="{5661D852-E525-9767-4C03-E56565427C2B}"/>
              </a:ext>
            </a:extLst>
          </p:cNvPr>
          <p:cNvSpPr txBox="1">
            <a:spLocks/>
          </p:cNvSpPr>
          <p:nvPr/>
        </p:nvSpPr>
        <p:spPr>
          <a:xfrm>
            <a:off x="481013" y="303264"/>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400" kern="0" dirty="0">
                <a:solidFill>
                  <a:schemeClr val="tx1"/>
                </a:solidFill>
                <a:latin typeface="+mn-lt"/>
              </a:rPr>
              <a:t>Example SMART Objectives: Games Studio</a:t>
            </a:r>
            <a:endParaRPr lang="en-GB" sz="4400" kern="0" dirty="0">
              <a:solidFill>
                <a:schemeClr val="tx1"/>
              </a:solidFill>
              <a:latin typeface="+mn-lt"/>
            </a:endParaRPr>
          </a:p>
        </p:txBody>
      </p:sp>
      <p:sp>
        <p:nvSpPr>
          <p:cNvPr id="4" name="Rectangle 3">
            <a:extLst>
              <a:ext uri="{FF2B5EF4-FFF2-40B4-BE49-F238E27FC236}">
                <a16:creationId xmlns:a16="http://schemas.microsoft.com/office/drawing/2014/main" id="{87A073FB-FC64-186E-DB42-6A5FE5B01EF0}"/>
              </a:ext>
            </a:extLst>
          </p:cNvPr>
          <p:cNvSpPr/>
          <p:nvPr/>
        </p:nvSpPr>
        <p:spPr>
          <a:xfrm>
            <a:off x="253903" y="207045"/>
            <a:ext cx="11348928"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1D1D0356-0896-57FD-A2C2-270464C13567}"/>
              </a:ext>
            </a:extLst>
          </p:cNvPr>
          <p:cNvSpPr/>
          <p:nvPr/>
        </p:nvSpPr>
        <p:spPr>
          <a:xfrm>
            <a:off x="193606" y="33449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Target with solid fill">
            <a:extLst>
              <a:ext uri="{FF2B5EF4-FFF2-40B4-BE49-F238E27FC236}">
                <a16:creationId xmlns:a16="http://schemas.microsoft.com/office/drawing/2014/main" id="{A83A47A2-4B82-63EF-3413-D3AE0E0AB03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89154" y="26915"/>
            <a:ext cx="1473974" cy="1473974"/>
          </a:xfrm>
          <a:prstGeom prst="rect">
            <a:avLst/>
          </a:prstGeom>
        </p:spPr>
      </p:pic>
    </p:spTree>
    <p:extLst>
      <p:ext uri="{BB962C8B-B14F-4D97-AF65-F5344CB8AC3E}">
        <p14:creationId xmlns:p14="http://schemas.microsoft.com/office/powerpoint/2010/main" val="33923754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E570E-9C32-AC56-58B0-3CEF630382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7A6A47-8A59-D8C3-DA2F-8D3ADA527B1B}"/>
              </a:ext>
            </a:extLst>
          </p:cNvPr>
          <p:cNvSpPr>
            <a:spLocks noGrp="1"/>
          </p:cNvSpPr>
          <p:nvPr>
            <p:ph idx="1"/>
          </p:nvPr>
        </p:nvSpPr>
        <p:spPr>
          <a:xfrm>
            <a:off x="443396" y="1416978"/>
            <a:ext cx="11159435" cy="5202083"/>
          </a:xfrm>
        </p:spPr>
        <p:txBody>
          <a:bodyPr rtlCol="0">
            <a:normAutofit fontScale="85000" lnSpcReduction="10000"/>
          </a:bodyPr>
          <a:lstStyle/>
          <a:p>
            <a:pPr fontAlgn="t">
              <a:buNone/>
            </a:pPr>
            <a:r>
              <a:rPr lang="en-GB" dirty="0"/>
              <a:t>Example objectives for an Animation Studio:</a:t>
            </a:r>
          </a:p>
          <a:p>
            <a:pPr fontAlgn="t">
              <a:buNone/>
            </a:pPr>
            <a:r>
              <a:rPr lang="en-GB" b="1" dirty="0">
                <a:solidFill>
                  <a:schemeClr val="bg1"/>
                </a:solidFill>
                <a:highlight>
                  <a:srgbClr val="FFFF00"/>
                </a:highlight>
              </a:rPr>
              <a:t>Creativity:</a:t>
            </a:r>
            <a:endParaRPr lang="en-GB" dirty="0">
              <a:solidFill>
                <a:schemeClr val="bg1"/>
              </a:solidFill>
              <a:highlight>
                <a:srgbClr val="FFFF00"/>
              </a:highlight>
            </a:endParaRPr>
          </a:p>
          <a:p>
            <a:pPr fontAlgn="t"/>
            <a:r>
              <a:rPr lang="en-GB" dirty="0"/>
              <a:t>Produce </a:t>
            </a:r>
            <a:r>
              <a:rPr lang="en-GB" b="1" dirty="0"/>
              <a:t>2 original animated short films</a:t>
            </a:r>
            <a:r>
              <a:rPr lang="en-GB" dirty="0"/>
              <a:t> within the first 12 months that showcase the studio’s unique visual style and storytelling approach.</a:t>
            </a:r>
          </a:p>
          <a:p>
            <a:pPr fontAlgn="t">
              <a:buNone/>
            </a:pPr>
            <a:r>
              <a:rPr lang="en-GB" b="1" dirty="0">
                <a:solidFill>
                  <a:schemeClr val="bg1"/>
                </a:solidFill>
                <a:highlight>
                  <a:srgbClr val="FFFF00"/>
                </a:highlight>
              </a:rPr>
              <a:t>Commercial:</a:t>
            </a:r>
            <a:endParaRPr lang="en-GB" dirty="0">
              <a:solidFill>
                <a:schemeClr val="bg1"/>
              </a:solidFill>
              <a:highlight>
                <a:srgbClr val="FFFF00"/>
              </a:highlight>
            </a:endParaRPr>
          </a:p>
          <a:p>
            <a:pPr fontAlgn="t"/>
            <a:r>
              <a:rPr lang="en-GB" dirty="0"/>
              <a:t>Generate </a:t>
            </a:r>
            <a:r>
              <a:rPr lang="en-GB" b="1" dirty="0"/>
              <a:t>£50,000 in client/project revenue</a:t>
            </a:r>
            <a:r>
              <a:rPr lang="en-GB" dirty="0"/>
              <a:t> during the first year and secure at least </a:t>
            </a:r>
            <a:r>
              <a:rPr lang="en-GB" b="1" dirty="0"/>
              <a:t>4 repeat clients</a:t>
            </a:r>
            <a:r>
              <a:rPr lang="en-GB" dirty="0"/>
              <a:t>.</a:t>
            </a:r>
          </a:p>
          <a:p>
            <a:pPr fontAlgn="t">
              <a:buNone/>
            </a:pPr>
            <a:r>
              <a:rPr lang="en-GB" b="1" dirty="0">
                <a:solidFill>
                  <a:schemeClr val="bg1"/>
                </a:solidFill>
                <a:highlight>
                  <a:srgbClr val="FFFF00"/>
                </a:highlight>
              </a:rPr>
              <a:t>Community:</a:t>
            </a:r>
            <a:endParaRPr lang="en-GB" dirty="0">
              <a:solidFill>
                <a:schemeClr val="bg1"/>
              </a:solidFill>
              <a:highlight>
                <a:srgbClr val="FFFF00"/>
              </a:highlight>
            </a:endParaRPr>
          </a:p>
          <a:p>
            <a:pPr fontAlgn="t"/>
            <a:r>
              <a:rPr lang="en-GB" dirty="0"/>
              <a:t>Work with at least </a:t>
            </a:r>
            <a:r>
              <a:rPr lang="en-GB" b="1" dirty="0"/>
              <a:t>three local businesses, charities or community organisations</a:t>
            </a:r>
            <a:r>
              <a:rPr lang="en-GB" dirty="0"/>
              <a:t> during the first year to create engaging and accessible animated content.</a:t>
            </a:r>
          </a:p>
          <a:p>
            <a:pPr fontAlgn="t">
              <a:buNone/>
            </a:pPr>
            <a:r>
              <a:rPr lang="en-GB" b="1" dirty="0">
                <a:solidFill>
                  <a:schemeClr val="bg1"/>
                </a:solidFill>
                <a:highlight>
                  <a:srgbClr val="FFFF00"/>
                </a:highlight>
              </a:rPr>
              <a:t>Climate:</a:t>
            </a:r>
            <a:endParaRPr lang="en-GB" dirty="0">
              <a:solidFill>
                <a:schemeClr val="bg1"/>
              </a:solidFill>
              <a:highlight>
                <a:srgbClr val="FFFF00"/>
              </a:highlight>
            </a:endParaRPr>
          </a:p>
          <a:p>
            <a:pPr fontAlgn="t"/>
            <a:r>
              <a:rPr lang="en-GB" dirty="0"/>
              <a:t>Ensure </a:t>
            </a:r>
            <a:r>
              <a:rPr lang="en-GB" b="1" dirty="0"/>
              <a:t>80% of production processes are digital &amp; paperless</a:t>
            </a:r>
            <a:r>
              <a:rPr lang="en-GB" dirty="0"/>
              <a:t> and establish a method for monitoring the environmental impact of studio activities within the first year.</a:t>
            </a:r>
          </a:p>
        </p:txBody>
      </p:sp>
      <p:sp>
        <p:nvSpPr>
          <p:cNvPr id="2" name="Title 2">
            <a:extLst>
              <a:ext uri="{FF2B5EF4-FFF2-40B4-BE49-F238E27FC236}">
                <a16:creationId xmlns:a16="http://schemas.microsoft.com/office/drawing/2014/main" id="{04B8010C-BE3F-D1BD-0A6C-E6905708C8C8}"/>
              </a:ext>
            </a:extLst>
          </p:cNvPr>
          <p:cNvSpPr txBox="1">
            <a:spLocks/>
          </p:cNvSpPr>
          <p:nvPr/>
        </p:nvSpPr>
        <p:spPr>
          <a:xfrm>
            <a:off x="481013" y="303264"/>
            <a:ext cx="10515600" cy="92579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400" kern="0" dirty="0">
                <a:solidFill>
                  <a:schemeClr val="tx1"/>
                </a:solidFill>
                <a:latin typeface="+mn-lt"/>
              </a:rPr>
              <a:t>Example SMART Objectives: Animation Studio</a:t>
            </a:r>
            <a:endParaRPr lang="en-GB" sz="4400" kern="0" dirty="0">
              <a:solidFill>
                <a:schemeClr val="tx1"/>
              </a:solidFill>
              <a:latin typeface="+mn-lt"/>
            </a:endParaRPr>
          </a:p>
        </p:txBody>
      </p:sp>
      <p:sp>
        <p:nvSpPr>
          <p:cNvPr id="4" name="Rectangle 3">
            <a:extLst>
              <a:ext uri="{FF2B5EF4-FFF2-40B4-BE49-F238E27FC236}">
                <a16:creationId xmlns:a16="http://schemas.microsoft.com/office/drawing/2014/main" id="{993FDFB8-E7B4-FF86-F05F-CC52BDF624CC}"/>
              </a:ext>
            </a:extLst>
          </p:cNvPr>
          <p:cNvSpPr/>
          <p:nvPr/>
        </p:nvSpPr>
        <p:spPr>
          <a:xfrm>
            <a:off x="253903" y="207045"/>
            <a:ext cx="11348928"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6EADAFC5-9E49-5904-5351-B5371CE64E74}"/>
              </a:ext>
            </a:extLst>
          </p:cNvPr>
          <p:cNvSpPr/>
          <p:nvPr/>
        </p:nvSpPr>
        <p:spPr>
          <a:xfrm>
            <a:off x="193606" y="33449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Target with solid fill">
            <a:extLst>
              <a:ext uri="{FF2B5EF4-FFF2-40B4-BE49-F238E27FC236}">
                <a16:creationId xmlns:a16="http://schemas.microsoft.com/office/drawing/2014/main" id="{DE8BD399-8BEB-0C45-EA90-FF21030E3AC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237013" y="26915"/>
            <a:ext cx="1473974" cy="1473974"/>
          </a:xfrm>
          <a:prstGeom prst="rect">
            <a:avLst/>
          </a:prstGeom>
        </p:spPr>
      </p:pic>
    </p:spTree>
    <p:extLst>
      <p:ext uri="{BB962C8B-B14F-4D97-AF65-F5344CB8AC3E}">
        <p14:creationId xmlns:p14="http://schemas.microsoft.com/office/powerpoint/2010/main" val="12897758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2">
            <a:extLst>
              <a:ext uri="{FF2B5EF4-FFF2-40B4-BE49-F238E27FC236}">
                <a16:creationId xmlns:a16="http://schemas.microsoft.com/office/drawing/2014/main" id="{E7FE1733-7257-D2A6-429A-A586373F815F}"/>
              </a:ext>
            </a:extLst>
          </p:cNvPr>
          <p:cNvSpPr>
            <a:spLocks noGrp="1"/>
          </p:cNvSpPr>
          <p:nvPr>
            <p:ph type="title"/>
          </p:nvPr>
        </p:nvSpPr>
        <p:spPr>
          <a:xfrm>
            <a:off x="803314" y="321733"/>
            <a:ext cx="8531186" cy="1008062"/>
          </a:xfrm>
        </p:spPr>
        <p:txBody>
          <a:bodyPr>
            <a:normAutofit fontScale="90000"/>
          </a:bodyPr>
          <a:lstStyle/>
          <a:p>
            <a:r>
              <a:rPr lang="en-GB" altLang="en-US" sz="6700" b="1" dirty="0"/>
              <a:t>Bg. </a:t>
            </a:r>
            <a:r>
              <a:rPr lang="en-GB" altLang="en-US" sz="5400" b="1" dirty="0"/>
              <a:t>Example: </a:t>
            </a:r>
            <a:r>
              <a:rPr lang="en-GB" altLang="en-US" sz="5400" b="1" dirty="0">
                <a:solidFill>
                  <a:srgbClr val="00B0F0"/>
                </a:solidFill>
              </a:rPr>
              <a:t>G</a:t>
            </a:r>
            <a:r>
              <a:rPr lang="en-GB" altLang="en-US" sz="5400" b="1" dirty="0">
                <a:solidFill>
                  <a:srgbClr val="FF0000"/>
                </a:solidFill>
              </a:rPr>
              <a:t>o</a:t>
            </a:r>
            <a:r>
              <a:rPr lang="en-GB" altLang="en-US" sz="5400" b="1" dirty="0">
                <a:solidFill>
                  <a:srgbClr val="FFFF00"/>
                </a:solidFill>
              </a:rPr>
              <a:t>o</a:t>
            </a:r>
            <a:r>
              <a:rPr lang="en-GB" altLang="en-US" sz="5400" b="1" dirty="0">
                <a:solidFill>
                  <a:srgbClr val="0A99F4"/>
                </a:solidFill>
              </a:rPr>
              <a:t>g</a:t>
            </a:r>
            <a:r>
              <a:rPr lang="en-GB" altLang="en-US" sz="5400" b="1" dirty="0">
                <a:solidFill>
                  <a:srgbClr val="0070C0"/>
                </a:solidFill>
              </a:rPr>
              <a:t>l</a:t>
            </a:r>
            <a:r>
              <a:rPr lang="en-GB" altLang="en-US" sz="5400" b="1" dirty="0">
                <a:solidFill>
                  <a:srgbClr val="FFFF00"/>
                </a:solidFill>
              </a:rPr>
              <a:t>e’</a:t>
            </a:r>
            <a:r>
              <a:rPr lang="en-GB" altLang="en-US" sz="5400" b="1" dirty="0">
                <a:solidFill>
                  <a:srgbClr val="FFC000"/>
                </a:solidFill>
              </a:rPr>
              <a:t>s</a:t>
            </a:r>
            <a:r>
              <a:rPr lang="en-GB" altLang="en-US" sz="5400" b="1" dirty="0"/>
              <a:t> Objectives</a:t>
            </a:r>
          </a:p>
        </p:txBody>
      </p:sp>
      <p:sp>
        <p:nvSpPr>
          <p:cNvPr id="60419" name="Content Placeholder 1">
            <a:extLst>
              <a:ext uri="{FF2B5EF4-FFF2-40B4-BE49-F238E27FC236}">
                <a16:creationId xmlns:a16="http://schemas.microsoft.com/office/drawing/2014/main" id="{38EFFA32-74CD-E493-8BB7-94D4FD12CE48}"/>
              </a:ext>
            </a:extLst>
          </p:cNvPr>
          <p:cNvSpPr>
            <a:spLocks noGrp="1"/>
          </p:cNvSpPr>
          <p:nvPr>
            <p:ph idx="1"/>
          </p:nvPr>
        </p:nvSpPr>
        <p:spPr>
          <a:xfrm>
            <a:off x="920836" y="1584154"/>
            <a:ext cx="9837779" cy="4525963"/>
          </a:xfrm>
        </p:spPr>
        <p:txBody>
          <a:bodyPr>
            <a:normAutofit fontScale="92500" lnSpcReduction="20000"/>
          </a:bodyPr>
          <a:lstStyle/>
          <a:p>
            <a:pPr eaLnBrk="1" hangingPunct="1"/>
            <a:r>
              <a:rPr lang="en-GB" altLang="en-US" sz="3000" dirty="0"/>
              <a:t>To push the limits of existing technology.</a:t>
            </a:r>
          </a:p>
          <a:p>
            <a:pPr eaLnBrk="1" hangingPunct="1"/>
            <a:r>
              <a:rPr lang="en-GB" altLang="en-US" sz="3000" dirty="0"/>
              <a:t>To provide a fast, accurate and easy-to-use service that anyone seeking information can access.</a:t>
            </a:r>
          </a:p>
          <a:p>
            <a:pPr eaLnBrk="1" hangingPunct="1"/>
            <a:r>
              <a:rPr lang="en-GB" altLang="en-US" sz="3000" dirty="0"/>
              <a:t>Provide the best user experience possible.</a:t>
            </a:r>
          </a:p>
          <a:p>
            <a:pPr eaLnBrk="1" hangingPunct="1"/>
            <a:r>
              <a:rPr lang="en-GB" altLang="en-US" sz="3000" dirty="0"/>
              <a:t>Focus on innovation and continue developing new products.</a:t>
            </a:r>
          </a:p>
          <a:p>
            <a:pPr eaLnBrk="1" hangingPunct="1"/>
            <a:r>
              <a:rPr lang="en-GB" altLang="en-US" sz="3000" dirty="0"/>
              <a:t>Improve working infrastructure to make our engineers happy and more productive.</a:t>
            </a:r>
          </a:p>
          <a:p>
            <a:pPr eaLnBrk="1" hangingPunct="1"/>
            <a:r>
              <a:rPr lang="en-GB" altLang="en-US" sz="3000" dirty="0"/>
              <a:t>To expand the workforce for anticipated growth and expand further into international markets.</a:t>
            </a:r>
          </a:p>
          <a:p>
            <a:pPr eaLnBrk="1" hangingPunct="1"/>
            <a:r>
              <a:rPr lang="en-GB" altLang="en-US" sz="3000" dirty="0"/>
              <a:t>Increase Return On Capital Employed (aka: Make a profit).</a:t>
            </a:r>
          </a:p>
          <a:p>
            <a:pPr lvl="1"/>
            <a:r>
              <a:rPr lang="en-US" sz="1900" dirty="0"/>
              <a:t>Bg. </a:t>
            </a:r>
            <a:r>
              <a:rPr lang="en-US" sz="1700" dirty="0"/>
              <a:t>The term return on capital employed (ROCE) refers to a financial ratio that can be used to assess a company's profitability and capital efficiency. In other words, this ratio can help to understand how well a company is generating profits. Capital = Cash in the bank and assets = worth of the Company.</a:t>
            </a:r>
            <a:endParaRPr lang="en-GB" altLang="en-US" sz="1700" dirty="0"/>
          </a:p>
          <a:p>
            <a:pPr eaLnBrk="1" hangingPunct="1"/>
            <a:endParaRPr lang="en-GB" altLang="en-US" dirty="0"/>
          </a:p>
        </p:txBody>
      </p:sp>
      <p:sp>
        <p:nvSpPr>
          <p:cNvPr id="2" name="Rectangle 1">
            <a:extLst>
              <a:ext uri="{FF2B5EF4-FFF2-40B4-BE49-F238E27FC236}">
                <a16:creationId xmlns:a16="http://schemas.microsoft.com/office/drawing/2014/main" id="{22A0B00D-BEA8-3228-644E-59571FAF917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C632CF7C-AAB2-641B-9FAA-B844B54FA83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A867D-5F5D-0142-77BD-C473042D586C}"/>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4458AB8E-BFAC-62E1-7B87-9E24252A474E}"/>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dirty="0">
                <a:solidFill>
                  <a:schemeClr val="bg1"/>
                </a:solidFill>
                <a:highlight>
                  <a:srgbClr val="FFFF00"/>
                </a:highlight>
              </a:rPr>
              <a:t>:</a:t>
            </a:r>
            <a:r>
              <a:rPr lang="en-GB" dirty="0"/>
              <a:t> </a:t>
            </a:r>
            <a:r>
              <a:rPr lang="en-GB" altLang="en-US" sz="5300" dirty="0"/>
              <a:t>Objectives list discovery</a:t>
            </a:r>
            <a:endParaRPr lang="en-US" altLang="en-US" sz="5400" b="1" dirty="0"/>
          </a:p>
        </p:txBody>
      </p:sp>
      <p:sp>
        <p:nvSpPr>
          <p:cNvPr id="15362" name="Rectangle 3">
            <a:extLst>
              <a:ext uri="{FF2B5EF4-FFF2-40B4-BE49-F238E27FC236}">
                <a16:creationId xmlns:a16="http://schemas.microsoft.com/office/drawing/2014/main" id="{9859E3A2-7F57-317A-10C4-1F8794BCE55B}"/>
              </a:ext>
            </a:extLst>
          </p:cNvPr>
          <p:cNvSpPr>
            <a:spLocks noGrp="1" noChangeArrowheads="1"/>
          </p:cNvSpPr>
          <p:nvPr>
            <p:ph idx="1"/>
          </p:nvPr>
        </p:nvSpPr>
        <p:spPr>
          <a:xfrm>
            <a:off x="862781" y="1551123"/>
            <a:ext cx="10349453" cy="4833824"/>
          </a:xfrm>
        </p:spPr>
        <p:txBody>
          <a:bodyPr rtlCol="0">
            <a:noAutofit/>
          </a:bodyPr>
          <a:lstStyle/>
          <a:p>
            <a:pPr marL="0" indent="0">
              <a:lnSpc>
                <a:spcPct val="100000"/>
              </a:lnSpc>
              <a:spcBef>
                <a:spcPts val="0"/>
              </a:spcBef>
              <a:spcAft>
                <a:spcPts val="600"/>
              </a:spcAft>
              <a:buNone/>
              <a:defRPr/>
            </a:pPr>
            <a:r>
              <a:rPr lang="en-GB" altLang="en-US" sz="3600" b="1" dirty="0"/>
              <a:t>Research and find:</a:t>
            </a:r>
          </a:p>
          <a:p>
            <a:pPr marL="742950" indent="-742950">
              <a:lnSpc>
                <a:spcPct val="100000"/>
              </a:lnSpc>
              <a:spcBef>
                <a:spcPts val="0"/>
              </a:spcBef>
              <a:spcAft>
                <a:spcPts val="600"/>
              </a:spcAft>
              <a:buAutoNum type="arabicPeriod"/>
              <a:defRPr/>
            </a:pPr>
            <a:r>
              <a:rPr lang="en-GB" altLang="en-US" sz="3600" dirty="0"/>
              <a:t>An </a:t>
            </a:r>
            <a:r>
              <a:rPr lang="en-GB" altLang="en-US" sz="3600" b="1" dirty="0"/>
              <a:t>Objective list </a:t>
            </a:r>
            <a:r>
              <a:rPr lang="en-GB" altLang="en-US" sz="3600" dirty="0"/>
              <a:t>for a Games and Animation studio company?</a:t>
            </a:r>
          </a:p>
          <a:p>
            <a:pPr marL="514350" indent="-514350">
              <a:lnSpc>
                <a:spcPct val="100000"/>
              </a:lnSpc>
              <a:spcBef>
                <a:spcPts val="0"/>
              </a:spcBef>
              <a:spcAft>
                <a:spcPts val="600"/>
              </a:spcAft>
              <a:buAutoNum type="arabicPeriod"/>
              <a:defRPr/>
            </a:pPr>
            <a:r>
              <a:rPr lang="en-GB" altLang="en-US" sz="3600" dirty="0"/>
              <a:t>When asked, discuss in pairs.</a:t>
            </a:r>
            <a:endParaRPr lang="en-GB" altLang="en-US" sz="3200" dirty="0"/>
          </a:p>
        </p:txBody>
      </p:sp>
      <p:sp>
        <p:nvSpPr>
          <p:cNvPr id="2" name="Rectangle 1">
            <a:extLst>
              <a:ext uri="{FF2B5EF4-FFF2-40B4-BE49-F238E27FC236}">
                <a16:creationId xmlns:a16="http://schemas.microsoft.com/office/drawing/2014/main" id="{43E3F1F2-64B7-B92E-CB08-903D75E2394D}"/>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F630ABB-1A85-23B3-0D98-306CF9F1C463}"/>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Target outline">
            <a:extLst>
              <a:ext uri="{FF2B5EF4-FFF2-40B4-BE49-F238E27FC236}">
                <a16:creationId xmlns:a16="http://schemas.microsoft.com/office/drawing/2014/main" id="{A1C3D793-C88F-3D51-EE40-F522E8D7EAE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01209" y="3969490"/>
            <a:ext cx="2674774" cy="2674774"/>
          </a:xfrm>
          <a:prstGeom prst="rect">
            <a:avLst/>
          </a:prstGeom>
        </p:spPr>
      </p:pic>
    </p:spTree>
    <p:extLst>
      <p:ext uri="{BB962C8B-B14F-4D97-AF65-F5344CB8AC3E}">
        <p14:creationId xmlns:p14="http://schemas.microsoft.com/office/powerpoint/2010/main" val="877299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2AC92-723B-8110-F14B-A406F4BDD7C2}"/>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10EE237F-2F1B-BB2B-DEA3-F87FF4C37BCD}"/>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dirty="0">
                <a:solidFill>
                  <a:schemeClr val="bg1"/>
                </a:solidFill>
                <a:highlight>
                  <a:srgbClr val="FFFF00"/>
                </a:highlight>
              </a:rPr>
              <a:t>:</a:t>
            </a:r>
            <a:r>
              <a:rPr lang="en-GB" dirty="0"/>
              <a:t> </a:t>
            </a:r>
            <a:r>
              <a:rPr lang="en-GB" altLang="en-US" sz="5300" dirty="0"/>
              <a:t>Objectives</a:t>
            </a:r>
            <a:endParaRPr lang="en-US" altLang="en-US" sz="5400" b="1" dirty="0"/>
          </a:p>
        </p:txBody>
      </p:sp>
      <p:sp>
        <p:nvSpPr>
          <p:cNvPr id="15362" name="Rectangle 3">
            <a:extLst>
              <a:ext uri="{FF2B5EF4-FFF2-40B4-BE49-F238E27FC236}">
                <a16:creationId xmlns:a16="http://schemas.microsoft.com/office/drawing/2014/main" id="{EDD81856-E38E-7948-041A-F7FCD33CB213}"/>
              </a:ext>
            </a:extLst>
          </p:cNvPr>
          <p:cNvSpPr>
            <a:spLocks noGrp="1" noChangeArrowheads="1"/>
          </p:cNvSpPr>
          <p:nvPr>
            <p:ph idx="1"/>
          </p:nvPr>
        </p:nvSpPr>
        <p:spPr>
          <a:xfrm>
            <a:off x="862781" y="1551123"/>
            <a:ext cx="10349453" cy="4833824"/>
          </a:xfrm>
        </p:spPr>
        <p:txBody>
          <a:bodyPr rtlCol="0">
            <a:noAutofit/>
          </a:bodyPr>
          <a:lstStyle/>
          <a:p>
            <a:pPr marL="0" indent="0">
              <a:lnSpc>
                <a:spcPct val="100000"/>
              </a:lnSpc>
              <a:spcBef>
                <a:spcPts val="0"/>
              </a:spcBef>
              <a:spcAft>
                <a:spcPts val="600"/>
              </a:spcAft>
              <a:buNone/>
              <a:defRPr/>
            </a:pPr>
            <a:r>
              <a:rPr lang="en-GB" altLang="en-US" sz="3600" b="1" dirty="0"/>
              <a:t>Reflect/research and:</a:t>
            </a:r>
          </a:p>
          <a:p>
            <a:pPr marL="742950" indent="-742950">
              <a:lnSpc>
                <a:spcPct val="100000"/>
              </a:lnSpc>
              <a:spcBef>
                <a:spcPts val="0"/>
              </a:spcBef>
              <a:spcAft>
                <a:spcPts val="600"/>
              </a:spcAft>
              <a:buAutoNum type="arabicPeriod"/>
              <a:defRPr/>
            </a:pPr>
            <a:r>
              <a:rPr lang="en-GB" altLang="en-US" sz="3600" dirty="0"/>
              <a:t>Create and document an </a:t>
            </a:r>
            <a:r>
              <a:rPr lang="en-GB" altLang="en-US" sz="3600" b="1" dirty="0"/>
              <a:t>Objective list </a:t>
            </a:r>
            <a:r>
              <a:rPr lang="en-GB" altLang="en-US" sz="3600" dirty="0"/>
              <a:t>for your business strategy?</a:t>
            </a:r>
          </a:p>
          <a:p>
            <a:pPr marL="514350" indent="-514350">
              <a:lnSpc>
                <a:spcPct val="100000"/>
              </a:lnSpc>
              <a:spcBef>
                <a:spcPts val="0"/>
              </a:spcBef>
              <a:spcAft>
                <a:spcPts val="600"/>
              </a:spcAft>
              <a:buAutoNum type="arabicPeriod"/>
              <a:defRPr/>
            </a:pPr>
            <a:r>
              <a:rPr lang="en-GB" altLang="en-US" sz="3600" dirty="0"/>
              <a:t>  1/2 students to share when asked / pair &amp; discuss</a:t>
            </a:r>
            <a:endParaRPr lang="en-GB" altLang="en-US" sz="3200" dirty="0"/>
          </a:p>
        </p:txBody>
      </p:sp>
      <p:sp>
        <p:nvSpPr>
          <p:cNvPr id="2" name="Rectangle 1">
            <a:extLst>
              <a:ext uri="{FF2B5EF4-FFF2-40B4-BE49-F238E27FC236}">
                <a16:creationId xmlns:a16="http://schemas.microsoft.com/office/drawing/2014/main" id="{7661807D-320C-6618-1822-300D37FFEA87}"/>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9733079-7B11-99BA-FF25-2F29D7CAF7D1}"/>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Target outline">
            <a:extLst>
              <a:ext uri="{FF2B5EF4-FFF2-40B4-BE49-F238E27FC236}">
                <a16:creationId xmlns:a16="http://schemas.microsoft.com/office/drawing/2014/main" id="{D38B82FE-CCD0-F0AB-D5ED-5D9DB6A587C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95812" y="3806689"/>
            <a:ext cx="3000375" cy="3000375"/>
          </a:xfrm>
          <a:prstGeom prst="rect">
            <a:avLst/>
          </a:prstGeom>
        </p:spPr>
      </p:pic>
    </p:spTree>
    <p:extLst>
      <p:ext uri="{BB962C8B-B14F-4D97-AF65-F5344CB8AC3E}">
        <p14:creationId xmlns:p14="http://schemas.microsoft.com/office/powerpoint/2010/main" val="582002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1CBC5-F850-A2D4-BE7F-4499D332EC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B94D6-2F78-84A3-832F-8EE876FAAF57}"/>
              </a:ext>
            </a:extLst>
          </p:cNvPr>
          <p:cNvSpPr>
            <a:spLocks noGrp="1"/>
          </p:cNvSpPr>
          <p:nvPr>
            <p:ph type="title"/>
          </p:nvPr>
        </p:nvSpPr>
        <p:spPr/>
        <p:txBody>
          <a:bodyPr/>
          <a:lstStyle/>
          <a:p>
            <a:r>
              <a:rPr lang="en-GB" u="sng" dirty="0"/>
              <a:t>Break time: </a:t>
            </a:r>
            <a:br>
              <a:rPr lang="en-GB" dirty="0"/>
            </a:br>
            <a:r>
              <a:rPr lang="en-GB" dirty="0"/>
              <a:t>Start back at 10:15am</a:t>
            </a:r>
          </a:p>
        </p:txBody>
      </p:sp>
      <p:pic>
        <p:nvPicPr>
          <p:cNvPr id="4" name="Graphic 3" descr="Coffee with solid fill">
            <a:extLst>
              <a:ext uri="{FF2B5EF4-FFF2-40B4-BE49-F238E27FC236}">
                <a16:creationId xmlns:a16="http://schemas.microsoft.com/office/drawing/2014/main" id="{44D984A1-190D-86D6-25DB-33AF89B441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06369" y="1990298"/>
            <a:ext cx="2877403" cy="2877403"/>
          </a:xfrm>
          <a:prstGeom prst="rect">
            <a:avLst/>
          </a:prstGeom>
        </p:spPr>
      </p:pic>
    </p:spTree>
    <p:extLst>
      <p:ext uri="{BB962C8B-B14F-4D97-AF65-F5344CB8AC3E}">
        <p14:creationId xmlns:p14="http://schemas.microsoft.com/office/powerpoint/2010/main" val="41692817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68B49C24-E924-52A9-E3FC-14395372DC0D}"/>
              </a:ext>
            </a:extLst>
          </p:cNvPr>
          <p:cNvSpPr>
            <a:spLocks noGrp="1"/>
          </p:cNvSpPr>
          <p:nvPr>
            <p:ph type="title"/>
          </p:nvPr>
        </p:nvSpPr>
        <p:spPr>
          <a:xfrm>
            <a:off x="889050" y="396357"/>
            <a:ext cx="7886700" cy="947737"/>
          </a:xfrm>
        </p:spPr>
        <p:txBody>
          <a:bodyPr>
            <a:normAutofit/>
          </a:bodyPr>
          <a:lstStyle/>
          <a:p>
            <a:pPr eaLnBrk="1" hangingPunct="1"/>
            <a:r>
              <a:rPr lang="en-GB" altLang="en-US" sz="4800" b="1" u="sng" dirty="0"/>
              <a:t>Values</a:t>
            </a:r>
          </a:p>
        </p:txBody>
      </p:sp>
      <p:sp>
        <p:nvSpPr>
          <p:cNvPr id="63491" name="Content Placeholder 2">
            <a:extLst>
              <a:ext uri="{FF2B5EF4-FFF2-40B4-BE49-F238E27FC236}">
                <a16:creationId xmlns:a16="http://schemas.microsoft.com/office/drawing/2014/main" id="{263E8E34-9EAF-A167-77D9-15BB44D85A4A}"/>
              </a:ext>
            </a:extLst>
          </p:cNvPr>
          <p:cNvSpPr>
            <a:spLocks noGrp="1"/>
          </p:cNvSpPr>
          <p:nvPr>
            <p:ph idx="1"/>
          </p:nvPr>
        </p:nvSpPr>
        <p:spPr>
          <a:xfrm>
            <a:off x="969496" y="1509302"/>
            <a:ext cx="9953539" cy="4608513"/>
          </a:xfrm>
        </p:spPr>
        <p:txBody>
          <a:bodyPr>
            <a:normAutofit fontScale="92500" lnSpcReduction="20000"/>
          </a:bodyPr>
          <a:lstStyle/>
          <a:p>
            <a:pPr eaLnBrk="1" hangingPunct="1"/>
            <a:r>
              <a:rPr lang="en-GB" altLang="en-US" sz="3200" b="1" dirty="0"/>
              <a:t>Values</a:t>
            </a:r>
            <a:r>
              <a:rPr lang="en-GB" altLang="en-US" sz="3200" dirty="0"/>
              <a:t> are generally about, what is </a:t>
            </a:r>
            <a:r>
              <a:rPr lang="en-GB" altLang="en-US" sz="3200" b="1" dirty="0"/>
              <a:t>important to us. </a:t>
            </a:r>
          </a:p>
          <a:p>
            <a:pPr eaLnBrk="1" hangingPunct="1"/>
            <a:r>
              <a:rPr lang="en-GB" altLang="en-US" sz="3200" b="1" dirty="0"/>
              <a:t>What we value in Life?</a:t>
            </a:r>
          </a:p>
          <a:p>
            <a:pPr eaLnBrk="1" hangingPunct="1"/>
            <a:r>
              <a:rPr lang="en-GB" altLang="en-US" sz="3200" dirty="0"/>
              <a:t>We use our values to create our personal objectives, actions behaviour and to make decisions in life.</a:t>
            </a:r>
          </a:p>
          <a:p>
            <a:pPr eaLnBrk="1" hangingPunct="1"/>
            <a:r>
              <a:rPr lang="en-GB" altLang="en-US" sz="3200" b="1" dirty="0"/>
              <a:t>Business</a:t>
            </a:r>
            <a:r>
              <a:rPr lang="en-GB" altLang="en-US" sz="3200" dirty="0"/>
              <a:t> </a:t>
            </a:r>
            <a:r>
              <a:rPr lang="en-GB" altLang="en-US" sz="3200" b="1" dirty="0"/>
              <a:t>Values</a:t>
            </a:r>
            <a:r>
              <a:rPr lang="en-GB" altLang="en-US" sz="3200" dirty="0"/>
              <a:t> are what is </a:t>
            </a:r>
            <a:r>
              <a:rPr lang="en-GB" altLang="en-US" sz="3200" b="1" dirty="0"/>
              <a:t>important to you and your Enterprise/Studio.</a:t>
            </a:r>
          </a:p>
          <a:p>
            <a:pPr eaLnBrk="1" hangingPunct="1"/>
            <a:r>
              <a:rPr lang="en-GB" altLang="en-US" sz="3200" b="1" dirty="0"/>
              <a:t>Values are like underlying guiding principles</a:t>
            </a:r>
            <a:r>
              <a:rPr lang="en-GB" altLang="en-US" sz="3200" dirty="0"/>
              <a:t> that underpin behaviour choices and actions. At a personal and a business level.</a:t>
            </a:r>
          </a:p>
          <a:p>
            <a:r>
              <a:rPr lang="en-GB" sz="3000" b="1" dirty="0"/>
              <a:t>They </a:t>
            </a:r>
            <a:r>
              <a:rPr lang="en-GB" sz="3000" dirty="0"/>
              <a:t>are the core principles that guide how a Studio/Company works, makes decisions, develops products, and treats employees, clients, and audiences.</a:t>
            </a:r>
          </a:p>
          <a:p>
            <a:pPr eaLnBrk="1" hangingPunct="1"/>
            <a:endParaRPr lang="en-GB" altLang="en-US" sz="3200" dirty="0"/>
          </a:p>
          <a:p>
            <a:pPr eaLnBrk="1" hangingPunct="1"/>
            <a:endParaRPr lang="en-GB" altLang="en-US" dirty="0"/>
          </a:p>
        </p:txBody>
      </p:sp>
      <p:sp>
        <p:nvSpPr>
          <p:cNvPr id="2" name="Rectangle 1">
            <a:extLst>
              <a:ext uri="{FF2B5EF4-FFF2-40B4-BE49-F238E27FC236}">
                <a16:creationId xmlns:a16="http://schemas.microsoft.com/office/drawing/2014/main" id="{321E500C-1A8B-98FF-A7D7-7E5DAB5272CB}"/>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1EA395ED-F50C-D341-06C9-F2A6506BF3D2}"/>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Heart with solid fill">
            <a:extLst>
              <a:ext uri="{FF2B5EF4-FFF2-40B4-BE49-F238E27FC236}">
                <a16:creationId xmlns:a16="http://schemas.microsoft.com/office/drawing/2014/main" id="{D41ED12E-9633-1229-0459-0EA4FD8F6AE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241032" y="125676"/>
            <a:ext cx="1400175" cy="1400175"/>
          </a:xfrm>
          <a:prstGeom prst="rect">
            <a:avLst/>
          </a:prstGeom>
        </p:spPr>
      </p:pic>
    </p:spTree>
    <p:extLst>
      <p:ext uri="{BB962C8B-B14F-4D97-AF65-F5344CB8AC3E}">
        <p14:creationId xmlns:p14="http://schemas.microsoft.com/office/powerpoint/2010/main" val="31683689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8D3A0C38-2828-30B4-85C2-FADA6760A113}"/>
              </a:ext>
            </a:extLst>
          </p:cNvPr>
          <p:cNvSpPr>
            <a:spLocks noGrp="1"/>
          </p:cNvSpPr>
          <p:nvPr>
            <p:ph type="title"/>
          </p:nvPr>
        </p:nvSpPr>
        <p:spPr>
          <a:xfrm>
            <a:off x="800530" y="408523"/>
            <a:ext cx="7886700" cy="780652"/>
          </a:xfrm>
        </p:spPr>
        <p:txBody>
          <a:bodyPr>
            <a:normAutofit fontScale="90000"/>
          </a:bodyPr>
          <a:lstStyle/>
          <a:p>
            <a:pPr eaLnBrk="1" hangingPunct="1"/>
            <a:r>
              <a:rPr lang="en-GB" altLang="en-US" sz="5400" b="1" dirty="0"/>
              <a:t>Example Values</a:t>
            </a:r>
          </a:p>
        </p:txBody>
      </p:sp>
      <p:sp>
        <p:nvSpPr>
          <p:cNvPr id="39938" name="Content Placeholder 2">
            <a:extLst>
              <a:ext uri="{FF2B5EF4-FFF2-40B4-BE49-F238E27FC236}">
                <a16:creationId xmlns:a16="http://schemas.microsoft.com/office/drawing/2014/main" id="{BB06B5E8-BC08-D6F7-AC2B-97B045D686C7}"/>
              </a:ext>
            </a:extLst>
          </p:cNvPr>
          <p:cNvSpPr>
            <a:spLocks noGrp="1"/>
          </p:cNvSpPr>
          <p:nvPr>
            <p:ph idx="1"/>
          </p:nvPr>
        </p:nvSpPr>
        <p:spPr>
          <a:xfrm>
            <a:off x="611090" y="1510071"/>
            <a:ext cx="10609048" cy="4734912"/>
          </a:xfrm>
        </p:spPr>
        <p:txBody>
          <a:bodyPr rtlCol="0">
            <a:normAutofit/>
          </a:bodyPr>
          <a:lstStyle/>
          <a:p>
            <a:pPr marL="0" indent="0">
              <a:buNone/>
              <a:defRPr/>
            </a:pPr>
            <a:r>
              <a:rPr lang="en-GB" b="1" dirty="0"/>
              <a:t>@GSDev Ltd. </a:t>
            </a:r>
            <a:r>
              <a:rPr lang="en-GB" dirty="0"/>
              <a:t>we have core organisational values which underpin everything we do:</a:t>
            </a:r>
          </a:p>
          <a:p>
            <a:pPr>
              <a:defRPr/>
            </a:pPr>
            <a:r>
              <a:rPr lang="en-GB" b="1" dirty="0">
                <a:solidFill>
                  <a:srgbClr val="FF0000"/>
                </a:solidFill>
                <a:highlight>
                  <a:srgbClr val="FFFF00"/>
                </a:highlight>
              </a:rPr>
              <a:t>Creative</a:t>
            </a:r>
            <a:r>
              <a:rPr lang="en-GB" b="1" dirty="0"/>
              <a:t>: </a:t>
            </a:r>
            <a:r>
              <a:rPr lang="en-GB" dirty="0"/>
              <a:t>we promote </a:t>
            </a:r>
            <a:r>
              <a:rPr lang="en-GB" b="1" dirty="0"/>
              <a:t>Freedom Creativity &amp; innovation</a:t>
            </a:r>
            <a:r>
              <a:rPr lang="en-GB" dirty="0"/>
              <a:t>, we value and honour learning from mistakes.</a:t>
            </a:r>
            <a:endParaRPr lang="en-GB" b="1" dirty="0"/>
          </a:p>
          <a:p>
            <a:pPr>
              <a:defRPr/>
            </a:pPr>
            <a:r>
              <a:rPr lang="en-GB" b="1" dirty="0">
                <a:solidFill>
                  <a:srgbClr val="FF0000"/>
                </a:solidFill>
                <a:highlight>
                  <a:srgbClr val="FFFF00"/>
                </a:highlight>
              </a:rPr>
              <a:t>Collaboration</a:t>
            </a:r>
            <a:r>
              <a:rPr lang="en-GB" b="1" dirty="0"/>
              <a:t>:</a:t>
            </a:r>
            <a:r>
              <a:rPr lang="en-GB" dirty="0"/>
              <a:t> we foster a </a:t>
            </a:r>
            <a:r>
              <a:rPr lang="en-GB" b="1" dirty="0"/>
              <a:t>team-orientated supportive </a:t>
            </a:r>
            <a:r>
              <a:rPr lang="en-GB" dirty="0"/>
              <a:t>listening and learning organisation culture.</a:t>
            </a:r>
          </a:p>
          <a:p>
            <a:pPr>
              <a:defRPr/>
            </a:pPr>
            <a:r>
              <a:rPr lang="en-GB" b="1" dirty="0">
                <a:solidFill>
                  <a:srgbClr val="FF0000"/>
                </a:solidFill>
                <a:highlight>
                  <a:srgbClr val="FFFF00"/>
                </a:highlight>
              </a:rPr>
              <a:t>Fairness</a:t>
            </a:r>
            <a:r>
              <a:rPr lang="en-GB" b="1" dirty="0"/>
              <a:t>:</a:t>
            </a:r>
            <a:r>
              <a:rPr lang="en-GB" dirty="0"/>
              <a:t> we treat everyone fairly and with </a:t>
            </a:r>
            <a:r>
              <a:rPr lang="en-GB" b="1" dirty="0"/>
              <a:t>respect</a:t>
            </a:r>
            <a:r>
              <a:rPr lang="en-GB" dirty="0"/>
              <a:t>.</a:t>
            </a:r>
          </a:p>
          <a:p>
            <a:pPr>
              <a:defRPr/>
            </a:pPr>
            <a:r>
              <a:rPr lang="en-GB" b="1" dirty="0">
                <a:solidFill>
                  <a:srgbClr val="FF0000"/>
                </a:solidFill>
                <a:highlight>
                  <a:srgbClr val="FFFF00"/>
                </a:highlight>
              </a:rPr>
              <a:t>Transparency</a:t>
            </a:r>
            <a:r>
              <a:rPr lang="en-GB" b="1" dirty="0"/>
              <a:t>:</a:t>
            </a:r>
            <a:r>
              <a:rPr lang="en-GB" dirty="0"/>
              <a:t> we are </a:t>
            </a:r>
            <a:r>
              <a:rPr lang="en-GB" b="1" dirty="0"/>
              <a:t>honest</a:t>
            </a:r>
            <a:r>
              <a:rPr lang="en-GB" dirty="0"/>
              <a:t> and strive to be open and transparent.</a:t>
            </a:r>
          </a:p>
          <a:p>
            <a:pPr marL="0" indent="0">
              <a:buNone/>
              <a:defRPr/>
            </a:pPr>
            <a:r>
              <a:rPr lang="en-GB" sz="1800" dirty="0"/>
              <a:t>For further examples of ‘Business Values’ please </a:t>
            </a:r>
            <a:r>
              <a:rPr lang="en-GB" sz="1800" dirty="0">
                <a:hlinkClick r:id="rId2"/>
              </a:rPr>
              <a:t>click-here</a:t>
            </a:r>
            <a:r>
              <a:rPr lang="en-GB" sz="1800" dirty="0"/>
              <a:t>.</a:t>
            </a:r>
          </a:p>
          <a:p>
            <a:pPr>
              <a:defRPr/>
            </a:pPr>
            <a:endParaRPr lang="en-GB" dirty="0"/>
          </a:p>
        </p:txBody>
      </p:sp>
      <p:sp>
        <p:nvSpPr>
          <p:cNvPr id="2" name="Rectangle 1">
            <a:extLst>
              <a:ext uri="{FF2B5EF4-FFF2-40B4-BE49-F238E27FC236}">
                <a16:creationId xmlns:a16="http://schemas.microsoft.com/office/drawing/2014/main" id="{E942F7ED-D8D8-0526-5D60-ACB0155A2D04}"/>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F0EAEA6A-EED9-301B-BEBC-2896A4B6C091}"/>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Badge Heart outline">
            <a:extLst>
              <a:ext uri="{FF2B5EF4-FFF2-40B4-BE49-F238E27FC236}">
                <a16:creationId xmlns:a16="http://schemas.microsoft.com/office/drawing/2014/main" id="{93EBF99F-66A3-B14B-E28D-62607C11FFF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20979" y="-15539"/>
            <a:ext cx="1628775" cy="1628775"/>
          </a:xfrm>
          <a:prstGeom prst="rect">
            <a:avLst/>
          </a:prstGeom>
        </p:spPr>
      </p:pic>
    </p:spTree>
    <p:extLst>
      <p:ext uri="{BB962C8B-B14F-4D97-AF65-F5344CB8AC3E}">
        <p14:creationId xmlns:p14="http://schemas.microsoft.com/office/powerpoint/2010/main" val="2548793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4B752-2A52-9BD1-7F78-43941EAE8751}"/>
            </a:ext>
          </a:extLst>
        </p:cNvPr>
        <p:cNvGrpSpPr/>
        <p:nvPr/>
      </p:nvGrpSpPr>
      <p:grpSpPr>
        <a:xfrm>
          <a:off x="0" y="0"/>
          <a:ext cx="0" cy="0"/>
          <a:chOff x="0" y="0"/>
          <a:chExt cx="0" cy="0"/>
        </a:xfrm>
      </p:grpSpPr>
      <p:sp>
        <p:nvSpPr>
          <p:cNvPr id="64514" name="Title 1">
            <a:extLst>
              <a:ext uri="{FF2B5EF4-FFF2-40B4-BE49-F238E27FC236}">
                <a16:creationId xmlns:a16="http://schemas.microsoft.com/office/drawing/2014/main" id="{C2367E48-0D2E-416A-6336-8F033C5D243A}"/>
              </a:ext>
            </a:extLst>
          </p:cNvPr>
          <p:cNvSpPr>
            <a:spLocks noGrp="1"/>
          </p:cNvSpPr>
          <p:nvPr>
            <p:ph type="title"/>
          </p:nvPr>
        </p:nvSpPr>
        <p:spPr>
          <a:xfrm>
            <a:off x="296675" y="342132"/>
            <a:ext cx="11040017" cy="780652"/>
          </a:xfrm>
        </p:spPr>
        <p:txBody>
          <a:bodyPr>
            <a:normAutofit fontScale="90000"/>
          </a:bodyPr>
          <a:lstStyle/>
          <a:p>
            <a:pPr eaLnBrk="1" hangingPunct="1"/>
            <a:r>
              <a:rPr lang="en-GB" altLang="en-US" sz="5400" b="1" dirty="0"/>
              <a:t>Bg. Core Values (Words) &amp; Values described</a:t>
            </a:r>
          </a:p>
        </p:txBody>
      </p:sp>
      <p:sp>
        <p:nvSpPr>
          <p:cNvPr id="2" name="Rectangle 1">
            <a:extLst>
              <a:ext uri="{FF2B5EF4-FFF2-40B4-BE49-F238E27FC236}">
                <a16:creationId xmlns:a16="http://schemas.microsoft.com/office/drawing/2014/main" id="{263A2E53-0E9C-339E-344C-BB7E49B2C3C0}"/>
              </a:ext>
            </a:extLst>
          </p:cNvPr>
          <p:cNvSpPr/>
          <p:nvPr/>
        </p:nvSpPr>
        <p:spPr>
          <a:xfrm>
            <a:off x="158554" y="175601"/>
            <a:ext cx="11221963"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graphicFrame>
        <p:nvGraphicFramePr>
          <p:cNvPr id="7" name="Content Placeholder 6">
            <a:extLst>
              <a:ext uri="{FF2B5EF4-FFF2-40B4-BE49-F238E27FC236}">
                <a16:creationId xmlns:a16="http://schemas.microsoft.com/office/drawing/2014/main" id="{747536D9-1D6A-05B7-FBD5-B45862BA677C}"/>
              </a:ext>
            </a:extLst>
          </p:cNvPr>
          <p:cNvGraphicFramePr>
            <a:graphicFrameLocks noGrp="1"/>
          </p:cNvGraphicFramePr>
          <p:nvPr>
            <p:ph idx="1"/>
            <p:extLst>
              <p:ext uri="{D42A27DB-BD31-4B8C-83A1-F6EECF244321}">
                <p14:modId xmlns:p14="http://schemas.microsoft.com/office/powerpoint/2010/main" val="453606642"/>
              </p:ext>
            </p:extLst>
          </p:nvPr>
        </p:nvGraphicFramePr>
        <p:xfrm>
          <a:off x="602709" y="1228967"/>
          <a:ext cx="10777809" cy="5577840"/>
        </p:xfrm>
        <a:graphic>
          <a:graphicData uri="http://schemas.openxmlformats.org/drawingml/2006/table">
            <a:tbl>
              <a:tblPr firstRow="1" bandRow="1">
                <a:tableStyleId>{5C22544A-7EE6-4342-B048-85BDC9FD1C3A}</a:tableStyleId>
              </a:tblPr>
              <a:tblGrid>
                <a:gridCol w="1919030">
                  <a:extLst>
                    <a:ext uri="{9D8B030D-6E8A-4147-A177-3AD203B41FA5}">
                      <a16:colId xmlns:a16="http://schemas.microsoft.com/office/drawing/2014/main" val="3471797090"/>
                    </a:ext>
                  </a:extLst>
                </a:gridCol>
                <a:gridCol w="8858779">
                  <a:extLst>
                    <a:ext uri="{9D8B030D-6E8A-4147-A177-3AD203B41FA5}">
                      <a16:colId xmlns:a16="http://schemas.microsoft.com/office/drawing/2014/main" val="3594209056"/>
                    </a:ext>
                  </a:extLst>
                </a:gridCol>
              </a:tblGrid>
              <a:tr h="4827102">
                <a:tc>
                  <a:txBody>
                    <a:bodyPr/>
                    <a:lstStyle/>
                    <a:p>
                      <a:r>
                        <a:rPr lang="en-GB" sz="2000" b="1" kern="1200" dirty="0">
                          <a:solidFill>
                            <a:schemeClr val="bg1"/>
                          </a:solidFill>
                          <a:effectLst/>
                          <a:highlight>
                            <a:srgbClr val="FFFF00"/>
                          </a:highlight>
                          <a:latin typeface="+mn-lt"/>
                          <a:ea typeface="+mn-ea"/>
                          <a:cs typeface="+mn-cs"/>
                        </a:rPr>
                        <a:t>Core Values:</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Creativity</a:t>
                      </a:r>
                      <a:br>
                        <a:rPr lang="en-GB" sz="2000" b="1" kern="1200" dirty="0">
                          <a:solidFill>
                            <a:schemeClr val="bg1"/>
                          </a:solidFill>
                          <a:effectLst/>
                          <a:highlight>
                            <a:srgbClr val="0A99F4"/>
                          </a:highlight>
                          <a:latin typeface="+mn-lt"/>
                          <a:ea typeface="+mn-ea"/>
                          <a:cs typeface="+mn-cs"/>
                        </a:rPr>
                      </a:br>
                      <a:endParaRPr lang="en-GB" sz="2000" b="1" kern="1200" dirty="0">
                        <a:solidFill>
                          <a:schemeClr val="bg1"/>
                        </a:solidFill>
                        <a:effectLst/>
                        <a:highlight>
                          <a:srgbClr val="0A99F4"/>
                        </a:highlight>
                        <a:latin typeface="+mn-lt"/>
                        <a:ea typeface="+mn-ea"/>
                        <a:cs typeface="+mn-cs"/>
                      </a:endParaRP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Innovation</a:t>
                      </a:r>
                      <a:br>
                        <a:rPr lang="en-GB" sz="2000" b="1" kern="1200" dirty="0">
                          <a:solidFill>
                            <a:schemeClr val="bg1"/>
                          </a:solidFill>
                          <a:effectLst/>
                          <a:highlight>
                            <a:srgbClr val="0A99F4"/>
                          </a:highlight>
                          <a:latin typeface="+mn-lt"/>
                          <a:ea typeface="+mn-ea"/>
                          <a:cs typeface="+mn-cs"/>
                        </a:rPr>
                      </a:br>
                      <a:endParaRPr lang="en-GB" sz="2000" b="1" kern="1200" dirty="0">
                        <a:solidFill>
                          <a:schemeClr val="bg1"/>
                        </a:solidFill>
                        <a:effectLst/>
                        <a:highlight>
                          <a:srgbClr val="0A99F4"/>
                        </a:highlight>
                        <a:latin typeface="+mn-lt"/>
                        <a:ea typeface="+mn-ea"/>
                        <a:cs typeface="+mn-cs"/>
                      </a:endParaRP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Collaboration &amp; Teamwork</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Respect</a:t>
                      </a:r>
                      <a:br>
                        <a:rPr lang="en-GB" sz="2000" b="1" kern="1200" dirty="0">
                          <a:solidFill>
                            <a:schemeClr val="bg1"/>
                          </a:solidFill>
                          <a:effectLst/>
                          <a:highlight>
                            <a:srgbClr val="0A99F4"/>
                          </a:highlight>
                          <a:latin typeface="+mn-lt"/>
                          <a:ea typeface="+mn-ea"/>
                          <a:cs typeface="+mn-cs"/>
                        </a:rPr>
                      </a:br>
                      <a:endParaRPr lang="en-GB" sz="2000" b="1" kern="1200" dirty="0">
                        <a:solidFill>
                          <a:schemeClr val="bg1"/>
                        </a:solidFill>
                        <a:effectLst/>
                        <a:highlight>
                          <a:srgbClr val="0A99F4"/>
                        </a:highlight>
                        <a:latin typeface="+mn-lt"/>
                        <a:ea typeface="+mn-ea"/>
                        <a:cs typeface="+mn-cs"/>
                      </a:endParaRP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CPD</a:t>
                      </a:r>
                      <a:br>
                        <a:rPr lang="en-GB" sz="2000" b="1" kern="1200" dirty="0">
                          <a:solidFill>
                            <a:schemeClr val="bg1"/>
                          </a:solidFill>
                          <a:effectLst/>
                          <a:highlight>
                            <a:srgbClr val="0A99F4"/>
                          </a:highlight>
                          <a:latin typeface="+mn-lt"/>
                          <a:ea typeface="+mn-ea"/>
                          <a:cs typeface="+mn-cs"/>
                        </a:rPr>
                      </a:br>
                      <a:endParaRPr lang="en-GB" sz="2000" b="1" kern="1200" dirty="0">
                        <a:solidFill>
                          <a:schemeClr val="bg1"/>
                        </a:solidFill>
                        <a:effectLst/>
                        <a:highlight>
                          <a:srgbClr val="0A99F4"/>
                        </a:highlight>
                        <a:latin typeface="+mn-lt"/>
                        <a:ea typeface="+mn-ea"/>
                        <a:cs typeface="+mn-cs"/>
                      </a:endParaRP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People Focus</a:t>
                      </a:r>
                      <a:br>
                        <a:rPr lang="en-GB" sz="2000" b="1" kern="1200" dirty="0">
                          <a:solidFill>
                            <a:schemeClr val="bg1"/>
                          </a:solidFill>
                          <a:effectLst/>
                          <a:highlight>
                            <a:srgbClr val="0A99F4"/>
                          </a:highlight>
                          <a:latin typeface="+mn-lt"/>
                          <a:ea typeface="+mn-ea"/>
                          <a:cs typeface="+mn-cs"/>
                        </a:rPr>
                      </a:br>
                      <a:endParaRPr lang="en-GB" sz="2000" b="1" kern="1200" dirty="0">
                        <a:solidFill>
                          <a:schemeClr val="bg1"/>
                        </a:solidFill>
                        <a:effectLst/>
                        <a:highlight>
                          <a:srgbClr val="0A99F4"/>
                        </a:highlight>
                        <a:latin typeface="+mn-lt"/>
                        <a:ea typeface="+mn-ea"/>
                        <a:cs typeface="+mn-cs"/>
                      </a:endParaRP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Sustainability</a:t>
                      </a:r>
                      <a:br>
                        <a:rPr lang="en-GB" sz="2000" b="1" kern="1200" dirty="0">
                          <a:solidFill>
                            <a:schemeClr val="bg1"/>
                          </a:solidFill>
                          <a:effectLst/>
                          <a:highlight>
                            <a:srgbClr val="0A99F4"/>
                          </a:highlight>
                          <a:latin typeface="+mn-lt"/>
                          <a:ea typeface="+mn-ea"/>
                          <a:cs typeface="+mn-cs"/>
                        </a:rPr>
                      </a:br>
                      <a:endParaRPr lang="en-GB" sz="2000" b="1" kern="1200" dirty="0">
                        <a:solidFill>
                          <a:schemeClr val="bg1"/>
                        </a:solidFill>
                        <a:effectLst/>
                        <a:highlight>
                          <a:srgbClr val="0A99F4"/>
                        </a:highlight>
                        <a:latin typeface="+mn-lt"/>
                        <a:ea typeface="+mn-ea"/>
                        <a:cs typeface="+mn-cs"/>
                      </a:endParaRP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Enjoyment</a:t>
                      </a:r>
                    </a:p>
                    <a:p>
                      <a:pPr marL="285750" lvl="0" indent="-285750">
                        <a:buFont typeface="Arial" panose="020B0604020202020204" pitchFamily="34" charset="0"/>
                        <a:buChar char="•"/>
                      </a:pPr>
                      <a:endParaRPr lang="en-GB" sz="2000" b="0" kern="1200" dirty="0">
                        <a:solidFill>
                          <a:schemeClr val="lt1"/>
                        </a:solidFill>
                        <a:effectLst/>
                        <a:latin typeface="+mn-lt"/>
                        <a:ea typeface="+mn-ea"/>
                        <a:cs typeface="+mn-cs"/>
                      </a:endParaRPr>
                    </a:p>
                    <a:p>
                      <a:endParaRPr lang="en-GB" sz="2000" dirty="0"/>
                    </a:p>
                  </a:txBody>
                  <a:tcPr/>
                </a:tc>
                <a:tc>
                  <a:txBody>
                    <a:bodyPr/>
                    <a:lstStyle/>
                    <a:p>
                      <a:r>
                        <a:rPr lang="en-GB" sz="2000" b="1" kern="1200" dirty="0">
                          <a:solidFill>
                            <a:schemeClr val="bg1"/>
                          </a:solidFill>
                          <a:effectLst/>
                          <a:highlight>
                            <a:srgbClr val="FFFF00"/>
                          </a:highlight>
                          <a:latin typeface="+mn-lt"/>
                          <a:ea typeface="+mn-ea"/>
                          <a:cs typeface="+mn-cs"/>
                        </a:rPr>
                        <a:t>Described:</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Creativity: </a:t>
                      </a:r>
                      <a:r>
                        <a:rPr lang="en-GB" sz="2000" b="0" kern="1200" dirty="0">
                          <a:solidFill>
                            <a:schemeClr val="lt1"/>
                          </a:solidFill>
                          <a:effectLst/>
                          <a:latin typeface="+mn-lt"/>
                          <a:ea typeface="+mn-ea"/>
                          <a:cs typeface="+mn-cs"/>
                        </a:rPr>
                        <a:t>We encourage original thinking, imagination, and expression in everything we create.</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Innovation: </a:t>
                      </a:r>
                      <a:r>
                        <a:rPr lang="en-GB" sz="2000" b="0" kern="1200" dirty="0">
                          <a:solidFill>
                            <a:schemeClr val="lt1"/>
                          </a:solidFill>
                          <a:effectLst/>
                          <a:latin typeface="+mn-lt"/>
                          <a:ea typeface="+mn-ea"/>
                          <a:cs typeface="+mn-cs"/>
                        </a:rPr>
                        <a:t>We embrace new technologies, tools, and ideas to stay at the forefront of games and animation development.</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Collaboration: </a:t>
                      </a:r>
                      <a:r>
                        <a:rPr lang="en-GB" sz="2000" b="0" kern="1200" dirty="0">
                          <a:solidFill>
                            <a:schemeClr val="lt1"/>
                          </a:solidFill>
                          <a:effectLst/>
                          <a:latin typeface="+mn-lt"/>
                          <a:ea typeface="+mn-ea"/>
                          <a:cs typeface="+mn-cs"/>
                        </a:rPr>
                        <a:t>Great products are built by great teams. We value teamwork, communication, and respect across all departments.</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Respect - inclusivity &amp; diversity: </a:t>
                      </a:r>
                      <a:r>
                        <a:rPr lang="en-GB" sz="2000" b="0" kern="1200" dirty="0">
                          <a:solidFill>
                            <a:schemeClr val="lt1"/>
                          </a:solidFill>
                          <a:effectLst/>
                          <a:latin typeface="+mn-lt"/>
                          <a:ea typeface="+mn-ea"/>
                          <a:cs typeface="+mn-cs"/>
                        </a:rPr>
                        <a:t>We create an environment where everyone feels welcome, respected, and empowered to contribute.</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Continuous learning: </a:t>
                      </a:r>
                      <a:r>
                        <a:rPr lang="en-GB" sz="2000" b="0" kern="1200" dirty="0">
                          <a:solidFill>
                            <a:schemeClr val="lt1"/>
                          </a:solidFill>
                          <a:effectLst/>
                          <a:latin typeface="+mn-lt"/>
                          <a:ea typeface="+mn-ea"/>
                          <a:cs typeface="+mn-cs"/>
                        </a:rPr>
                        <a:t>We encourage staff to develop new skills, learn emerging technologies, and grow professionally.</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People - Customer &amp; Audience focus</a:t>
                      </a:r>
                      <a:r>
                        <a:rPr lang="en-GB" sz="2000" b="1" kern="1200" dirty="0">
                          <a:solidFill>
                            <a:schemeClr val="lt1"/>
                          </a:solidFill>
                          <a:effectLst/>
                          <a:latin typeface="+mn-lt"/>
                          <a:ea typeface="+mn-ea"/>
                          <a:cs typeface="+mn-cs"/>
                        </a:rPr>
                        <a:t>: </a:t>
                      </a:r>
                      <a:r>
                        <a:rPr lang="en-GB" sz="2000" b="0" kern="1200" dirty="0">
                          <a:solidFill>
                            <a:schemeClr val="lt1"/>
                          </a:solidFill>
                          <a:effectLst/>
                          <a:latin typeface="+mn-lt"/>
                          <a:ea typeface="+mn-ea"/>
                          <a:cs typeface="+mn-cs"/>
                        </a:rPr>
                        <a:t>We listen to our clients and audiences, ensuring our work delivers value, enjoyment, and meaningful experiences.</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Sustainability: </a:t>
                      </a:r>
                      <a:r>
                        <a:rPr lang="en-GB" sz="2000" b="0" kern="1200" dirty="0">
                          <a:solidFill>
                            <a:schemeClr val="lt1"/>
                          </a:solidFill>
                          <a:effectLst/>
                          <a:latin typeface="+mn-lt"/>
                          <a:ea typeface="+mn-ea"/>
                          <a:cs typeface="+mn-cs"/>
                        </a:rPr>
                        <a:t>We aim to operate responsibly, considering the long-term impact of our actions on people, communities, and the environment.</a:t>
                      </a:r>
                    </a:p>
                    <a:p>
                      <a:pPr marL="285750" lvl="0" indent="-285750">
                        <a:buFont typeface="Arial" panose="020B0604020202020204" pitchFamily="34" charset="0"/>
                        <a:buChar char="•"/>
                      </a:pPr>
                      <a:r>
                        <a:rPr lang="en-GB" sz="2000" b="1" kern="1200" dirty="0">
                          <a:solidFill>
                            <a:schemeClr val="bg1"/>
                          </a:solidFill>
                          <a:effectLst/>
                          <a:highlight>
                            <a:srgbClr val="0A99F4"/>
                          </a:highlight>
                          <a:latin typeface="+mn-lt"/>
                          <a:ea typeface="+mn-ea"/>
                          <a:cs typeface="+mn-cs"/>
                        </a:rPr>
                        <a:t>Enjoyment: </a:t>
                      </a:r>
                      <a:r>
                        <a:rPr lang="en-GB" sz="2000" b="0" kern="1200" dirty="0">
                          <a:solidFill>
                            <a:schemeClr val="lt1"/>
                          </a:solidFill>
                          <a:effectLst/>
                          <a:latin typeface="+mn-lt"/>
                          <a:ea typeface="+mn-ea"/>
                          <a:cs typeface="+mn-cs"/>
                        </a:rPr>
                        <a:t>We foster a positive, fun, and supportive environment where our people enjoy creating engaging games and animations that entertain and inspire audiences.</a:t>
                      </a:r>
                      <a:endParaRPr lang="en-GB" sz="2000" dirty="0"/>
                    </a:p>
                  </a:txBody>
                  <a:tcPr/>
                </a:tc>
                <a:extLst>
                  <a:ext uri="{0D108BD9-81ED-4DB2-BD59-A6C34878D82A}">
                    <a16:rowId xmlns:a16="http://schemas.microsoft.com/office/drawing/2014/main" val="3206623822"/>
                  </a:ext>
                </a:extLst>
              </a:tr>
            </a:tbl>
          </a:graphicData>
        </a:graphic>
      </p:graphicFrame>
    </p:spTree>
    <p:extLst>
      <p:ext uri="{BB962C8B-B14F-4D97-AF65-F5344CB8AC3E}">
        <p14:creationId xmlns:p14="http://schemas.microsoft.com/office/powerpoint/2010/main" val="24534222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4A3BF-B841-2214-47D1-F7794121A418}"/>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9C8DEDAB-5206-AE8C-A867-9D97614FD196}"/>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dirty="0">
                <a:solidFill>
                  <a:schemeClr val="bg1"/>
                </a:solidFill>
                <a:highlight>
                  <a:srgbClr val="FFFF00"/>
                </a:highlight>
              </a:rPr>
              <a:t>:</a:t>
            </a:r>
            <a:r>
              <a:rPr lang="en-GB" dirty="0"/>
              <a:t> </a:t>
            </a:r>
            <a:r>
              <a:rPr lang="en-GB" altLang="en-US" sz="5300" dirty="0"/>
              <a:t>Values</a:t>
            </a:r>
            <a:endParaRPr lang="en-US" altLang="en-US" sz="5400" b="1" dirty="0"/>
          </a:p>
        </p:txBody>
      </p:sp>
      <p:sp>
        <p:nvSpPr>
          <p:cNvPr id="15362" name="Rectangle 3">
            <a:extLst>
              <a:ext uri="{FF2B5EF4-FFF2-40B4-BE49-F238E27FC236}">
                <a16:creationId xmlns:a16="http://schemas.microsoft.com/office/drawing/2014/main" id="{DAF79246-5A2A-AEB6-113B-103B36B96618}"/>
              </a:ext>
            </a:extLst>
          </p:cNvPr>
          <p:cNvSpPr>
            <a:spLocks noGrp="1" noChangeArrowheads="1"/>
          </p:cNvSpPr>
          <p:nvPr>
            <p:ph idx="1"/>
          </p:nvPr>
        </p:nvSpPr>
        <p:spPr>
          <a:xfrm>
            <a:off x="862781" y="1551123"/>
            <a:ext cx="10553371" cy="4833824"/>
          </a:xfrm>
        </p:spPr>
        <p:txBody>
          <a:bodyPr rtlCol="0">
            <a:noAutofit/>
          </a:bodyPr>
          <a:lstStyle/>
          <a:p>
            <a:pPr marL="0" indent="0">
              <a:lnSpc>
                <a:spcPct val="100000"/>
              </a:lnSpc>
              <a:spcBef>
                <a:spcPts val="0"/>
              </a:spcBef>
              <a:spcAft>
                <a:spcPts val="600"/>
              </a:spcAft>
              <a:buNone/>
              <a:defRPr/>
            </a:pPr>
            <a:r>
              <a:rPr lang="en-GB" altLang="en-US" sz="3600" b="1" dirty="0"/>
              <a:t>Reflect/research and:</a:t>
            </a:r>
          </a:p>
          <a:p>
            <a:pPr marL="742950" indent="-742950">
              <a:lnSpc>
                <a:spcPct val="100000"/>
              </a:lnSpc>
              <a:spcBef>
                <a:spcPts val="0"/>
              </a:spcBef>
              <a:spcAft>
                <a:spcPts val="600"/>
              </a:spcAft>
              <a:buAutoNum type="arabicPeriod"/>
              <a:defRPr/>
            </a:pPr>
            <a:r>
              <a:rPr lang="en-GB" altLang="en-US" sz="3600" dirty="0"/>
              <a:t>Create and document a list / several </a:t>
            </a:r>
            <a:r>
              <a:rPr lang="en-GB" altLang="en-US" sz="3600" b="1" dirty="0"/>
              <a:t>‘Values’ </a:t>
            </a:r>
            <a:r>
              <a:rPr lang="en-GB" altLang="en-US" sz="3600" dirty="0"/>
              <a:t>for your business strategy?</a:t>
            </a:r>
          </a:p>
          <a:p>
            <a:pPr marL="514350" indent="-514350">
              <a:lnSpc>
                <a:spcPct val="100000"/>
              </a:lnSpc>
              <a:spcBef>
                <a:spcPts val="0"/>
              </a:spcBef>
              <a:spcAft>
                <a:spcPts val="600"/>
              </a:spcAft>
              <a:buAutoNum type="arabicPeriod"/>
              <a:defRPr/>
            </a:pPr>
            <a:r>
              <a:rPr lang="en-GB" altLang="en-US" sz="3600" dirty="0"/>
              <a:t>  1/2 students to share when asked / discuss in pairs.</a:t>
            </a:r>
          </a:p>
          <a:p>
            <a:pPr marL="0" indent="0">
              <a:lnSpc>
                <a:spcPct val="100000"/>
              </a:lnSpc>
              <a:spcBef>
                <a:spcPts val="0"/>
              </a:spcBef>
              <a:spcAft>
                <a:spcPts val="600"/>
              </a:spcAft>
              <a:buNone/>
              <a:defRPr/>
            </a:pPr>
            <a:r>
              <a:rPr lang="en-GB" dirty="0"/>
              <a:t>If needed research or use AI to support you in answering the question.</a:t>
            </a:r>
          </a:p>
          <a:p>
            <a:pPr marL="0" indent="0">
              <a:lnSpc>
                <a:spcPct val="100000"/>
              </a:lnSpc>
              <a:spcBef>
                <a:spcPts val="0"/>
              </a:spcBef>
              <a:spcAft>
                <a:spcPts val="600"/>
              </a:spcAft>
              <a:buNone/>
              <a:defRPr/>
            </a:pPr>
            <a:endParaRPr lang="en-GB" altLang="en-US" sz="3200" dirty="0"/>
          </a:p>
        </p:txBody>
      </p:sp>
      <p:sp>
        <p:nvSpPr>
          <p:cNvPr id="2" name="Rectangle 1">
            <a:extLst>
              <a:ext uri="{FF2B5EF4-FFF2-40B4-BE49-F238E27FC236}">
                <a16:creationId xmlns:a16="http://schemas.microsoft.com/office/drawing/2014/main" id="{2E3A50EB-9433-6C7B-EF4D-51D2608AF5B1}"/>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42A8BFC-DEFC-3C5C-9078-E4C029668C85}"/>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Badge Heart outline">
            <a:extLst>
              <a:ext uri="{FF2B5EF4-FFF2-40B4-BE49-F238E27FC236}">
                <a16:creationId xmlns:a16="http://schemas.microsoft.com/office/drawing/2014/main" id="{0929BC35-FFE8-7A99-FC7B-1E50DFEFFD6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62587" y="4756172"/>
            <a:ext cx="1628775" cy="1628775"/>
          </a:xfrm>
          <a:prstGeom prst="rect">
            <a:avLst/>
          </a:prstGeom>
        </p:spPr>
      </p:pic>
      <p:pic>
        <p:nvPicPr>
          <p:cNvPr id="10" name="Graphic 9" descr="Heart with solid fill">
            <a:extLst>
              <a:ext uri="{FF2B5EF4-FFF2-40B4-BE49-F238E27FC236}">
                <a16:creationId xmlns:a16="http://schemas.microsoft.com/office/drawing/2014/main" id="{E658F33A-F729-A8E6-30D1-97E98CA1968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015977" y="139813"/>
            <a:ext cx="1400175" cy="1400175"/>
          </a:xfrm>
          <a:prstGeom prst="rect">
            <a:avLst/>
          </a:prstGeom>
        </p:spPr>
      </p:pic>
    </p:spTree>
    <p:extLst>
      <p:ext uri="{BB962C8B-B14F-4D97-AF65-F5344CB8AC3E}">
        <p14:creationId xmlns:p14="http://schemas.microsoft.com/office/powerpoint/2010/main" val="7167079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EC90C-0EBC-9C7B-7D52-26E7CD91DFAF}"/>
              </a:ext>
            </a:extLst>
          </p:cNvPr>
          <p:cNvSpPr>
            <a:spLocks noGrp="1"/>
          </p:cNvSpPr>
          <p:nvPr>
            <p:ph type="title"/>
          </p:nvPr>
        </p:nvSpPr>
        <p:spPr/>
        <p:txBody>
          <a:bodyPr>
            <a:normAutofit/>
          </a:bodyPr>
          <a:lstStyle/>
          <a:p>
            <a:r>
              <a:rPr lang="en-GB" sz="5400" b="1" dirty="0"/>
              <a:t>Assignment tip: Business strategy</a:t>
            </a:r>
          </a:p>
        </p:txBody>
      </p:sp>
      <p:sp>
        <p:nvSpPr>
          <p:cNvPr id="3" name="Content Placeholder 2">
            <a:extLst>
              <a:ext uri="{FF2B5EF4-FFF2-40B4-BE49-F238E27FC236}">
                <a16:creationId xmlns:a16="http://schemas.microsoft.com/office/drawing/2014/main" id="{D4DD078E-7F81-6C6B-66C3-4CBABF4EF7AE}"/>
              </a:ext>
            </a:extLst>
          </p:cNvPr>
          <p:cNvSpPr>
            <a:spLocks noGrp="1"/>
          </p:cNvSpPr>
          <p:nvPr>
            <p:ph idx="1"/>
          </p:nvPr>
        </p:nvSpPr>
        <p:spPr/>
        <p:txBody>
          <a:bodyPr>
            <a:normAutofit/>
          </a:bodyPr>
          <a:lstStyle/>
          <a:p>
            <a:pPr marL="0" indent="0">
              <a:buNone/>
            </a:pPr>
            <a:r>
              <a:rPr lang="en-GB" sz="4000" dirty="0"/>
              <a:t>For the purposes of this assignment, you only need to create:</a:t>
            </a:r>
          </a:p>
          <a:p>
            <a:r>
              <a:rPr lang="en-GB" sz="4000" b="1" dirty="0"/>
              <a:t>A</a:t>
            </a:r>
            <a:r>
              <a:rPr lang="en-GB" sz="4000" dirty="0"/>
              <a:t> </a:t>
            </a:r>
            <a:r>
              <a:rPr lang="en-GB" sz="4000" b="1" dirty="0"/>
              <a:t>Mission Statement </a:t>
            </a:r>
          </a:p>
          <a:p>
            <a:r>
              <a:rPr lang="en-GB" sz="4000" b="1" dirty="0"/>
              <a:t>Objective list: </a:t>
            </a:r>
            <a:r>
              <a:rPr lang="en-GB" sz="4000" dirty="0"/>
              <a:t>approx. 4 objectives</a:t>
            </a:r>
          </a:p>
          <a:p>
            <a:r>
              <a:rPr lang="en-GB" sz="4000" b="1" dirty="0"/>
              <a:t>Values list</a:t>
            </a:r>
            <a:r>
              <a:rPr lang="en-GB" sz="4000" dirty="0"/>
              <a:t>: several values.</a:t>
            </a:r>
          </a:p>
        </p:txBody>
      </p:sp>
      <p:sp>
        <p:nvSpPr>
          <p:cNvPr id="4" name="Rectangle 3">
            <a:extLst>
              <a:ext uri="{FF2B5EF4-FFF2-40B4-BE49-F238E27FC236}">
                <a16:creationId xmlns:a16="http://schemas.microsoft.com/office/drawing/2014/main" id="{A4409B60-8009-E5E5-302A-DA5B61C12F71}"/>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0BEBF42-C414-D106-0AC8-5D9B6C6B658C}"/>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9670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5E742E-4B67-6B04-1938-FD6C35F6C141}"/>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420912AB-68A2-42C8-BADC-657A402C5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FC64254-EA0C-A03F-A5BD-06BF4CCD3B96}"/>
              </a:ext>
            </a:extLst>
          </p:cNvPr>
          <p:cNvSpPr txBox="1"/>
          <p:nvPr/>
        </p:nvSpPr>
        <p:spPr>
          <a:xfrm>
            <a:off x="556533" y="274764"/>
            <a:ext cx="9600342"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Strategy share</a:t>
            </a:r>
          </a:p>
        </p:txBody>
      </p:sp>
      <p:sp>
        <p:nvSpPr>
          <p:cNvPr id="14" name="Text Placeholder 3">
            <a:extLst>
              <a:ext uri="{FF2B5EF4-FFF2-40B4-BE49-F238E27FC236}">
                <a16:creationId xmlns:a16="http://schemas.microsoft.com/office/drawing/2014/main" id="{D1333C59-E18B-7B05-8A5E-50475D42F041}"/>
              </a:ext>
            </a:extLst>
          </p:cNvPr>
          <p:cNvSpPr txBox="1">
            <a:spLocks/>
          </p:cNvSpPr>
          <p:nvPr/>
        </p:nvSpPr>
        <p:spPr>
          <a:xfrm>
            <a:off x="365829" y="1642045"/>
            <a:ext cx="11259385" cy="4010080"/>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We learn </a:t>
            </a:r>
            <a:r>
              <a:rPr lang="en-US" sz="4000" dirty="0">
                <a:solidFill>
                  <a:prstClr val="black"/>
                </a:solidFill>
                <a:highlight>
                  <a:srgbClr val="FFFF00"/>
                </a:highlight>
                <a:latin typeface="Calibri" panose="020F0502020204030204"/>
              </a:rPr>
              <a:t>by </a:t>
            </a:r>
            <a:r>
              <a:rPr kumimoji="0" lang="en-US"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sharing:</a:t>
            </a:r>
            <a:r>
              <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In small groups of 2/3: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Share your Strategy with the person next/near you</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Discuss and support each other</a:t>
            </a:r>
          </a:p>
        </p:txBody>
      </p:sp>
      <p:sp>
        <p:nvSpPr>
          <p:cNvPr id="60" name="Freeform: Shape 47">
            <a:extLst>
              <a:ext uri="{FF2B5EF4-FFF2-40B4-BE49-F238E27FC236}">
                <a16:creationId xmlns:a16="http://schemas.microsoft.com/office/drawing/2014/main" id="{A1D0D4A4-12EA-FAB6-B197-335467B58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Group brainstorm with solid fill">
            <a:extLst>
              <a:ext uri="{FF2B5EF4-FFF2-40B4-BE49-F238E27FC236}">
                <a16:creationId xmlns:a16="http://schemas.microsoft.com/office/drawing/2014/main" id="{103648EF-D557-4FDA-EF40-7BA309314B5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92989" y="4252937"/>
            <a:ext cx="2605063" cy="2605063"/>
          </a:xfrm>
          <a:prstGeom prst="rect">
            <a:avLst/>
          </a:prstGeom>
        </p:spPr>
      </p:pic>
      <p:pic>
        <p:nvPicPr>
          <p:cNvPr id="12" name="Graphic 11" descr="Meeting outline">
            <a:extLst>
              <a:ext uri="{FF2B5EF4-FFF2-40B4-BE49-F238E27FC236}">
                <a16:creationId xmlns:a16="http://schemas.microsoft.com/office/drawing/2014/main" id="{9C5B0E5A-9067-3698-B7B5-0A0F93C2A7C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2456" y="107243"/>
            <a:ext cx="1302758" cy="1302758"/>
          </a:xfrm>
          <a:prstGeom prst="rect">
            <a:avLst/>
          </a:prstGeom>
        </p:spPr>
      </p:pic>
      <p:sp>
        <p:nvSpPr>
          <p:cNvPr id="13" name="Rectangle 12">
            <a:extLst>
              <a:ext uri="{FF2B5EF4-FFF2-40B4-BE49-F238E27FC236}">
                <a16:creationId xmlns:a16="http://schemas.microsoft.com/office/drawing/2014/main" id="{6F5FD592-841E-4412-1361-AC73A69FDFCB}"/>
              </a:ext>
            </a:extLst>
          </p:cNvPr>
          <p:cNvSpPr/>
          <p:nvPr/>
        </p:nvSpPr>
        <p:spPr>
          <a:xfrm>
            <a:off x="365829" y="379828"/>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06644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99656" y="2532187"/>
            <a:ext cx="5038328" cy="1512168"/>
          </a:xfrm>
          <a:prstGeom prst="rect">
            <a:avLst/>
          </a:prstGeom>
          <a:noFill/>
        </p:spPr>
        <p:txBody>
          <a:bodyPr anchor="ctr">
            <a:normAutofit lnSpcReduction="1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uLnTx/>
                <a:uFillTx/>
                <a:latin typeface="Calibri Light" panose="020F0302020204030204"/>
                <a:ea typeface="+mj-ea"/>
                <a:cs typeface="+mj-cs"/>
              </a:rPr>
              <a:t>Next:</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4300" dirty="0">
                <a:solidFill>
                  <a:srgbClr val="FFFF00"/>
                </a:solidFill>
                <a:highlight>
                  <a:srgbClr val="FF0000"/>
                </a:highlight>
                <a:latin typeface="Calibri Light" panose="020F0302020204030204"/>
              </a:rPr>
              <a:t>F</a:t>
            </a:r>
            <a:r>
              <a:rPr kumimoji="0" lang="en-GB" sz="4300" b="1" i="0" u="none" strike="noStrike" kern="1200" cap="none" spc="0" normalizeH="0" baseline="0" noProof="0" dirty="0" err="1">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unding</a:t>
            </a:r>
            <a:r>
              <a:rPr kumimoji="0" lang="en-GB" sz="43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 options</a:t>
            </a:r>
            <a:r>
              <a:rPr kumimoji="0" lang="en-GB" sz="26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 </a:t>
            </a:r>
            <a:endParaRPr kumimoji="0" lang="en-GB" sz="3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91767122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192EB-0608-ED7E-6E72-4BA764FF3E5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D52EB0A-1B0A-4159-9E9C-13D76FEA591A}"/>
              </a:ext>
            </a:extLst>
          </p:cNvPr>
          <p:cNvSpPr txBox="1"/>
          <p:nvPr/>
        </p:nvSpPr>
        <p:spPr>
          <a:xfrm>
            <a:off x="363711" y="1394460"/>
            <a:ext cx="11673942" cy="5386090"/>
          </a:xfrm>
          <a:prstGeom prst="rect">
            <a:avLst/>
          </a:prstGeom>
          <a:noFill/>
        </p:spPr>
        <p:txBody>
          <a:bodyPr wrap="square">
            <a:spAutoFit/>
          </a:bodyPr>
          <a:lstStyle/>
          <a:p>
            <a:r>
              <a:rPr lang="en-GB" sz="3200" dirty="0"/>
              <a:t>The UK Government delivers tech‑focused funding through:</a:t>
            </a:r>
          </a:p>
          <a:p>
            <a:pPr marL="457200" indent="-457200">
              <a:buFont typeface="Arial" panose="020B0604020202020204" pitchFamily="34" charset="0"/>
              <a:buChar char="•"/>
            </a:pPr>
            <a:r>
              <a:rPr lang="en-GB" sz="3200" b="1" dirty="0">
                <a:solidFill>
                  <a:srgbClr val="FFFF00"/>
                </a:solidFill>
              </a:rPr>
              <a:t>DSIT: </a:t>
            </a:r>
            <a:r>
              <a:rPr lang="en-GB" sz="3200" dirty="0">
                <a:solidFill>
                  <a:srgbClr val="FFFF00"/>
                </a:solidFill>
              </a:rPr>
              <a:t>The</a:t>
            </a:r>
            <a:r>
              <a:rPr lang="en-GB" sz="3200" dirty="0"/>
              <a:t> </a:t>
            </a:r>
            <a:r>
              <a:rPr lang="en-GB" sz="3200" b="1" dirty="0">
                <a:solidFill>
                  <a:srgbClr val="FFFF00"/>
                </a:solidFill>
              </a:rPr>
              <a:t>Department for Science, Innovation and Technology </a:t>
            </a:r>
            <a:r>
              <a:rPr lang="en-GB" sz="3200" dirty="0">
                <a:solidFill>
                  <a:srgbClr val="FFFF00"/>
                </a:solidFill>
              </a:rPr>
              <a:t>\/</a:t>
            </a:r>
          </a:p>
          <a:p>
            <a:pPr marL="457200" indent="-457200">
              <a:buFont typeface="Arial" panose="020B0604020202020204" pitchFamily="34" charset="0"/>
              <a:buChar char="•"/>
            </a:pPr>
            <a:r>
              <a:rPr lang="en-GB" sz="3200" b="1" dirty="0">
                <a:solidFill>
                  <a:srgbClr val="FFFF00"/>
                </a:solidFill>
              </a:rPr>
              <a:t>The UK Research and Innovation (UKRI) Agency </a:t>
            </a:r>
            <a:r>
              <a:rPr lang="en-GB" sz="3200" dirty="0">
                <a:solidFill>
                  <a:srgbClr val="FFFF00"/>
                </a:solidFill>
              </a:rPr>
              <a:t>\/</a:t>
            </a:r>
            <a:endParaRPr lang="en-GB" sz="3200" b="1" dirty="0">
              <a:solidFill>
                <a:srgbClr val="FFFF00"/>
              </a:solidFill>
            </a:endParaRPr>
          </a:p>
          <a:p>
            <a:pPr marL="457200" indent="-457200">
              <a:buFont typeface="Arial" panose="020B0604020202020204" pitchFamily="34" charset="0"/>
              <a:buChar char="•"/>
            </a:pPr>
            <a:r>
              <a:rPr lang="en-GB" sz="3200" b="1" dirty="0">
                <a:solidFill>
                  <a:srgbClr val="FFFF00"/>
                </a:solidFill>
              </a:rPr>
              <a:t>Innovate UK </a:t>
            </a:r>
            <a:r>
              <a:rPr lang="en-GB" sz="3200" dirty="0">
                <a:solidFill>
                  <a:srgbClr val="FFFF00"/>
                </a:solidFill>
              </a:rPr>
              <a:t>\/</a:t>
            </a:r>
            <a:endParaRPr lang="en-GB" sz="3200" b="1" dirty="0">
              <a:solidFill>
                <a:srgbClr val="FFFF00"/>
              </a:solidFill>
            </a:endParaRPr>
          </a:p>
          <a:p>
            <a:pPr marL="457200" indent="-457200">
              <a:buFont typeface="Arial" panose="020B0604020202020204" pitchFamily="34" charset="0"/>
              <a:buChar char="•"/>
            </a:pPr>
            <a:r>
              <a:rPr lang="en-GB" sz="3200" b="1" dirty="0">
                <a:solidFill>
                  <a:srgbClr val="FFFF00"/>
                </a:solidFill>
              </a:rPr>
              <a:t>Grants </a:t>
            </a:r>
            <a:r>
              <a:rPr lang="en-GB" sz="3200" b="1" dirty="0"/>
              <a:t>and other </a:t>
            </a:r>
            <a:r>
              <a:rPr lang="en-GB" sz="3200" dirty="0"/>
              <a:t>specialist national programmes targeting innovation and frontier technologies such as specific funds for AI development, Game Development, Quantum Computing development etc… often through regional government agencies such as:</a:t>
            </a:r>
          </a:p>
          <a:p>
            <a:pPr marL="457200" indent="-457200">
              <a:buFont typeface="Arial" panose="020B0604020202020204" pitchFamily="34" charset="0"/>
              <a:buChar char="•"/>
            </a:pPr>
            <a:r>
              <a:rPr lang="en-GB" sz="3200" b="1" dirty="0">
                <a:solidFill>
                  <a:srgbClr val="FFFF00"/>
                </a:solidFill>
              </a:rPr>
              <a:t>Creative Wales</a:t>
            </a:r>
            <a:endParaRPr lang="en-GB" sz="3200" dirty="0"/>
          </a:p>
          <a:p>
            <a:pPr lvl="1">
              <a:buClr>
                <a:srgbClr val="FFFF00"/>
              </a:buClr>
              <a:defRPr/>
            </a:pPr>
            <a:endParaRPr lang="en-US" sz="2400" dirty="0"/>
          </a:p>
        </p:txBody>
      </p:sp>
      <p:sp>
        <p:nvSpPr>
          <p:cNvPr id="2" name="Rectangle 1">
            <a:extLst>
              <a:ext uri="{FF2B5EF4-FFF2-40B4-BE49-F238E27FC236}">
                <a16:creationId xmlns:a16="http://schemas.microsoft.com/office/drawing/2014/main" id="{8B2F81F6-C454-7D13-E4EF-0A00D1E12361}"/>
              </a:ext>
            </a:extLst>
          </p:cNvPr>
          <p:cNvSpPr/>
          <p:nvPr/>
        </p:nvSpPr>
        <p:spPr>
          <a:xfrm>
            <a:off x="439247" y="261412"/>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499FE6E8-C90C-6FFD-BCFF-91BE5CA2BD15}"/>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E604B38B-E0DB-4847-BDF0-D99AC7CB6198}"/>
              </a:ext>
            </a:extLst>
          </p:cNvPr>
          <p:cNvSpPr>
            <a:spLocks noGrp="1"/>
          </p:cNvSpPr>
          <p:nvPr>
            <p:ph type="title"/>
          </p:nvPr>
        </p:nvSpPr>
        <p:spPr>
          <a:xfrm>
            <a:off x="721960" y="413194"/>
            <a:ext cx="9034097" cy="780652"/>
          </a:xfrm>
        </p:spPr>
        <p:txBody>
          <a:bodyPr>
            <a:normAutofit fontScale="90000"/>
          </a:bodyPr>
          <a:lstStyle/>
          <a:p>
            <a:pPr eaLnBrk="1" hangingPunct="1"/>
            <a:r>
              <a:rPr lang="en-GB" altLang="en-US" sz="5400" b="1" u="sng" dirty="0"/>
              <a:t>DSIT, Innovate UK &amp; Creative Wales</a:t>
            </a:r>
          </a:p>
        </p:txBody>
      </p:sp>
      <p:pic>
        <p:nvPicPr>
          <p:cNvPr id="9" name="Picture 8">
            <a:extLst>
              <a:ext uri="{FF2B5EF4-FFF2-40B4-BE49-F238E27FC236}">
                <a16:creationId xmlns:a16="http://schemas.microsoft.com/office/drawing/2014/main" id="{95179D52-29B2-0F31-DB8C-305ED150896D}"/>
              </a:ext>
            </a:extLst>
          </p:cNvPr>
          <p:cNvPicPr>
            <a:picLocks noChangeAspect="1"/>
          </p:cNvPicPr>
          <p:nvPr/>
        </p:nvPicPr>
        <p:blipFill>
          <a:blip r:embed="rId3"/>
          <a:stretch>
            <a:fillRect/>
          </a:stretch>
        </p:blipFill>
        <p:spPr>
          <a:xfrm>
            <a:off x="4776305" y="5463540"/>
            <a:ext cx="1624494" cy="1082996"/>
          </a:xfrm>
          <a:prstGeom prst="rect">
            <a:avLst/>
          </a:prstGeom>
        </p:spPr>
      </p:pic>
      <p:pic>
        <p:nvPicPr>
          <p:cNvPr id="12" name="Content Placeholder 3">
            <a:extLst>
              <a:ext uri="{FF2B5EF4-FFF2-40B4-BE49-F238E27FC236}">
                <a16:creationId xmlns:a16="http://schemas.microsoft.com/office/drawing/2014/main" id="{756438C6-9ACD-49E1-D600-56DA9116B613}"/>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6518516" y="5674918"/>
            <a:ext cx="3320058" cy="736300"/>
          </a:xfrm>
        </p:spPr>
      </p:pic>
      <p:pic>
        <p:nvPicPr>
          <p:cNvPr id="11" name="Picture 10">
            <a:extLst>
              <a:ext uri="{FF2B5EF4-FFF2-40B4-BE49-F238E27FC236}">
                <a16:creationId xmlns:a16="http://schemas.microsoft.com/office/drawing/2014/main" id="{B9614004-0788-A486-E372-282A04BD0D87}"/>
              </a:ext>
            </a:extLst>
          </p:cNvPr>
          <p:cNvPicPr>
            <a:picLocks noChangeAspect="1"/>
          </p:cNvPicPr>
          <p:nvPr/>
        </p:nvPicPr>
        <p:blipFill>
          <a:blip r:embed="rId5"/>
          <a:stretch>
            <a:fillRect/>
          </a:stretch>
        </p:blipFill>
        <p:spPr>
          <a:xfrm>
            <a:off x="9868953" y="5367554"/>
            <a:ext cx="1650275" cy="1331118"/>
          </a:xfrm>
          <a:prstGeom prst="rect">
            <a:avLst/>
          </a:prstGeom>
        </p:spPr>
      </p:pic>
      <p:sp>
        <p:nvSpPr>
          <p:cNvPr id="13" name="TextBox 12">
            <a:extLst>
              <a:ext uri="{FF2B5EF4-FFF2-40B4-BE49-F238E27FC236}">
                <a16:creationId xmlns:a16="http://schemas.microsoft.com/office/drawing/2014/main" id="{8C46AE00-899F-1C7E-F5B9-53A3757016D1}"/>
              </a:ext>
            </a:extLst>
          </p:cNvPr>
          <p:cNvSpPr txBox="1"/>
          <p:nvPr/>
        </p:nvSpPr>
        <p:spPr>
          <a:xfrm>
            <a:off x="3534655" y="6566568"/>
            <a:ext cx="5732289" cy="369332"/>
          </a:xfrm>
          <a:prstGeom prst="rect">
            <a:avLst/>
          </a:prstGeom>
          <a:noFill/>
        </p:spPr>
        <p:txBody>
          <a:bodyPr wrap="square" rtlCol="0">
            <a:spAutoFit/>
          </a:bodyPr>
          <a:lstStyle/>
          <a:p>
            <a:r>
              <a:rPr lang="en-GB" dirty="0"/>
              <a:t>See slide notes for reporting hierarchy.</a:t>
            </a:r>
          </a:p>
        </p:txBody>
      </p:sp>
    </p:spTree>
    <p:extLst>
      <p:ext uri="{BB962C8B-B14F-4D97-AF65-F5344CB8AC3E}">
        <p14:creationId xmlns:p14="http://schemas.microsoft.com/office/powerpoint/2010/main" val="29390428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Content Placeholder 3">
            <a:extLst>
              <a:ext uri="{FF2B5EF4-FFF2-40B4-BE49-F238E27FC236}">
                <a16:creationId xmlns:a16="http://schemas.microsoft.com/office/drawing/2014/main" id="{E1787980-D795-5465-D54D-555CCC5D63D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6086826" y="282820"/>
            <a:ext cx="5383213" cy="1041400"/>
          </a:xfrm>
        </p:spPr>
      </p:pic>
      <p:sp>
        <p:nvSpPr>
          <p:cNvPr id="5" name="TextBox 4">
            <a:extLst>
              <a:ext uri="{FF2B5EF4-FFF2-40B4-BE49-F238E27FC236}">
                <a16:creationId xmlns:a16="http://schemas.microsoft.com/office/drawing/2014/main" id="{37592391-1754-673B-09A2-DC26D8D76CAB}"/>
              </a:ext>
            </a:extLst>
          </p:cNvPr>
          <p:cNvSpPr txBox="1"/>
          <p:nvPr/>
        </p:nvSpPr>
        <p:spPr>
          <a:xfrm>
            <a:off x="238246" y="1580806"/>
            <a:ext cx="11259461" cy="4770537"/>
          </a:xfrm>
          <a:prstGeom prst="rect">
            <a:avLst/>
          </a:prstGeom>
          <a:noFill/>
        </p:spPr>
        <p:txBody>
          <a:bodyPr wrap="square">
            <a:spAutoFit/>
          </a:bodyPr>
          <a:lstStyle/>
          <a:p>
            <a:pPr marL="457200" indent="-457200">
              <a:buFont typeface="Arial" panose="020B0604020202020204" pitchFamily="34" charset="0"/>
              <a:buChar char="•"/>
            </a:pPr>
            <a:r>
              <a:rPr lang="en-GB" sz="2800" dirty="0"/>
              <a:t>The </a:t>
            </a:r>
            <a:r>
              <a:rPr lang="en-GB" sz="2800" b="1" dirty="0"/>
              <a:t>UK Research and Innovation (UKRI)</a:t>
            </a:r>
            <a:r>
              <a:rPr lang="en-GB" sz="2800" dirty="0"/>
              <a:t> is the UK national funding agency investing over £6 billion annually in UK research, and innovation. </a:t>
            </a:r>
          </a:p>
          <a:p>
            <a:pPr marL="457200" indent="-457200">
              <a:buFont typeface="Arial" panose="020B0604020202020204" pitchFamily="34" charset="0"/>
              <a:buChar char="•"/>
            </a:pPr>
            <a:r>
              <a:rPr lang="en-GB" sz="2800" dirty="0"/>
              <a:t>Launched in 2018 and sponsored by the </a:t>
            </a:r>
            <a:r>
              <a:rPr lang="en-GB" sz="2800" b="1" dirty="0"/>
              <a:t>Department for Science, Innovation and Technology (DSIT</a:t>
            </a:r>
            <a:r>
              <a:rPr lang="en-GB" sz="2800" dirty="0"/>
              <a:t>).</a:t>
            </a:r>
          </a:p>
          <a:p>
            <a:pPr marL="457200" indent="-457200">
              <a:buFont typeface="Arial" panose="020B0604020202020204" pitchFamily="34" charset="0"/>
              <a:buChar char="•"/>
            </a:pPr>
            <a:r>
              <a:rPr lang="en-GB" sz="2800" dirty="0"/>
              <a:t>The UKRI funds and includes ‘</a:t>
            </a:r>
            <a:r>
              <a:rPr lang="en-GB" sz="2800" b="1" dirty="0"/>
              <a:t>Innovate UK</a:t>
            </a:r>
            <a:r>
              <a:rPr lang="en-GB" sz="2800" dirty="0"/>
              <a:t>’ as part of its organisation.</a:t>
            </a:r>
            <a:endParaRPr lang="en-US" sz="2800" b="1" dirty="0"/>
          </a:p>
          <a:p>
            <a:pPr marL="285750" indent="-285750">
              <a:buClr>
                <a:srgbClr val="FFFF00"/>
              </a:buClr>
              <a:buFont typeface="Arial" panose="020B0604020202020204" pitchFamily="34" charset="0"/>
              <a:buChar char="•"/>
              <a:defRPr/>
            </a:pPr>
            <a:r>
              <a:rPr lang="en-US" sz="2800" b="1" dirty="0">
                <a:solidFill>
                  <a:schemeClr val="bg1"/>
                </a:solidFill>
                <a:highlight>
                  <a:srgbClr val="FFFF00"/>
                </a:highlight>
              </a:rPr>
              <a:t>Innovate UK</a:t>
            </a:r>
            <a:r>
              <a:rPr lang="en-US" sz="2800" dirty="0"/>
              <a:t> is the UK’s government </a:t>
            </a:r>
            <a:r>
              <a:rPr lang="en-US" sz="2800" b="1" dirty="0">
                <a:solidFill>
                  <a:schemeClr val="bg1"/>
                </a:solidFill>
                <a:highlight>
                  <a:srgbClr val="FFFF00"/>
                </a:highlight>
              </a:rPr>
              <a:t>innovation agency</a:t>
            </a:r>
            <a:r>
              <a:rPr lang="en-US" sz="2800" dirty="0"/>
              <a:t>, that provide They provide </a:t>
            </a:r>
            <a:r>
              <a:rPr lang="en-GB" sz="2800" b="1" dirty="0">
                <a:highlight>
                  <a:srgbClr val="FFFF00"/>
                </a:highlight>
                <a:hlinkClick r:id="rId4"/>
              </a:rPr>
              <a:t>Smart Grants</a:t>
            </a:r>
            <a:r>
              <a:rPr lang="en-GB" sz="2800" dirty="0"/>
              <a:t> for</a:t>
            </a:r>
            <a:r>
              <a:rPr lang="en-GB" sz="2800" b="1" dirty="0"/>
              <a:t> Tech Start-Ups </a:t>
            </a:r>
            <a:r>
              <a:rPr lang="en-GB" sz="2800" dirty="0"/>
              <a:t>to encourage innovation.</a:t>
            </a:r>
          </a:p>
          <a:p>
            <a:pPr marL="285750" indent="-285750">
              <a:buClr>
                <a:srgbClr val="FFFF00"/>
              </a:buClr>
              <a:buFont typeface="Arial" panose="020B0604020202020204" pitchFamily="34" charset="0"/>
              <a:buChar char="•"/>
              <a:defRPr/>
            </a:pPr>
            <a:r>
              <a:rPr lang="en-US" sz="2800" dirty="0"/>
              <a:t>URL: </a:t>
            </a:r>
            <a:r>
              <a:rPr lang="en-US" sz="2800" dirty="0">
                <a:hlinkClick r:id="rId5"/>
              </a:rPr>
              <a:t>https://www.ukri.org/councils/innovate-uk/</a:t>
            </a:r>
            <a:endParaRPr lang="en-US" sz="2800" dirty="0"/>
          </a:p>
          <a:p>
            <a:pPr marL="285750" indent="-285750">
              <a:buClr>
                <a:srgbClr val="FFFF00"/>
              </a:buClr>
              <a:buFont typeface="Arial" panose="020B0604020202020204" pitchFamily="34" charset="0"/>
              <a:buChar char="•"/>
              <a:defRPr/>
            </a:pPr>
            <a:r>
              <a:rPr lang="en-US" sz="2800" dirty="0"/>
              <a:t>You can s</a:t>
            </a:r>
            <a:r>
              <a:rPr lang="en-GB" sz="2800" dirty="0" err="1"/>
              <a:t>earch</a:t>
            </a:r>
            <a:r>
              <a:rPr lang="en-GB" sz="2800" dirty="0"/>
              <a:t> </a:t>
            </a:r>
            <a:r>
              <a:rPr lang="en-GB" sz="2800" dirty="0">
                <a:hlinkClick r:id="rId5"/>
              </a:rPr>
              <a:t>Innovate UK</a:t>
            </a:r>
            <a:r>
              <a:rPr lang="en-GB" sz="2800" dirty="0"/>
              <a:t> for grants &amp; other </a:t>
            </a:r>
            <a:r>
              <a:rPr lang="en-GB" sz="2800" dirty="0">
                <a:hlinkClick r:id="rId6"/>
              </a:rPr>
              <a:t>funding opportunities</a:t>
            </a:r>
            <a:r>
              <a:rPr lang="en-GB" sz="2800" dirty="0"/>
              <a:t> for your start-Up.</a:t>
            </a:r>
          </a:p>
          <a:p>
            <a:pPr lvl="1">
              <a:buClr>
                <a:srgbClr val="FFFF00"/>
              </a:buClr>
              <a:defRPr/>
            </a:pPr>
            <a:endParaRPr lang="en-US" sz="2400" dirty="0"/>
          </a:p>
        </p:txBody>
      </p:sp>
      <p:sp>
        <p:nvSpPr>
          <p:cNvPr id="2" name="Rectangle 1">
            <a:extLst>
              <a:ext uri="{FF2B5EF4-FFF2-40B4-BE49-F238E27FC236}">
                <a16:creationId xmlns:a16="http://schemas.microsoft.com/office/drawing/2014/main" id="{F8C92DDA-4E5A-C690-7CB5-18BFE719480F}"/>
              </a:ext>
            </a:extLst>
          </p:cNvPr>
          <p:cNvSpPr/>
          <p:nvPr/>
        </p:nvSpPr>
        <p:spPr>
          <a:xfrm>
            <a:off x="439246" y="261412"/>
            <a:ext cx="11079243"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EED41BFB-5100-06B7-C613-418B388AD7D5}"/>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7FD76F35-8147-D33A-7A53-DC4A7B76FAB2}"/>
              </a:ext>
            </a:extLst>
          </p:cNvPr>
          <p:cNvSpPr>
            <a:spLocks noGrp="1"/>
          </p:cNvSpPr>
          <p:nvPr>
            <p:ph type="title"/>
          </p:nvPr>
        </p:nvSpPr>
        <p:spPr>
          <a:xfrm>
            <a:off x="721961" y="413194"/>
            <a:ext cx="7886700" cy="780652"/>
          </a:xfrm>
        </p:spPr>
        <p:txBody>
          <a:bodyPr>
            <a:normAutofit fontScale="90000"/>
          </a:bodyPr>
          <a:lstStyle/>
          <a:p>
            <a:pPr eaLnBrk="1" hangingPunct="1"/>
            <a:r>
              <a:rPr lang="en-GB" altLang="en-US" sz="5400" b="1" u="sng" dirty="0"/>
              <a:t>Innovate UK</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C6C15-8410-CD5A-078B-B61ED08B9E9F}"/>
              </a:ext>
            </a:extLst>
          </p:cNvPr>
          <p:cNvSpPr>
            <a:spLocks noGrp="1"/>
          </p:cNvSpPr>
          <p:nvPr>
            <p:ph type="title"/>
          </p:nvPr>
        </p:nvSpPr>
        <p:spPr>
          <a:xfrm>
            <a:off x="469489" y="320880"/>
            <a:ext cx="11439833" cy="925359"/>
          </a:xfrm>
          <a:ln>
            <a:solidFill>
              <a:schemeClr val="tx1"/>
            </a:solidFill>
          </a:ln>
        </p:spPr>
        <p:txBody>
          <a:bodyPr>
            <a:normAutofit/>
          </a:bodyPr>
          <a:lstStyle/>
          <a:p>
            <a:r>
              <a:rPr lang="en-GB"/>
              <a:t> Game development funding: UK Games Fund</a:t>
            </a:r>
            <a:endParaRPr lang="en-GB" dirty="0"/>
          </a:p>
        </p:txBody>
      </p:sp>
      <p:sp>
        <p:nvSpPr>
          <p:cNvPr id="3" name="Content Placeholder 2">
            <a:extLst>
              <a:ext uri="{FF2B5EF4-FFF2-40B4-BE49-F238E27FC236}">
                <a16:creationId xmlns:a16="http://schemas.microsoft.com/office/drawing/2014/main" id="{527CF8A4-A104-9E4A-DA4B-B395CE50C493}"/>
              </a:ext>
            </a:extLst>
          </p:cNvPr>
          <p:cNvSpPr>
            <a:spLocks noGrp="1"/>
          </p:cNvSpPr>
          <p:nvPr>
            <p:ph idx="1"/>
          </p:nvPr>
        </p:nvSpPr>
        <p:spPr>
          <a:xfrm>
            <a:off x="529787" y="1390548"/>
            <a:ext cx="11158310" cy="5378962"/>
          </a:xfrm>
        </p:spPr>
        <p:txBody>
          <a:bodyPr>
            <a:noAutofit/>
          </a:bodyPr>
          <a:lstStyle/>
          <a:p>
            <a:pPr>
              <a:lnSpc>
                <a:spcPct val="100000"/>
              </a:lnSpc>
              <a:spcBef>
                <a:spcPts val="0"/>
              </a:spcBef>
              <a:spcAft>
                <a:spcPts val="200"/>
              </a:spcAft>
            </a:pPr>
            <a:r>
              <a:rPr lang="en-US" sz="2400" dirty="0"/>
              <a:t>The </a:t>
            </a:r>
            <a:r>
              <a:rPr lang="en-US" dirty="0">
                <a:solidFill>
                  <a:schemeClr val="bg1"/>
                </a:solidFill>
                <a:highlight>
                  <a:srgbClr val="FFFF00"/>
                </a:highlight>
              </a:rPr>
              <a:t>UK Games Fund (UKGF)</a:t>
            </a:r>
            <a:r>
              <a:rPr lang="en-US" dirty="0"/>
              <a:t> </a:t>
            </a:r>
            <a:r>
              <a:rPr lang="en-US" sz="2400" dirty="0"/>
              <a:t>is a UK government </a:t>
            </a:r>
            <a:r>
              <a:rPr lang="en-US" sz="2400" dirty="0" err="1"/>
              <a:t>programme</a:t>
            </a:r>
            <a:r>
              <a:rPr lang="en-US" sz="2400" dirty="0"/>
              <a:t> designed to help early‑stage game developers build and grow their idea &amp; start a creative business. </a:t>
            </a:r>
          </a:p>
          <a:p>
            <a:pPr>
              <a:lnSpc>
                <a:spcPct val="100000"/>
              </a:lnSpc>
              <a:spcBef>
                <a:spcPts val="0"/>
              </a:spcBef>
              <a:spcAft>
                <a:spcPts val="200"/>
              </a:spcAft>
            </a:pPr>
            <a:r>
              <a:rPr lang="en-US" sz="2400" dirty="0"/>
              <a:t>It is run by UK Games Talent and Finance CIC, a Non‑profit Community Interest Company. </a:t>
            </a:r>
          </a:p>
          <a:p>
            <a:pPr>
              <a:lnSpc>
                <a:spcPct val="100000"/>
              </a:lnSpc>
              <a:spcBef>
                <a:spcPts val="0"/>
              </a:spcBef>
              <a:spcAft>
                <a:spcPts val="200"/>
              </a:spcAft>
            </a:pPr>
            <a:r>
              <a:rPr lang="en-US" sz="2400" dirty="0"/>
              <a:t>The fund provides grants of up to £30,000 to support prototype development.</a:t>
            </a:r>
          </a:p>
          <a:p>
            <a:pPr>
              <a:lnSpc>
                <a:spcPct val="100000"/>
              </a:lnSpc>
              <a:spcBef>
                <a:spcPts val="0"/>
              </a:spcBef>
              <a:spcAft>
                <a:spcPts val="200"/>
              </a:spcAft>
            </a:pPr>
            <a:r>
              <a:rPr lang="en-US" sz="2400" dirty="0">
                <a:solidFill>
                  <a:schemeClr val="bg1"/>
                </a:solidFill>
                <a:highlight>
                  <a:srgbClr val="FFFF00"/>
                </a:highlight>
              </a:rPr>
              <a:t>Update:</a:t>
            </a:r>
            <a:r>
              <a:rPr lang="en-US" sz="2400" dirty="0"/>
              <a:t> In 2025 “The UK Government has launched a new £30m fund and pledged to expand the UK Games Fund to support British game development.” </a:t>
            </a:r>
            <a:r>
              <a:rPr lang="en-US" sz="2400" dirty="0">
                <a:hlinkClick r:id="rId2"/>
              </a:rPr>
              <a:t>GamesIndustry.biz</a:t>
            </a:r>
            <a:endParaRPr lang="en-US" sz="2400" dirty="0"/>
          </a:p>
          <a:p>
            <a:pPr>
              <a:lnSpc>
                <a:spcPct val="100000"/>
              </a:lnSpc>
              <a:spcBef>
                <a:spcPts val="0"/>
              </a:spcBef>
              <a:spcAft>
                <a:spcPts val="200"/>
              </a:spcAft>
            </a:pPr>
            <a:r>
              <a:rPr lang="en-US" sz="2400" dirty="0"/>
              <a:t>URL: </a:t>
            </a:r>
            <a:r>
              <a:rPr lang="en-GB" sz="2400" dirty="0">
                <a:highlight>
                  <a:srgbClr val="FFFF00"/>
                </a:highlight>
                <a:hlinkClick r:id="rId3"/>
              </a:rPr>
              <a:t>https://ukgamesfund.com</a:t>
            </a:r>
            <a:endParaRPr lang="en-GB" sz="2400" dirty="0">
              <a:highlight>
                <a:srgbClr val="FFFF00"/>
              </a:highlight>
            </a:endParaRPr>
          </a:p>
          <a:p>
            <a:pPr marL="0" indent="0">
              <a:lnSpc>
                <a:spcPct val="100000"/>
              </a:lnSpc>
              <a:spcBef>
                <a:spcPts val="0"/>
              </a:spcBef>
              <a:spcAft>
                <a:spcPts val="200"/>
              </a:spcAft>
              <a:buNone/>
            </a:pPr>
            <a:r>
              <a:rPr lang="en-US" sz="3200" dirty="0"/>
              <a:t>Bg. </a:t>
            </a:r>
            <a:r>
              <a:rPr lang="en-US" sz="2400" dirty="0"/>
              <a:t>Since its launch in 2015, the fund has supported thousands of developers, contributed to job creation, and strengthened the UK’s games ecosystem. It also runs initiatives such as </a:t>
            </a:r>
            <a:r>
              <a:rPr lang="en-US" sz="2400" b="1" dirty="0" err="1"/>
              <a:t>Tranzfuser</a:t>
            </a:r>
            <a:r>
              <a:rPr lang="en-US" sz="2400" dirty="0"/>
              <a:t>, which supports graduate teams aiming to start studios. [</a:t>
            </a:r>
            <a:r>
              <a:rPr lang="en-US" sz="2400" dirty="0">
                <a:hlinkClick r:id="rId4"/>
              </a:rPr>
              <a:t>r</a:t>
            </a:r>
            <a:r>
              <a:rPr lang="en-US" sz="2400" dirty="0"/>
              <a:t>]</a:t>
            </a:r>
          </a:p>
          <a:p>
            <a:pPr>
              <a:lnSpc>
                <a:spcPct val="100000"/>
              </a:lnSpc>
              <a:spcBef>
                <a:spcPts val="0"/>
              </a:spcBef>
              <a:spcAft>
                <a:spcPts val="200"/>
              </a:spcAft>
            </a:pPr>
            <a:r>
              <a:rPr lang="en-US" sz="2400" dirty="0"/>
              <a:t>For your L6 ‘Emerging Trends’ Group Project module your Teams could create a ‘Games Studio’ and apply for </a:t>
            </a:r>
            <a:r>
              <a:rPr lang="en-US" sz="2400" b="1" dirty="0" err="1"/>
              <a:t>Transfuzer</a:t>
            </a:r>
            <a:r>
              <a:rPr lang="en-US" sz="2400" dirty="0"/>
              <a:t> and </a:t>
            </a:r>
            <a:r>
              <a:rPr lang="en-US" sz="2400" b="1" dirty="0"/>
              <a:t>Prototype funding </a:t>
            </a:r>
            <a:r>
              <a:rPr lang="en-US" sz="2400" dirty="0"/>
              <a:t>(UKGF - above).</a:t>
            </a:r>
          </a:p>
        </p:txBody>
      </p:sp>
      <p:sp>
        <p:nvSpPr>
          <p:cNvPr id="4" name="Rectangle 3">
            <a:extLst>
              <a:ext uri="{FF2B5EF4-FFF2-40B4-BE49-F238E27FC236}">
                <a16:creationId xmlns:a16="http://schemas.microsoft.com/office/drawing/2014/main" id="{6591B1F8-EF2F-6B15-D677-3D58A29306ED}"/>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Game controller with solid fill">
            <a:extLst>
              <a:ext uri="{FF2B5EF4-FFF2-40B4-BE49-F238E27FC236}">
                <a16:creationId xmlns:a16="http://schemas.microsoft.com/office/drawing/2014/main" id="{459C6E8F-8B47-AE1D-9085-7B40E9BFD94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913806" y="313506"/>
            <a:ext cx="914400" cy="914400"/>
          </a:xfrm>
          <a:prstGeom prst="rect">
            <a:avLst/>
          </a:prstGeom>
        </p:spPr>
      </p:pic>
    </p:spTree>
    <p:extLst>
      <p:ext uri="{BB962C8B-B14F-4D97-AF65-F5344CB8AC3E}">
        <p14:creationId xmlns:p14="http://schemas.microsoft.com/office/powerpoint/2010/main" val="217168229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2AD95-2D16-E9AA-1B59-5624D60E0C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E7CFD5-E37A-2790-30E3-8570BB82E96A}"/>
              </a:ext>
            </a:extLst>
          </p:cNvPr>
          <p:cNvSpPr>
            <a:spLocks noGrp="1"/>
          </p:cNvSpPr>
          <p:nvPr>
            <p:ph type="title"/>
          </p:nvPr>
        </p:nvSpPr>
        <p:spPr>
          <a:xfrm>
            <a:off x="469490" y="320880"/>
            <a:ext cx="11158310" cy="925359"/>
          </a:xfrm>
          <a:ln>
            <a:solidFill>
              <a:schemeClr val="tx1"/>
            </a:solidFill>
          </a:ln>
        </p:spPr>
        <p:txBody>
          <a:bodyPr>
            <a:normAutofit/>
          </a:bodyPr>
          <a:lstStyle/>
          <a:p>
            <a:r>
              <a:rPr lang="en-GB" dirty="0"/>
              <a:t> </a:t>
            </a:r>
            <a:r>
              <a:rPr lang="en-GB" b="1" dirty="0">
                <a:solidFill>
                  <a:schemeClr val="bg1"/>
                </a:solidFill>
                <a:highlight>
                  <a:srgbClr val="FFFF00"/>
                </a:highlight>
              </a:rPr>
              <a:t>Creative Wales: </a:t>
            </a:r>
            <a:r>
              <a:rPr lang="en-GB" b="1" dirty="0"/>
              <a:t>Game Development funding</a:t>
            </a:r>
            <a:endParaRPr lang="en-GB" dirty="0"/>
          </a:p>
        </p:txBody>
      </p:sp>
      <p:sp>
        <p:nvSpPr>
          <p:cNvPr id="3" name="Content Placeholder 2">
            <a:extLst>
              <a:ext uri="{FF2B5EF4-FFF2-40B4-BE49-F238E27FC236}">
                <a16:creationId xmlns:a16="http://schemas.microsoft.com/office/drawing/2014/main" id="{26A27279-B982-3AF8-1417-ED3CDF163EB1}"/>
              </a:ext>
            </a:extLst>
          </p:cNvPr>
          <p:cNvSpPr>
            <a:spLocks noGrp="1"/>
          </p:cNvSpPr>
          <p:nvPr>
            <p:ph idx="1"/>
          </p:nvPr>
        </p:nvSpPr>
        <p:spPr>
          <a:xfrm>
            <a:off x="529787" y="1390548"/>
            <a:ext cx="11158310" cy="5378962"/>
          </a:xfrm>
        </p:spPr>
        <p:txBody>
          <a:bodyPr>
            <a:noAutofit/>
          </a:bodyPr>
          <a:lstStyle/>
          <a:p>
            <a:r>
              <a:rPr lang="en-GB" dirty="0"/>
              <a:t>The Welsh Government supports Animators &amp; Game developers through ‘</a:t>
            </a:r>
            <a:r>
              <a:rPr lang="en-GB" b="1" dirty="0">
                <a:solidFill>
                  <a:schemeClr val="bg1"/>
                </a:solidFill>
                <a:highlight>
                  <a:srgbClr val="FFFF00"/>
                </a:highlight>
              </a:rPr>
              <a:t>Creative </a:t>
            </a:r>
            <a:r>
              <a:rPr lang="en-GB" b="1" dirty="0" err="1">
                <a:solidFill>
                  <a:schemeClr val="bg1"/>
                </a:solidFill>
                <a:highlight>
                  <a:srgbClr val="FFFF00"/>
                </a:highlight>
              </a:rPr>
              <a:t>Wales</a:t>
            </a:r>
            <a:r>
              <a:rPr lang="en-GB" b="1" dirty="0" err="1"/>
              <a:t>’</a:t>
            </a:r>
            <a:endParaRPr lang="en-GB" b="1" dirty="0"/>
          </a:p>
          <a:p>
            <a:r>
              <a:rPr lang="en-GB" dirty="0"/>
              <a:t>Launched in 2020, its Wales economic development agency for the Welsh creative industries. </a:t>
            </a:r>
          </a:p>
          <a:p>
            <a:pPr marL="0" indent="0">
              <a:buNone/>
            </a:pPr>
            <a:r>
              <a:rPr lang="en-GB" dirty="0"/>
              <a:t>For Game dev it has 2 main funding options: </a:t>
            </a:r>
          </a:p>
          <a:p>
            <a:r>
              <a:rPr lang="en-GB" dirty="0"/>
              <a:t>1. </a:t>
            </a:r>
            <a:r>
              <a:rPr lang="en-GB" b="1" dirty="0">
                <a:solidFill>
                  <a:schemeClr val="bg1"/>
                </a:solidFill>
                <a:highlight>
                  <a:srgbClr val="FFFF00"/>
                </a:highlight>
              </a:rPr>
              <a:t>Games Development Fund:</a:t>
            </a:r>
            <a:r>
              <a:rPr lang="en-GB" dirty="0">
                <a:solidFill>
                  <a:schemeClr val="bg1"/>
                </a:solidFill>
                <a:highlight>
                  <a:srgbClr val="FFFF00"/>
                </a:highlight>
              </a:rPr>
              <a:t> </a:t>
            </a:r>
            <a:r>
              <a:rPr lang="en-GB" dirty="0"/>
              <a:t>for new Game development ideas with a focus on commercialisation.</a:t>
            </a:r>
          </a:p>
          <a:p>
            <a:pPr lvl="1"/>
            <a:r>
              <a:rPr lang="en-GB" b="1" dirty="0"/>
              <a:t>Funding available: £10,000 – £50,000</a:t>
            </a:r>
            <a:r>
              <a:rPr lang="en-GB" dirty="0"/>
              <a:t> for developing new games.</a:t>
            </a:r>
          </a:p>
          <a:p>
            <a:r>
              <a:rPr lang="en-GB" dirty="0"/>
              <a:t>2. </a:t>
            </a:r>
            <a:r>
              <a:rPr lang="en-GB" b="1" dirty="0">
                <a:solidFill>
                  <a:schemeClr val="bg1"/>
                </a:solidFill>
                <a:highlight>
                  <a:srgbClr val="FFFF00"/>
                </a:highlight>
              </a:rPr>
              <a:t>Games Scale Up Fund for Wales</a:t>
            </a:r>
            <a:r>
              <a:rPr lang="en-GB" b="1" dirty="0"/>
              <a:t>:</a:t>
            </a:r>
            <a:r>
              <a:rPr lang="en-GB" dirty="0"/>
              <a:t> growth‑oriented fund designed to help existing Game studios scale operations and expand.</a:t>
            </a:r>
          </a:p>
          <a:p>
            <a:pPr lvl="1"/>
            <a:r>
              <a:rPr lang="en-GB" b="1" dirty="0"/>
              <a:t>Funding available: £50,000 – £150,000</a:t>
            </a:r>
            <a:r>
              <a:rPr lang="en-GB" dirty="0"/>
              <a:t> to scale operations and expand successful prototypes. </a:t>
            </a:r>
          </a:p>
          <a:p>
            <a:endParaRPr lang="en-GB" dirty="0"/>
          </a:p>
        </p:txBody>
      </p:sp>
      <p:sp>
        <p:nvSpPr>
          <p:cNvPr id="4" name="Rectangle 3">
            <a:extLst>
              <a:ext uri="{FF2B5EF4-FFF2-40B4-BE49-F238E27FC236}">
                <a16:creationId xmlns:a16="http://schemas.microsoft.com/office/drawing/2014/main" id="{2985C3D6-D59D-07A7-BF5E-03DB5D13AE3F}"/>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Game controller with solid fill">
            <a:extLst>
              <a:ext uri="{FF2B5EF4-FFF2-40B4-BE49-F238E27FC236}">
                <a16:creationId xmlns:a16="http://schemas.microsoft.com/office/drawing/2014/main" id="{FDE7AF7C-2D25-1051-175E-BBAEB4A9AF0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588188" y="320880"/>
            <a:ext cx="914400" cy="914400"/>
          </a:xfrm>
          <a:prstGeom prst="rect">
            <a:avLst/>
          </a:prstGeom>
        </p:spPr>
      </p:pic>
    </p:spTree>
    <p:extLst>
      <p:ext uri="{BB962C8B-B14F-4D97-AF65-F5344CB8AC3E}">
        <p14:creationId xmlns:p14="http://schemas.microsoft.com/office/powerpoint/2010/main" val="4250785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DDB0C-E048-9853-8955-D8870D17D9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AA4B5-FC11-D2E1-E3C7-3508728DB9B0}"/>
              </a:ext>
            </a:extLst>
          </p:cNvPr>
          <p:cNvSpPr>
            <a:spLocks noGrp="1"/>
          </p:cNvSpPr>
          <p:nvPr>
            <p:ph type="title"/>
          </p:nvPr>
        </p:nvSpPr>
        <p:spPr>
          <a:xfrm>
            <a:off x="469489" y="320880"/>
            <a:ext cx="11158310" cy="995302"/>
          </a:xfrm>
          <a:ln>
            <a:solidFill>
              <a:schemeClr val="tx1"/>
            </a:solidFill>
          </a:ln>
        </p:spPr>
        <p:txBody>
          <a:bodyPr>
            <a:normAutofit/>
          </a:bodyPr>
          <a:lstStyle/>
          <a:p>
            <a:r>
              <a:rPr lang="en-GB" b="1" dirty="0"/>
              <a:t>Creative Wales: Production Funding</a:t>
            </a:r>
            <a:endParaRPr lang="en-GB" dirty="0"/>
          </a:p>
        </p:txBody>
      </p:sp>
      <p:sp>
        <p:nvSpPr>
          <p:cNvPr id="3" name="Content Placeholder 2">
            <a:extLst>
              <a:ext uri="{FF2B5EF4-FFF2-40B4-BE49-F238E27FC236}">
                <a16:creationId xmlns:a16="http://schemas.microsoft.com/office/drawing/2014/main" id="{6C2C37DD-8D4A-3211-606B-7639DDCFA132}"/>
              </a:ext>
            </a:extLst>
          </p:cNvPr>
          <p:cNvSpPr>
            <a:spLocks noGrp="1"/>
          </p:cNvSpPr>
          <p:nvPr>
            <p:ph idx="1"/>
          </p:nvPr>
        </p:nvSpPr>
        <p:spPr>
          <a:xfrm>
            <a:off x="533101" y="1446199"/>
            <a:ext cx="11158310" cy="4746783"/>
          </a:xfrm>
        </p:spPr>
        <p:txBody>
          <a:bodyPr>
            <a:noAutofit/>
          </a:bodyPr>
          <a:lstStyle/>
          <a:p>
            <a:pPr marL="342900" lvl="0" indent="-342900" fontAlgn="t"/>
            <a:r>
              <a:rPr lang="en-GB" dirty="0"/>
              <a:t>Specifically for </a:t>
            </a:r>
            <a:r>
              <a:rPr lang="en-GB" b="1" dirty="0"/>
              <a:t>animation</a:t>
            </a:r>
            <a:r>
              <a:rPr lang="en-GB" dirty="0"/>
              <a:t>, film, TV and </a:t>
            </a:r>
            <a:r>
              <a:rPr lang="en-GB" b="1" dirty="0"/>
              <a:t>games</a:t>
            </a:r>
            <a:r>
              <a:rPr lang="en-GB" dirty="0"/>
              <a:t>.</a:t>
            </a:r>
          </a:p>
          <a:p>
            <a:pPr marL="342900" indent="-342900" fontAlgn="t"/>
            <a:r>
              <a:rPr lang="en-GB" b="1" dirty="0">
                <a:solidFill>
                  <a:schemeClr val="bg1"/>
                </a:solidFill>
                <a:highlight>
                  <a:srgbClr val="FFFF00"/>
                </a:highlight>
              </a:rPr>
              <a:t>Creative Wales ‘Production Funding’</a:t>
            </a:r>
            <a:r>
              <a:rPr lang="en-GB" b="1" dirty="0">
                <a:solidFill>
                  <a:schemeClr val="bg1"/>
                </a:solidFill>
              </a:rPr>
              <a:t> </a:t>
            </a:r>
            <a:r>
              <a:rPr lang="en-GB" dirty="0"/>
              <a:t>is suitable for Wales-based animation &amp; games companies developing productions for international audiences.</a:t>
            </a:r>
          </a:p>
          <a:p>
            <a:pPr marL="342900" lvl="0" indent="-342900" fontAlgn="t"/>
            <a:r>
              <a:rPr lang="en-GB" dirty="0"/>
              <a:t>Projects need a credible finance plan, commercial viability and activity taking place in Wales.</a:t>
            </a:r>
          </a:p>
          <a:p>
            <a:pPr marL="0" lvl="0" indent="0" fontAlgn="t">
              <a:buNone/>
            </a:pPr>
            <a:r>
              <a:rPr lang="en-GB" dirty="0"/>
              <a:t>For further information and how to apply please click here: </a:t>
            </a:r>
          </a:p>
          <a:p>
            <a:pPr marL="342900" lvl="0" indent="-342900" fontAlgn="t"/>
            <a:r>
              <a:rPr lang="en-GB" dirty="0">
                <a:hlinkClick r:id="rId3"/>
              </a:rPr>
              <a:t>Creative Wales Production Funding </a:t>
            </a:r>
            <a:endParaRPr lang="en-GB" dirty="0"/>
          </a:p>
          <a:p>
            <a:pPr marL="800100" lvl="1" indent="-342900" fontAlgn="t"/>
            <a:r>
              <a:rPr lang="en-GB" dirty="0"/>
              <a:t>Bg. Creative Wales won't pay for the whole project other funders are also needed (see notes).</a:t>
            </a:r>
          </a:p>
        </p:txBody>
      </p:sp>
      <p:sp>
        <p:nvSpPr>
          <p:cNvPr id="6" name="Rectangle 5">
            <a:extLst>
              <a:ext uri="{FF2B5EF4-FFF2-40B4-BE49-F238E27FC236}">
                <a16:creationId xmlns:a16="http://schemas.microsoft.com/office/drawing/2014/main" id="{8F2AAC9A-6F6D-C02B-A332-580E6BA0D2F7}"/>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6CB03C7E-42D9-4294-8D57-D2BA41DE494F}"/>
              </a:ext>
            </a:extLst>
          </p:cNvPr>
          <p:cNvGrpSpPr/>
          <p:nvPr/>
        </p:nvGrpSpPr>
        <p:grpSpPr>
          <a:xfrm>
            <a:off x="8505134" y="-89528"/>
            <a:ext cx="3559606" cy="1746173"/>
            <a:chOff x="5048425" y="4812890"/>
            <a:chExt cx="3559606" cy="1746173"/>
          </a:xfrm>
        </p:grpSpPr>
        <p:pic>
          <p:nvPicPr>
            <p:cNvPr id="7" name="Graphic 6" descr="Palette with solid fill">
              <a:extLst>
                <a:ext uri="{FF2B5EF4-FFF2-40B4-BE49-F238E27FC236}">
                  <a16:creationId xmlns:a16="http://schemas.microsoft.com/office/drawing/2014/main" id="{8D2E23A1-A5F9-302B-21CE-1AABDFCEED8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8425" y="5023336"/>
              <a:ext cx="1535727" cy="1535727"/>
            </a:xfrm>
            <a:prstGeom prst="rect">
              <a:avLst/>
            </a:prstGeom>
          </p:spPr>
        </p:pic>
        <p:pic>
          <p:nvPicPr>
            <p:cNvPr id="9" name="Graphic 8" descr="Clapper board outline">
              <a:extLst>
                <a:ext uri="{FF2B5EF4-FFF2-40B4-BE49-F238E27FC236}">
                  <a16:creationId xmlns:a16="http://schemas.microsoft.com/office/drawing/2014/main" id="{C9B33ECF-CBB2-8528-5E63-29AD8714612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96000" y="4812890"/>
              <a:ext cx="1535727" cy="1535727"/>
            </a:xfrm>
            <a:prstGeom prst="rect">
              <a:avLst/>
            </a:prstGeom>
          </p:spPr>
        </p:pic>
        <p:pic>
          <p:nvPicPr>
            <p:cNvPr id="11" name="Graphic 10" descr="Music notation with solid fill">
              <a:extLst>
                <a:ext uri="{FF2B5EF4-FFF2-40B4-BE49-F238E27FC236}">
                  <a16:creationId xmlns:a16="http://schemas.microsoft.com/office/drawing/2014/main" id="{2F7F3E7A-D77E-B9C8-4075-06EC7BA2B5E9}"/>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072304" y="5001393"/>
              <a:ext cx="1535727" cy="1535727"/>
            </a:xfrm>
            <a:prstGeom prst="rect">
              <a:avLst/>
            </a:prstGeom>
          </p:spPr>
        </p:pic>
      </p:grpSp>
    </p:spTree>
    <p:extLst>
      <p:ext uri="{BB962C8B-B14F-4D97-AF65-F5344CB8AC3E}">
        <p14:creationId xmlns:p14="http://schemas.microsoft.com/office/powerpoint/2010/main" val="30091135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6DC31-C14C-34AD-558C-B56649312D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8CB81B-4E5F-6504-C1C8-D75709799538}"/>
              </a:ext>
            </a:extLst>
          </p:cNvPr>
          <p:cNvSpPr>
            <a:spLocks noGrp="1"/>
          </p:cNvSpPr>
          <p:nvPr>
            <p:ph type="title"/>
          </p:nvPr>
        </p:nvSpPr>
        <p:spPr>
          <a:xfrm>
            <a:off x="469489" y="320880"/>
            <a:ext cx="11158310" cy="995302"/>
          </a:xfrm>
          <a:ln>
            <a:solidFill>
              <a:schemeClr val="tx1"/>
            </a:solidFill>
          </a:ln>
        </p:spPr>
        <p:txBody>
          <a:bodyPr>
            <a:normAutofit/>
          </a:bodyPr>
          <a:lstStyle/>
          <a:p>
            <a:pPr fontAlgn="t"/>
            <a:r>
              <a:rPr lang="en-GB" b="1" dirty="0" err="1"/>
              <a:t>Ffilm</a:t>
            </a:r>
            <a:r>
              <a:rPr lang="en-GB" b="1" dirty="0"/>
              <a:t> Cymru Wales</a:t>
            </a:r>
            <a:endParaRPr lang="en-GB" dirty="0"/>
          </a:p>
        </p:txBody>
      </p:sp>
      <p:sp>
        <p:nvSpPr>
          <p:cNvPr id="3" name="Content Placeholder 2">
            <a:extLst>
              <a:ext uri="{FF2B5EF4-FFF2-40B4-BE49-F238E27FC236}">
                <a16:creationId xmlns:a16="http://schemas.microsoft.com/office/drawing/2014/main" id="{66BBBD14-7E89-AE39-EDE9-C45E6AC7F410}"/>
              </a:ext>
            </a:extLst>
          </p:cNvPr>
          <p:cNvSpPr>
            <a:spLocks noGrp="1"/>
          </p:cNvSpPr>
          <p:nvPr>
            <p:ph idx="1"/>
          </p:nvPr>
        </p:nvSpPr>
        <p:spPr>
          <a:xfrm>
            <a:off x="533101" y="1446199"/>
            <a:ext cx="11158310" cy="4746783"/>
          </a:xfrm>
        </p:spPr>
        <p:txBody>
          <a:bodyPr>
            <a:noAutofit/>
          </a:bodyPr>
          <a:lstStyle/>
          <a:p>
            <a:pPr marL="342900" lvl="0" indent="-342900" fontAlgn="t"/>
            <a:r>
              <a:rPr lang="en-GB" b="1" dirty="0" err="1"/>
              <a:t>Ffilm</a:t>
            </a:r>
            <a:r>
              <a:rPr lang="en-GB" b="1" dirty="0"/>
              <a:t> Cymru Wales</a:t>
            </a:r>
            <a:r>
              <a:rPr lang="en-GB" dirty="0"/>
              <a:t> ‘Feature Film Development Fund’ explicitly includes animation, with development awards of </a:t>
            </a:r>
            <a:r>
              <a:rPr lang="en-GB" b="1" dirty="0"/>
              <a:t>up to £10,000 or up to £24,999</a:t>
            </a:r>
            <a:r>
              <a:rPr lang="en-GB" dirty="0"/>
              <a:t>, depending on the development stage of the production.</a:t>
            </a:r>
          </a:p>
          <a:p>
            <a:pPr marL="342900" lvl="0" indent="-342900" fontAlgn="t"/>
            <a:r>
              <a:rPr lang="en-GB" dirty="0"/>
              <a:t>Feature Film Production funding can provide considerably larger investment, with awards of up to </a:t>
            </a:r>
            <a:r>
              <a:rPr lang="en-GB" b="1" dirty="0"/>
              <a:t>£600,000</a:t>
            </a:r>
            <a:r>
              <a:rPr lang="en-GB" dirty="0"/>
              <a:t>, although most awards are smaller and normally do not exceed 50% of the production budget.</a:t>
            </a:r>
          </a:p>
          <a:p>
            <a:pPr marL="342900" lvl="0" indent="-342900" fontAlgn="t"/>
            <a:r>
              <a:rPr lang="en-GB" dirty="0"/>
              <a:t>For more information and how to apply please click here:</a:t>
            </a:r>
          </a:p>
          <a:p>
            <a:pPr marL="800100" lvl="1" indent="-342900" fontAlgn="t"/>
            <a:r>
              <a:rPr lang="en-GB" dirty="0">
                <a:hlinkClick r:id="rId3"/>
              </a:rPr>
              <a:t>Film Development &amp; Production | </a:t>
            </a:r>
            <a:r>
              <a:rPr lang="en-GB" dirty="0" err="1">
                <a:hlinkClick r:id="rId3"/>
              </a:rPr>
              <a:t>Ffilm</a:t>
            </a:r>
            <a:r>
              <a:rPr lang="en-GB" dirty="0">
                <a:hlinkClick r:id="rId3"/>
              </a:rPr>
              <a:t> Cymru</a:t>
            </a:r>
            <a:endParaRPr lang="en-GB" dirty="0"/>
          </a:p>
          <a:p>
            <a:pPr marL="800100" lvl="1" indent="-342900" fontAlgn="t"/>
            <a:r>
              <a:rPr lang="en-GB" dirty="0">
                <a:hlinkClick r:id="rId4"/>
              </a:rPr>
              <a:t>Feature Film Production | </a:t>
            </a:r>
            <a:r>
              <a:rPr lang="en-GB" dirty="0" err="1">
                <a:hlinkClick r:id="rId4"/>
              </a:rPr>
              <a:t>Ffilm</a:t>
            </a:r>
            <a:r>
              <a:rPr lang="en-GB" dirty="0">
                <a:hlinkClick r:id="rId4"/>
              </a:rPr>
              <a:t> Cymru</a:t>
            </a:r>
            <a:endParaRPr lang="en-GB" dirty="0"/>
          </a:p>
        </p:txBody>
      </p:sp>
      <p:sp>
        <p:nvSpPr>
          <p:cNvPr id="6" name="Rectangle 5">
            <a:extLst>
              <a:ext uri="{FF2B5EF4-FFF2-40B4-BE49-F238E27FC236}">
                <a16:creationId xmlns:a16="http://schemas.microsoft.com/office/drawing/2014/main" id="{AF802221-3DA0-80EB-78FB-A7114A40749A}"/>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F6D9BF1E-14DE-3ABF-92C8-D7A936AFB9E0}"/>
              </a:ext>
            </a:extLst>
          </p:cNvPr>
          <p:cNvGrpSpPr/>
          <p:nvPr/>
        </p:nvGrpSpPr>
        <p:grpSpPr>
          <a:xfrm>
            <a:off x="4268841" y="5111827"/>
            <a:ext cx="3559606" cy="1746173"/>
            <a:chOff x="5048425" y="4812890"/>
            <a:chExt cx="3559606" cy="1746173"/>
          </a:xfrm>
        </p:grpSpPr>
        <p:pic>
          <p:nvPicPr>
            <p:cNvPr id="7" name="Graphic 6" descr="Palette with solid fill">
              <a:extLst>
                <a:ext uri="{FF2B5EF4-FFF2-40B4-BE49-F238E27FC236}">
                  <a16:creationId xmlns:a16="http://schemas.microsoft.com/office/drawing/2014/main" id="{89618565-6914-A2E5-0415-F2A70C5E3FC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048425" y="5023336"/>
              <a:ext cx="1535727" cy="1535727"/>
            </a:xfrm>
            <a:prstGeom prst="rect">
              <a:avLst/>
            </a:prstGeom>
          </p:spPr>
        </p:pic>
        <p:pic>
          <p:nvPicPr>
            <p:cNvPr id="9" name="Graphic 8" descr="Clapper board outline">
              <a:extLst>
                <a:ext uri="{FF2B5EF4-FFF2-40B4-BE49-F238E27FC236}">
                  <a16:creationId xmlns:a16="http://schemas.microsoft.com/office/drawing/2014/main" id="{C1613527-9B66-189C-48C6-57559DBDD109}"/>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96000" y="4812890"/>
              <a:ext cx="1535727" cy="1535727"/>
            </a:xfrm>
            <a:prstGeom prst="rect">
              <a:avLst/>
            </a:prstGeom>
          </p:spPr>
        </p:pic>
        <p:pic>
          <p:nvPicPr>
            <p:cNvPr id="11" name="Graphic 10" descr="Music notation with solid fill">
              <a:extLst>
                <a:ext uri="{FF2B5EF4-FFF2-40B4-BE49-F238E27FC236}">
                  <a16:creationId xmlns:a16="http://schemas.microsoft.com/office/drawing/2014/main" id="{25BB0010-05BD-6ED1-E54D-0EC9A7677A33}"/>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072304" y="5001393"/>
              <a:ext cx="1535727" cy="1535727"/>
            </a:xfrm>
            <a:prstGeom prst="rect">
              <a:avLst/>
            </a:prstGeom>
          </p:spPr>
        </p:pic>
      </p:grpSp>
    </p:spTree>
    <p:extLst>
      <p:ext uri="{BB962C8B-B14F-4D97-AF65-F5344CB8AC3E}">
        <p14:creationId xmlns:p14="http://schemas.microsoft.com/office/powerpoint/2010/main" val="26207136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C9F50-7D78-AC96-BD07-54953965A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0F0FB7-44BD-6033-331D-C5910611422A}"/>
              </a:ext>
            </a:extLst>
          </p:cNvPr>
          <p:cNvSpPr>
            <a:spLocks noGrp="1"/>
          </p:cNvSpPr>
          <p:nvPr>
            <p:ph type="title"/>
          </p:nvPr>
        </p:nvSpPr>
        <p:spPr>
          <a:xfrm>
            <a:off x="469489" y="320880"/>
            <a:ext cx="11158310" cy="995302"/>
          </a:xfrm>
          <a:ln>
            <a:solidFill>
              <a:schemeClr val="tx1"/>
            </a:solidFill>
          </a:ln>
        </p:spPr>
        <p:txBody>
          <a:bodyPr>
            <a:normAutofit/>
          </a:bodyPr>
          <a:lstStyle/>
          <a:p>
            <a:pPr fontAlgn="t"/>
            <a:r>
              <a:rPr lang="en-GB" b="1" dirty="0"/>
              <a:t>BFI: British Film Institute</a:t>
            </a:r>
            <a:endParaRPr lang="en-GB" dirty="0"/>
          </a:p>
        </p:txBody>
      </p:sp>
      <p:sp>
        <p:nvSpPr>
          <p:cNvPr id="3" name="Content Placeholder 2">
            <a:extLst>
              <a:ext uri="{FF2B5EF4-FFF2-40B4-BE49-F238E27FC236}">
                <a16:creationId xmlns:a16="http://schemas.microsoft.com/office/drawing/2014/main" id="{1AC662FE-38A0-C916-642A-0C2F9021A666}"/>
              </a:ext>
            </a:extLst>
          </p:cNvPr>
          <p:cNvSpPr>
            <a:spLocks noGrp="1"/>
          </p:cNvSpPr>
          <p:nvPr>
            <p:ph idx="1"/>
          </p:nvPr>
        </p:nvSpPr>
        <p:spPr>
          <a:xfrm>
            <a:off x="585488" y="1516144"/>
            <a:ext cx="11158310" cy="4746783"/>
          </a:xfrm>
        </p:spPr>
        <p:txBody>
          <a:bodyPr>
            <a:noAutofit/>
          </a:bodyPr>
          <a:lstStyle/>
          <a:p>
            <a:pPr fontAlgn="t">
              <a:buNone/>
            </a:pPr>
            <a:r>
              <a:rPr lang="en-GB" b="1" dirty="0"/>
              <a:t>BFI National Lottery Funding options:</a:t>
            </a:r>
            <a:endParaRPr lang="en-GB" dirty="0"/>
          </a:p>
          <a:p>
            <a:pPr marL="342900" lvl="0" indent="-342900" fontAlgn="t"/>
            <a:r>
              <a:rPr lang="en-GB" dirty="0"/>
              <a:t>BFI’s ‘</a:t>
            </a:r>
            <a:r>
              <a:rPr lang="en-GB" b="1" dirty="0"/>
              <a:t>Development Funding</a:t>
            </a:r>
            <a:r>
              <a:rPr lang="en-GB" dirty="0"/>
              <a:t>’ supports development of original </a:t>
            </a:r>
            <a:r>
              <a:rPr lang="en-GB" b="1" dirty="0"/>
              <a:t>Animated feature films</a:t>
            </a:r>
            <a:r>
              <a:rPr lang="en-GB" dirty="0"/>
              <a:t> and is open year-round, subject to closure periods.</a:t>
            </a:r>
          </a:p>
          <a:p>
            <a:pPr marL="342900" lvl="0" indent="-342900" fontAlgn="t"/>
            <a:r>
              <a:rPr lang="en-GB" dirty="0"/>
              <a:t>The BFI's ‘</a:t>
            </a:r>
            <a:r>
              <a:rPr lang="en-GB" b="1" dirty="0"/>
              <a:t>Discovery and Impact feature</a:t>
            </a:r>
            <a:r>
              <a:rPr lang="en-GB" dirty="0"/>
              <a:t>’ funds also explicitly support animation.</a:t>
            </a:r>
          </a:p>
          <a:p>
            <a:pPr marL="342900" indent="-342900" fontAlgn="t"/>
            <a:r>
              <a:rPr lang="en-GB" dirty="0"/>
              <a:t>There is also a dedicated </a:t>
            </a:r>
            <a:r>
              <a:rPr lang="en-GB" b="1" dirty="0"/>
              <a:t>BFI ‘Short Form Animation Fund, </a:t>
            </a:r>
            <a:r>
              <a:rPr lang="en-GB" dirty="0"/>
              <a:t>again</a:t>
            </a:r>
            <a:r>
              <a:rPr lang="en-GB" b="1" dirty="0"/>
              <a:t> </a:t>
            </a:r>
            <a:r>
              <a:rPr lang="en-GB" dirty="0"/>
              <a:t>subject to closure periods.</a:t>
            </a:r>
          </a:p>
          <a:p>
            <a:pPr marL="342900" indent="-342900" fontAlgn="t"/>
            <a:r>
              <a:rPr lang="en-GB" dirty="0"/>
              <a:t>For further information and how to apply please click-here: </a:t>
            </a:r>
            <a:r>
              <a:rPr lang="en-GB" dirty="0">
                <a:hlinkClick r:id="rId3"/>
              </a:rPr>
              <a:t>BFI Short Form Animation Fund | BFI</a:t>
            </a:r>
            <a:endParaRPr lang="en-GB" dirty="0"/>
          </a:p>
        </p:txBody>
      </p:sp>
      <p:sp>
        <p:nvSpPr>
          <p:cNvPr id="6" name="Rectangle 5">
            <a:extLst>
              <a:ext uri="{FF2B5EF4-FFF2-40B4-BE49-F238E27FC236}">
                <a16:creationId xmlns:a16="http://schemas.microsoft.com/office/drawing/2014/main" id="{094ABAD5-5BCA-0129-93EE-8BC4E1AC8FB9}"/>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33C8D493-87AB-48C1-E749-7D968B79BF5A}"/>
              </a:ext>
            </a:extLst>
          </p:cNvPr>
          <p:cNvGrpSpPr/>
          <p:nvPr/>
        </p:nvGrpSpPr>
        <p:grpSpPr>
          <a:xfrm>
            <a:off x="7959778" y="-89528"/>
            <a:ext cx="3559606" cy="1746173"/>
            <a:chOff x="5048425" y="4812890"/>
            <a:chExt cx="3559606" cy="1746173"/>
          </a:xfrm>
        </p:grpSpPr>
        <p:pic>
          <p:nvPicPr>
            <p:cNvPr id="7" name="Graphic 6" descr="Palette with solid fill">
              <a:extLst>
                <a:ext uri="{FF2B5EF4-FFF2-40B4-BE49-F238E27FC236}">
                  <a16:creationId xmlns:a16="http://schemas.microsoft.com/office/drawing/2014/main" id="{BB275D2A-7823-4434-ACD3-175A311B495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8425" y="5023336"/>
              <a:ext cx="1535727" cy="1535727"/>
            </a:xfrm>
            <a:prstGeom prst="rect">
              <a:avLst/>
            </a:prstGeom>
          </p:spPr>
        </p:pic>
        <p:pic>
          <p:nvPicPr>
            <p:cNvPr id="9" name="Graphic 8" descr="Clapper board outline">
              <a:extLst>
                <a:ext uri="{FF2B5EF4-FFF2-40B4-BE49-F238E27FC236}">
                  <a16:creationId xmlns:a16="http://schemas.microsoft.com/office/drawing/2014/main" id="{D18604DB-7EE6-CBA4-E689-27175C243C1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96000" y="4812890"/>
              <a:ext cx="1535727" cy="1535727"/>
            </a:xfrm>
            <a:prstGeom prst="rect">
              <a:avLst/>
            </a:prstGeom>
          </p:spPr>
        </p:pic>
        <p:pic>
          <p:nvPicPr>
            <p:cNvPr id="11" name="Graphic 10" descr="Music notation with solid fill">
              <a:extLst>
                <a:ext uri="{FF2B5EF4-FFF2-40B4-BE49-F238E27FC236}">
                  <a16:creationId xmlns:a16="http://schemas.microsoft.com/office/drawing/2014/main" id="{87143622-1508-5891-FB93-0462768D3D3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072304" y="5001393"/>
              <a:ext cx="1535727" cy="1535727"/>
            </a:xfrm>
            <a:prstGeom prst="rect">
              <a:avLst/>
            </a:prstGeom>
          </p:spPr>
        </p:pic>
      </p:grpSp>
    </p:spTree>
    <p:extLst>
      <p:ext uri="{BB962C8B-B14F-4D97-AF65-F5344CB8AC3E}">
        <p14:creationId xmlns:p14="http://schemas.microsoft.com/office/powerpoint/2010/main" val="8045017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6FAA-DCAC-990F-985B-68F3D6812B4B}"/>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FBE6D560-9330-6437-AE0B-C5FB1E32C92B}"/>
              </a:ext>
            </a:extLst>
          </p:cNvPr>
          <p:cNvSpPr>
            <a:spLocks noGrp="1"/>
          </p:cNvSpPr>
          <p:nvPr>
            <p:ph type="title"/>
          </p:nvPr>
        </p:nvSpPr>
        <p:spPr>
          <a:xfrm>
            <a:off x="440464" y="199103"/>
            <a:ext cx="11454110" cy="1156917"/>
          </a:xfrm>
          <a:ln>
            <a:solidFill>
              <a:schemeClr val="tx1"/>
            </a:solidFill>
          </a:ln>
        </p:spPr>
        <p:txBody>
          <a:bodyPr>
            <a:normAutofit/>
          </a:bodyPr>
          <a:lstStyle/>
          <a:p>
            <a:pPr eaLnBrk="1" hangingPunct="1"/>
            <a:r>
              <a:rPr lang="en-GB" altLang="en-US" sz="5400" b="1" dirty="0">
                <a:solidFill>
                  <a:schemeClr val="bg1"/>
                </a:solidFill>
              </a:rPr>
              <a:t> </a:t>
            </a:r>
            <a:r>
              <a:rPr lang="en-GB" altLang="en-US" sz="5400" b="1" dirty="0"/>
              <a:t>Business Wales Online portal</a:t>
            </a:r>
          </a:p>
        </p:txBody>
      </p:sp>
      <p:sp>
        <p:nvSpPr>
          <p:cNvPr id="17411" name="Rectangle 1">
            <a:extLst>
              <a:ext uri="{FF2B5EF4-FFF2-40B4-BE49-F238E27FC236}">
                <a16:creationId xmlns:a16="http://schemas.microsoft.com/office/drawing/2014/main" id="{B9661A4E-CA7B-114B-0904-6212AE56AEF8}"/>
              </a:ext>
            </a:extLst>
          </p:cNvPr>
          <p:cNvSpPr>
            <a:spLocks noGrp="1" noChangeArrowheads="1"/>
          </p:cNvSpPr>
          <p:nvPr>
            <p:ph idx="1"/>
          </p:nvPr>
        </p:nvSpPr>
        <p:spPr>
          <a:xfrm>
            <a:off x="625137" y="1432318"/>
            <a:ext cx="10482574" cy="295397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46023" rIns="0" bIns="90459" rtlCol="0" anchor="ctr">
            <a:spAutoFit/>
          </a:bodyPr>
          <a:lstStyle/>
          <a:p>
            <a:pPr>
              <a:lnSpc>
                <a:spcPct val="100000"/>
              </a:lnSpc>
              <a:spcBef>
                <a:spcPts val="600"/>
              </a:spcBef>
            </a:pPr>
            <a:r>
              <a:rPr lang="en-GB" altLang="en-US" dirty="0">
                <a:cs typeface="Arial" panose="020B0604020202020204" pitchFamily="34" charset="0"/>
              </a:rPr>
              <a:t>The Welsh Government’s ‘</a:t>
            </a:r>
            <a:r>
              <a:rPr lang="en-GB" altLang="en-US" b="1" dirty="0">
                <a:solidFill>
                  <a:schemeClr val="bg1"/>
                </a:solidFill>
                <a:highlight>
                  <a:srgbClr val="FFFF00"/>
                </a:highlight>
                <a:cs typeface="Arial" panose="020B0604020202020204" pitchFamily="34" charset="0"/>
              </a:rPr>
              <a:t>Business </a:t>
            </a:r>
            <a:r>
              <a:rPr lang="en-GB" altLang="en-US" b="1" dirty="0" err="1">
                <a:solidFill>
                  <a:schemeClr val="bg1"/>
                </a:solidFill>
                <a:highlight>
                  <a:srgbClr val="FFFF00"/>
                </a:highlight>
                <a:cs typeface="Arial" panose="020B0604020202020204" pitchFamily="34" charset="0"/>
              </a:rPr>
              <a:t>Wales</a:t>
            </a:r>
            <a:r>
              <a:rPr lang="en-GB" altLang="en-US" dirty="0" err="1">
                <a:cs typeface="Arial" panose="020B0604020202020204" pitchFamily="34" charset="0"/>
              </a:rPr>
              <a:t>’</a:t>
            </a:r>
            <a:r>
              <a:rPr lang="en-GB" altLang="en-US" dirty="0">
                <a:cs typeface="Arial" panose="020B0604020202020204" pitchFamily="34" charset="0"/>
              </a:rPr>
              <a:t> online portal provides guidance for creating, launching &amp; sustaining a Business Start-Up.</a:t>
            </a:r>
          </a:p>
          <a:p>
            <a:pPr eaLnBrk="1" hangingPunct="1">
              <a:lnSpc>
                <a:spcPct val="100000"/>
              </a:lnSpc>
              <a:spcBef>
                <a:spcPts val="600"/>
              </a:spcBef>
            </a:pPr>
            <a:r>
              <a:rPr lang="en-GB" altLang="en-US" dirty="0">
                <a:cs typeface="Arial" panose="020B0604020202020204" pitchFamily="34" charset="0"/>
              </a:rPr>
              <a:t>It’s a great </a:t>
            </a:r>
            <a:r>
              <a:rPr lang="en-GB" altLang="en-US" b="1" u="sng" dirty="0">
                <a:cs typeface="Arial" panose="020B0604020202020204" pitchFamily="34" charset="0"/>
              </a:rPr>
              <a:t>reference source </a:t>
            </a:r>
            <a:r>
              <a:rPr lang="en-GB" altLang="en-US" dirty="0">
                <a:cs typeface="Arial" panose="020B0604020202020204" pitchFamily="34" charset="0"/>
              </a:rPr>
              <a:t>for information.</a:t>
            </a:r>
          </a:p>
          <a:p>
            <a:pPr>
              <a:lnSpc>
                <a:spcPct val="100000"/>
              </a:lnSpc>
              <a:spcBef>
                <a:spcPts val="600"/>
              </a:spcBef>
            </a:pPr>
            <a:r>
              <a:rPr lang="en-GB" altLang="en-US" dirty="0">
                <a:cs typeface="Arial" panose="020B0604020202020204" pitchFamily="34" charset="0"/>
              </a:rPr>
              <a:t>URL: </a:t>
            </a:r>
            <a:r>
              <a:rPr lang="en-GB" dirty="0">
                <a:hlinkClick r:id="rId2"/>
              </a:rPr>
              <a:t>https://businesswales.gov.wales/</a:t>
            </a:r>
            <a:endParaRPr lang="en-GB" altLang="en-US" dirty="0">
              <a:cs typeface="Arial" panose="020B0604020202020204" pitchFamily="34" charset="0"/>
            </a:endParaRPr>
          </a:p>
          <a:p>
            <a:pPr eaLnBrk="1" hangingPunct="1">
              <a:lnSpc>
                <a:spcPct val="100000"/>
              </a:lnSpc>
              <a:spcBef>
                <a:spcPts val="600"/>
              </a:spcBef>
            </a:pPr>
            <a:r>
              <a:rPr lang="en-GB" altLang="en-US" dirty="0">
                <a:cs typeface="Arial" panose="020B0604020202020204" pitchFamily="34" charset="0"/>
              </a:rPr>
              <a:t>The website also lists different </a:t>
            </a:r>
            <a:r>
              <a:rPr lang="en-US" dirty="0">
                <a:solidFill>
                  <a:schemeClr val="bg1"/>
                </a:solidFill>
                <a:hlinkClick r:id="rId3"/>
              </a:rPr>
              <a:t>finance options and how to apply.</a:t>
            </a:r>
            <a:br>
              <a:rPr lang="en-GB" altLang="en-US" dirty="0"/>
            </a:br>
            <a:endParaRPr lang="en-GB" altLang="en-US" dirty="0"/>
          </a:p>
        </p:txBody>
      </p:sp>
      <p:pic>
        <p:nvPicPr>
          <p:cNvPr id="29700" name="Picture 4">
            <a:hlinkClick r:id="rId2"/>
            <a:extLst>
              <a:ext uri="{FF2B5EF4-FFF2-40B4-BE49-F238E27FC236}">
                <a16:creationId xmlns:a16="http://schemas.microsoft.com/office/drawing/2014/main" id="{6F3E650E-E6F5-6857-E20F-846B28FF0406}"/>
              </a:ext>
            </a:extLst>
          </p:cNvPr>
          <p:cNvPicPr>
            <a:picLocks noChangeAspect="1"/>
          </p:cNvPicPr>
          <p:nvPr/>
        </p:nvPicPr>
        <p:blipFill>
          <a:blip r:embed="rId4" cstate="print">
            <a:extLst>
              <a:ext uri="{28A0092B-C50C-407E-A947-70E740481C1C}">
                <a14:useLocalDpi xmlns:a14="http://schemas.microsoft.com/office/drawing/2010/main" val="0"/>
              </a:ext>
            </a:extLst>
          </a:blip>
          <a:srcRect t="26189"/>
          <a:stretch>
            <a:fillRect/>
          </a:stretch>
        </p:blipFill>
        <p:spPr bwMode="auto">
          <a:xfrm>
            <a:off x="3569884" y="3984011"/>
            <a:ext cx="5052231" cy="26748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3" name="Group 2">
            <a:extLst>
              <a:ext uri="{FF2B5EF4-FFF2-40B4-BE49-F238E27FC236}">
                <a16:creationId xmlns:a16="http://schemas.microsoft.com/office/drawing/2014/main" id="{59921FA4-2802-0AA2-0F9A-F3F466200A5F}"/>
              </a:ext>
            </a:extLst>
          </p:cNvPr>
          <p:cNvGrpSpPr>
            <a:grpSpLocks/>
          </p:cNvGrpSpPr>
          <p:nvPr/>
        </p:nvGrpSpPr>
        <p:grpSpPr bwMode="auto">
          <a:xfrm>
            <a:off x="8371186" y="4721891"/>
            <a:ext cx="1368425" cy="1482725"/>
            <a:chOff x="7164288" y="4005064"/>
            <a:chExt cx="1368425" cy="1482725"/>
          </a:xfrm>
        </p:grpSpPr>
        <p:pic>
          <p:nvPicPr>
            <p:cNvPr id="17414" name="Picture 4" descr="Cambiare la dimensione del puntatore del mouse in Ubuntu ...">
              <a:extLst>
                <a:ext uri="{FF2B5EF4-FFF2-40B4-BE49-F238E27FC236}">
                  <a16:creationId xmlns:a16="http://schemas.microsoft.com/office/drawing/2014/main" id="{658DC529-88E9-99CC-C266-69CE95B5593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64288" y="4005064"/>
              <a:ext cx="1368425"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TextBox 1">
              <a:extLst>
                <a:ext uri="{FF2B5EF4-FFF2-40B4-BE49-F238E27FC236}">
                  <a16:creationId xmlns:a16="http://schemas.microsoft.com/office/drawing/2014/main" id="{8C8F604C-1AFD-B42B-A64D-5EB226860B6E}"/>
                </a:ext>
              </a:extLst>
            </p:cNvPr>
            <p:cNvSpPr txBox="1">
              <a:spLocks noChangeArrowheads="1"/>
            </p:cNvSpPr>
            <p:nvPr/>
          </p:nvSpPr>
          <p:spPr bwMode="auto">
            <a:xfrm>
              <a:off x="7578253" y="4509120"/>
              <a:ext cx="5404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white"/>
                  </a:solidFill>
                  <a:effectLst/>
                  <a:uLnTx/>
                  <a:uFillTx/>
                  <a:latin typeface="Myriad Pro" pitchFamily="34" charset="0"/>
                  <a:ea typeface="+mn-ea"/>
                  <a:cs typeface="+mn-cs"/>
                </a:rPr>
                <a:t>Bg.</a:t>
              </a:r>
            </a:p>
          </p:txBody>
        </p:sp>
      </p:grpSp>
      <p:sp>
        <p:nvSpPr>
          <p:cNvPr id="2" name="Rectangle 1">
            <a:extLst>
              <a:ext uri="{FF2B5EF4-FFF2-40B4-BE49-F238E27FC236}">
                <a16:creationId xmlns:a16="http://schemas.microsoft.com/office/drawing/2014/main" id="{88B9987D-769A-83CC-0640-E87BA544C37C}"/>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7884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9532A593-75AD-F0E1-E319-243D6C1F1400}"/>
              </a:ext>
            </a:extLst>
          </p:cNvPr>
          <p:cNvSpPr>
            <a:spLocks noGrp="1"/>
          </p:cNvSpPr>
          <p:nvPr>
            <p:ph type="title"/>
          </p:nvPr>
        </p:nvSpPr>
        <p:spPr>
          <a:xfrm>
            <a:off x="315944" y="254003"/>
            <a:ext cx="10339766" cy="1080609"/>
          </a:xfrm>
        </p:spPr>
        <p:txBody>
          <a:bodyPr rtlCol="0">
            <a:normAutofit/>
          </a:bodyPr>
          <a:lstStyle/>
          <a:p>
            <a:pPr>
              <a:defRPr/>
            </a:pPr>
            <a:r>
              <a:rPr lang="en-GB" altLang="en-US" sz="6000" b="1" dirty="0"/>
              <a:t>Bg. </a:t>
            </a:r>
            <a:r>
              <a:rPr lang="en-GB" altLang="en-US" b="1" u="sng" dirty="0"/>
              <a:t>Types of finance and how to apply</a:t>
            </a:r>
            <a:endParaRPr lang="en-GB" altLang="en-US" u="sng" dirty="0"/>
          </a:p>
        </p:txBody>
      </p:sp>
      <p:pic>
        <p:nvPicPr>
          <p:cNvPr id="4" name="Picture 3">
            <a:hlinkClick r:id="rId2"/>
            <a:extLst>
              <a:ext uri="{FF2B5EF4-FFF2-40B4-BE49-F238E27FC236}">
                <a16:creationId xmlns:a16="http://schemas.microsoft.com/office/drawing/2014/main" id="{B2AB83A3-19C3-D8E2-277B-873F5D90C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3805" y="1371417"/>
            <a:ext cx="9850944" cy="548658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8436" name="TextBox 5">
            <a:extLst>
              <a:ext uri="{FF2B5EF4-FFF2-40B4-BE49-F238E27FC236}">
                <a16:creationId xmlns:a16="http://schemas.microsoft.com/office/drawing/2014/main" id="{F7FC17A3-FFBB-5C67-D484-8AA0EF7857A5}"/>
              </a:ext>
            </a:extLst>
          </p:cNvPr>
          <p:cNvSpPr txBox="1">
            <a:spLocks noChangeArrowheads="1"/>
          </p:cNvSpPr>
          <p:nvPr/>
        </p:nvSpPr>
        <p:spPr bwMode="auto">
          <a:xfrm>
            <a:off x="898134" y="1334613"/>
            <a:ext cx="994071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hlinkClick r:id="rId4"/>
              </a:rPr>
              <a:t>The Business Wales</a:t>
            </a: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Online portal has</a:t>
            </a:r>
            <a:r>
              <a:rPr kumimoji="0" lang="en-GB" alt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guides </a:t>
            </a: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to many sources of finance that are available for Start-Ups in Wales:</a:t>
            </a:r>
          </a:p>
        </p:txBody>
      </p:sp>
      <p:pic>
        <p:nvPicPr>
          <p:cNvPr id="18438" name="Picture 4" descr="Cambiare la dimensione del puntatore del mouse in Ubuntu ...">
            <a:extLst>
              <a:ext uri="{FF2B5EF4-FFF2-40B4-BE49-F238E27FC236}">
                <a16:creationId xmlns:a16="http://schemas.microsoft.com/office/drawing/2014/main" id="{6BDEF72B-5DC8-C4C9-B302-35EC9D58AD2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1035454">
            <a:off x="10134623" y="3507273"/>
            <a:ext cx="1851592" cy="1993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50834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2CDC1A4-5ACC-C58A-20D9-A8F230438901}"/>
              </a:ext>
            </a:extLst>
          </p:cNvPr>
          <p:cNvSpPr>
            <a:spLocks noGrp="1"/>
          </p:cNvSpPr>
          <p:nvPr>
            <p:ph type="title"/>
          </p:nvPr>
        </p:nvSpPr>
        <p:spPr>
          <a:xfrm>
            <a:off x="838200" y="365126"/>
            <a:ext cx="10515600" cy="919978"/>
          </a:xfrm>
        </p:spPr>
        <p:txBody>
          <a:bodyPr/>
          <a:lstStyle/>
          <a:p>
            <a:pPr eaLnBrk="1" hangingPunct="1"/>
            <a:r>
              <a:rPr lang="en-GB" altLang="en-US" b="1" u="sng" dirty="0"/>
              <a:t>Crowdfunding</a:t>
            </a:r>
            <a:endParaRPr lang="en-GB" altLang="en-US" u="sng" dirty="0"/>
          </a:p>
        </p:txBody>
      </p:sp>
      <p:sp>
        <p:nvSpPr>
          <p:cNvPr id="3" name="Content Placeholder 2">
            <a:extLst>
              <a:ext uri="{FF2B5EF4-FFF2-40B4-BE49-F238E27FC236}">
                <a16:creationId xmlns:a16="http://schemas.microsoft.com/office/drawing/2014/main" id="{F5395DA6-1CF3-9323-F6E7-9697F85B7FFF}"/>
              </a:ext>
            </a:extLst>
          </p:cNvPr>
          <p:cNvSpPr>
            <a:spLocks noGrp="1"/>
          </p:cNvSpPr>
          <p:nvPr>
            <p:ph idx="1"/>
          </p:nvPr>
        </p:nvSpPr>
        <p:spPr>
          <a:xfrm>
            <a:off x="728970" y="1598234"/>
            <a:ext cx="9143268" cy="3916363"/>
          </a:xfrm>
        </p:spPr>
        <p:txBody>
          <a:bodyPr rtlCol="0">
            <a:normAutofit fontScale="92500" lnSpcReduction="10000"/>
          </a:bodyPr>
          <a:lstStyle/>
          <a:p>
            <a:pPr>
              <a:defRPr/>
            </a:pPr>
            <a:r>
              <a:rPr lang="en-GB" sz="3200" dirty="0"/>
              <a:t>Crowdfunding is great way of raising funds to create and launch a new Start-Up. </a:t>
            </a:r>
          </a:p>
          <a:p>
            <a:pPr>
              <a:defRPr/>
            </a:pPr>
            <a:r>
              <a:rPr lang="en-GB" sz="3200" dirty="0"/>
              <a:t>Some popular crowdfunding sites to consider, include:</a:t>
            </a:r>
          </a:p>
          <a:p>
            <a:pPr lvl="1">
              <a:buFont typeface="Courier New" panose="02070309020205020404" pitchFamily="49" charset="0"/>
              <a:buChar char="o"/>
              <a:defRPr/>
            </a:pPr>
            <a:r>
              <a:rPr lang="en-GB" sz="3200" dirty="0">
                <a:hlinkClick r:id="rId2"/>
              </a:rPr>
              <a:t>Seedrs</a:t>
            </a:r>
            <a:endParaRPr lang="en-GB" sz="3200" dirty="0"/>
          </a:p>
          <a:p>
            <a:pPr lvl="1">
              <a:buFont typeface="Courier New" panose="02070309020205020404" pitchFamily="49" charset="0"/>
              <a:buChar char="o"/>
              <a:defRPr/>
            </a:pPr>
            <a:r>
              <a:rPr lang="en-GB" sz="3200" dirty="0">
                <a:hlinkClick r:id="rId3"/>
              </a:rPr>
              <a:t>Kickstarter</a:t>
            </a:r>
            <a:endParaRPr lang="en-GB" sz="3200" dirty="0"/>
          </a:p>
          <a:p>
            <a:pPr lvl="1">
              <a:buFont typeface="Courier New" panose="02070309020205020404" pitchFamily="49" charset="0"/>
              <a:buChar char="o"/>
              <a:defRPr/>
            </a:pPr>
            <a:r>
              <a:rPr lang="en-GB" sz="3200" dirty="0">
                <a:hlinkClick r:id="rId4"/>
              </a:rPr>
              <a:t>Crowd2Fund</a:t>
            </a:r>
            <a:endParaRPr lang="en-GB" sz="3200" dirty="0"/>
          </a:p>
          <a:p>
            <a:pPr lvl="1">
              <a:buFont typeface="Courier New" panose="02070309020205020404" pitchFamily="49" charset="0"/>
              <a:buChar char="o"/>
              <a:defRPr/>
            </a:pPr>
            <a:r>
              <a:rPr lang="en-GB" sz="3200" dirty="0">
                <a:hlinkClick r:id="rId5"/>
              </a:rPr>
              <a:t>CrowdCube</a:t>
            </a:r>
            <a:endParaRPr lang="en-GB" sz="3200" dirty="0"/>
          </a:p>
          <a:p>
            <a:pPr lvl="1">
              <a:buFont typeface="Courier New" panose="02070309020205020404" pitchFamily="49" charset="0"/>
              <a:buChar char="o"/>
              <a:defRPr/>
            </a:pPr>
            <a:r>
              <a:rPr lang="en-GB" sz="3200" dirty="0">
                <a:hlinkClick r:id="rId6"/>
              </a:rPr>
              <a:t>LendingClub</a:t>
            </a:r>
            <a:endParaRPr lang="en-GB" sz="3200" dirty="0"/>
          </a:p>
          <a:p>
            <a:pPr lvl="1">
              <a:buFont typeface="Courier New" panose="02070309020205020404" pitchFamily="49" charset="0"/>
              <a:buChar char="o"/>
              <a:defRPr/>
            </a:pPr>
            <a:r>
              <a:rPr lang="en-GB" sz="3200" dirty="0">
                <a:hlinkClick r:id="rId7"/>
              </a:rPr>
              <a:t>FundingCircle</a:t>
            </a:r>
            <a:r>
              <a:rPr lang="en-GB" sz="3200" dirty="0"/>
              <a:t>.</a:t>
            </a:r>
          </a:p>
        </p:txBody>
      </p:sp>
      <p:pic>
        <p:nvPicPr>
          <p:cNvPr id="4" name="Picture 3">
            <a:extLst>
              <a:ext uri="{FF2B5EF4-FFF2-40B4-BE49-F238E27FC236}">
                <a16:creationId xmlns:a16="http://schemas.microsoft.com/office/drawing/2014/main" id="{EFFE298B-5CFF-B781-D058-458A32A8624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68003" y="3054624"/>
            <a:ext cx="5753384" cy="26755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Rectangle 1">
            <a:extLst>
              <a:ext uri="{FF2B5EF4-FFF2-40B4-BE49-F238E27FC236}">
                <a16:creationId xmlns:a16="http://schemas.microsoft.com/office/drawing/2014/main" id="{F7B04DCC-BEA8-1362-BA14-F76D9C1B433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1C2DC590-E92E-18AE-318D-41AD7013D2A7}"/>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8B364F4-E83A-35DA-0D47-2BC71ACB010F}"/>
              </a:ext>
            </a:extLst>
          </p:cNvPr>
          <p:cNvSpPr>
            <a:spLocks noGrp="1"/>
          </p:cNvSpPr>
          <p:nvPr>
            <p:ph type="title"/>
          </p:nvPr>
        </p:nvSpPr>
        <p:spPr/>
        <p:txBody>
          <a:bodyPr/>
          <a:lstStyle/>
          <a:p>
            <a:pPr eaLnBrk="1" hangingPunct="1"/>
            <a:r>
              <a:rPr lang="en-GB" altLang="en-US" b="1" u="sng"/>
              <a:t>Development Bank of Wales</a:t>
            </a:r>
          </a:p>
        </p:txBody>
      </p:sp>
      <p:sp>
        <p:nvSpPr>
          <p:cNvPr id="20483" name="Content Placeholder 2">
            <a:extLst>
              <a:ext uri="{FF2B5EF4-FFF2-40B4-BE49-F238E27FC236}">
                <a16:creationId xmlns:a16="http://schemas.microsoft.com/office/drawing/2014/main" id="{CFD89ACE-C064-D0DD-DEB0-3AC9D10DFE57}"/>
              </a:ext>
            </a:extLst>
          </p:cNvPr>
          <p:cNvSpPr>
            <a:spLocks noGrp="1"/>
          </p:cNvSpPr>
          <p:nvPr>
            <p:ph idx="1"/>
          </p:nvPr>
        </p:nvSpPr>
        <p:spPr>
          <a:xfrm>
            <a:off x="926928" y="1690688"/>
            <a:ext cx="10325958" cy="3916362"/>
          </a:xfrm>
        </p:spPr>
        <p:txBody>
          <a:bodyPr>
            <a:normAutofit/>
          </a:bodyPr>
          <a:lstStyle/>
          <a:p>
            <a:pPr eaLnBrk="1" hangingPunct="1"/>
            <a:r>
              <a:rPr lang="en-GB" altLang="en-US" dirty="0"/>
              <a:t>If needed, you can apply to any Bank/Building-society for a loan to help you create and launch a Start-Up.</a:t>
            </a:r>
          </a:p>
          <a:p>
            <a:pPr eaLnBrk="1" hangingPunct="1"/>
            <a:r>
              <a:rPr lang="en-GB" altLang="en-US" dirty="0"/>
              <a:t>One to consider is </a:t>
            </a:r>
            <a:r>
              <a:rPr lang="en-GB" altLang="en-US" dirty="0">
                <a:hlinkClick r:id="rId2"/>
              </a:rPr>
              <a:t>The Development Bank of Wales</a:t>
            </a:r>
            <a:r>
              <a:rPr lang="en-GB" altLang="en-US" dirty="0"/>
              <a:t>. They provide flexible business finance for businesses based in Wales from £1,000 up to £5 million.</a:t>
            </a:r>
            <a:r>
              <a:rPr lang="en-GB" altLang="en-US" b="1" dirty="0"/>
              <a:t> </a:t>
            </a:r>
          </a:p>
          <a:p>
            <a:pPr eaLnBrk="1" hangingPunct="1"/>
            <a:r>
              <a:rPr lang="en-GB" altLang="en-US" dirty="0"/>
              <a:t>For more information: </a:t>
            </a:r>
            <a:r>
              <a:rPr lang="en-GB" altLang="en-US" dirty="0">
                <a:hlinkClick r:id="rId2"/>
              </a:rPr>
              <a:t>https://developmentbank.wales/</a:t>
            </a:r>
            <a:r>
              <a:rPr lang="en-GB" altLang="en-US" dirty="0"/>
              <a:t>. </a:t>
            </a:r>
          </a:p>
        </p:txBody>
      </p:sp>
      <p:sp>
        <p:nvSpPr>
          <p:cNvPr id="2" name="Rectangle 1">
            <a:extLst>
              <a:ext uri="{FF2B5EF4-FFF2-40B4-BE49-F238E27FC236}">
                <a16:creationId xmlns:a16="http://schemas.microsoft.com/office/drawing/2014/main" id="{E2914078-67D4-5023-8137-3397F58E39CE}"/>
              </a:ext>
            </a:extLst>
          </p:cNvPr>
          <p:cNvSpPr/>
          <p:nvPr/>
        </p:nvSpPr>
        <p:spPr>
          <a:xfrm>
            <a:off x="641239" y="428230"/>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AD7275C-F25A-AE13-F978-C80F297615F9}"/>
              </a:ext>
            </a:extLst>
          </p:cNvPr>
          <p:cNvSpPr/>
          <p:nvPr/>
        </p:nvSpPr>
        <p:spPr>
          <a:xfrm>
            <a:off x="580942" y="5556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Internet Banking with solid fill">
            <a:extLst>
              <a:ext uri="{FF2B5EF4-FFF2-40B4-BE49-F238E27FC236}">
                <a16:creationId xmlns:a16="http://schemas.microsoft.com/office/drawing/2014/main" id="{203FCA5B-FCBA-C15E-EA4D-6FCAA6FAA85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06064" y="4556783"/>
            <a:ext cx="1872987" cy="1872987"/>
          </a:xfrm>
          <a:prstGeom prst="rect">
            <a:avLst/>
          </a:prstGeom>
        </p:spPr>
      </p:pic>
      <p:pic>
        <p:nvPicPr>
          <p:cNvPr id="7" name="Graphic 6" descr="Bank with solid fill">
            <a:extLst>
              <a:ext uri="{FF2B5EF4-FFF2-40B4-BE49-F238E27FC236}">
                <a16:creationId xmlns:a16="http://schemas.microsoft.com/office/drawing/2014/main" id="{43E92891-3123-72F1-698F-83732C263F2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886257" y="4466792"/>
            <a:ext cx="1872987" cy="1872987"/>
          </a:xfrm>
          <a:prstGeom prst="rect">
            <a:avLst/>
          </a:prstGeo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96CEA-6E95-1E91-819E-F63ADBBE88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C99F-1228-D4CB-8BCB-37C1A71B44B1}"/>
              </a:ext>
            </a:extLst>
          </p:cNvPr>
          <p:cNvSpPr>
            <a:spLocks noGrp="1"/>
          </p:cNvSpPr>
          <p:nvPr>
            <p:ph type="title"/>
          </p:nvPr>
        </p:nvSpPr>
        <p:spPr/>
        <p:txBody>
          <a:bodyPr>
            <a:normAutofit/>
          </a:bodyPr>
          <a:lstStyle/>
          <a:p>
            <a:r>
              <a:rPr lang="en-GB" sz="4800" b="1" u="sng" dirty="0"/>
              <a:t>Start-up support</a:t>
            </a:r>
          </a:p>
        </p:txBody>
      </p:sp>
      <p:sp>
        <p:nvSpPr>
          <p:cNvPr id="3" name="Content Placeholder 2">
            <a:extLst>
              <a:ext uri="{FF2B5EF4-FFF2-40B4-BE49-F238E27FC236}">
                <a16:creationId xmlns:a16="http://schemas.microsoft.com/office/drawing/2014/main" id="{626C0ECA-CC66-FC7F-90BA-312CA7217FFA}"/>
              </a:ext>
            </a:extLst>
          </p:cNvPr>
          <p:cNvSpPr>
            <a:spLocks noGrp="1"/>
          </p:cNvSpPr>
          <p:nvPr>
            <p:ph idx="1"/>
          </p:nvPr>
        </p:nvSpPr>
        <p:spPr>
          <a:xfrm>
            <a:off x="730622" y="1675521"/>
            <a:ext cx="6430897" cy="4351338"/>
          </a:xfrm>
        </p:spPr>
        <p:txBody>
          <a:bodyPr>
            <a:normAutofit/>
          </a:bodyPr>
          <a:lstStyle/>
          <a:p>
            <a:r>
              <a:rPr lang="en-GB" dirty="0"/>
              <a:t>Most of today’s Big Game &amp; Animation Studios were created by students, just like you, and started while at University.</a:t>
            </a:r>
          </a:p>
          <a:p>
            <a:r>
              <a:rPr lang="en-US" dirty="0"/>
              <a:t>UWTSD have an excellent Enterprise support team. </a:t>
            </a:r>
          </a:p>
          <a:p>
            <a:r>
              <a:rPr lang="en-US" dirty="0"/>
              <a:t>UWTSD Start-Up grant: £500. for more info. </a:t>
            </a:r>
            <a:r>
              <a:rPr lang="en-US" dirty="0">
                <a:hlinkClick r:id="rId2"/>
              </a:rPr>
              <a:t>click-here</a:t>
            </a:r>
            <a:r>
              <a:rPr lang="en-US" dirty="0"/>
              <a:t>.</a:t>
            </a:r>
          </a:p>
          <a:p>
            <a:r>
              <a:rPr lang="en-US" dirty="0"/>
              <a:t>For further advice and support, please email: </a:t>
            </a:r>
            <a:r>
              <a:rPr lang="en-US" dirty="0">
                <a:highlight>
                  <a:srgbClr val="FFFF00"/>
                </a:highlight>
                <a:hlinkClick r:id="rId3"/>
              </a:rPr>
              <a:t>dylan.williams-evans@uwtsd.ac.uk</a:t>
            </a:r>
            <a:endParaRPr lang="en-GB" dirty="0">
              <a:highlight>
                <a:srgbClr val="FFFF00"/>
              </a:highlight>
            </a:endParaRPr>
          </a:p>
        </p:txBody>
      </p:sp>
      <p:sp>
        <p:nvSpPr>
          <p:cNvPr id="4" name="Rectangle 3">
            <a:extLst>
              <a:ext uri="{FF2B5EF4-FFF2-40B4-BE49-F238E27FC236}">
                <a16:creationId xmlns:a16="http://schemas.microsoft.com/office/drawing/2014/main" id="{88A8655A-55EB-773A-7701-D7482A11EDCD}"/>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8AB53BB2-C3C4-88FA-E85A-21EB10F81562}"/>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lose-up of a fist&#10;&#10;Description automatically generated">
            <a:extLst>
              <a:ext uri="{FF2B5EF4-FFF2-40B4-BE49-F238E27FC236}">
                <a16:creationId xmlns:a16="http://schemas.microsoft.com/office/drawing/2014/main" id="{F23B4CD6-CEB3-DB69-B630-48728DB12C43}"/>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081" t="13670" r="23137" b="10140"/>
          <a:stretch/>
        </p:blipFill>
        <p:spPr>
          <a:xfrm>
            <a:off x="7253725" y="1796612"/>
            <a:ext cx="3780545" cy="4016830"/>
          </a:xfrm>
          <a:prstGeom prst="rect">
            <a:avLst/>
          </a:prstGeom>
        </p:spPr>
      </p:pic>
    </p:spTree>
    <p:extLst>
      <p:ext uri="{BB962C8B-B14F-4D97-AF65-F5344CB8AC3E}">
        <p14:creationId xmlns:p14="http://schemas.microsoft.com/office/powerpoint/2010/main" val="24917444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F76CB-BD1C-19DD-C514-01532D29643F}"/>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77120277-68A7-BAB7-6823-4E929617B8CD}"/>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dirty="0">
                <a:solidFill>
                  <a:schemeClr val="bg1"/>
                </a:solidFill>
                <a:highlight>
                  <a:srgbClr val="FFFF00"/>
                </a:highlight>
              </a:rPr>
              <a:t>:</a:t>
            </a:r>
            <a:r>
              <a:rPr lang="en-GB" dirty="0"/>
              <a:t> </a:t>
            </a:r>
            <a:r>
              <a:rPr lang="en-GB" altLang="en-US" sz="5300" dirty="0"/>
              <a:t>Funding options</a:t>
            </a:r>
            <a:endParaRPr lang="en-US" altLang="en-US" sz="5400" b="1" dirty="0"/>
          </a:p>
        </p:txBody>
      </p:sp>
      <p:sp>
        <p:nvSpPr>
          <p:cNvPr id="15362" name="Rectangle 3">
            <a:extLst>
              <a:ext uri="{FF2B5EF4-FFF2-40B4-BE49-F238E27FC236}">
                <a16:creationId xmlns:a16="http://schemas.microsoft.com/office/drawing/2014/main" id="{5FA996B5-90DF-5678-7C62-A53B85FF3159}"/>
              </a:ext>
            </a:extLst>
          </p:cNvPr>
          <p:cNvSpPr>
            <a:spLocks noGrp="1" noChangeArrowheads="1"/>
          </p:cNvSpPr>
          <p:nvPr>
            <p:ph idx="1"/>
          </p:nvPr>
        </p:nvSpPr>
        <p:spPr>
          <a:xfrm>
            <a:off x="862781" y="1551123"/>
            <a:ext cx="10349453" cy="4833824"/>
          </a:xfrm>
        </p:spPr>
        <p:txBody>
          <a:bodyPr rtlCol="0">
            <a:noAutofit/>
          </a:bodyPr>
          <a:lstStyle/>
          <a:p>
            <a:pPr marL="0" indent="0">
              <a:lnSpc>
                <a:spcPct val="100000"/>
              </a:lnSpc>
              <a:spcBef>
                <a:spcPts val="0"/>
              </a:spcBef>
              <a:spcAft>
                <a:spcPts val="600"/>
              </a:spcAft>
              <a:buNone/>
              <a:defRPr/>
            </a:pPr>
            <a:r>
              <a:rPr lang="en-GB" altLang="en-US" sz="3600" b="1" dirty="0"/>
              <a:t>Research and document:</a:t>
            </a:r>
          </a:p>
          <a:p>
            <a:pPr marL="742950" indent="-742950">
              <a:lnSpc>
                <a:spcPct val="100000"/>
              </a:lnSpc>
              <a:spcBef>
                <a:spcPts val="0"/>
              </a:spcBef>
              <a:spcAft>
                <a:spcPts val="600"/>
              </a:spcAft>
              <a:buAutoNum type="arabicPeriod"/>
              <a:defRPr/>
            </a:pPr>
            <a:r>
              <a:rPr lang="en-GB" altLang="en-US" sz="3600" dirty="0"/>
              <a:t>Funding options for your Start-up Studio?</a:t>
            </a:r>
          </a:p>
          <a:p>
            <a:pPr marL="514350" indent="-514350">
              <a:lnSpc>
                <a:spcPct val="100000"/>
              </a:lnSpc>
              <a:spcBef>
                <a:spcPts val="0"/>
              </a:spcBef>
              <a:spcAft>
                <a:spcPts val="600"/>
              </a:spcAft>
              <a:buAutoNum type="arabicPeriod"/>
              <a:defRPr/>
            </a:pPr>
            <a:r>
              <a:rPr lang="en-GB" altLang="en-US" sz="3600" dirty="0"/>
              <a:t>  1/2 students to share when asked.</a:t>
            </a:r>
          </a:p>
          <a:p>
            <a:pPr marL="0" indent="0">
              <a:lnSpc>
                <a:spcPct val="100000"/>
              </a:lnSpc>
              <a:spcBef>
                <a:spcPts val="0"/>
              </a:spcBef>
              <a:spcAft>
                <a:spcPts val="600"/>
              </a:spcAft>
              <a:buNone/>
              <a:defRPr/>
            </a:pPr>
            <a:r>
              <a:rPr lang="en-GB" dirty="0"/>
              <a:t>If needed research or use AI to support you in answering this question.</a:t>
            </a:r>
          </a:p>
          <a:p>
            <a:pPr marL="0" indent="0">
              <a:lnSpc>
                <a:spcPct val="100000"/>
              </a:lnSpc>
              <a:spcBef>
                <a:spcPts val="0"/>
              </a:spcBef>
              <a:spcAft>
                <a:spcPts val="600"/>
              </a:spcAft>
              <a:buNone/>
              <a:defRPr/>
            </a:pPr>
            <a:endParaRPr lang="en-GB" altLang="en-US" sz="3200" dirty="0"/>
          </a:p>
        </p:txBody>
      </p:sp>
      <p:sp>
        <p:nvSpPr>
          <p:cNvPr id="2" name="Rectangle 1">
            <a:extLst>
              <a:ext uri="{FF2B5EF4-FFF2-40B4-BE49-F238E27FC236}">
                <a16:creationId xmlns:a16="http://schemas.microsoft.com/office/drawing/2014/main" id="{7A3BE4F7-E37E-02F1-2D56-2130F97DF87F}"/>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8EF1AB8-6EC1-9BF5-CAEB-C1F59B9D5EE0}"/>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Badge Heart outline">
            <a:extLst>
              <a:ext uri="{FF2B5EF4-FFF2-40B4-BE49-F238E27FC236}">
                <a16:creationId xmlns:a16="http://schemas.microsoft.com/office/drawing/2014/main" id="{A77C45F4-674E-BEA9-4C12-023539DE44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62587" y="4756172"/>
            <a:ext cx="1628775" cy="1628775"/>
          </a:xfrm>
          <a:prstGeom prst="rect">
            <a:avLst/>
          </a:prstGeom>
        </p:spPr>
      </p:pic>
      <p:pic>
        <p:nvPicPr>
          <p:cNvPr id="10" name="Graphic 9" descr="Heart with solid fill">
            <a:extLst>
              <a:ext uri="{FF2B5EF4-FFF2-40B4-BE49-F238E27FC236}">
                <a16:creationId xmlns:a16="http://schemas.microsoft.com/office/drawing/2014/main" id="{37E134FF-4A69-5355-9808-9D8A6DF6C8C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015977" y="139813"/>
            <a:ext cx="1400175" cy="1400175"/>
          </a:xfrm>
          <a:prstGeom prst="rect">
            <a:avLst/>
          </a:prstGeom>
        </p:spPr>
      </p:pic>
    </p:spTree>
    <p:extLst>
      <p:ext uri="{BB962C8B-B14F-4D97-AF65-F5344CB8AC3E}">
        <p14:creationId xmlns:p14="http://schemas.microsoft.com/office/powerpoint/2010/main" val="333002914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B51CA6-CFC8-334A-4990-ECED43845019}"/>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C67515E5-9FD2-E95E-26E3-4637BBDF50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7A78132-24EC-DB6F-2B8D-EA500706343F}"/>
              </a:ext>
            </a:extLst>
          </p:cNvPr>
          <p:cNvSpPr txBox="1"/>
          <p:nvPr/>
        </p:nvSpPr>
        <p:spPr>
          <a:xfrm>
            <a:off x="556533" y="274764"/>
            <a:ext cx="9600342"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a:t>
            </a:r>
            <a:r>
              <a:rPr lang="en-US" sz="5400" b="1" u="sng" dirty="0">
                <a:solidFill>
                  <a:prstClr val="white"/>
                </a:solidFill>
                <a:latin typeface="Calibri Light" panose="020F0302020204030204"/>
              </a:rPr>
              <a:t>Funding</a:t>
            </a: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 share</a:t>
            </a:r>
          </a:p>
        </p:txBody>
      </p:sp>
      <p:sp>
        <p:nvSpPr>
          <p:cNvPr id="14" name="Text Placeholder 3">
            <a:extLst>
              <a:ext uri="{FF2B5EF4-FFF2-40B4-BE49-F238E27FC236}">
                <a16:creationId xmlns:a16="http://schemas.microsoft.com/office/drawing/2014/main" id="{B2CA32DF-B9D9-8BFF-F4AE-C1D1490347B9}"/>
              </a:ext>
            </a:extLst>
          </p:cNvPr>
          <p:cNvSpPr txBox="1">
            <a:spLocks/>
          </p:cNvSpPr>
          <p:nvPr/>
        </p:nvSpPr>
        <p:spPr>
          <a:xfrm>
            <a:off x="365829" y="1642045"/>
            <a:ext cx="11259385" cy="4010080"/>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We achieve more together:</a:t>
            </a:r>
            <a:r>
              <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In small groups of 2/3: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Share your ‘Funding options’ with the person next/near you.</a:t>
            </a:r>
          </a:p>
          <a:p>
            <a:pPr marL="1028700" marR="0" lvl="1" indent="-5715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Discuss and support each other</a:t>
            </a:r>
          </a:p>
        </p:txBody>
      </p:sp>
      <p:sp>
        <p:nvSpPr>
          <p:cNvPr id="60" name="Freeform: Shape 47">
            <a:extLst>
              <a:ext uri="{FF2B5EF4-FFF2-40B4-BE49-F238E27FC236}">
                <a16:creationId xmlns:a16="http://schemas.microsoft.com/office/drawing/2014/main" id="{9B1F6AC3-8BB7-09C5-3464-921C16777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Group brainstorm with solid fill">
            <a:extLst>
              <a:ext uri="{FF2B5EF4-FFF2-40B4-BE49-F238E27FC236}">
                <a16:creationId xmlns:a16="http://schemas.microsoft.com/office/drawing/2014/main" id="{8801831A-FACB-606A-BCCC-BDB0AD266E6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02540" y="4662488"/>
            <a:ext cx="2195512" cy="2195512"/>
          </a:xfrm>
          <a:prstGeom prst="rect">
            <a:avLst/>
          </a:prstGeom>
        </p:spPr>
      </p:pic>
      <p:pic>
        <p:nvPicPr>
          <p:cNvPr id="12" name="Graphic 11" descr="Meeting outline">
            <a:extLst>
              <a:ext uri="{FF2B5EF4-FFF2-40B4-BE49-F238E27FC236}">
                <a16:creationId xmlns:a16="http://schemas.microsoft.com/office/drawing/2014/main" id="{C9482237-54FD-5012-8795-BAEF5FCC53B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2456" y="107243"/>
            <a:ext cx="1302758" cy="1302758"/>
          </a:xfrm>
          <a:prstGeom prst="rect">
            <a:avLst/>
          </a:prstGeom>
        </p:spPr>
      </p:pic>
      <p:sp>
        <p:nvSpPr>
          <p:cNvPr id="13" name="Rectangle 12">
            <a:extLst>
              <a:ext uri="{FF2B5EF4-FFF2-40B4-BE49-F238E27FC236}">
                <a16:creationId xmlns:a16="http://schemas.microsoft.com/office/drawing/2014/main" id="{53772259-0C12-8A73-7A74-4288E3C0D907}"/>
              </a:ext>
            </a:extLst>
          </p:cNvPr>
          <p:cNvSpPr/>
          <p:nvPr/>
        </p:nvSpPr>
        <p:spPr>
          <a:xfrm>
            <a:off x="365829" y="379828"/>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61130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GB" sz="3600" dirty="0">
                <a:ea typeface="DengXian" panose="02010600030101010101" pitchFamily="2" charset="-122"/>
                <a:cs typeface="Segoe UI Emoji" panose="020B0502040204020203" pitchFamily="34" charset="0"/>
              </a:rPr>
              <a:t>Register reminder</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781944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5B6F-CDBF-50E2-0B07-A331581F9F16}"/>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412716652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34C1F-0A38-C32E-5816-5CACA5DA9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F7635-A38D-A17B-94D5-6A97ABE82DD1}"/>
              </a:ext>
            </a:extLst>
          </p:cNvPr>
          <p:cNvSpPr>
            <a:spLocks noGrp="1"/>
          </p:cNvSpPr>
          <p:nvPr>
            <p:ph type="title"/>
          </p:nvPr>
        </p:nvSpPr>
        <p:spPr/>
        <p:txBody>
          <a:bodyPr>
            <a:normAutofit/>
          </a:bodyPr>
          <a:lstStyle/>
          <a:p>
            <a:r>
              <a:rPr lang="en-GB" sz="5400" b="1" dirty="0">
                <a:solidFill>
                  <a:schemeClr val="bg1"/>
                </a:solidFill>
                <a:highlight>
                  <a:srgbClr val="FFFF00"/>
                </a:highlight>
              </a:rPr>
              <a:t>Activity:</a:t>
            </a:r>
            <a:r>
              <a:rPr lang="en-GB" sz="5400" b="1" dirty="0">
                <a:solidFill>
                  <a:schemeClr val="bg1"/>
                </a:solidFill>
              </a:rPr>
              <a:t> </a:t>
            </a:r>
            <a:r>
              <a:rPr lang="en-GB" sz="5400" b="1" dirty="0"/>
              <a:t>Example Business Strategy</a:t>
            </a:r>
          </a:p>
        </p:txBody>
      </p:sp>
      <p:sp>
        <p:nvSpPr>
          <p:cNvPr id="3" name="Content Placeholder 2">
            <a:extLst>
              <a:ext uri="{FF2B5EF4-FFF2-40B4-BE49-F238E27FC236}">
                <a16:creationId xmlns:a16="http://schemas.microsoft.com/office/drawing/2014/main" id="{C414343E-5832-DB17-A01E-1B32B4CD5EF9}"/>
              </a:ext>
            </a:extLst>
          </p:cNvPr>
          <p:cNvSpPr>
            <a:spLocks noGrp="1"/>
          </p:cNvSpPr>
          <p:nvPr>
            <p:ph idx="1"/>
          </p:nvPr>
        </p:nvSpPr>
        <p:spPr>
          <a:xfrm>
            <a:off x="738307" y="1855606"/>
            <a:ext cx="10515600" cy="3404882"/>
          </a:xfrm>
        </p:spPr>
        <p:txBody>
          <a:bodyPr>
            <a:normAutofit/>
          </a:bodyPr>
          <a:lstStyle/>
          <a:p>
            <a:pPr marL="0" indent="0">
              <a:buNone/>
            </a:pPr>
            <a:r>
              <a:rPr lang="en-GB" sz="3200" dirty="0"/>
              <a:t>Document and save your answer to the following question:</a:t>
            </a:r>
          </a:p>
          <a:p>
            <a:pPr marL="514350" indent="-514350">
              <a:buFont typeface="+mj-lt"/>
              <a:buAutoNum type="arabicPeriod"/>
            </a:pPr>
            <a:r>
              <a:rPr lang="en-GB" sz="3200" dirty="0"/>
              <a:t>Q. What is your </a:t>
            </a:r>
            <a:r>
              <a:rPr lang="en-GB" sz="3200" b="1" dirty="0"/>
              <a:t>favourite Studio / Tech Company</a:t>
            </a:r>
            <a:r>
              <a:rPr lang="en-GB" sz="3200" dirty="0"/>
              <a:t>? </a:t>
            </a:r>
          </a:p>
          <a:p>
            <a:pPr marL="514350" indent="-514350">
              <a:buFont typeface="+mj-lt"/>
              <a:buAutoNum type="arabicPeriod"/>
            </a:pPr>
            <a:r>
              <a:rPr lang="en-GB" sz="3200" dirty="0"/>
              <a:t>Q. What is the </a:t>
            </a:r>
            <a:r>
              <a:rPr lang="en-GB" sz="3200" b="1" dirty="0"/>
              <a:t>Business type </a:t>
            </a:r>
            <a:r>
              <a:rPr lang="en-GB" sz="3200" dirty="0"/>
              <a:t>/ </a:t>
            </a:r>
            <a:r>
              <a:rPr lang="en-GB" sz="3200" b="1" dirty="0"/>
              <a:t>Legal classification </a:t>
            </a:r>
            <a:r>
              <a:rPr lang="en-GB" sz="3200" dirty="0"/>
              <a:t>of your favourite Studio / Tech Company? e.g. Plc, Ltd or CIC.</a:t>
            </a:r>
          </a:p>
          <a:p>
            <a:pPr marL="514350" indent="-514350">
              <a:buFont typeface="+mj-lt"/>
              <a:buAutoNum type="arabicPeriod"/>
            </a:pPr>
            <a:r>
              <a:rPr lang="en-GB" sz="3200" dirty="0"/>
              <a:t>Q. Research to find the </a:t>
            </a:r>
            <a:r>
              <a:rPr lang="en-GB" sz="3200" b="1" dirty="0"/>
              <a:t>Mission statement</a:t>
            </a:r>
            <a:r>
              <a:rPr lang="en-GB" sz="3200" dirty="0"/>
              <a:t>, </a:t>
            </a:r>
            <a:r>
              <a:rPr lang="en-GB" sz="3200" b="1" dirty="0"/>
              <a:t>objectives</a:t>
            </a:r>
            <a:r>
              <a:rPr lang="en-GB" sz="3200" dirty="0"/>
              <a:t> and </a:t>
            </a:r>
            <a:r>
              <a:rPr lang="en-GB" sz="3200" b="1" dirty="0"/>
              <a:t>values</a:t>
            </a:r>
            <a:r>
              <a:rPr lang="en-GB" sz="3200" dirty="0"/>
              <a:t> of your favourite Studio / Tech company?</a:t>
            </a:r>
          </a:p>
          <a:p>
            <a:pPr marL="0" indent="0">
              <a:buNone/>
            </a:pPr>
            <a:endParaRPr lang="en-GB" dirty="0"/>
          </a:p>
        </p:txBody>
      </p:sp>
      <p:sp>
        <p:nvSpPr>
          <p:cNvPr id="4" name="Rectangle 3">
            <a:extLst>
              <a:ext uri="{FF2B5EF4-FFF2-40B4-BE49-F238E27FC236}">
                <a16:creationId xmlns:a16="http://schemas.microsoft.com/office/drawing/2014/main" id="{22FAF003-96C1-E346-C890-37BCFBD1B0DD}"/>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41AD42F-594F-EECE-A90C-077B7A32D2F3}"/>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15756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6312</Words>
  <Application>Microsoft Office PowerPoint</Application>
  <PresentationFormat>Widescreen</PresentationFormat>
  <Paragraphs>513</Paragraphs>
  <Slides>75</Slides>
  <Notes>31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75</vt:i4>
      </vt:variant>
    </vt:vector>
  </HeadingPairs>
  <TitlesOfParts>
    <vt:vector size="85" baseType="lpstr">
      <vt:lpstr>DengXian</vt:lpstr>
      <vt:lpstr>Myriad Pro</vt:lpstr>
      <vt:lpstr>Arial</vt:lpstr>
      <vt:lpstr>Calibri</vt:lpstr>
      <vt:lpstr>Calibri Light</vt:lpstr>
      <vt:lpstr>Courier New</vt:lpstr>
      <vt:lpstr>Nunito</vt:lpstr>
      <vt:lpstr>Segoe UI</vt:lpstr>
      <vt:lpstr>Times New Roman</vt:lpstr>
      <vt:lpstr>Office Theme</vt:lpstr>
      <vt:lpstr>PowerPoint Presentation</vt:lpstr>
      <vt:lpstr>LME Assignment:  Lecture-tutorial document</vt:lpstr>
      <vt:lpstr>Support &amp; Feedback:</vt:lpstr>
      <vt:lpstr>Task 1: Q1 Enterprise</vt:lpstr>
      <vt:lpstr>Enterprise = Always an Opportunity for you</vt:lpstr>
      <vt:lpstr>Activity: Your Enterprise</vt:lpstr>
      <vt:lpstr>PowerPoint Presentation</vt:lpstr>
      <vt:lpstr>Activity: Name your Studio Enterprise?</vt:lpstr>
      <vt:lpstr>Business / Company / Studio name?</vt:lpstr>
      <vt:lpstr>Activity: AI &amp; Name Generators</vt:lpstr>
      <vt:lpstr>PowerPoint Presentation</vt:lpstr>
      <vt:lpstr>Activity: Logo</vt:lpstr>
      <vt:lpstr>Examples:</vt:lpstr>
      <vt:lpstr>PowerPoint Presentation</vt:lpstr>
      <vt:lpstr>PowerPoint Presentation</vt:lpstr>
      <vt:lpstr>PowerPoint Presentation</vt:lpstr>
      <vt:lpstr>PowerPoint Presentation</vt:lpstr>
      <vt:lpstr>Bg. Logo design tips</vt:lpstr>
      <vt:lpstr>Activity: Initial Logo creation</vt:lpstr>
      <vt:lpstr>PowerPoint Presentation</vt:lpstr>
      <vt:lpstr>Break time:  Start back at 10:20am</vt:lpstr>
      <vt:lpstr>PowerPoint Presentation</vt:lpstr>
      <vt:lpstr>Consider: Tech Enterprise Type</vt:lpstr>
      <vt:lpstr>Enterprise Types:</vt:lpstr>
      <vt:lpstr>PowerPoint Presentation</vt:lpstr>
      <vt:lpstr>Economic Sectors &amp; Business types</vt:lpstr>
      <vt:lpstr>Private Sector – Business types</vt:lpstr>
      <vt:lpstr>Bg. Example: Sole Traders</vt:lpstr>
      <vt:lpstr>Private Sector - Business types</vt:lpstr>
      <vt:lpstr>Bg. Limited liability </vt:lpstr>
      <vt:lpstr>Bg. Charitable Organisations </vt:lpstr>
      <vt:lpstr>Bg. Example Business Type summary</vt:lpstr>
      <vt:lpstr>Activity: Which Business type?</vt:lpstr>
      <vt:lpstr>Bg. How to Set-Up &amp; Start-Up</vt:lpstr>
      <vt:lpstr>Start here</vt:lpstr>
      <vt:lpstr>PowerPoint Presentation</vt:lpstr>
      <vt:lpstr>Business Strategy</vt:lpstr>
      <vt:lpstr>A Mission Statement</vt:lpstr>
      <vt:lpstr>Example: Mission Statements</vt:lpstr>
      <vt:lpstr>Activity: Mission Statement</vt:lpstr>
      <vt:lpstr>Objectives</vt:lpstr>
      <vt:lpstr>PowerPoint Presentation</vt:lpstr>
      <vt:lpstr>PowerPoint Presentation</vt:lpstr>
      <vt:lpstr>Bg: Make each Objective SMART</vt:lpstr>
      <vt:lpstr>PowerPoint Presentation</vt:lpstr>
      <vt:lpstr>PowerPoint Presentation</vt:lpstr>
      <vt:lpstr>Bg. Example: Google’s Objectives</vt:lpstr>
      <vt:lpstr>Activity: Objectives list discovery</vt:lpstr>
      <vt:lpstr>Activity: Objectives</vt:lpstr>
      <vt:lpstr>Break time:  Start back at 10:15am</vt:lpstr>
      <vt:lpstr>Values</vt:lpstr>
      <vt:lpstr>Example Values</vt:lpstr>
      <vt:lpstr>Bg. Core Values (Words) &amp; Values described</vt:lpstr>
      <vt:lpstr>Activity: Values</vt:lpstr>
      <vt:lpstr>Assignment tip: Business strategy</vt:lpstr>
      <vt:lpstr>PowerPoint Presentation</vt:lpstr>
      <vt:lpstr>PowerPoint Presentation</vt:lpstr>
      <vt:lpstr>DSIT, Innovate UK &amp; Creative Wales</vt:lpstr>
      <vt:lpstr>Innovate UK</vt:lpstr>
      <vt:lpstr> Game development funding: UK Games Fund</vt:lpstr>
      <vt:lpstr> Creative Wales: Game Development funding</vt:lpstr>
      <vt:lpstr>Creative Wales: Production Funding</vt:lpstr>
      <vt:lpstr>Ffilm Cymru Wales</vt:lpstr>
      <vt:lpstr>BFI: British Film Institute</vt:lpstr>
      <vt:lpstr> Business Wales Online portal</vt:lpstr>
      <vt:lpstr>Bg. Types of finance and how to apply</vt:lpstr>
      <vt:lpstr>Crowdfunding</vt:lpstr>
      <vt:lpstr>Development Bank of Wales</vt:lpstr>
      <vt:lpstr>Start-up support</vt:lpstr>
      <vt:lpstr>Activity: Funding options</vt:lpstr>
      <vt:lpstr>PowerPoint Presentation</vt:lpstr>
      <vt:lpstr>Any Questions</vt:lpstr>
      <vt:lpstr>The End.</vt:lpstr>
      <vt:lpstr>Archive slides…</vt:lpstr>
      <vt:lpstr>Activity: Example Business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123</cp:revision>
  <dcterms:created xsi:type="dcterms:W3CDTF">2021-05-24T14:04:41Z</dcterms:created>
  <dcterms:modified xsi:type="dcterms:W3CDTF">2026-10-15T12:08:18Z</dcterms:modified>
</cp:coreProperties>
</file>