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776" r:id="rId4"/>
  </p:sldMasterIdLst>
  <p:notesMasterIdLst>
    <p:notesMasterId r:id="rId34"/>
  </p:notesMasterIdLst>
  <p:handoutMasterIdLst>
    <p:handoutMasterId r:id="rId35"/>
  </p:handoutMasterIdLst>
  <p:sldIdLst>
    <p:sldId id="268" r:id="rId5"/>
    <p:sldId id="282" r:id="rId6"/>
    <p:sldId id="256" r:id="rId7"/>
    <p:sldId id="271" r:id="rId8"/>
    <p:sldId id="283" r:id="rId9"/>
    <p:sldId id="284" r:id="rId10"/>
    <p:sldId id="272" r:id="rId11"/>
    <p:sldId id="273" r:id="rId12"/>
    <p:sldId id="257" r:id="rId13"/>
    <p:sldId id="258" r:id="rId14"/>
    <p:sldId id="279" r:id="rId15"/>
    <p:sldId id="259" r:id="rId16"/>
    <p:sldId id="260" r:id="rId17"/>
    <p:sldId id="270" r:id="rId18"/>
    <p:sldId id="269" r:id="rId19"/>
    <p:sldId id="261" r:id="rId20"/>
    <p:sldId id="262" r:id="rId21"/>
    <p:sldId id="267" r:id="rId22"/>
    <p:sldId id="280" r:id="rId23"/>
    <p:sldId id="274" r:id="rId24"/>
    <p:sldId id="275" r:id="rId25"/>
    <p:sldId id="276" r:id="rId26"/>
    <p:sldId id="263" r:id="rId27"/>
    <p:sldId id="264" r:id="rId28"/>
    <p:sldId id="265" r:id="rId29"/>
    <p:sldId id="281" r:id="rId30"/>
    <p:sldId id="266" r:id="rId31"/>
    <p:sldId id="277" r:id="rId32"/>
    <p:sldId id="278" r:id="rId33"/>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A579C1-709D-4FC1-815F-62A19A96F0E0}" v="53" dt="2022-01-04T09:11:56.6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35" autoAdjust="0"/>
    <p:restoredTop sz="92009" autoAdjust="0"/>
  </p:normalViewPr>
  <p:slideViewPr>
    <p:cSldViewPr showGuides="1">
      <p:cViewPr varScale="1">
        <p:scale>
          <a:sx n="105" d="100"/>
          <a:sy n="105" d="100"/>
        </p:scale>
        <p:origin x="798" y="102"/>
      </p:cViewPr>
      <p:guideLst>
        <p:guide orient="horz" pos="2160"/>
        <p:guide pos="2880"/>
      </p:guideLst>
    </p:cSldViewPr>
  </p:slideViewPr>
  <p:outlineViewPr>
    <p:cViewPr>
      <p:scale>
        <a:sx n="33" d="100"/>
        <a:sy n="33" d="100"/>
      </p:scale>
      <p:origin x="0" y="-11676"/>
    </p:cViewPr>
  </p:outlineViewPr>
  <p:notesTextViewPr>
    <p:cViewPr>
      <p:scale>
        <a:sx n="3" d="2"/>
        <a:sy n="3" d="2"/>
      </p:scale>
      <p:origin x="0" y="0"/>
    </p:cViewPr>
  </p:notesTextViewPr>
  <p:sorterViewPr>
    <p:cViewPr>
      <p:scale>
        <a:sx n="100" d="100"/>
        <a:sy n="100" d="100"/>
      </p:scale>
      <p:origin x="0" y="1302"/>
    </p:cViewPr>
  </p:sorterViewPr>
  <p:notesViewPr>
    <p:cSldViewPr showGuides="1">
      <p:cViewPr>
        <p:scale>
          <a:sx n="75" d="100"/>
          <a:sy n="75" d="100"/>
        </p:scale>
        <p:origin x="-1788" y="4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5059c1ca-85b5-4287-8a2b-cb2ea54da421" providerId="ADAL" clId="{37A579C1-709D-4FC1-815F-62A19A96F0E0}"/>
    <pc:docChg chg="undo custSel addSld modSld">
      <pc:chgData name="Chris House" userId="5059c1ca-85b5-4287-8a2b-cb2ea54da421" providerId="ADAL" clId="{37A579C1-709D-4FC1-815F-62A19A96F0E0}" dt="2022-01-04T09:11:56.793" v="281" actId="27636"/>
      <pc:docMkLst>
        <pc:docMk/>
      </pc:docMkLst>
      <pc:sldChg chg="modSp mod">
        <pc:chgData name="Chris House" userId="5059c1ca-85b5-4287-8a2b-cb2ea54da421" providerId="ADAL" clId="{37A579C1-709D-4FC1-815F-62A19A96F0E0}" dt="2022-01-04T08:54:34.137" v="150" actId="1076"/>
        <pc:sldMkLst>
          <pc:docMk/>
          <pc:sldMk cId="2742976501" sldId="271"/>
        </pc:sldMkLst>
        <pc:spChg chg="mod">
          <ac:chgData name="Chris House" userId="5059c1ca-85b5-4287-8a2b-cb2ea54da421" providerId="ADAL" clId="{37A579C1-709D-4FC1-815F-62A19A96F0E0}" dt="2022-01-04T08:54:30.746" v="149" actId="20577"/>
          <ac:spMkLst>
            <pc:docMk/>
            <pc:sldMk cId="2742976501" sldId="271"/>
            <ac:spMk id="6" creationId="{00000000-0000-0000-0000-000000000000}"/>
          </ac:spMkLst>
        </pc:spChg>
        <pc:picChg chg="mod">
          <ac:chgData name="Chris House" userId="5059c1ca-85b5-4287-8a2b-cb2ea54da421" providerId="ADAL" clId="{37A579C1-709D-4FC1-815F-62A19A96F0E0}" dt="2022-01-04T08:54:34.137" v="150" actId="1076"/>
          <ac:picMkLst>
            <pc:docMk/>
            <pc:sldMk cId="2742976501" sldId="271"/>
            <ac:picMk id="7" creationId="{00000000-0000-0000-0000-000000000000}"/>
          </ac:picMkLst>
        </pc:picChg>
      </pc:sldChg>
      <pc:sldChg chg="modSp new mod modAnim modNotesTx">
        <pc:chgData name="Chris House" userId="5059c1ca-85b5-4287-8a2b-cb2ea54da421" providerId="ADAL" clId="{37A579C1-709D-4FC1-815F-62A19A96F0E0}" dt="2022-01-04T08:53:22.559" v="109"/>
        <pc:sldMkLst>
          <pc:docMk/>
          <pc:sldMk cId="4078009680" sldId="282"/>
        </pc:sldMkLst>
        <pc:spChg chg="mod">
          <ac:chgData name="Chris House" userId="5059c1ca-85b5-4287-8a2b-cb2ea54da421" providerId="ADAL" clId="{37A579C1-709D-4FC1-815F-62A19A96F0E0}" dt="2022-01-04T08:43:48.780" v="17" actId="20577"/>
          <ac:spMkLst>
            <pc:docMk/>
            <pc:sldMk cId="4078009680" sldId="282"/>
            <ac:spMk id="2" creationId="{A701FC87-3470-4663-83B7-C80047F545CB}"/>
          </ac:spMkLst>
        </pc:spChg>
        <pc:spChg chg="mod">
          <ac:chgData name="Chris House" userId="5059c1ca-85b5-4287-8a2b-cb2ea54da421" providerId="ADAL" clId="{37A579C1-709D-4FC1-815F-62A19A96F0E0}" dt="2022-01-04T08:47:47.745" v="74" actId="27636"/>
          <ac:spMkLst>
            <pc:docMk/>
            <pc:sldMk cId="4078009680" sldId="282"/>
            <ac:spMk id="3" creationId="{3C307ACE-5C15-4496-8983-258E42E1F216}"/>
          </ac:spMkLst>
        </pc:spChg>
      </pc:sldChg>
      <pc:sldChg chg="addSp delSp modSp new mod modClrScheme modAnim chgLayout">
        <pc:chgData name="Chris House" userId="5059c1ca-85b5-4287-8a2b-cb2ea54da421" providerId="ADAL" clId="{37A579C1-709D-4FC1-815F-62A19A96F0E0}" dt="2022-01-04T09:11:09.105" v="275"/>
        <pc:sldMkLst>
          <pc:docMk/>
          <pc:sldMk cId="50741252" sldId="283"/>
        </pc:sldMkLst>
        <pc:spChg chg="mod ord">
          <ac:chgData name="Chris House" userId="5059c1ca-85b5-4287-8a2b-cb2ea54da421" providerId="ADAL" clId="{37A579C1-709D-4FC1-815F-62A19A96F0E0}" dt="2022-01-04T08:56:21.962" v="172" actId="700"/>
          <ac:spMkLst>
            <pc:docMk/>
            <pc:sldMk cId="50741252" sldId="283"/>
            <ac:spMk id="2" creationId="{28A7098F-C69F-41E7-95B2-98066488EDFC}"/>
          </ac:spMkLst>
        </pc:spChg>
        <pc:spChg chg="del mod ord">
          <ac:chgData name="Chris House" userId="5059c1ca-85b5-4287-8a2b-cb2ea54da421" providerId="ADAL" clId="{37A579C1-709D-4FC1-815F-62A19A96F0E0}" dt="2022-01-04T08:56:21.962" v="172" actId="700"/>
          <ac:spMkLst>
            <pc:docMk/>
            <pc:sldMk cId="50741252" sldId="283"/>
            <ac:spMk id="3" creationId="{1EC23F23-6C3D-4904-BF05-EC61E824E182}"/>
          </ac:spMkLst>
        </pc:spChg>
        <pc:spChg chg="del">
          <ac:chgData name="Chris House" userId="5059c1ca-85b5-4287-8a2b-cb2ea54da421" providerId="ADAL" clId="{37A579C1-709D-4FC1-815F-62A19A96F0E0}" dt="2022-01-04T08:56:21.962" v="172" actId="700"/>
          <ac:spMkLst>
            <pc:docMk/>
            <pc:sldMk cId="50741252" sldId="283"/>
            <ac:spMk id="4" creationId="{1E12A649-A9A4-40A0-A5C5-2F1E433DDC8C}"/>
          </ac:spMkLst>
        </pc:spChg>
        <pc:spChg chg="mod ord">
          <ac:chgData name="Chris House" userId="5059c1ca-85b5-4287-8a2b-cb2ea54da421" providerId="ADAL" clId="{37A579C1-709D-4FC1-815F-62A19A96F0E0}" dt="2022-01-04T08:56:21.962" v="172" actId="700"/>
          <ac:spMkLst>
            <pc:docMk/>
            <pc:sldMk cId="50741252" sldId="283"/>
            <ac:spMk id="5" creationId="{13C0B6C2-7BD8-4F1B-B2E0-4AA58FC707D6}"/>
          </ac:spMkLst>
        </pc:spChg>
        <pc:spChg chg="add mod ord">
          <ac:chgData name="Chris House" userId="5059c1ca-85b5-4287-8a2b-cb2ea54da421" providerId="ADAL" clId="{37A579C1-709D-4FC1-815F-62A19A96F0E0}" dt="2022-01-04T09:09:51.429" v="260" actId="27636"/>
          <ac:spMkLst>
            <pc:docMk/>
            <pc:sldMk cId="50741252" sldId="283"/>
            <ac:spMk id="6" creationId="{6E7C1CC2-A0A9-467B-9C58-7AB47CABAA4B}"/>
          </ac:spMkLst>
        </pc:spChg>
      </pc:sldChg>
      <pc:sldChg chg="modSp add mod modAnim">
        <pc:chgData name="Chris House" userId="5059c1ca-85b5-4287-8a2b-cb2ea54da421" providerId="ADAL" clId="{37A579C1-709D-4FC1-815F-62A19A96F0E0}" dt="2022-01-04T09:11:56.793" v="281" actId="27636"/>
        <pc:sldMkLst>
          <pc:docMk/>
          <pc:sldMk cId="3327937358" sldId="284"/>
        </pc:sldMkLst>
        <pc:spChg chg="mod">
          <ac:chgData name="Chris House" userId="5059c1ca-85b5-4287-8a2b-cb2ea54da421" providerId="ADAL" clId="{37A579C1-709D-4FC1-815F-62A19A96F0E0}" dt="2022-01-04T09:10:13.748" v="272" actId="20577"/>
          <ac:spMkLst>
            <pc:docMk/>
            <pc:sldMk cId="3327937358" sldId="284"/>
            <ac:spMk id="2" creationId="{28A7098F-C69F-41E7-95B2-98066488EDFC}"/>
          </ac:spMkLst>
        </pc:spChg>
        <pc:spChg chg="mod">
          <ac:chgData name="Chris House" userId="5059c1ca-85b5-4287-8a2b-cb2ea54da421" providerId="ADAL" clId="{37A579C1-709D-4FC1-815F-62A19A96F0E0}" dt="2022-01-04T09:11:56.793" v="281" actId="27636"/>
          <ac:spMkLst>
            <pc:docMk/>
            <pc:sldMk cId="3327937358" sldId="284"/>
            <ac:spMk id="6" creationId="{6E7C1CC2-A0A9-467B-9C58-7AB47CABAA4B}"/>
          </ac:spMkLst>
        </pc:spChg>
      </pc:sldChg>
    </pc:docChg>
  </pc:docChgLst>
  <pc:docChgLst>
    <pc:chgData name="Chris House" userId="S::chris.house@uwtsd.ac.uk::5059c1ca-85b5-4287-8a2b-cb2ea54da421" providerId="AD" clId="Web-{AD7BE266-30CD-33BD-AB43-E66AEA12E9F4}"/>
    <pc:docChg chg="modSld">
      <pc:chgData name="Chris House" userId="S::chris.house@uwtsd.ac.uk::5059c1ca-85b5-4287-8a2b-cb2ea54da421" providerId="AD" clId="Web-{AD7BE266-30CD-33BD-AB43-E66AEA12E9F4}" dt="2019-01-25T10:21:20.630" v="5" actId="20577"/>
      <pc:docMkLst>
        <pc:docMk/>
      </pc:docMkLst>
      <pc:sldChg chg="modSp">
        <pc:chgData name="Chris House" userId="S::chris.house@uwtsd.ac.uk::5059c1ca-85b5-4287-8a2b-cb2ea54da421" providerId="AD" clId="Web-{AD7BE266-30CD-33BD-AB43-E66AEA12E9F4}" dt="2019-01-25T10:21:20.614" v="4" actId="20577"/>
        <pc:sldMkLst>
          <pc:docMk/>
          <pc:sldMk cId="3751069719" sldId="260"/>
        </pc:sldMkLst>
        <pc:spChg chg="mod">
          <ac:chgData name="Chris House" userId="S::chris.house@uwtsd.ac.uk::5059c1ca-85b5-4287-8a2b-cb2ea54da421" providerId="AD" clId="Web-{AD7BE266-30CD-33BD-AB43-E66AEA12E9F4}" dt="2019-01-25T10:21:20.614" v="4" actId="20577"/>
          <ac:spMkLst>
            <pc:docMk/>
            <pc:sldMk cId="3751069719" sldId="260"/>
            <ac:spMk id="26627" creationId="{00000000-0000-0000-0000-000000000000}"/>
          </ac:spMkLst>
        </pc:spChg>
      </pc:sldChg>
    </pc:docChg>
  </pc:docChgLst>
  <pc:docChgLst>
    <pc:chgData name="Chris House" userId="S::chris.house@uwtsd.ac.uk::5059c1ca-85b5-4287-8a2b-cb2ea54da421" providerId="AD" clId="Web-{4E55A4FF-264F-95AC-021F-ACC6506CE960}"/>
    <pc:docChg chg="addSld delSld modSld">
      <pc:chgData name="Chris House" userId="S::chris.house@uwtsd.ac.uk::5059c1ca-85b5-4287-8a2b-cb2ea54da421" providerId="AD" clId="Web-{4E55A4FF-264F-95AC-021F-ACC6506CE960}" dt="2018-12-07T08:56:18.079" v="149" actId="20577"/>
      <pc:docMkLst>
        <pc:docMk/>
      </pc:docMkLst>
      <pc:sldChg chg="modSp">
        <pc:chgData name="Chris House" userId="S::chris.house@uwtsd.ac.uk::5059c1ca-85b5-4287-8a2b-cb2ea54da421" providerId="AD" clId="Web-{4E55A4FF-264F-95AC-021F-ACC6506CE960}" dt="2018-12-07T08:44:25.321" v="0" actId="20577"/>
        <pc:sldMkLst>
          <pc:docMk/>
          <pc:sldMk cId="0" sldId="330"/>
        </pc:sldMkLst>
        <pc:spChg chg="mod">
          <ac:chgData name="Chris House" userId="S::chris.house@uwtsd.ac.uk::5059c1ca-85b5-4287-8a2b-cb2ea54da421" providerId="AD" clId="Web-{4E55A4FF-264F-95AC-021F-ACC6506CE960}" dt="2018-12-07T08:44:25.321" v="0" actId="20577"/>
          <ac:spMkLst>
            <pc:docMk/>
            <pc:sldMk cId="0" sldId="330"/>
            <ac:spMk id="3" creationId="{00000000-0000-0000-0000-000000000000}"/>
          </ac:spMkLst>
        </pc:spChg>
      </pc:sldChg>
      <pc:sldChg chg="modSp">
        <pc:chgData name="Chris House" userId="S::chris.house@uwtsd.ac.uk::5059c1ca-85b5-4287-8a2b-cb2ea54da421" providerId="AD" clId="Web-{4E55A4FF-264F-95AC-021F-ACC6506CE960}" dt="2018-12-07T08:56:18.079" v="149" actId="20577"/>
        <pc:sldMkLst>
          <pc:docMk/>
          <pc:sldMk cId="0" sldId="353"/>
        </pc:sldMkLst>
        <pc:spChg chg="mod">
          <ac:chgData name="Chris House" userId="S::chris.house@uwtsd.ac.uk::5059c1ca-85b5-4287-8a2b-cb2ea54da421" providerId="AD" clId="Web-{4E55A4FF-264F-95AC-021F-ACC6506CE960}" dt="2018-12-07T08:56:18.079" v="149" actId="20577"/>
          <ac:spMkLst>
            <pc:docMk/>
            <pc:sldMk cId="0" sldId="353"/>
            <ac:spMk id="44035" creationId="{00000000-0000-0000-0000-000000000000}"/>
          </ac:spMkLst>
        </pc:spChg>
      </pc:sldChg>
      <pc:sldChg chg="new del">
        <pc:chgData name="Chris House" userId="S::chris.house@uwtsd.ac.uk::5059c1ca-85b5-4287-8a2b-cb2ea54da421" providerId="AD" clId="Web-{4E55A4FF-264F-95AC-021F-ACC6506CE960}" dt="2018-12-07T08:46:40.788" v="5"/>
        <pc:sldMkLst>
          <pc:docMk/>
          <pc:sldMk cId="560173841" sldId="364"/>
        </pc:sldMkLst>
      </pc:sldChg>
      <pc:sldChg chg="addSp delSp modSp new">
        <pc:chgData name="Chris House" userId="S::chris.house@uwtsd.ac.uk::5059c1ca-85b5-4287-8a2b-cb2ea54da421" providerId="AD" clId="Web-{4E55A4FF-264F-95AC-021F-ACC6506CE960}" dt="2018-12-07T08:55:01.236" v="148" actId="1076"/>
        <pc:sldMkLst>
          <pc:docMk/>
          <pc:sldMk cId="1621324737" sldId="365"/>
        </pc:sldMkLst>
        <pc:spChg chg="mod">
          <ac:chgData name="Chris House" userId="S::chris.house@uwtsd.ac.uk::5059c1ca-85b5-4287-8a2b-cb2ea54da421" providerId="AD" clId="Web-{4E55A4FF-264F-95AC-021F-ACC6506CE960}" dt="2018-12-07T08:52:02.332" v="133" actId="20577"/>
          <ac:spMkLst>
            <pc:docMk/>
            <pc:sldMk cId="1621324737" sldId="365"/>
            <ac:spMk id="2" creationId="{30527837-777A-4BBF-B665-5C16781B9023}"/>
          </ac:spMkLst>
        </pc:spChg>
        <pc:spChg chg="mod">
          <ac:chgData name="Chris House" userId="S::chris.house@uwtsd.ac.uk::5059c1ca-85b5-4287-8a2b-cb2ea54da421" providerId="AD" clId="Web-{4E55A4FF-264F-95AC-021F-ACC6506CE960}" dt="2018-12-07T08:54:34.830" v="141" actId="20577"/>
          <ac:spMkLst>
            <pc:docMk/>
            <pc:sldMk cId="1621324737" sldId="365"/>
            <ac:spMk id="3" creationId="{A16CE20B-9CF8-424C-B3B2-58BB8C685A7E}"/>
          </ac:spMkLst>
        </pc:spChg>
        <pc:spChg chg="del">
          <ac:chgData name="Chris House" userId="S::chris.house@uwtsd.ac.uk::5059c1ca-85b5-4287-8a2b-cb2ea54da421" providerId="AD" clId="Web-{4E55A4FF-264F-95AC-021F-ACC6506CE960}" dt="2018-12-07T08:51:02.863" v="113"/>
          <ac:spMkLst>
            <pc:docMk/>
            <pc:sldMk cId="1621324737" sldId="365"/>
            <ac:spMk id="4" creationId="{EB5954BA-0AA9-4142-A7DF-685BE67AB94B}"/>
          </ac:spMkLst>
        </pc:spChg>
        <pc:picChg chg="add mod ord">
          <ac:chgData name="Chris House" userId="S::chris.house@uwtsd.ac.uk::5059c1ca-85b5-4287-8a2b-cb2ea54da421" providerId="AD" clId="Web-{4E55A4FF-264F-95AC-021F-ACC6506CE960}" dt="2018-12-07T08:54:57.564" v="147" actId="14100"/>
          <ac:picMkLst>
            <pc:docMk/>
            <pc:sldMk cId="1621324737" sldId="365"/>
            <ac:picMk id="6" creationId="{75D3B1BF-8A7B-4580-8CD2-B3E6CA6FBD52}"/>
          </ac:picMkLst>
        </pc:picChg>
        <pc:picChg chg="add mod">
          <ac:chgData name="Chris House" userId="S::chris.house@uwtsd.ac.uk::5059c1ca-85b5-4287-8a2b-cb2ea54da421" providerId="AD" clId="Web-{4E55A4FF-264F-95AC-021F-ACC6506CE960}" dt="2018-12-07T08:55:01.236" v="148" actId="1076"/>
          <ac:picMkLst>
            <pc:docMk/>
            <pc:sldMk cId="1621324737" sldId="365"/>
            <ac:picMk id="8" creationId="{ADE2D4C1-3C7A-4E16-8280-496FD42779FC}"/>
          </ac:picMkLst>
        </pc:picChg>
      </pc:sldChg>
    </pc:docChg>
  </pc:docChgLst>
  <pc:docChgLst>
    <pc:chgData name="Chris House" userId="S::chris.house@uwtsd.ac.uk::5059c1ca-85b5-4287-8a2b-cb2ea54da421" providerId="AD" clId="Web-{30EB5B68-2FC0-4E3A-A902-8822DB702144}"/>
    <pc:docChg chg="modSld">
      <pc:chgData name="Chris House" userId="S::chris.house@uwtsd.ac.uk::5059c1ca-85b5-4287-8a2b-cb2ea54da421" providerId="AD" clId="Web-{30EB5B68-2FC0-4E3A-A902-8822DB702144}" dt="2018-11-23T08:55:39.401" v="9" actId="20577"/>
      <pc:docMkLst>
        <pc:docMk/>
      </pc:docMkLst>
      <pc:sldChg chg="modSp">
        <pc:chgData name="Chris House" userId="S::chris.house@uwtsd.ac.uk::5059c1ca-85b5-4287-8a2b-cb2ea54da421" providerId="AD" clId="Web-{30EB5B68-2FC0-4E3A-A902-8822DB702144}" dt="2018-11-23T08:55:39.245" v="7" actId="20577"/>
        <pc:sldMkLst>
          <pc:docMk/>
          <pc:sldMk cId="0" sldId="321"/>
        </pc:sldMkLst>
        <pc:spChg chg="mod">
          <ac:chgData name="Chris House" userId="S::chris.house@uwtsd.ac.uk::5059c1ca-85b5-4287-8a2b-cb2ea54da421" providerId="AD" clId="Web-{30EB5B68-2FC0-4E3A-A902-8822DB702144}" dt="2018-11-23T08:55:33.135" v="4" actId="1076"/>
          <ac:spMkLst>
            <pc:docMk/>
            <pc:sldMk cId="0" sldId="321"/>
            <ac:spMk id="12292" creationId="{00000000-0000-0000-0000-000000000000}"/>
          </ac:spMkLst>
        </pc:spChg>
        <pc:spChg chg="mod">
          <ac:chgData name="Chris House" userId="S::chris.house@uwtsd.ac.uk::5059c1ca-85b5-4287-8a2b-cb2ea54da421" providerId="AD" clId="Web-{30EB5B68-2FC0-4E3A-A902-8822DB702144}" dt="2018-11-23T08:55:39.245" v="7" actId="20577"/>
          <ac:spMkLst>
            <pc:docMk/>
            <pc:sldMk cId="0" sldId="321"/>
            <ac:spMk id="35846" creationId="{00000000-0000-0000-0000-000000000000}"/>
          </ac:spMkLst>
        </pc:spChg>
      </pc:sldChg>
      <pc:sldChg chg="modSp">
        <pc:chgData name="Chris House" userId="S::chris.house@uwtsd.ac.uk::5059c1ca-85b5-4287-8a2b-cb2ea54da421" providerId="AD" clId="Web-{30EB5B68-2FC0-4E3A-A902-8822DB702144}" dt="2018-11-23T08:55:08.339" v="3" actId="20577"/>
        <pc:sldMkLst>
          <pc:docMk/>
          <pc:sldMk cId="0" sldId="325"/>
        </pc:sldMkLst>
        <pc:spChg chg="mod">
          <ac:chgData name="Chris House" userId="S::chris.house@uwtsd.ac.uk::5059c1ca-85b5-4287-8a2b-cb2ea54da421" providerId="AD" clId="Web-{30EB5B68-2FC0-4E3A-A902-8822DB702144}" dt="2018-11-23T08:55:08.339" v="3" actId="20577"/>
          <ac:spMkLst>
            <pc:docMk/>
            <pc:sldMk cId="0" sldId="325"/>
            <ac:spMk id="34819"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44813"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5" name="Rectangle 3"/>
          <p:cNvSpPr>
            <a:spLocks noGrp="1" noChangeArrowheads="1"/>
          </p:cNvSpPr>
          <p:nvPr>
            <p:ph type="dt" sz="quarter" idx="1"/>
          </p:nvPr>
        </p:nvSpPr>
        <p:spPr bwMode="auto">
          <a:xfrm>
            <a:off x="3852863" y="0"/>
            <a:ext cx="2944812"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US"/>
          </a:p>
        </p:txBody>
      </p:sp>
      <p:sp>
        <p:nvSpPr>
          <p:cNvPr id="79876" name="Rectangle 4"/>
          <p:cNvSpPr>
            <a:spLocks noGrp="1" noChangeArrowheads="1"/>
          </p:cNvSpPr>
          <p:nvPr>
            <p:ph type="ftr" sz="quarter" idx="2"/>
          </p:nvPr>
        </p:nvSpPr>
        <p:spPr bwMode="auto">
          <a:xfrm>
            <a:off x="0" y="9439275"/>
            <a:ext cx="2944813"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7" name="Rectangle 5"/>
          <p:cNvSpPr>
            <a:spLocks noGrp="1" noChangeArrowheads="1"/>
          </p:cNvSpPr>
          <p:nvPr>
            <p:ph type="sldNum" sz="quarter" idx="3"/>
          </p:nvPr>
        </p:nvSpPr>
        <p:spPr bwMode="auto">
          <a:xfrm>
            <a:off x="3852863" y="9439275"/>
            <a:ext cx="2944812"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7FE6ED02-0177-4FFF-BF7B-92CD0BCF8E38}" type="slidenum">
              <a:rPr lang="en-US" altLang="en-US"/>
              <a:pPr>
                <a:defRPr/>
              </a:pPr>
              <a:t>‹#›</a:t>
            </a:fld>
            <a:endParaRPr lang="en-US" altLang="en-US"/>
          </a:p>
        </p:txBody>
      </p:sp>
    </p:spTree>
    <p:extLst>
      <p:ext uri="{BB962C8B-B14F-4D97-AF65-F5344CB8AC3E}">
        <p14:creationId xmlns:p14="http://schemas.microsoft.com/office/powerpoint/2010/main" val="4021752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4813"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3" name="Rectangle 3"/>
          <p:cNvSpPr>
            <a:spLocks noGrp="1" noChangeArrowheads="1"/>
          </p:cNvSpPr>
          <p:nvPr>
            <p:ph type="dt" idx="1"/>
          </p:nvPr>
        </p:nvSpPr>
        <p:spPr bwMode="auto">
          <a:xfrm>
            <a:off x="3852863" y="0"/>
            <a:ext cx="2944812"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917575" y="744538"/>
            <a:ext cx="4960938"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p:cNvSpPr>
            <a:spLocks noGrp="1" noChangeArrowheads="1"/>
          </p:cNvSpPr>
          <p:nvPr>
            <p:ph type="body" sz="quarter" idx="3"/>
          </p:nvPr>
        </p:nvSpPr>
        <p:spPr bwMode="auto">
          <a:xfrm>
            <a:off x="906463" y="4716463"/>
            <a:ext cx="4984750" cy="4465637"/>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0486" name="Rectangle 6"/>
          <p:cNvSpPr>
            <a:spLocks noGrp="1" noChangeArrowheads="1"/>
          </p:cNvSpPr>
          <p:nvPr>
            <p:ph type="ftr" sz="quarter" idx="4"/>
          </p:nvPr>
        </p:nvSpPr>
        <p:spPr bwMode="auto">
          <a:xfrm>
            <a:off x="0" y="9429750"/>
            <a:ext cx="2944813"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7" name="Rectangle 7"/>
          <p:cNvSpPr>
            <a:spLocks noGrp="1" noChangeArrowheads="1"/>
          </p:cNvSpPr>
          <p:nvPr>
            <p:ph type="sldNum" sz="quarter" idx="5"/>
          </p:nvPr>
        </p:nvSpPr>
        <p:spPr bwMode="auto">
          <a:xfrm>
            <a:off x="3852863" y="9429750"/>
            <a:ext cx="2944812"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5C806932-4CA5-47F6-A5CD-97E823B60184}" type="slidenum">
              <a:rPr lang="en-GB" altLang="en-US"/>
              <a:pPr>
                <a:defRPr/>
              </a:pPr>
              <a:t>‹#›</a:t>
            </a:fld>
            <a:endParaRPr lang="en-GB" altLang="en-US"/>
          </a:p>
        </p:txBody>
      </p:sp>
    </p:spTree>
    <p:extLst>
      <p:ext uri="{BB962C8B-B14F-4D97-AF65-F5344CB8AC3E}">
        <p14:creationId xmlns:p14="http://schemas.microsoft.com/office/powerpoint/2010/main" val="33625010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European Green Deal</a:t>
            </a:r>
          </a:p>
          <a:p>
            <a:endParaRPr lang="en-GB" dirty="0"/>
          </a:p>
          <a:p>
            <a:r>
              <a:rPr lang="en-GB" dirty="0"/>
              <a:t>Transforming the EU into a modern, resource-efficient and competitive economy, while preserving Europe’s natural environment, tackling climate change and making Europe carbon-neutral and resource-efficient by 2050.</a:t>
            </a:r>
          </a:p>
          <a:p>
            <a:endParaRPr lang="en-GB" dirty="0"/>
          </a:p>
          <a:p>
            <a:r>
              <a:rPr lang="en-GB" dirty="0"/>
              <a:t>A Europe fit for the digital age</a:t>
            </a:r>
          </a:p>
          <a:p>
            <a:endParaRPr lang="en-GB" dirty="0"/>
          </a:p>
          <a:p>
            <a:r>
              <a:rPr lang="en-GB" dirty="0"/>
              <a:t>Embracing digital transformation by investing in businesses, research and innovation, reforming data protection, empowering people with the skills necessary for a new generation of technologies and designing rules to match</a:t>
            </a:r>
          </a:p>
          <a:p>
            <a:r>
              <a:rPr lang="en-GB" dirty="0"/>
              <a:t>An economy that works for people</a:t>
            </a:r>
          </a:p>
          <a:p>
            <a:endParaRPr lang="en-GB" dirty="0"/>
          </a:p>
          <a:p>
            <a:r>
              <a:rPr lang="en-GB" dirty="0"/>
              <a:t>Strengthening the EU economy while securing jobs and reducing inequalities, supporting businesses, deepening the Economic and Monetary Union and completing the banking and capital markets union.</a:t>
            </a:r>
          </a:p>
          <a:p>
            <a:endParaRPr lang="en-GB" dirty="0"/>
          </a:p>
          <a:p>
            <a:r>
              <a:rPr lang="en-GB" dirty="0"/>
              <a:t>A stronger Europe in the world</a:t>
            </a:r>
          </a:p>
          <a:p>
            <a:endParaRPr lang="en-GB" dirty="0"/>
          </a:p>
          <a:p>
            <a:r>
              <a:rPr lang="en-GB" dirty="0"/>
              <a:t>Strengthening the EU’s voice on the world stage by improving its standing as a champion of strong, open and fair trade, multilateralism and a rules-based global order. Boosting relations with neighbouring countries and partners as well as strengthening the EU’s ability to manage crises based on civilian and military capabilities.</a:t>
            </a:r>
          </a:p>
          <a:p>
            <a:endParaRPr lang="en-GB" dirty="0"/>
          </a:p>
          <a:p>
            <a:r>
              <a:rPr lang="en-GB" dirty="0"/>
              <a:t>Promoting our European way of life</a:t>
            </a:r>
          </a:p>
          <a:p>
            <a:endParaRPr lang="en-GB" dirty="0"/>
          </a:p>
          <a:p>
            <a:r>
              <a:rPr lang="en-GB" dirty="0"/>
              <a:t>Upholding fundamental rights and the rule of law as a bastion of equality, tolerance and social fairness. Addressing security risks, protecting and empowering consumers, as well as developing a system for legal and safe migration while effectively managing the EU’s external borders, modernising the EU’s asylum system and cooperating closely with partner countries.</a:t>
            </a:r>
          </a:p>
          <a:p>
            <a:endParaRPr lang="en-GB" dirty="0"/>
          </a:p>
          <a:p>
            <a:r>
              <a:rPr lang="en-GB" dirty="0"/>
              <a:t>A new push for European democracy</a:t>
            </a:r>
          </a:p>
          <a:p>
            <a:endParaRPr lang="en-GB" dirty="0"/>
          </a:p>
          <a:p>
            <a:r>
              <a:rPr lang="en-GB" dirty="0"/>
              <a:t>Strengthening Europe’s democratic processes by deepening relations with the European Parliament and national parliaments, protecting EU democracy from external interference, ensuring transparency and integrity throughout the legislative process, as well as engaging more widely with Europeans in shaping the EU’s future.</a:t>
            </a:r>
          </a:p>
          <a:p>
            <a:r>
              <a:rPr lang="en-GB" dirty="0"/>
              <a:t>https://european-union.europa.eu/priorities-and-actions/eu-priorities_en</a:t>
            </a:r>
          </a:p>
        </p:txBody>
      </p:sp>
      <p:sp>
        <p:nvSpPr>
          <p:cNvPr id="4" name="Slide Number Placeholder 3"/>
          <p:cNvSpPr>
            <a:spLocks noGrp="1"/>
          </p:cNvSpPr>
          <p:nvPr>
            <p:ph type="sldNum" sz="quarter" idx="5"/>
          </p:nvPr>
        </p:nvSpPr>
        <p:spPr/>
        <p:txBody>
          <a:bodyPr/>
          <a:lstStyle/>
          <a:p>
            <a:pPr>
              <a:defRPr/>
            </a:pPr>
            <a:fld id="{5C806932-4CA5-47F6-A5CD-97E823B60184}" type="slidenum">
              <a:rPr lang="en-GB" altLang="en-US" smtClean="0"/>
              <a:pPr>
                <a:defRPr/>
              </a:pPr>
              <a:t>2</a:t>
            </a:fld>
            <a:endParaRPr lang="en-GB" altLang="en-US"/>
          </a:p>
        </p:txBody>
      </p:sp>
    </p:spTree>
    <p:extLst>
      <p:ext uri="{BB962C8B-B14F-4D97-AF65-F5344CB8AC3E}">
        <p14:creationId xmlns:p14="http://schemas.microsoft.com/office/powerpoint/2010/main" val="2307402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https://ec.europa.eu/environment/strategy_en</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7</a:t>
            </a:fld>
            <a:endParaRPr lang="en-GB" altLang="en-US"/>
          </a:p>
        </p:txBody>
      </p:sp>
    </p:spTree>
    <p:extLst>
      <p:ext uri="{BB962C8B-B14F-4D97-AF65-F5344CB8AC3E}">
        <p14:creationId xmlns:p14="http://schemas.microsoft.com/office/powerpoint/2010/main" val="2356070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https://ec.europa.eu/environment/strategy_en</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8</a:t>
            </a:fld>
            <a:endParaRPr lang="en-GB" altLang="en-US"/>
          </a:p>
        </p:txBody>
      </p:sp>
    </p:spTree>
    <p:extLst>
      <p:ext uri="{BB962C8B-B14F-4D97-AF65-F5344CB8AC3E}">
        <p14:creationId xmlns:p14="http://schemas.microsoft.com/office/powerpoint/2010/main" val="33943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8B6A18-396D-48E6-9E0C-219050EF7DC9}" type="slidenum">
              <a:rPr lang="en-GB" altLang="en-US" smtClean="0"/>
              <a:pPr>
                <a:defRPr/>
              </a:pPr>
              <a:t>9</a:t>
            </a:fld>
            <a:endParaRPr lang="en-GB" altLang="en-US"/>
          </a:p>
        </p:txBody>
      </p:sp>
    </p:spTree>
    <p:extLst>
      <p:ext uri="{BB962C8B-B14F-4D97-AF65-F5344CB8AC3E}">
        <p14:creationId xmlns:p14="http://schemas.microsoft.com/office/powerpoint/2010/main" val="2538613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Https://ec.europa.eu/environment/eir/index_en.htm</a:t>
            </a:r>
          </a:p>
          <a:p>
            <a:r>
              <a:rPr lang="en-GB" dirty="0"/>
              <a:t>https://ec.europa.eu/environment/eir/pdf/2019-Env%20governance%20IEEP%20EGA%20study-published.pdf</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21</a:t>
            </a:fld>
            <a:endParaRPr lang="en-GB" altLang="en-US"/>
          </a:p>
        </p:txBody>
      </p:sp>
    </p:spTree>
    <p:extLst>
      <p:ext uri="{BB962C8B-B14F-4D97-AF65-F5344CB8AC3E}">
        <p14:creationId xmlns:p14="http://schemas.microsoft.com/office/powerpoint/2010/main" val="26852359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https://ec.europa.eu/environment/strategy/environment-action-programme-2030_en</a:t>
            </a:r>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23</a:t>
            </a:fld>
            <a:endParaRPr lang="en-GB" altLang="en-US"/>
          </a:p>
        </p:txBody>
      </p:sp>
    </p:spTree>
    <p:extLst>
      <p:ext uri="{BB962C8B-B14F-4D97-AF65-F5344CB8AC3E}">
        <p14:creationId xmlns:p14="http://schemas.microsoft.com/office/powerpoint/2010/main" val="24948545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https://ec.europa.eu/environment/strategy/environment-action-programme-2030_en</a:t>
            </a:r>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24</a:t>
            </a:fld>
            <a:endParaRPr lang="en-GB" altLang="en-US"/>
          </a:p>
        </p:txBody>
      </p:sp>
    </p:spTree>
    <p:extLst>
      <p:ext uri="{BB962C8B-B14F-4D97-AF65-F5344CB8AC3E}">
        <p14:creationId xmlns:p14="http://schemas.microsoft.com/office/powerpoint/2010/main" val="21308576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https://ec.europa.eu/environment/strategy/environment-action-programme-2030_en</a:t>
            </a:r>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25</a:t>
            </a:fld>
            <a:endParaRPr lang="en-GB" altLang="en-US"/>
          </a:p>
        </p:txBody>
      </p:sp>
    </p:spTree>
    <p:extLst>
      <p:ext uri="{BB962C8B-B14F-4D97-AF65-F5344CB8AC3E}">
        <p14:creationId xmlns:p14="http://schemas.microsoft.com/office/powerpoint/2010/main" val="33205504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https://ec.europa.eu/environment/strategy/environment-action-programme-2030_en</a:t>
            </a:r>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27</a:t>
            </a:fld>
            <a:endParaRPr lang="en-GB" altLang="en-US"/>
          </a:p>
        </p:txBody>
      </p:sp>
    </p:spTree>
    <p:extLst>
      <p:ext uri="{BB962C8B-B14F-4D97-AF65-F5344CB8AC3E}">
        <p14:creationId xmlns:p14="http://schemas.microsoft.com/office/powerpoint/2010/main" val="4334691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https://assets.publishing.service.gov.uk/government/uploads/system/uploads/attachment_data/file/693158/25-year-environment-plan.pdf</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29</a:t>
            </a:fld>
            <a:endParaRPr lang="en-GB" altLang="en-US"/>
          </a:p>
        </p:txBody>
      </p:sp>
    </p:spTree>
    <p:extLst>
      <p:ext uri="{BB962C8B-B14F-4D97-AF65-F5344CB8AC3E}">
        <p14:creationId xmlns:p14="http://schemas.microsoft.com/office/powerpoint/2010/main" val="30218404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57350" y="4464028"/>
            <a:ext cx="6858000" cy="1194650"/>
          </a:xfrm>
        </p:spPr>
        <p:txBody>
          <a:bodyPr wrap="none" anchor="t">
            <a:normAutofit/>
          </a:bodyPr>
          <a:lstStyle>
            <a:lvl1pPr algn="r">
              <a:defRPr sz="7200" b="0" spc="-225">
                <a:gradFill flip="none" rotWithShape="1">
                  <a:gsLst>
                    <a:gs pos="32000">
                      <a:schemeClr val="tx1">
                        <a:lumMod val="89000"/>
                      </a:schemeClr>
                    </a:gs>
                    <a:gs pos="100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1657349" y="3829878"/>
            <a:ext cx="6858000" cy="618523"/>
          </a:xfrm>
        </p:spPr>
        <p:txBody>
          <a:bodyPr anchor="b">
            <a:normAutofit/>
          </a:bodyPr>
          <a:lstStyle>
            <a:lvl1pPr marL="0" indent="0" algn="r">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r>
              <a:rPr lang="en-GB"/>
              <a:t>CH2009</a:t>
            </a:r>
          </a:p>
        </p:txBody>
      </p:sp>
      <p:sp>
        <p:nvSpPr>
          <p:cNvPr id="9" name="Slide Number Placeholder 8"/>
          <p:cNvSpPr>
            <a:spLocks noGrp="1"/>
          </p:cNvSpPr>
          <p:nvPr>
            <p:ph type="sldNum" sz="quarter" idx="12"/>
          </p:nvPr>
        </p:nvSpPr>
        <p:spPr/>
        <p:txBody>
          <a:bodyPr/>
          <a:lstStyle/>
          <a:p>
            <a:pPr>
              <a:defRPr/>
            </a:pPr>
            <a:fld id="{BBF10501-945D-43AF-BF6F-0FE526563D3A}" type="slidenum">
              <a:rPr lang="en-GB" altLang="en-US" smtClean="0"/>
              <a:pPr>
                <a:defRPr/>
              </a:pPr>
              <a:t>‹#›</a:t>
            </a:fld>
            <a:endParaRPr lang="en-GB" altLang="en-US"/>
          </a:p>
        </p:txBody>
      </p:sp>
    </p:spTree>
    <p:extLst>
      <p:ext uri="{BB962C8B-B14F-4D97-AF65-F5344CB8AC3E}">
        <p14:creationId xmlns:p14="http://schemas.microsoft.com/office/powerpoint/2010/main" val="2556825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2A2D1FC4-343E-40E0-885C-2B093CC69763}" type="slidenum">
              <a:rPr lang="en-GB" altLang="en-US" smtClean="0"/>
              <a:pPr>
                <a:defRPr/>
              </a:pPr>
              <a:t>‹#›</a:t>
            </a:fld>
            <a:endParaRPr lang="en-GB" altLang="en-US"/>
          </a:p>
        </p:txBody>
      </p:sp>
    </p:spTree>
    <p:extLst>
      <p:ext uri="{BB962C8B-B14F-4D97-AF65-F5344CB8AC3E}">
        <p14:creationId xmlns:p14="http://schemas.microsoft.com/office/powerpoint/2010/main" val="383620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640899" y="4464028"/>
            <a:ext cx="6858000" cy="1194650"/>
          </a:xfrm>
        </p:spPr>
        <p:txBody>
          <a:bodyPr wrap="none" anchor="t">
            <a:normAutofit/>
          </a:bodyPr>
          <a:lstStyle>
            <a:lvl1pPr algn="l">
              <a:defRPr sz="7200" b="0" spc="-225">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640899" y="3829878"/>
            <a:ext cx="6858000" cy="617822"/>
          </a:xfrm>
        </p:spPr>
        <p:txBody>
          <a:bodyPr anchor="b">
            <a:normAutofit/>
          </a:bodyPr>
          <a:lstStyle>
            <a:lvl1pPr marL="0" indent="0" algn="l">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17A7E45C-71B8-4C4A-B131-0C67A51C03AA}" type="slidenum">
              <a:rPr lang="en-GB" altLang="en-US" smtClean="0"/>
              <a:pPr>
                <a:defRPr/>
              </a:pPr>
              <a:t>‹#›</a:t>
            </a:fld>
            <a:endParaRPr lang="en-GB" altLang="en-US"/>
          </a:p>
        </p:txBody>
      </p:sp>
    </p:spTree>
    <p:extLst>
      <p:ext uri="{BB962C8B-B14F-4D97-AF65-F5344CB8AC3E}">
        <p14:creationId xmlns:p14="http://schemas.microsoft.com/office/powerpoint/2010/main" val="3996585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40000" y="1825625"/>
            <a:ext cx="3768912"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39880" y="1825625"/>
            <a:ext cx="377547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61FDC438-E651-4A6B-8C50-15A8467CF880}" type="slidenum">
              <a:rPr lang="en-GB" altLang="en-US" smtClean="0"/>
              <a:pPr>
                <a:defRPr/>
              </a:pPr>
              <a:t>‹#›</a:t>
            </a:fld>
            <a:endParaRPr lang="en-GB" altLang="en-US"/>
          </a:p>
        </p:txBody>
      </p:sp>
    </p:spTree>
    <p:extLst>
      <p:ext uri="{BB962C8B-B14F-4D97-AF65-F5344CB8AC3E}">
        <p14:creationId xmlns:p14="http://schemas.microsoft.com/office/powerpoint/2010/main" val="3971943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40000" y="1681163"/>
            <a:ext cx="3768912" cy="823912"/>
          </a:xfrm>
        </p:spPr>
        <p:txBody>
          <a:bodyPr anchor="b">
            <a:normAutofit/>
          </a:bodyPr>
          <a:lstStyle>
            <a:lvl1pPr marL="0" indent="0">
              <a:buNone/>
              <a:defRPr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40000" y="2505075"/>
            <a:ext cx="3768912"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39880" y="1681163"/>
            <a:ext cx="3776661" cy="823912"/>
          </a:xfrm>
        </p:spPr>
        <p:txBody>
          <a:bodyPr vert="horz" lIns="91440" tIns="45720" rIns="91440" bIns="45720" rtlCol="0" anchor="b">
            <a:normAutofit/>
          </a:bodyPr>
          <a:lstStyle>
            <a:lvl1pPr>
              <a:buNone/>
              <a:defRPr lang="en-US"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6" name="Content Placeholder 5"/>
          <p:cNvSpPr>
            <a:spLocks noGrp="1"/>
          </p:cNvSpPr>
          <p:nvPr>
            <p:ph sz="quarter" idx="4"/>
          </p:nvPr>
        </p:nvSpPr>
        <p:spPr>
          <a:xfrm>
            <a:off x="4739880" y="2505075"/>
            <a:ext cx="377666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r>
              <a:rPr lang="en-GB"/>
              <a:t>CH2009</a:t>
            </a:r>
          </a:p>
        </p:txBody>
      </p:sp>
      <p:sp>
        <p:nvSpPr>
          <p:cNvPr id="9" name="Slide Number Placeholder 8"/>
          <p:cNvSpPr>
            <a:spLocks noGrp="1"/>
          </p:cNvSpPr>
          <p:nvPr>
            <p:ph type="sldNum" sz="quarter" idx="12"/>
          </p:nvPr>
        </p:nvSpPr>
        <p:spPr/>
        <p:txBody>
          <a:bodyPr/>
          <a:lstStyle/>
          <a:p>
            <a:pPr>
              <a:defRPr/>
            </a:pPr>
            <a:fld id="{6F7AF0B1-73C7-41D4-895C-053E83B76939}" type="slidenum">
              <a:rPr lang="en-GB" altLang="en-US" smtClean="0"/>
              <a:pPr>
                <a:defRPr/>
              </a:pPr>
              <a:t>‹#›</a:t>
            </a:fld>
            <a:endParaRPr lang="en-GB" altLang="en-US"/>
          </a:p>
        </p:txBody>
      </p:sp>
    </p:spTree>
    <p:extLst>
      <p:ext uri="{BB962C8B-B14F-4D97-AF65-F5344CB8AC3E}">
        <p14:creationId xmlns:p14="http://schemas.microsoft.com/office/powerpoint/2010/main" val="2945553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r>
              <a:rPr lang="en-GB"/>
              <a:t>CH2009</a:t>
            </a:r>
          </a:p>
        </p:txBody>
      </p:sp>
      <p:sp>
        <p:nvSpPr>
          <p:cNvPr id="5" name="Slide Number Placeholder 4"/>
          <p:cNvSpPr>
            <a:spLocks noGrp="1"/>
          </p:cNvSpPr>
          <p:nvPr>
            <p:ph type="sldNum" sz="quarter" idx="12"/>
          </p:nvPr>
        </p:nvSpPr>
        <p:spPr/>
        <p:txBody>
          <a:bodyPr/>
          <a:lstStyle/>
          <a:p>
            <a:pPr>
              <a:defRPr/>
            </a:pPr>
            <a:fld id="{1D677BDB-2D3D-4A89-86AB-36809887CB54}" type="slidenum">
              <a:rPr lang="en-GB" altLang="en-US" smtClean="0"/>
              <a:pPr>
                <a:defRPr/>
              </a:pPr>
              <a:t>‹#›</a:t>
            </a:fld>
            <a:endParaRPr lang="en-GB" altLang="en-US"/>
          </a:p>
        </p:txBody>
      </p:sp>
    </p:spTree>
    <p:extLst>
      <p:ext uri="{BB962C8B-B14F-4D97-AF65-F5344CB8AC3E}">
        <p14:creationId xmlns:p14="http://schemas.microsoft.com/office/powerpoint/2010/main" val="874169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r>
              <a:rPr lang="en-GB"/>
              <a:t>CH2009</a:t>
            </a:r>
          </a:p>
        </p:txBody>
      </p:sp>
      <p:sp>
        <p:nvSpPr>
          <p:cNvPr id="4" name="Slide Number Placeholder 3"/>
          <p:cNvSpPr>
            <a:spLocks noGrp="1"/>
          </p:cNvSpPr>
          <p:nvPr>
            <p:ph type="sldNum" sz="quarter" idx="12"/>
          </p:nvPr>
        </p:nvSpPr>
        <p:spPr/>
        <p:txBody>
          <a:bodyPr/>
          <a:lstStyle/>
          <a:p>
            <a:pPr>
              <a:defRPr/>
            </a:pPr>
            <a:fld id="{BDCFD96D-E5EF-491A-AD5D-CE2EC92F372F}" type="slidenum">
              <a:rPr lang="en-GB" altLang="en-US" smtClean="0"/>
              <a:pPr>
                <a:defRPr/>
              </a:pPr>
              <a:t>‹#›</a:t>
            </a:fld>
            <a:endParaRPr lang="en-GB" altLang="en-US"/>
          </a:p>
        </p:txBody>
      </p:sp>
    </p:spTree>
    <p:extLst>
      <p:ext uri="{BB962C8B-B14F-4D97-AF65-F5344CB8AC3E}">
        <p14:creationId xmlns:p14="http://schemas.microsoft.com/office/powerpoint/2010/main" val="2904232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6782F6C2-7DDE-4621-98B7-51A446788DFE}" type="slidenum">
              <a:rPr lang="en-GB" altLang="en-US" smtClean="0"/>
              <a:pPr>
                <a:defRPr/>
              </a:pPr>
              <a:t>‹#›</a:t>
            </a:fld>
            <a:endParaRPr lang="en-GB" altLang="en-US"/>
          </a:p>
        </p:txBody>
      </p:sp>
    </p:spTree>
    <p:extLst>
      <p:ext uri="{BB962C8B-B14F-4D97-AF65-F5344CB8AC3E}">
        <p14:creationId xmlns:p14="http://schemas.microsoft.com/office/powerpoint/2010/main" val="3570441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436AA968-6ABE-4FDA-BC86-0DA0E6820E29}" type="slidenum">
              <a:rPr lang="en-GB" altLang="en-US" smtClean="0"/>
              <a:pPr>
                <a:defRPr/>
              </a:pPr>
              <a:t>‹#›</a:t>
            </a:fld>
            <a:endParaRPr lang="en-GB" altLang="en-US"/>
          </a:p>
        </p:txBody>
      </p:sp>
    </p:spTree>
    <p:extLst>
      <p:ext uri="{BB962C8B-B14F-4D97-AF65-F5344CB8AC3E}">
        <p14:creationId xmlns:p14="http://schemas.microsoft.com/office/powerpoint/2010/main" val="556157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367161"/>
            <a:ext cx="7886700" cy="819355"/>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29841" y="987426"/>
            <a:ext cx="7886700" cy="337973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5186516"/>
            <a:ext cx="7885509" cy="682472"/>
          </a:xfrm>
        </p:spPr>
        <p:txBody>
          <a:bodyPr/>
          <a:lstStyle>
            <a:lvl1pPr marL="0" indent="0">
              <a:buNone/>
              <a:defRPr sz="12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026E978E-FE6E-4ABC-97AC-98D8DBDADBF4}" type="slidenum">
              <a:rPr lang="en-GB" altLang="en-US" smtClean="0"/>
              <a:pPr>
                <a:defRPr/>
              </a:pPr>
              <a:t>‹#›</a:t>
            </a:fld>
            <a:endParaRPr lang="en-GB" altLang="en-US"/>
          </a:p>
        </p:txBody>
      </p:sp>
    </p:spTree>
    <p:extLst>
      <p:ext uri="{BB962C8B-B14F-4D97-AF65-F5344CB8AC3E}">
        <p14:creationId xmlns:p14="http://schemas.microsoft.com/office/powerpoint/2010/main" val="419084621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5"/>
            <a:ext cx="7886700" cy="3534344"/>
          </a:xfrm>
        </p:spPr>
        <p:txBody>
          <a:bodyPr anchor="ctr"/>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29841" y="4489399"/>
            <a:ext cx="7885509" cy="1501826"/>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026E978E-FE6E-4ABC-97AC-98D8DBDADBF4}" type="slidenum">
              <a:rPr lang="en-GB" altLang="en-US" smtClean="0"/>
              <a:pPr>
                <a:defRPr/>
              </a:pPr>
              <a:t>‹#›</a:t>
            </a:fld>
            <a:endParaRPr lang="en-GB" altLang="en-US"/>
          </a:p>
        </p:txBody>
      </p:sp>
    </p:spTree>
    <p:extLst>
      <p:ext uri="{BB962C8B-B14F-4D97-AF65-F5344CB8AC3E}">
        <p14:creationId xmlns:p14="http://schemas.microsoft.com/office/powerpoint/2010/main" val="92549841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365125"/>
            <a:ext cx="6977064" cy="2992904"/>
          </a:xfrm>
        </p:spPr>
        <p:txBody>
          <a:bodyPr anchor="ctr"/>
          <a:lstStyle>
            <a:lvl1pPr>
              <a:defRPr sz="33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4" name="Text Placeholder 3"/>
          <p:cNvSpPr>
            <a:spLocks noGrp="1"/>
          </p:cNvSpPr>
          <p:nvPr>
            <p:ph type="body" sz="half" idx="2"/>
          </p:nvPr>
        </p:nvSpPr>
        <p:spPr>
          <a:xfrm>
            <a:off x="628650" y="4501729"/>
            <a:ext cx="7884318" cy="1489496"/>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026E978E-FE6E-4ABC-97AC-98D8DBDADBF4}" type="slidenum">
              <a:rPr lang="en-GB" altLang="en-US" smtClean="0"/>
              <a:pPr>
                <a:defRPr/>
              </a:pPr>
              <a:t>‹#›</a:t>
            </a:fld>
            <a:endParaRPr lang="en-GB" altLang="en-US"/>
          </a:p>
        </p:txBody>
      </p:sp>
      <p:sp>
        <p:nvSpPr>
          <p:cNvPr id="9" name="TextBox 8"/>
          <p:cNvSpPr txBox="1"/>
          <p:nvPr/>
        </p:nvSpPr>
        <p:spPr>
          <a:xfrm>
            <a:off x="833283" y="786824"/>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7828359" y="2743200"/>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13453192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29841" y="2326968"/>
            <a:ext cx="7886700" cy="2511835"/>
          </a:xfrm>
        </p:spPr>
        <p:txBody>
          <a:bodyPr anchor="b">
            <a:normAutofit/>
          </a:bodyPr>
          <a:lstStyle>
            <a:lvl1pPr>
              <a:defRPr sz="4050"/>
            </a:lvl1pPr>
          </a:lstStyle>
          <a:p>
            <a:r>
              <a:rPr lang="en-US"/>
              <a:t>Click to edit Master title style</a:t>
            </a:r>
            <a:endParaRPr lang="en-US" dirty="0"/>
          </a:p>
        </p:txBody>
      </p:sp>
      <p:sp>
        <p:nvSpPr>
          <p:cNvPr id="4" name="Text Placeholder 3"/>
          <p:cNvSpPr>
            <a:spLocks noGrp="1"/>
          </p:cNvSpPr>
          <p:nvPr>
            <p:ph type="body" sz="half" idx="2"/>
          </p:nvPr>
        </p:nvSpPr>
        <p:spPr>
          <a:xfrm>
            <a:off x="629841" y="4850581"/>
            <a:ext cx="7885509" cy="1140644"/>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r>
              <a:rPr lang="en-GB"/>
              <a:t>CH2009</a:t>
            </a:r>
          </a:p>
        </p:txBody>
      </p:sp>
      <p:sp>
        <p:nvSpPr>
          <p:cNvPr id="7" name="Slide Number Placeholder 6"/>
          <p:cNvSpPr>
            <a:spLocks noGrp="1"/>
          </p:cNvSpPr>
          <p:nvPr>
            <p:ph type="sldNum" sz="quarter" idx="12"/>
          </p:nvPr>
        </p:nvSpPr>
        <p:spPr/>
        <p:txBody>
          <a:bodyPr/>
          <a:lstStyle/>
          <a:p>
            <a:pPr>
              <a:defRPr/>
            </a:pPr>
            <a:fld id="{026E978E-FE6E-4ABC-97AC-98D8DBDADBF4}" type="slidenum">
              <a:rPr lang="en-GB" altLang="en-US" smtClean="0"/>
              <a:pPr>
                <a:defRPr/>
              </a:pPr>
              <a:t>‹#›</a:t>
            </a:fld>
            <a:endParaRPr lang="en-GB" altLang="en-US"/>
          </a:p>
        </p:txBody>
      </p:sp>
    </p:spTree>
    <p:extLst>
      <p:ext uri="{BB962C8B-B14F-4D97-AF65-F5344CB8AC3E}">
        <p14:creationId xmlns:p14="http://schemas.microsoft.com/office/powerpoint/2010/main" val="285887023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28650" y="365126"/>
            <a:ext cx="78867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002961" y="1885950"/>
            <a:ext cx="2210150" cy="576262"/>
          </a:xfrm>
        </p:spPr>
        <p:txBody>
          <a:bodyPr anchor="b">
            <a:noAutofit/>
          </a:bodyPr>
          <a:lstStyle>
            <a:lvl1pPr marL="0" indent="0">
              <a:buNone/>
              <a:defRPr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8" name="Text Placeholder 3"/>
          <p:cNvSpPr>
            <a:spLocks noGrp="1"/>
          </p:cNvSpPr>
          <p:nvPr>
            <p:ph type="body" sz="half" idx="15"/>
          </p:nvPr>
        </p:nvSpPr>
        <p:spPr>
          <a:xfrm>
            <a:off x="1017598" y="2571750"/>
            <a:ext cx="2195513"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9" name="Text Placeholder 4"/>
          <p:cNvSpPr>
            <a:spLocks noGrp="1"/>
          </p:cNvSpPr>
          <p:nvPr>
            <p:ph type="body" sz="quarter" idx="3"/>
          </p:nvPr>
        </p:nvSpPr>
        <p:spPr>
          <a:xfrm>
            <a:off x="3440996" y="1885950"/>
            <a:ext cx="2202181" cy="576262"/>
          </a:xfrm>
        </p:spPr>
        <p:txBody>
          <a:bodyPr vert="horz" lIns="91440" tIns="45720" rIns="91440" bIns="45720" rtlCol="0" anchor="b">
            <a:noAutofit/>
          </a:bodyPr>
          <a:lstStyle>
            <a:lvl1pPr>
              <a:buNone/>
              <a:defRPr lang="en-US"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0" name="Text Placeholder 3"/>
          <p:cNvSpPr>
            <a:spLocks noGrp="1"/>
          </p:cNvSpPr>
          <p:nvPr>
            <p:ph type="body" sz="half" idx="16"/>
          </p:nvPr>
        </p:nvSpPr>
        <p:spPr>
          <a:xfrm>
            <a:off x="3433081" y="2571750"/>
            <a:ext cx="2210096"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11" name="Text Placeholder 4"/>
          <p:cNvSpPr>
            <a:spLocks noGrp="1"/>
          </p:cNvSpPr>
          <p:nvPr>
            <p:ph type="body" sz="quarter" idx="13"/>
          </p:nvPr>
        </p:nvSpPr>
        <p:spPr>
          <a:xfrm>
            <a:off x="5871777" y="1885950"/>
            <a:ext cx="2199085" cy="576262"/>
          </a:xfrm>
        </p:spPr>
        <p:txBody>
          <a:bodyPr vert="horz" lIns="91440" tIns="45720" rIns="91440" bIns="45720" rtlCol="0" anchor="b">
            <a:noAutofit/>
          </a:bodyPr>
          <a:lstStyle>
            <a:lvl1pPr>
              <a:buNone/>
              <a:defRPr lang="en-US" sz="18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2" name="Text Placeholder 3"/>
          <p:cNvSpPr>
            <a:spLocks noGrp="1"/>
          </p:cNvSpPr>
          <p:nvPr>
            <p:ph type="body" sz="half" idx="17"/>
          </p:nvPr>
        </p:nvSpPr>
        <p:spPr>
          <a:xfrm>
            <a:off x="5871777" y="2571750"/>
            <a:ext cx="2199085"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r>
              <a:rPr lang="en-GB"/>
              <a:t>CH2009</a:t>
            </a:r>
          </a:p>
        </p:txBody>
      </p:sp>
      <p:sp>
        <p:nvSpPr>
          <p:cNvPr id="5" name="Slide Number Placeholder 4"/>
          <p:cNvSpPr>
            <a:spLocks noGrp="1"/>
          </p:cNvSpPr>
          <p:nvPr>
            <p:ph type="sldNum" sz="quarter" idx="12"/>
          </p:nvPr>
        </p:nvSpPr>
        <p:spPr/>
        <p:txBody>
          <a:bodyPr/>
          <a:lstStyle/>
          <a:p>
            <a:pPr>
              <a:defRPr/>
            </a:pPr>
            <a:fld id="{026E978E-FE6E-4ABC-97AC-98D8DBDADBF4}" type="slidenum">
              <a:rPr lang="en-GB" altLang="en-US" smtClean="0"/>
              <a:pPr>
                <a:defRPr/>
              </a:pPr>
              <a:t>‹#›</a:t>
            </a:fld>
            <a:endParaRPr lang="en-GB" altLang="en-US"/>
          </a:p>
        </p:txBody>
      </p:sp>
    </p:spTree>
    <p:extLst>
      <p:ext uri="{BB962C8B-B14F-4D97-AF65-F5344CB8AC3E}">
        <p14:creationId xmlns:p14="http://schemas.microsoft.com/office/powerpoint/2010/main" val="398789012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28650" y="365126"/>
            <a:ext cx="78867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99064" y="4297503"/>
            <a:ext cx="2205038"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0" name="Picture Placeholder 2"/>
          <p:cNvSpPr>
            <a:spLocks noGrp="1" noChangeAspect="1"/>
          </p:cNvSpPr>
          <p:nvPr>
            <p:ph type="pic" idx="15"/>
          </p:nvPr>
        </p:nvSpPr>
        <p:spPr>
          <a:xfrm>
            <a:off x="999064" y="2256354"/>
            <a:ext cx="220503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999064" y="4873766"/>
            <a:ext cx="220503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2" name="Text Placeholder 4"/>
          <p:cNvSpPr>
            <a:spLocks noGrp="1"/>
          </p:cNvSpPr>
          <p:nvPr>
            <p:ph type="body" sz="quarter" idx="3"/>
          </p:nvPr>
        </p:nvSpPr>
        <p:spPr>
          <a:xfrm>
            <a:off x="3426748" y="4297503"/>
            <a:ext cx="2197894"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3" name="Picture Placeholder 2"/>
          <p:cNvSpPr>
            <a:spLocks noGrp="1" noChangeAspect="1"/>
          </p:cNvSpPr>
          <p:nvPr>
            <p:ph type="pic" idx="21"/>
          </p:nvPr>
        </p:nvSpPr>
        <p:spPr>
          <a:xfrm>
            <a:off x="3426747" y="2256354"/>
            <a:ext cx="219789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3425733" y="4873765"/>
            <a:ext cx="2200805"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5" name="Text Placeholder 4"/>
          <p:cNvSpPr>
            <a:spLocks noGrp="1"/>
          </p:cNvSpPr>
          <p:nvPr>
            <p:ph type="body" sz="quarter" idx="13"/>
          </p:nvPr>
        </p:nvSpPr>
        <p:spPr>
          <a:xfrm>
            <a:off x="5853242" y="4297503"/>
            <a:ext cx="2199085"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6" name="Picture Placeholder 2"/>
          <p:cNvSpPr>
            <a:spLocks noGrp="1" noChangeAspect="1"/>
          </p:cNvSpPr>
          <p:nvPr>
            <p:ph type="pic" idx="22"/>
          </p:nvPr>
        </p:nvSpPr>
        <p:spPr>
          <a:xfrm>
            <a:off x="5853241" y="2256354"/>
            <a:ext cx="219908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5853148" y="4873763"/>
            <a:ext cx="220199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r>
              <a:rPr lang="en-GB"/>
              <a:t>CH2009</a:t>
            </a:r>
          </a:p>
        </p:txBody>
      </p:sp>
      <p:sp>
        <p:nvSpPr>
          <p:cNvPr id="5" name="Slide Number Placeholder 4"/>
          <p:cNvSpPr>
            <a:spLocks noGrp="1"/>
          </p:cNvSpPr>
          <p:nvPr>
            <p:ph type="sldNum" sz="quarter" idx="12"/>
          </p:nvPr>
        </p:nvSpPr>
        <p:spPr/>
        <p:txBody>
          <a:bodyPr/>
          <a:lstStyle/>
          <a:p>
            <a:pPr>
              <a:defRPr/>
            </a:pPr>
            <a:fld id="{026E978E-FE6E-4ABC-97AC-98D8DBDADBF4}" type="slidenum">
              <a:rPr lang="en-GB" altLang="en-US" smtClean="0"/>
              <a:pPr>
                <a:defRPr/>
              </a:pPr>
              <a:t>‹#›</a:t>
            </a:fld>
            <a:endParaRPr lang="en-GB" altLang="en-US"/>
          </a:p>
        </p:txBody>
      </p:sp>
    </p:spTree>
    <p:extLst>
      <p:ext uri="{BB962C8B-B14F-4D97-AF65-F5344CB8AC3E}">
        <p14:creationId xmlns:p14="http://schemas.microsoft.com/office/powerpoint/2010/main" val="213596296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E20F3765-C88C-4452-9317-D4315E16939C}" type="slidenum">
              <a:rPr lang="en-GB" altLang="en-US" smtClean="0"/>
              <a:pPr>
                <a:defRPr/>
              </a:pPr>
              <a:t>‹#›</a:t>
            </a:fld>
            <a:endParaRPr lang="en-GB" altLang="en-US"/>
          </a:p>
        </p:txBody>
      </p:sp>
    </p:spTree>
    <p:extLst>
      <p:ext uri="{BB962C8B-B14F-4D97-AF65-F5344CB8AC3E}">
        <p14:creationId xmlns:p14="http://schemas.microsoft.com/office/powerpoint/2010/main" val="31553354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CH2009</a:t>
            </a:r>
          </a:p>
        </p:txBody>
      </p:sp>
      <p:sp>
        <p:nvSpPr>
          <p:cNvPr id="6" name="Slide Number Placeholder 5"/>
          <p:cNvSpPr>
            <a:spLocks noGrp="1"/>
          </p:cNvSpPr>
          <p:nvPr>
            <p:ph type="sldNum" sz="quarter" idx="12"/>
          </p:nvPr>
        </p:nvSpPr>
        <p:spPr/>
        <p:txBody>
          <a:bodyPr/>
          <a:lstStyle/>
          <a:p>
            <a:pPr>
              <a:defRPr/>
            </a:pPr>
            <a:fld id="{86CE340F-A42E-4253-8F90-F6843914E5ED}" type="slidenum">
              <a:rPr lang="en-GB" altLang="en-US" smtClean="0"/>
              <a:pPr>
                <a:defRPr/>
              </a:pPr>
              <a:t>‹#›</a:t>
            </a:fld>
            <a:endParaRPr lang="en-GB" altLang="en-US"/>
          </a:p>
        </p:txBody>
      </p:sp>
    </p:spTree>
    <p:extLst>
      <p:ext uri="{BB962C8B-B14F-4D97-AF65-F5344CB8AC3E}">
        <p14:creationId xmlns:p14="http://schemas.microsoft.com/office/powerpoint/2010/main" val="30089570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Content Placeholder 2"/>
          <p:cNvSpPr>
            <a:spLocks noGrp="1"/>
          </p:cNvSpPr>
          <p:nvPr>
            <p:ph sz="half" idx="1"/>
          </p:nvPr>
        </p:nvSpPr>
        <p:spPr>
          <a:xfrm>
            <a:off x="328613" y="1941513"/>
            <a:ext cx="402748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08500" y="1941513"/>
            <a:ext cx="402907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3B5A4A2A-CD8F-430F-9D61-44DFCEB57E50}" type="slidenum">
              <a:rPr lang="en-GB" altLang="en-US"/>
              <a:pPr>
                <a:defRPr/>
              </a:pPr>
              <a:t>‹#›</a:t>
            </a:fld>
            <a:endParaRPr lang="en-GB" altLang="en-US"/>
          </a:p>
        </p:txBody>
      </p:sp>
    </p:spTree>
    <p:extLst>
      <p:ext uri="{BB962C8B-B14F-4D97-AF65-F5344CB8AC3E}">
        <p14:creationId xmlns:p14="http://schemas.microsoft.com/office/powerpoint/2010/main" val="5170979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8" name="Content Placeholder 7"/>
          <p:cNvSpPr>
            <a:spLocks noGrp="1"/>
          </p:cNvSpPr>
          <p:nvPr>
            <p:ph sz="quarter" idx="13"/>
          </p:nvPr>
        </p:nvSpPr>
        <p:spPr>
          <a:xfrm>
            <a:off x="609600" y="1600200"/>
            <a:ext cx="79248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4"/>
          </p:nvPr>
        </p:nvSpPr>
        <p:spPr/>
        <p:txBody>
          <a:bodyPr/>
          <a:lstStyle>
            <a:lvl1pPr>
              <a:defRPr/>
            </a:lvl1pPr>
          </a:lstStyle>
          <a:p>
            <a:pPr>
              <a:defRPr/>
            </a:pPr>
            <a:endParaRPr lang="en-GB"/>
          </a:p>
        </p:txBody>
      </p:sp>
      <p:sp>
        <p:nvSpPr>
          <p:cNvPr id="5" name="Footer Placeholder 4"/>
          <p:cNvSpPr>
            <a:spLocks noGrp="1"/>
          </p:cNvSpPr>
          <p:nvPr>
            <p:ph type="ftr" sz="quarter" idx="15"/>
          </p:nvPr>
        </p:nvSpPr>
        <p:spPr/>
        <p:txBody>
          <a:bodyPr/>
          <a:lstStyle>
            <a:lvl1pPr>
              <a:defRPr/>
            </a:lvl1pPr>
          </a:lstStyle>
          <a:p>
            <a:pPr>
              <a:defRPr/>
            </a:pPr>
            <a:r>
              <a:rPr lang="en-GB"/>
              <a:t>CH2020</a:t>
            </a:r>
          </a:p>
        </p:txBody>
      </p:sp>
      <p:sp>
        <p:nvSpPr>
          <p:cNvPr id="6" name="Slide Number Placeholder 5"/>
          <p:cNvSpPr>
            <a:spLocks noGrp="1"/>
          </p:cNvSpPr>
          <p:nvPr>
            <p:ph type="sldNum" sz="quarter" idx="16"/>
          </p:nvPr>
        </p:nvSpPr>
        <p:spPr/>
        <p:txBody>
          <a:bodyPr/>
          <a:lstStyle>
            <a:lvl1pPr>
              <a:defRPr/>
            </a:lvl1pPr>
          </a:lstStyle>
          <a:p>
            <a:pPr>
              <a:defRPr/>
            </a:pPr>
            <a:fld id="{D483DB0B-039B-40B6-BC4C-74A721443325}" type="slidenum">
              <a:rPr lang="en-GB" altLang="en-US"/>
              <a:pPr>
                <a:defRPr/>
              </a:pPr>
              <a:t>‹#›</a:t>
            </a:fld>
            <a:endParaRPr lang="en-GB" altLang="en-US"/>
          </a:p>
        </p:txBody>
      </p:sp>
    </p:spTree>
    <p:extLst>
      <p:ext uri="{BB962C8B-B14F-4D97-AF65-F5344CB8AC3E}">
        <p14:creationId xmlns:p14="http://schemas.microsoft.com/office/powerpoint/2010/main" val="970722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1">
            <a:lum/>
          </a:blip>
          <a:srcRect/>
          <a:stretch>
            <a:fillRect l="-17000" r="-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40000" y="1825625"/>
            <a:ext cx="767535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a:defRPr/>
            </a:pPr>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a:defRPr/>
            </a:pPr>
            <a:r>
              <a:rPr lang="en-GB"/>
              <a:t>CH2009</a:t>
            </a: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a:defRPr/>
            </a:pPr>
            <a:fld id="{026E978E-FE6E-4ABC-97AC-98D8DBDADBF4}" type="slidenum">
              <a:rPr lang="en-GB" altLang="en-US" smtClean="0"/>
              <a:pPr>
                <a:defRPr/>
              </a:pPr>
              <a:t>‹#›</a:t>
            </a:fld>
            <a:endParaRPr lang="en-GB" altLang="en-US"/>
          </a:p>
        </p:txBody>
      </p:sp>
    </p:spTree>
    <p:extLst>
      <p:ext uri="{BB962C8B-B14F-4D97-AF65-F5344CB8AC3E}">
        <p14:creationId xmlns:p14="http://schemas.microsoft.com/office/powerpoint/2010/main" val="2461360499"/>
      </p:ext>
    </p:extLst>
  </p:cSld>
  <p:clrMap bg1="dk1" tx1="lt1" bg2="dk2" tx2="lt2" accent1="accent1" accent2="accent2" accent3="accent3" accent4="accent4" accent5="accent5" accent6="accent6" hlink="hlink" folHlink="folHlink"/>
  <p:sldLayoutIdLst>
    <p:sldLayoutId id="2147484777" r:id="rId1"/>
    <p:sldLayoutId id="2147484778" r:id="rId2"/>
    <p:sldLayoutId id="2147484779" r:id="rId3"/>
    <p:sldLayoutId id="2147484780" r:id="rId4"/>
    <p:sldLayoutId id="2147484781" r:id="rId5"/>
    <p:sldLayoutId id="2147484782" r:id="rId6"/>
    <p:sldLayoutId id="2147484783" r:id="rId7"/>
    <p:sldLayoutId id="2147484784" r:id="rId8"/>
    <p:sldLayoutId id="2147484785" r:id="rId9"/>
    <p:sldLayoutId id="2147484786" r:id="rId10"/>
    <p:sldLayoutId id="2147484787" r:id="rId11"/>
    <p:sldLayoutId id="2147484788" r:id="rId12"/>
    <p:sldLayoutId id="2147484789" r:id="rId13"/>
    <p:sldLayoutId id="2147484790" r:id="rId14"/>
    <p:sldLayoutId id="2147484791" r:id="rId15"/>
    <p:sldLayoutId id="2147484792" r:id="rId16"/>
    <p:sldLayoutId id="2147484793" r:id="rId17"/>
    <p:sldLayoutId id="2147484794" r:id="rId18"/>
    <p:sldLayoutId id="2147484795" r:id="rId19"/>
  </p:sldLayoutIdLst>
  <p:hf hdr="0" ftr="0" dt="0"/>
  <p:txStyles>
    <p:titleStyle>
      <a:lvl1pPr algn="l" defTabSz="685800" rtl="0" eaLnBrk="1" latinLnBrk="0" hangingPunct="1">
        <a:lnSpc>
          <a:spcPct val="90000"/>
        </a:lnSpc>
        <a:spcBef>
          <a:spcPct val="0"/>
        </a:spcBef>
        <a:buNone/>
        <a:defRPr sz="4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6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hyperlink" Target="https://europa.eu/european-union/about-eu/eu-in-brief_en" TargetMode="Externa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6.png"/><Relationship Id="rId5" Type="http://schemas.openxmlformats.org/officeDocument/2006/relationships/hyperlink" Target="https://ec.europa.eu/environment/index_en" TargetMode="External"/><Relationship Id="rId4" Type="http://schemas.openxmlformats.org/officeDocument/2006/relationships/hyperlink" Target="https://europa.eu/european-union/index_en"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ec.europa.eu/environment/efe/_en" TargetMode="External"/><Relationship Id="rId2" Type="http://schemas.openxmlformats.org/officeDocument/2006/relationships/hyperlink" Target="https://ec.europa.eu/environment/index_en.htm" TargetMode="External"/><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hyperlink" Target="http://ec.europa.eu/dgs/environment/directory.htm#office#office" TargetMode="External"/><Relationship Id="rId4" Type="http://schemas.openxmlformats.org/officeDocument/2006/relationships/hyperlink" Target="https://ec.europa.eu/environment/eir/index_en.ht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hyperlink" Target="http://eur-lex.europa.eu/legal-content/EN/TXT/?uri=CELEX:32013D1386" TargetMode="Externa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hyperlink" Target="https://ec.europa.eu/environment/eir/index_en.htm" TargetMode="External"/><Relationship Id="rId2" Type="http://schemas.openxmlformats.org/officeDocument/2006/relationships/hyperlink" Target="https://ec.europa.eu/environment/index_en.htm" TargetMode="External"/><Relationship Id="rId1" Type="http://schemas.openxmlformats.org/officeDocument/2006/relationships/slideLayout" Target="../slideLayouts/slideLayout18.xml"/><Relationship Id="rId5" Type="http://schemas.openxmlformats.org/officeDocument/2006/relationships/image" Target="../media/image7.png"/><Relationship Id="rId4" Type="http://schemas.openxmlformats.org/officeDocument/2006/relationships/hyperlink" Target="http://ec.europa.eu/dgs/environment/directory.htm#office#office"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400" dirty="0"/>
              <a:t>Strategic </a:t>
            </a:r>
            <a:br>
              <a:rPr lang="en-GB" sz="4400" dirty="0"/>
            </a:br>
            <a:r>
              <a:rPr lang="en-GB" sz="4400" dirty="0"/>
              <a:t>Environmental Management in the EU</a:t>
            </a:r>
          </a:p>
        </p:txBody>
      </p:sp>
      <p:sp>
        <p:nvSpPr>
          <p:cNvPr id="3" name="Subtitle 2"/>
          <p:cNvSpPr>
            <a:spLocks noGrp="1"/>
          </p:cNvSpPr>
          <p:nvPr>
            <p:ph type="subTitle" idx="1"/>
          </p:nvPr>
        </p:nvSpPr>
        <p:spPr/>
        <p:txBody>
          <a:bodyPr/>
          <a:lstStyle/>
          <a:p>
            <a:r>
              <a:rPr lang="en-GB" dirty="0"/>
              <a:t>How will BREXIT change things?</a:t>
            </a:r>
          </a:p>
        </p:txBody>
      </p:sp>
      <p:sp>
        <p:nvSpPr>
          <p:cNvPr id="4" name="Slide Number Placeholder 3"/>
          <p:cNvSpPr>
            <a:spLocks noGrp="1"/>
          </p:cNvSpPr>
          <p:nvPr>
            <p:ph type="sldNum" sz="quarter" idx="12"/>
          </p:nvPr>
        </p:nvSpPr>
        <p:spPr/>
        <p:txBody>
          <a:bodyPr/>
          <a:lstStyle/>
          <a:p>
            <a:pPr>
              <a:defRPr/>
            </a:pPr>
            <a:fld id="{BBF10501-945D-43AF-BF6F-0FE526563D3A}" type="slidenum">
              <a:rPr lang="en-GB" altLang="en-US" smtClean="0"/>
              <a:pPr>
                <a:defRPr/>
              </a:pPr>
              <a:t>1</a:t>
            </a:fld>
            <a:endParaRPr lang="en-GB" altLang="en-US"/>
          </a:p>
        </p:txBody>
      </p:sp>
    </p:spTree>
    <p:extLst>
      <p:ext uri="{BB962C8B-B14F-4D97-AF65-F5344CB8AC3E}">
        <p14:creationId xmlns:p14="http://schemas.microsoft.com/office/powerpoint/2010/main" val="1805171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1FC87-3470-4663-83B7-C80047F545CB}"/>
              </a:ext>
            </a:extLst>
          </p:cNvPr>
          <p:cNvSpPr>
            <a:spLocks noGrp="1"/>
          </p:cNvSpPr>
          <p:nvPr>
            <p:ph type="title"/>
          </p:nvPr>
        </p:nvSpPr>
        <p:spPr/>
        <p:txBody>
          <a:bodyPr/>
          <a:lstStyle/>
          <a:p>
            <a:r>
              <a:rPr lang="en-GB" dirty="0"/>
              <a:t>Commission 6 political priorities for 2019-2024</a:t>
            </a:r>
          </a:p>
        </p:txBody>
      </p:sp>
      <p:sp>
        <p:nvSpPr>
          <p:cNvPr id="3" name="Content Placeholder 2">
            <a:extLst>
              <a:ext uri="{FF2B5EF4-FFF2-40B4-BE49-F238E27FC236}">
                <a16:creationId xmlns:a16="http://schemas.microsoft.com/office/drawing/2014/main" id="{3C307ACE-5C15-4496-8983-258E42E1F216}"/>
              </a:ext>
            </a:extLst>
          </p:cNvPr>
          <p:cNvSpPr>
            <a:spLocks noGrp="1"/>
          </p:cNvSpPr>
          <p:nvPr>
            <p:ph idx="1"/>
          </p:nvPr>
        </p:nvSpPr>
        <p:spPr/>
        <p:txBody>
          <a:bodyPr>
            <a:normAutofit lnSpcReduction="10000"/>
          </a:bodyPr>
          <a:lstStyle/>
          <a:p>
            <a:endParaRPr lang="en-GB" dirty="0"/>
          </a:p>
          <a:p>
            <a:pPr marL="457200" indent="-457200">
              <a:buFont typeface="+mj-lt"/>
              <a:buAutoNum type="arabicPeriod"/>
            </a:pPr>
            <a:r>
              <a:rPr lang="en-GB" dirty="0"/>
              <a:t>A Europe fit for the digital age</a:t>
            </a:r>
          </a:p>
          <a:p>
            <a:pPr marL="457200" indent="-457200">
              <a:buFont typeface="+mj-lt"/>
              <a:buAutoNum type="arabicPeriod"/>
            </a:pPr>
            <a:r>
              <a:rPr lang="en-GB" dirty="0"/>
              <a:t>An economy that works for people</a:t>
            </a:r>
          </a:p>
          <a:p>
            <a:pPr marL="457200" indent="-457200">
              <a:buFont typeface="+mj-lt"/>
              <a:buAutoNum type="arabicPeriod"/>
            </a:pPr>
            <a:r>
              <a:rPr lang="en-GB" dirty="0"/>
              <a:t>A stronger Europe in the world</a:t>
            </a:r>
          </a:p>
          <a:p>
            <a:pPr marL="457200" indent="-457200">
              <a:buFont typeface="+mj-lt"/>
              <a:buAutoNum type="arabicPeriod"/>
            </a:pPr>
            <a:r>
              <a:rPr lang="en-GB" dirty="0"/>
              <a:t>Promoting our European way of life</a:t>
            </a:r>
          </a:p>
          <a:p>
            <a:pPr marL="457200" indent="-457200">
              <a:buFont typeface="+mj-lt"/>
              <a:buAutoNum type="arabicPeriod"/>
            </a:pPr>
            <a:r>
              <a:rPr lang="en-GB" dirty="0"/>
              <a:t>A new push for European democracy</a:t>
            </a:r>
          </a:p>
          <a:p>
            <a:pPr marL="457200" indent="-457200">
              <a:buFont typeface="+mj-lt"/>
              <a:buAutoNum type="arabicPeriod"/>
            </a:pPr>
            <a:r>
              <a:rPr lang="en-GB" dirty="0"/>
              <a:t>A European Green Deal</a:t>
            </a:r>
          </a:p>
          <a:p>
            <a:endParaRPr lang="en-GB" dirty="0"/>
          </a:p>
          <a:p>
            <a:pPr lvl="1"/>
            <a:r>
              <a:rPr lang="en-GB" dirty="0">
                <a:solidFill>
                  <a:srgbClr val="FFFF00"/>
                </a:solidFill>
              </a:rPr>
              <a:t>Transforming the EU into a modern, resource-efficient and competitive economy, while preserving Europe’s natural environment, tackling climate change and making Europe carbon-neutral and resource-efficient by 2050.</a:t>
            </a:r>
          </a:p>
          <a:p>
            <a:endParaRPr lang="en-GB" dirty="0"/>
          </a:p>
        </p:txBody>
      </p:sp>
      <p:sp>
        <p:nvSpPr>
          <p:cNvPr id="4" name="Slide Number Placeholder 3">
            <a:extLst>
              <a:ext uri="{FF2B5EF4-FFF2-40B4-BE49-F238E27FC236}">
                <a16:creationId xmlns:a16="http://schemas.microsoft.com/office/drawing/2014/main" id="{2DAEA165-3706-4B48-948B-BA37A0B596D5}"/>
              </a:ext>
            </a:extLst>
          </p:cNvPr>
          <p:cNvSpPr>
            <a:spLocks noGrp="1"/>
          </p:cNvSpPr>
          <p:nvPr>
            <p:ph type="sldNum" sz="quarter" idx="12"/>
          </p:nvPr>
        </p:nvSpPr>
        <p:spPr/>
        <p:txBody>
          <a:bodyPr/>
          <a:lstStyle/>
          <a:p>
            <a:pPr>
              <a:defRPr/>
            </a:pPr>
            <a:fld id="{2A2D1FC4-343E-40E0-885C-2B093CC69763}" type="slidenum">
              <a:rPr lang="en-GB" altLang="en-US" smtClean="0"/>
              <a:pPr>
                <a:defRPr/>
              </a:pPr>
              <a:t>2</a:t>
            </a:fld>
            <a:endParaRPr lang="en-GB" altLang="en-US"/>
          </a:p>
        </p:txBody>
      </p:sp>
    </p:spTree>
    <p:extLst>
      <p:ext uri="{BB962C8B-B14F-4D97-AF65-F5344CB8AC3E}">
        <p14:creationId xmlns:p14="http://schemas.microsoft.com/office/powerpoint/2010/main" val="4078009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nodeType="clickEffect">
                                  <p:stCondLst>
                                    <p:cond delay="0"/>
                                  </p:stCondLst>
                                  <p:childTnLst>
                                    <p:set>
                                      <p:cBhvr>
                                        <p:cTn id="39" dur="1" fill="hold">
                                          <p:stCondLst>
                                            <p:cond delay="0"/>
                                          </p:stCondLst>
                                        </p:cTn>
                                        <p:tgtEl>
                                          <p:spTgt spid="3">
                                            <p:txEl>
                                              <p:pRg st="1" end="1"/>
                                            </p:txEl>
                                          </p:spTgt>
                                        </p:tgtEl>
                                        <p:attrNameLst>
                                          <p:attrName>style.visibility</p:attrName>
                                        </p:attrNameLst>
                                      </p:cBhvr>
                                      <p:to>
                                        <p:strVal val="visible"/>
                                      </p:to>
                                    </p:set>
                                    <p:anim calcmode="lin" valueType="num">
                                      <p:cBhvr>
                                        <p:cTn id="4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4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4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43" dur="1000"/>
                                        <p:tgtEl>
                                          <p:spTgt spid="3">
                                            <p:txEl>
                                              <p:pRg st="1" end="1"/>
                                            </p:txEl>
                                          </p:spTgt>
                                        </p:tgtEl>
                                      </p:cBhvr>
                                    </p:animEffect>
                                  </p:childTnLst>
                                </p:cTn>
                              </p:par>
                              <p:par>
                                <p:cTn id="44" presetID="31" presetClass="entr" presetSubtype="0" fill="hold" nodeType="withEffect">
                                  <p:stCondLst>
                                    <p:cond delay="0"/>
                                  </p:stCondLst>
                                  <p:childTnLst>
                                    <p:set>
                                      <p:cBhvr>
                                        <p:cTn id="45" dur="1" fill="hold">
                                          <p:stCondLst>
                                            <p:cond delay="0"/>
                                          </p:stCondLst>
                                        </p:cTn>
                                        <p:tgtEl>
                                          <p:spTgt spid="3">
                                            <p:txEl>
                                              <p:pRg st="2" end="2"/>
                                            </p:txEl>
                                          </p:spTgt>
                                        </p:tgtEl>
                                        <p:attrNameLst>
                                          <p:attrName>style.visibility</p:attrName>
                                        </p:attrNameLst>
                                      </p:cBhvr>
                                      <p:to>
                                        <p:strVal val="visible"/>
                                      </p:to>
                                    </p:set>
                                    <p:anim calcmode="lin" valueType="num">
                                      <p:cBhvr>
                                        <p:cTn id="46"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7"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48"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49" dur="1000"/>
                                        <p:tgtEl>
                                          <p:spTgt spid="3">
                                            <p:txEl>
                                              <p:pRg st="2" end="2"/>
                                            </p:txEl>
                                          </p:spTgt>
                                        </p:tgtEl>
                                      </p:cBhvr>
                                    </p:animEffect>
                                  </p:childTnLst>
                                </p:cTn>
                              </p:par>
                              <p:par>
                                <p:cTn id="50" presetID="31" presetClass="entr" presetSubtype="0" fill="hold" nodeType="withEffect">
                                  <p:stCondLst>
                                    <p:cond delay="0"/>
                                  </p:stCondLst>
                                  <p:childTnLst>
                                    <p:set>
                                      <p:cBhvr>
                                        <p:cTn id="51" dur="1" fill="hold">
                                          <p:stCondLst>
                                            <p:cond delay="0"/>
                                          </p:stCondLst>
                                        </p:cTn>
                                        <p:tgtEl>
                                          <p:spTgt spid="3">
                                            <p:txEl>
                                              <p:pRg st="3" end="3"/>
                                            </p:txEl>
                                          </p:spTgt>
                                        </p:tgtEl>
                                        <p:attrNameLst>
                                          <p:attrName>style.visibility</p:attrName>
                                        </p:attrNameLst>
                                      </p:cBhvr>
                                      <p:to>
                                        <p:strVal val="visible"/>
                                      </p:to>
                                    </p:set>
                                    <p:anim calcmode="lin" valueType="num">
                                      <p:cBhvr>
                                        <p:cTn id="52"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53"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54"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55" dur="1000"/>
                                        <p:tgtEl>
                                          <p:spTgt spid="3">
                                            <p:txEl>
                                              <p:pRg st="3" end="3"/>
                                            </p:txEl>
                                          </p:spTgt>
                                        </p:tgtEl>
                                      </p:cBhvr>
                                    </p:animEffect>
                                  </p:childTnLst>
                                </p:cTn>
                              </p:par>
                              <p:par>
                                <p:cTn id="56" presetID="31" presetClass="entr" presetSubtype="0" fill="hold" nodeType="withEffect">
                                  <p:stCondLst>
                                    <p:cond delay="0"/>
                                  </p:stCondLst>
                                  <p:childTnLst>
                                    <p:set>
                                      <p:cBhvr>
                                        <p:cTn id="57" dur="1" fill="hold">
                                          <p:stCondLst>
                                            <p:cond delay="0"/>
                                          </p:stCondLst>
                                        </p:cTn>
                                        <p:tgtEl>
                                          <p:spTgt spid="3">
                                            <p:txEl>
                                              <p:pRg st="4" end="4"/>
                                            </p:txEl>
                                          </p:spTgt>
                                        </p:tgtEl>
                                        <p:attrNameLst>
                                          <p:attrName>style.visibility</p:attrName>
                                        </p:attrNameLst>
                                      </p:cBhvr>
                                      <p:to>
                                        <p:strVal val="visible"/>
                                      </p:to>
                                    </p:set>
                                    <p:anim calcmode="lin" valueType="num">
                                      <p:cBhvr>
                                        <p:cTn id="58"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59"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60"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61" dur="1000"/>
                                        <p:tgtEl>
                                          <p:spTgt spid="3">
                                            <p:txEl>
                                              <p:pRg st="4" end="4"/>
                                            </p:txEl>
                                          </p:spTgt>
                                        </p:tgtEl>
                                      </p:cBhvr>
                                    </p:animEffect>
                                  </p:childTnLst>
                                </p:cTn>
                              </p:par>
                              <p:par>
                                <p:cTn id="62" presetID="31" presetClass="entr" presetSubtype="0" fill="hold" nodeType="withEffect">
                                  <p:stCondLst>
                                    <p:cond delay="0"/>
                                  </p:stCondLst>
                                  <p:childTnLst>
                                    <p:set>
                                      <p:cBhvr>
                                        <p:cTn id="63" dur="1" fill="hold">
                                          <p:stCondLst>
                                            <p:cond delay="0"/>
                                          </p:stCondLst>
                                        </p:cTn>
                                        <p:tgtEl>
                                          <p:spTgt spid="3">
                                            <p:txEl>
                                              <p:pRg st="5" end="5"/>
                                            </p:txEl>
                                          </p:spTgt>
                                        </p:tgtEl>
                                        <p:attrNameLst>
                                          <p:attrName>style.visibility</p:attrName>
                                        </p:attrNameLst>
                                      </p:cBhvr>
                                      <p:to>
                                        <p:strVal val="visible"/>
                                      </p:to>
                                    </p:set>
                                    <p:anim calcmode="lin" valueType="num">
                                      <p:cBhvr>
                                        <p:cTn id="64"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65"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66"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67" dur="1000"/>
                                        <p:tgtEl>
                                          <p:spTgt spid="3">
                                            <p:txEl>
                                              <p:pRg st="5" end="5"/>
                                            </p:txEl>
                                          </p:spTgt>
                                        </p:tgtEl>
                                      </p:cBhvr>
                                    </p:animEffect>
                                  </p:childTnLst>
                                </p:cTn>
                              </p:par>
                              <p:par>
                                <p:cTn id="68" presetID="31" presetClass="entr" presetSubtype="0" fill="hold" nodeType="withEffect">
                                  <p:stCondLst>
                                    <p:cond delay="0"/>
                                  </p:stCondLst>
                                  <p:childTnLst>
                                    <p:set>
                                      <p:cBhvr>
                                        <p:cTn id="69" dur="1" fill="hold">
                                          <p:stCondLst>
                                            <p:cond delay="0"/>
                                          </p:stCondLst>
                                        </p:cTn>
                                        <p:tgtEl>
                                          <p:spTgt spid="3">
                                            <p:txEl>
                                              <p:pRg st="6" end="6"/>
                                            </p:txEl>
                                          </p:spTgt>
                                        </p:tgtEl>
                                        <p:attrNameLst>
                                          <p:attrName>style.visibility</p:attrName>
                                        </p:attrNameLst>
                                      </p:cBhvr>
                                      <p:to>
                                        <p:strVal val="visible"/>
                                      </p:to>
                                    </p:set>
                                    <p:anim calcmode="lin" valueType="num">
                                      <p:cBhvr>
                                        <p:cTn id="70"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71"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72"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7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273535" y="48590"/>
            <a:ext cx="8229600" cy="1143000"/>
          </a:xfrm>
        </p:spPr>
        <p:txBody>
          <a:bodyPr/>
          <a:lstStyle/>
          <a:p>
            <a:pPr eaLnBrk="1" fontAlgn="auto" hangingPunct="1">
              <a:spcAft>
                <a:spcPts val="0"/>
              </a:spcAft>
              <a:defRPr/>
            </a:pPr>
            <a:r>
              <a:rPr lang="en-GB" b="1" dirty="0">
                <a:solidFill>
                  <a:schemeClr val="tx2"/>
                </a:solidFill>
              </a:rPr>
              <a:t>EU</a:t>
            </a:r>
          </a:p>
        </p:txBody>
      </p:sp>
      <p:sp>
        <p:nvSpPr>
          <p:cNvPr id="153603" name="Rectangle 3"/>
          <p:cNvSpPr>
            <a:spLocks noGrp="1" noChangeArrowheads="1"/>
          </p:cNvSpPr>
          <p:nvPr>
            <p:ph type="body" sz="half" idx="2"/>
          </p:nvPr>
        </p:nvSpPr>
        <p:spPr>
          <a:xfrm>
            <a:off x="302883" y="1191590"/>
            <a:ext cx="8424936" cy="2016224"/>
          </a:xfrm>
        </p:spPr>
        <p:txBody>
          <a:bodyPr>
            <a:noAutofit/>
          </a:bodyPr>
          <a:lstStyle/>
          <a:p>
            <a:pPr eaLnBrk="1" fontAlgn="auto" hangingPunct="1">
              <a:lnSpc>
                <a:spcPct val="80000"/>
              </a:lnSpc>
              <a:defRPr/>
            </a:pPr>
            <a:r>
              <a:rPr lang="en-GB" sz="1800" dirty="0">
                <a:latin typeface="Calibri" panose="020F0502020204030204" pitchFamily="34" charset="0"/>
                <a:cs typeface="Calibri" panose="020F0502020204030204" pitchFamily="34" charset="0"/>
              </a:rPr>
              <a:t>Mission statement of the DG</a:t>
            </a:r>
          </a:p>
          <a:p>
            <a:pPr eaLnBrk="1" fontAlgn="auto" hangingPunct="1">
              <a:lnSpc>
                <a:spcPct val="80000"/>
              </a:lnSpc>
              <a:defRPr/>
            </a:pPr>
            <a:r>
              <a:rPr lang="en-GB" sz="1800" dirty="0">
                <a:solidFill>
                  <a:schemeClr val="accent1">
                    <a:lumMod val="60000"/>
                    <a:lumOff val="40000"/>
                  </a:schemeClr>
                </a:solidFill>
                <a:latin typeface="Calibri" panose="020F0502020204030204" pitchFamily="34" charset="0"/>
                <a:cs typeface="Calibri" panose="020F0502020204030204" pitchFamily="34" charset="0"/>
              </a:rPr>
              <a:t>To develop and facilitate the implementation of policies and legislation that contribute to enabling EU citizens to live well, within the planet's ecological limits, based on an innovative, circular economy, where biodiversity is protected, valued and restored and environment-related health risks are minimized in ways to enhance our society's resilience, and where growth has been decoupled from resource use</a:t>
            </a:r>
          </a:p>
        </p:txBody>
      </p:sp>
      <p:sp>
        <p:nvSpPr>
          <p:cNvPr id="8194" name="Footer Placeholder 5"/>
          <p:cNvSpPr>
            <a:spLocks noGrp="1"/>
          </p:cNvSpPr>
          <p:nvPr>
            <p:ph type="ftr" sz="quarter" idx="11"/>
          </p:nvPr>
        </p:nvSpPr>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a:t>CH2020</a:t>
            </a: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3</a:t>
            </a:fld>
            <a:endParaRPr lang="en-GB" altLang="en-US" sz="1200">
              <a:latin typeface="Tahoma" panose="020B0604030504040204" pitchFamily="34" charset="0"/>
            </a:endParaRPr>
          </a:p>
        </p:txBody>
      </p:sp>
      <p:pic>
        <p:nvPicPr>
          <p:cNvPr id="2" name="Picture 1"/>
          <p:cNvPicPr>
            <a:picLocks noChangeAspect="1"/>
          </p:cNvPicPr>
          <p:nvPr/>
        </p:nvPicPr>
        <p:blipFill>
          <a:blip r:embed="rId2"/>
          <a:stretch>
            <a:fillRect/>
          </a:stretch>
        </p:blipFill>
        <p:spPr>
          <a:xfrm>
            <a:off x="1988468" y="3273054"/>
            <a:ext cx="5498182" cy="3117684"/>
          </a:xfrm>
          <a:prstGeom prst="rect">
            <a:avLst/>
          </a:prstGeom>
        </p:spPr>
      </p:pic>
    </p:spTree>
    <p:extLst>
      <p:ext uri="{BB962C8B-B14F-4D97-AF65-F5344CB8AC3E}">
        <p14:creationId xmlns:p14="http://schemas.microsoft.com/office/powerpoint/2010/main" val="2926281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0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0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276536" y="568137"/>
            <a:ext cx="8229600" cy="1143000"/>
          </a:xfrm>
        </p:spPr>
        <p:txBody>
          <a:bodyPr>
            <a:normAutofit fontScale="90000"/>
          </a:bodyPr>
          <a:lstStyle/>
          <a:p>
            <a:pPr>
              <a:defRPr/>
            </a:pPr>
            <a:r>
              <a:rPr lang="en-US" dirty="0">
                <a:latin typeface="Calibri" panose="020F0502020204030204" pitchFamily="34" charset="0"/>
                <a:cs typeface="Calibri" panose="020F0502020204030204" pitchFamily="34" charset="0"/>
              </a:rPr>
              <a:t>The Commissioner for the Environment DG I</a:t>
            </a:r>
            <a:br>
              <a:rPr lang="en-US" dirty="0">
                <a:latin typeface="Calibri" panose="020F0502020204030204" pitchFamily="34" charset="0"/>
                <a:cs typeface="Calibri" panose="020F0502020204030204" pitchFamily="34" charset="0"/>
              </a:rPr>
            </a:br>
            <a:endParaRPr lang="en-GB" b="1" dirty="0">
              <a:solidFill>
                <a:schemeClr val="tx2"/>
              </a:solidFill>
            </a:endParaRPr>
          </a:p>
        </p:txBody>
      </p:sp>
      <p:sp>
        <p:nvSpPr>
          <p:cNvPr id="8194" name="Footer Placeholder 5"/>
          <p:cNvSpPr>
            <a:spLocks noGrp="1"/>
          </p:cNvSpPr>
          <p:nvPr>
            <p:ph type="ftr" sz="quarter" idx="11"/>
          </p:nvPr>
        </p:nvSpPr>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a:t>CH2020</a:t>
            </a: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4</a:t>
            </a:fld>
            <a:endParaRPr lang="en-GB" altLang="en-US" sz="1200">
              <a:latin typeface="Tahoma" panose="020B0604030504040204" pitchFamily="34" charset="0"/>
            </a:endParaRPr>
          </a:p>
        </p:txBody>
      </p:sp>
      <p:pic>
        <p:nvPicPr>
          <p:cNvPr id="3" name="Picture 2"/>
          <p:cNvPicPr>
            <a:picLocks noChangeAspect="1"/>
          </p:cNvPicPr>
          <p:nvPr/>
        </p:nvPicPr>
        <p:blipFill>
          <a:blip r:embed="rId2"/>
          <a:stretch>
            <a:fillRect/>
          </a:stretch>
        </p:blipFill>
        <p:spPr>
          <a:xfrm>
            <a:off x="933450" y="1893398"/>
            <a:ext cx="2095500" cy="2714625"/>
          </a:xfrm>
          <a:prstGeom prst="rect">
            <a:avLst/>
          </a:prstGeom>
        </p:spPr>
      </p:pic>
      <p:sp>
        <p:nvSpPr>
          <p:cNvPr id="4" name="Rectangle 3"/>
          <p:cNvSpPr/>
          <p:nvPr/>
        </p:nvSpPr>
        <p:spPr>
          <a:xfrm>
            <a:off x="3689131" y="2080469"/>
            <a:ext cx="4572000" cy="1200329"/>
          </a:xfrm>
          <a:prstGeom prst="rect">
            <a:avLst/>
          </a:prstGeom>
        </p:spPr>
        <p:txBody>
          <a:bodyPr>
            <a:spAutoFit/>
          </a:bodyPr>
          <a:lstStyle/>
          <a:p>
            <a:r>
              <a:rPr lang="en-GB" dirty="0">
                <a:solidFill>
                  <a:schemeClr val="tx1"/>
                </a:solidFill>
                <a:latin typeface="+mn-lt"/>
              </a:rPr>
              <a:t>European Commissioner for the Environment &amp; Oceans and Fisheries</a:t>
            </a:r>
          </a:p>
        </p:txBody>
      </p:sp>
      <p:sp>
        <p:nvSpPr>
          <p:cNvPr id="5" name="Rectangle 4"/>
          <p:cNvSpPr/>
          <p:nvPr/>
        </p:nvSpPr>
        <p:spPr>
          <a:xfrm>
            <a:off x="951599" y="4743323"/>
            <a:ext cx="2753061" cy="461665"/>
          </a:xfrm>
          <a:prstGeom prst="rect">
            <a:avLst/>
          </a:prstGeom>
        </p:spPr>
        <p:txBody>
          <a:bodyPr wrap="none">
            <a:spAutoFit/>
          </a:bodyPr>
          <a:lstStyle/>
          <a:p>
            <a:r>
              <a:rPr lang="en-GB" dirty="0" err="1">
                <a:solidFill>
                  <a:schemeClr val="tx1"/>
                </a:solidFill>
                <a:latin typeface="+mn-lt"/>
              </a:rPr>
              <a:t>Virginijus</a:t>
            </a:r>
            <a:r>
              <a:rPr lang="en-GB" dirty="0">
                <a:solidFill>
                  <a:schemeClr val="tx1"/>
                </a:solidFill>
                <a:latin typeface="+mn-lt"/>
              </a:rPr>
              <a:t> </a:t>
            </a:r>
            <a:r>
              <a:rPr lang="en-GB" dirty="0" err="1">
                <a:solidFill>
                  <a:schemeClr val="tx1"/>
                </a:solidFill>
                <a:latin typeface="+mn-lt"/>
              </a:rPr>
              <a:t>Sinkevičius</a:t>
            </a:r>
            <a:endParaRPr lang="en-GB" dirty="0">
              <a:solidFill>
                <a:schemeClr val="tx1"/>
              </a:solidFill>
              <a:latin typeface="+mn-lt"/>
            </a:endParaRPr>
          </a:p>
        </p:txBody>
      </p:sp>
      <p:sp>
        <p:nvSpPr>
          <p:cNvPr id="6" name="Rectangle 5"/>
          <p:cNvSpPr/>
          <p:nvPr/>
        </p:nvSpPr>
        <p:spPr>
          <a:xfrm>
            <a:off x="3689131" y="3933056"/>
            <a:ext cx="4572000" cy="1169551"/>
          </a:xfrm>
          <a:prstGeom prst="rect">
            <a:avLst/>
          </a:prstGeom>
        </p:spPr>
        <p:txBody>
          <a:bodyPr>
            <a:spAutoFit/>
          </a:bodyPr>
          <a:lstStyle/>
          <a:p>
            <a:r>
              <a:rPr lang="lt-LT" sz="1400" dirty="0">
                <a:solidFill>
                  <a:srgbClr val="FFFF00"/>
                </a:solidFill>
                <a:latin typeface="+mn-lt"/>
              </a:rPr>
              <a:t>In 2009, Virginijus Sinkevičius graduated from Salomėja Nėris Gymnasium (Vilnius, Lithuania). He then pursued his undergraduate studies in </a:t>
            </a:r>
            <a:r>
              <a:rPr lang="en-GB" sz="1400" dirty="0">
                <a:solidFill>
                  <a:srgbClr val="FFFF00"/>
                </a:solidFill>
                <a:latin typeface="+mn-lt"/>
              </a:rPr>
              <a:t>University of  Wales at </a:t>
            </a:r>
            <a:r>
              <a:rPr lang="lt-LT" sz="1400" dirty="0">
                <a:solidFill>
                  <a:srgbClr val="FFFF00"/>
                </a:solidFill>
                <a:latin typeface="+mn-lt"/>
              </a:rPr>
              <a:t>Aberystwyth from where he received a Bachelor of Economic and Social Studies degree in 2012</a:t>
            </a:r>
            <a:endParaRPr lang="en-GB" sz="1400" dirty="0">
              <a:solidFill>
                <a:srgbClr val="FFFF00"/>
              </a:solidFill>
              <a:latin typeface="+mn-lt"/>
            </a:endParaRPr>
          </a:p>
        </p:txBody>
      </p:sp>
      <p:pic>
        <p:nvPicPr>
          <p:cNvPr id="7" name="Picture 6"/>
          <p:cNvPicPr>
            <a:picLocks noChangeAspect="1"/>
          </p:cNvPicPr>
          <p:nvPr/>
        </p:nvPicPr>
        <p:blipFill>
          <a:blip r:embed="rId3"/>
          <a:stretch>
            <a:fillRect/>
          </a:stretch>
        </p:blipFill>
        <p:spPr>
          <a:xfrm>
            <a:off x="6300192" y="5204988"/>
            <a:ext cx="1713038" cy="1171022"/>
          </a:xfrm>
          <a:prstGeom prst="rect">
            <a:avLst/>
          </a:prstGeom>
        </p:spPr>
      </p:pic>
    </p:spTree>
    <p:extLst>
      <p:ext uri="{BB962C8B-B14F-4D97-AF65-F5344CB8AC3E}">
        <p14:creationId xmlns:p14="http://schemas.microsoft.com/office/powerpoint/2010/main" val="2742976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7098F-C69F-41E7-95B2-98066488EDFC}"/>
              </a:ext>
            </a:extLst>
          </p:cNvPr>
          <p:cNvSpPr>
            <a:spLocks noGrp="1"/>
          </p:cNvSpPr>
          <p:nvPr>
            <p:ph type="title"/>
          </p:nvPr>
        </p:nvSpPr>
        <p:spPr/>
        <p:txBody>
          <a:bodyPr/>
          <a:lstStyle/>
          <a:p>
            <a:r>
              <a:rPr lang="en-GB" dirty="0"/>
              <a:t>DGI responsibilities</a:t>
            </a:r>
          </a:p>
        </p:txBody>
      </p:sp>
      <p:sp>
        <p:nvSpPr>
          <p:cNvPr id="6" name="Content Placeholder 5">
            <a:extLst>
              <a:ext uri="{FF2B5EF4-FFF2-40B4-BE49-F238E27FC236}">
                <a16:creationId xmlns:a16="http://schemas.microsoft.com/office/drawing/2014/main" id="{6E7C1CC2-A0A9-467B-9C58-7AB47CABAA4B}"/>
              </a:ext>
            </a:extLst>
          </p:cNvPr>
          <p:cNvSpPr>
            <a:spLocks noGrp="1"/>
          </p:cNvSpPr>
          <p:nvPr>
            <p:ph idx="1"/>
          </p:nvPr>
        </p:nvSpPr>
        <p:spPr>
          <a:xfrm>
            <a:off x="251520" y="1340769"/>
            <a:ext cx="8568952" cy="5256584"/>
          </a:xfrm>
        </p:spPr>
        <p:txBody>
          <a:bodyPr>
            <a:normAutofit fontScale="92500" lnSpcReduction="10000"/>
          </a:bodyPr>
          <a:lstStyle/>
          <a:p>
            <a:r>
              <a:rPr lang="en-GB" dirty="0"/>
              <a:t>Ensuring the environment, oceans and fisheries remain at the core of the </a:t>
            </a:r>
            <a:r>
              <a:rPr lang="en-GB" dirty="0">
                <a:solidFill>
                  <a:srgbClr val="FFFF00"/>
                </a:solidFill>
              </a:rPr>
              <a:t>European Green Deal</a:t>
            </a:r>
            <a:r>
              <a:rPr lang="en-GB" dirty="0"/>
              <a:t>.</a:t>
            </a:r>
          </a:p>
          <a:p>
            <a:r>
              <a:rPr lang="en-GB" dirty="0"/>
              <a:t>Presenting a </a:t>
            </a:r>
            <a:r>
              <a:rPr lang="en-GB" dirty="0">
                <a:solidFill>
                  <a:srgbClr val="FFFF00"/>
                </a:solidFill>
              </a:rPr>
              <a:t>new Biodiversity Strategy for 2030</a:t>
            </a:r>
            <a:r>
              <a:rPr lang="en-GB" dirty="0"/>
              <a:t>: from Natura2000, deforestation, species and habitats, to sustainable seas and oceans. </a:t>
            </a:r>
          </a:p>
          <a:p>
            <a:pPr lvl="1"/>
            <a:r>
              <a:rPr lang="en-GB" dirty="0"/>
              <a:t>Ensuring Europe leads the way to an ambitious agreement at the 2020 (Kunming 11-15 OCTOBER 2021 (PART 1) AND 25 APRIL-8 MAY 2022 (PART 2) )  </a:t>
            </a:r>
            <a:r>
              <a:rPr lang="en-GB" dirty="0">
                <a:solidFill>
                  <a:srgbClr val="FFFF00"/>
                </a:solidFill>
              </a:rPr>
              <a:t>Conference of the Parties to the Convention on Biological Diversity.</a:t>
            </a:r>
          </a:p>
          <a:p>
            <a:endParaRPr lang="en-GB" dirty="0"/>
          </a:p>
          <a:p>
            <a:r>
              <a:rPr lang="en-GB" dirty="0"/>
              <a:t>Delivering on the Commission’s </a:t>
            </a:r>
            <a:r>
              <a:rPr lang="en-GB" dirty="0">
                <a:solidFill>
                  <a:srgbClr val="FFFF00"/>
                </a:solidFill>
              </a:rPr>
              <a:t>zero-pollution ambition</a:t>
            </a:r>
            <a:r>
              <a:rPr lang="en-GB" dirty="0"/>
              <a:t>, including air and water quality and hazardous chemicals.</a:t>
            </a:r>
          </a:p>
          <a:p>
            <a:r>
              <a:rPr lang="en-GB" dirty="0"/>
              <a:t>Leading on a </a:t>
            </a:r>
            <a:r>
              <a:rPr lang="en-GB" dirty="0">
                <a:solidFill>
                  <a:srgbClr val="FFFF00"/>
                </a:solidFill>
              </a:rPr>
              <a:t>Circular Economy Action Plan </a:t>
            </a:r>
            <a:r>
              <a:rPr lang="en-GB" dirty="0"/>
              <a:t>to promote the use of sustainable resources</a:t>
            </a:r>
          </a:p>
          <a:p>
            <a:r>
              <a:rPr lang="en-GB" dirty="0">
                <a:solidFill>
                  <a:srgbClr val="FFFF00"/>
                </a:solidFill>
              </a:rPr>
              <a:t>Effective control and enforcement </a:t>
            </a:r>
            <a:r>
              <a:rPr lang="en-GB" dirty="0"/>
              <a:t>and respecting the maximum sustainable yield objective.</a:t>
            </a:r>
          </a:p>
          <a:p>
            <a:r>
              <a:rPr lang="en-GB" dirty="0"/>
              <a:t>Contributing to the ‘</a:t>
            </a:r>
            <a:r>
              <a:rPr lang="en-GB" dirty="0">
                <a:solidFill>
                  <a:srgbClr val="FFFF00"/>
                </a:solidFill>
              </a:rPr>
              <a:t>Farm to Fork’ </a:t>
            </a:r>
            <a:r>
              <a:rPr lang="en-GB" dirty="0"/>
              <a:t>strategy on sustainable food, maximizing the potential of sustainable seafood and the aquaculture sector.</a:t>
            </a:r>
          </a:p>
        </p:txBody>
      </p:sp>
      <p:sp>
        <p:nvSpPr>
          <p:cNvPr id="5" name="Slide Number Placeholder 4">
            <a:extLst>
              <a:ext uri="{FF2B5EF4-FFF2-40B4-BE49-F238E27FC236}">
                <a16:creationId xmlns:a16="http://schemas.microsoft.com/office/drawing/2014/main" id="{13C0B6C2-7BD8-4F1B-B2E0-4AA58FC707D6}"/>
              </a:ext>
            </a:extLst>
          </p:cNvPr>
          <p:cNvSpPr>
            <a:spLocks noGrp="1"/>
          </p:cNvSpPr>
          <p:nvPr>
            <p:ph type="sldNum" sz="quarter" idx="12"/>
          </p:nvPr>
        </p:nvSpPr>
        <p:spPr/>
        <p:txBody>
          <a:bodyPr/>
          <a:lstStyle/>
          <a:p>
            <a:pPr>
              <a:defRPr/>
            </a:pPr>
            <a:fld id="{3B5A4A2A-CD8F-430F-9D61-44DFCEB57E50}" type="slidenum">
              <a:rPr lang="en-GB" altLang="en-US" smtClean="0"/>
              <a:pPr>
                <a:defRPr/>
              </a:pPr>
              <a:t>5</a:t>
            </a:fld>
            <a:endParaRPr lang="en-GB" altLang="en-US"/>
          </a:p>
        </p:txBody>
      </p:sp>
    </p:spTree>
    <p:extLst>
      <p:ext uri="{BB962C8B-B14F-4D97-AF65-F5344CB8AC3E}">
        <p14:creationId xmlns:p14="http://schemas.microsoft.com/office/powerpoint/2010/main" val="50741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circle(in)">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circle(in)">
                                      <p:cBhvr>
                                        <p:cTn id="12" dur="2000"/>
                                        <p:tgtEl>
                                          <p:spTgt spid="6">
                                            <p:txEl>
                                              <p:pRg st="1" end="1"/>
                                            </p:txEl>
                                          </p:spTgt>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circle(in)">
                                      <p:cBhvr>
                                        <p:cTn id="15" dur="2000"/>
                                        <p:tgtEl>
                                          <p:spTgt spid="6">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0" nodeType="clickEffect">
                                  <p:stCondLst>
                                    <p:cond delay="0"/>
                                  </p:stCondLst>
                                  <p:childTnLst>
                                    <p:set>
                                      <p:cBhvr>
                                        <p:cTn id="19" dur="1" fill="hold">
                                          <p:stCondLst>
                                            <p:cond delay="0"/>
                                          </p:stCondLst>
                                        </p:cTn>
                                        <p:tgtEl>
                                          <p:spTgt spid="6">
                                            <p:txEl>
                                              <p:pRg st="4" end="4"/>
                                            </p:txEl>
                                          </p:spTgt>
                                        </p:tgtEl>
                                        <p:attrNameLst>
                                          <p:attrName>style.visibility</p:attrName>
                                        </p:attrNameLst>
                                      </p:cBhvr>
                                      <p:to>
                                        <p:strVal val="visible"/>
                                      </p:to>
                                    </p:set>
                                    <p:animEffect transition="in" filter="circle(in)">
                                      <p:cBhvr>
                                        <p:cTn id="20" dur="2000"/>
                                        <p:tgtEl>
                                          <p:spTgt spid="6">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animEffect transition="in" filter="circle(in)">
                                      <p:cBhvr>
                                        <p:cTn id="25" dur="2000"/>
                                        <p:tgtEl>
                                          <p:spTgt spid="6">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6">
                                            <p:txEl>
                                              <p:pRg st="6" end="6"/>
                                            </p:txEl>
                                          </p:spTgt>
                                        </p:tgtEl>
                                        <p:attrNameLst>
                                          <p:attrName>style.visibility</p:attrName>
                                        </p:attrNameLst>
                                      </p:cBhvr>
                                      <p:to>
                                        <p:strVal val="visible"/>
                                      </p:to>
                                    </p:set>
                                    <p:animEffect transition="in" filter="circle(in)">
                                      <p:cBhvr>
                                        <p:cTn id="30" dur="2000"/>
                                        <p:tgtEl>
                                          <p:spTgt spid="6">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0" nodeType="clickEffect">
                                  <p:stCondLst>
                                    <p:cond delay="0"/>
                                  </p:stCondLst>
                                  <p:childTnLst>
                                    <p:set>
                                      <p:cBhvr>
                                        <p:cTn id="34" dur="1" fill="hold">
                                          <p:stCondLst>
                                            <p:cond delay="0"/>
                                          </p:stCondLst>
                                        </p:cTn>
                                        <p:tgtEl>
                                          <p:spTgt spid="6">
                                            <p:txEl>
                                              <p:pRg st="7" end="7"/>
                                            </p:txEl>
                                          </p:spTgt>
                                        </p:tgtEl>
                                        <p:attrNameLst>
                                          <p:attrName>style.visibility</p:attrName>
                                        </p:attrNameLst>
                                      </p:cBhvr>
                                      <p:to>
                                        <p:strVal val="visible"/>
                                      </p:to>
                                    </p:set>
                                    <p:animEffect transition="in" filter="circle(in)">
                                      <p:cBhvr>
                                        <p:cTn id="35" dur="2000"/>
                                        <p:tgtEl>
                                          <p:spTgt spid="6">
                                            <p:txEl>
                                              <p:pRg st="7" end="7"/>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6">
                                            <p:txEl>
                                              <p:pRg st="0" end="0"/>
                                            </p:txEl>
                                          </p:spTgt>
                                        </p:tgtEl>
                                        <p:attrNameLst>
                                          <p:attrName>style.visibility</p:attrName>
                                        </p:attrNameLst>
                                      </p:cBhvr>
                                      <p:to>
                                        <p:strVal val="visible"/>
                                      </p:to>
                                    </p:set>
                                    <p:anim calcmode="lin" valueType="num">
                                      <p:cBhvr additive="base">
                                        <p:cTn id="40"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6">
                                            <p:txEl>
                                              <p:pRg st="0" end="0"/>
                                            </p:txEl>
                                          </p:spTgt>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6">
                                            <p:txEl>
                                              <p:pRg st="1" end="1"/>
                                            </p:txEl>
                                          </p:spTgt>
                                        </p:tgtEl>
                                        <p:attrNameLst>
                                          <p:attrName>style.visibility</p:attrName>
                                        </p:attrNameLst>
                                      </p:cBhvr>
                                      <p:to>
                                        <p:strVal val="visible"/>
                                      </p:to>
                                    </p:set>
                                    <p:anim calcmode="lin" valueType="num">
                                      <p:cBhvr additive="base">
                                        <p:cTn id="44"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6">
                                            <p:txEl>
                                              <p:pRg st="1" end="1"/>
                                            </p:txEl>
                                          </p:spTgt>
                                        </p:tgtEl>
                                        <p:attrNameLst>
                                          <p:attrName>ppt_y</p:attrName>
                                        </p:attrNameLst>
                                      </p:cBhvr>
                                      <p:tavLst>
                                        <p:tav tm="0">
                                          <p:val>
                                            <p:strVal val="1+#ppt_h/2"/>
                                          </p:val>
                                        </p:tav>
                                        <p:tav tm="100000">
                                          <p:val>
                                            <p:strVal val="#ppt_y"/>
                                          </p:val>
                                        </p:tav>
                                      </p:tavLst>
                                    </p:anim>
                                  </p:childTnLst>
                                </p:cTn>
                              </p:par>
                              <p:par>
                                <p:cTn id="46" presetID="2" presetClass="entr" presetSubtype="4" fill="hold" nodeType="withEffect">
                                  <p:stCondLst>
                                    <p:cond delay="0"/>
                                  </p:stCondLst>
                                  <p:childTnLst>
                                    <p:set>
                                      <p:cBhvr>
                                        <p:cTn id="47" dur="1" fill="hold">
                                          <p:stCondLst>
                                            <p:cond delay="0"/>
                                          </p:stCondLst>
                                        </p:cTn>
                                        <p:tgtEl>
                                          <p:spTgt spid="6">
                                            <p:txEl>
                                              <p:pRg st="2" end="2"/>
                                            </p:txEl>
                                          </p:spTgt>
                                        </p:tgtEl>
                                        <p:attrNameLst>
                                          <p:attrName>style.visibility</p:attrName>
                                        </p:attrNameLst>
                                      </p:cBhvr>
                                      <p:to>
                                        <p:strVal val="visible"/>
                                      </p:to>
                                    </p:set>
                                    <p:anim calcmode="lin" valueType="num">
                                      <p:cBhvr additive="base">
                                        <p:cTn id="48"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6">
                                            <p:txEl>
                                              <p:pRg st="2" end="2"/>
                                            </p:txEl>
                                          </p:spTgt>
                                        </p:tgtEl>
                                        <p:attrNameLst>
                                          <p:attrName>ppt_y</p:attrName>
                                        </p:attrNameLst>
                                      </p:cBhvr>
                                      <p:tavLst>
                                        <p:tav tm="0">
                                          <p:val>
                                            <p:strVal val="1+#ppt_h/2"/>
                                          </p:val>
                                        </p:tav>
                                        <p:tav tm="100000">
                                          <p:val>
                                            <p:strVal val="#ppt_y"/>
                                          </p:val>
                                        </p:tav>
                                      </p:tavLst>
                                    </p:anim>
                                  </p:childTnLst>
                                </p:cTn>
                              </p:par>
                              <p:par>
                                <p:cTn id="50" presetID="2" presetClass="entr" presetSubtype="4" fill="hold" nodeType="withEffect">
                                  <p:stCondLst>
                                    <p:cond delay="0"/>
                                  </p:stCondLst>
                                  <p:childTnLst>
                                    <p:set>
                                      <p:cBhvr>
                                        <p:cTn id="51" dur="1" fill="hold">
                                          <p:stCondLst>
                                            <p:cond delay="0"/>
                                          </p:stCondLst>
                                        </p:cTn>
                                        <p:tgtEl>
                                          <p:spTgt spid="6">
                                            <p:txEl>
                                              <p:pRg st="4" end="4"/>
                                            </p:txEl>
                                          </p:spTgt>
                                        </p:tgtEl>
                                        <p:attrNameLst>
                                          <p:attrName>style.visibility</p:attrName>
                                        </p:attrNameLst>
                                      </p:cBhvr>
                                      <p:to>
                                        <p:strVal val="visible"/>
                                      </p:to>
                                    </p:set>
                                    <p:anim calcmode="lin" valueType="num">
                                      <p:cBhvr additive="base">
                                        <p:cTn id="52"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6">
                                            <p:txEl>
                                              <p:pRg st="4" end="4"/>
                                            </p:txEl>
                                          </p:spTgt>
                                        </p:tgtEl>
                                        <p:attrNameLst>
                                          <p:attrName>ppt_y</p:attrName>
                                        </p:attrNameLst>
                                      </p:cBhvr>
                                      <p:tavLst>
                                        <p:tav tm="0">
                                          <p:val>
                                            <p:strVal val="1+#ppt_h/2"/>
                                          </p:val>
                                        </p:tav>
                                        <p:tav tm="100000">
                                          <p:val>
                                            <p:strVal val="#ppt_y"/>
                                          </p:val>
                                        </p:tav>
                                      </p:tavLst>
                                    </p:anim>
                                  </p:childTnLst>
                                </p:cTn>
                              </p:par>
                              <p:par>
                                <p:cTn id="54" presetID="2" presetClass="entr" presetSubtype="4" fill="hold" nodeType="withEffect">
                                  <p:stCondLst>
                                    <p:cond delay="0"/>
                                  </p:stCondLst>
                                  <p:childTnLst>
                                    <p:set>
                                      <p:cBhvr>
                                        <p:cTn id="55" dur="1" fill="hold">
                                          <p:stCondLst>
                                            <p:cond delay="0"/>
                                          </p:stCondLst>
                                        </p:cTn>
                                        <p:tgtEl>
                                          <p:spTgt spid="6">
                                            <p:txEl>
                                              <p:pRg st="5" end="5"/>
                                            </p:txEl>
                                          </p:spTgt>
                                        </p:tgtEl>
                                        <p:attrNameLst>
                                          <p:attrName>style.visibility</p:attrName>
                                        </p:attrNameLst>
                                      </p:cBhvr>
                                      <p:to>
                                        <p:strVal val="visible"/>
                                      </p:to>
                                    </p:set>
                                    <p:anim calcmode="lin" valueType="num">
                                      <p:cBhvr additive="base">
                                        <p:cTn id="56"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6">
                                            <p:txEl>
                                              <p:pRg st="5" end="5"/>
                                            </p:txEl>
                                          </p:spTgt>
                                        </p:tgtEl>
                                        <p:attrNameLst>
                                          <p:attrName>ppt_y</p:attrName>
                                        </p:attrNameLst>
                                      </p:cBhvr>
                                      <p:tavLst>
                                        <p:tav tm="0">
                                          <p:val>
                                            <p:strVal val="1+#ppt_h/2"/>
                                          </p:val>
                                        </p:tav>
                                        <p:tav tm="100000">
                                          <p:val>
                                            <p:strVal val="#ppt_y"/>
                                          </p:val>
                                        </p:tav>
                                      </p:tavLst>
                                    </p:anim>
                                  </p:childTnLst>
                                </p:cTn>
                              </p:par>
                              <p:par>
                                <p:cTn id="58" presetID="2" presetClass="entr" presetSubtype="4" fill="hold" nodeType="withEffect">
                                  <p:stCondLst>
                                    <p:cond delay="0"/>
                                  </p:stCondLst>
                                  <p:childTnLst>
                                    <p:set>
                                      <p:cBhvr>
                                        <p:cTn id="59" dur="1" fill="hold">
                                          <p:stCondLst>
                                            <p:cond delay="0"/>
                                          </p:stCondLst>
                                        </p:cTn>
                                        <p:tgtEl>
                                          <p:spTgt spid="6">
                                            <p:txEl>
                                              <p:pRg st="6" end="6"/>
                                            </p:txEl>
                                          </p:spTgt>
                                        </p:tgtEl>
                                        <p:attrNameLst>
                                          <p:attrName>style.visibility</p:attrName>
                                        </p:attrNameLst>
                                      </p:cBhvr>
                                      <p:to>
                                        <p:strVal val="visible"/>
                                      </p:to>
                                    </p:set>
                                    <p:anim calcmode="lin" valueType="num">
                                      <p:cBhvr additive="base">
                                        <p:cTn id="60"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6">
                                            <p:txEl>
                                              <p:pRg st="6" end="6"/>
                                            </p:txEl>
                                          </p:spTgt>
                                        </p:tgtEl>
                                        <p:attrNameLst>
                                          <p:attrName>ppt_y</p:attrName>
                                        </p:attrNameLst>
                                      </p:cBhvr>
                                      <p:tavLst>
                                        <p:tav tm="0">
                                          <p:val>
                                            <p:strVal val="1+#ppt_h/2"/>
                                          </p:val>
                                        </p:tav>
                                        <p:tav tm="100000">
                                          <p:val>
                                            <p:strVal val="#ppt_y"/>
                                          </p:val>
                                        </p:tav>
                                      </p:tavLst>
                                    </p:anim>
                                  </p:childTnLst>
                                </p:cTn>
                              </p:par>
                              <p:par>
                                <p:cTn id="62" presetID="2" presetClass="entr" presetSubtype="4" fill="hold" nodeType="withEffect">
                                  <p:stCondLst>
                                    <p:cond delay="0"/>
                                  </p:stCondLst>
                                  <p:childTnLst>
                                    <p:set>
                                      <p:cBhvr>
                                        <p:cTn id="63" dur="1" fill="hold">
                                          <p:stCondLst>
                                            <p:cond delay="0"/>
                                          </p:stCondLst>
                                        </p:cTn>
                                        <p:tgtEl>
                                          <p:spTgt spid="6">
                                            <p:txEl>
                                              <p:pRg st="7" end="7"/>
                                            </p:txEl>
                                          </p:spTgt>
                                        </p:tgtEl>
                                        <p:attrNameLst>
                                          <p:attrName>style.visibility</p:attrName>
                                        </p:attrNameLst>
                                      </p:cBhvr>
                                      <p:to>
                                        <p:strVal val="visible"/>
                                      </p:to>
                                    </p:set>
                                    <p:anim calcmode="lin" valueType="num">
                                      <p:cBhvr additive="base">
                                        <p:cTn id="64"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65"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7098F-C69F-41E7-95B2-98066488EDFC}"/>
              </a:ext>
            </a:extLst>
          </p:cNvPr>
          <p:cNvSpPr>
            <a:spLocks noGrp="1"/>
          </p:cNvSpPr>
          <p:nvPr>
            <p:ph type="title"/>
          </p:nvPr>
        </p:nvSpPr>
        <p:spPr/>
        <p:txBody>
          <a:bodyPr/>
          <a:lstStyle/>
          <a:p>
            <a:r>
              <a:rPr lang="en-GB" dirty="0"/>
              <a:t>DGI responsibilities Cont’d</a:t>
            </a:r>
          </a:p>
        </p:txBody>
      </p:sp>
      <p:sp>
        <p:nvSpPr>
          <p:cNvPr id="6" name="Content Placeholder 5">
            <a:extLst>
              <a:ext uri="{FF2B5EF4-FFF2-40B4-BE49-F238E27FC236}">
                <a16:creationId xmlns:a16="http://schemas.microsoft.com/office/drawing/2014/main" id="{6E7C1CC2-A0A9-467B-9C58-7AB47CABAA4B}"/>
              </a:ext>
            </a:extLst>
          </p:cNvPr>
          <p:cNvSpPr>
            <a:spLocks noGrp="1"/>
          </p:cNvSpPr>
          <p:nvPr>
            <p:ph idx="1"/>
          </p:nvPr>
        </p:nvSpPr>
        <p:spPr>
          <a:xfrm>
            <a:off x="251520" y="1340769"/>
            <a:ext cx="8568952" cy="5256584"/>
          </a:xfrm>
        </p:spPr>
        <p:txBody>
          <a:bodyPr>
            <a:normAutofit fontScale="92500"/>
          </a:bodyPr>
          <a:lstStyle/>
          <a:p>
            <a:r>
              <a:rPr lang="en-GB" dirty="0"/>
              <a:t>Promoting international </a:t>
            </a:r>
            <a:r>
              <a:rPr lang="en-GB" dirty="0">
                <a:solidFill>
                  <a:srgbClr val="FFFF00"/>
                </a:solidFill>
              </a:rPr>
              <a:t>ocean governance</a:t>
            </a:r>
            <a:r>
              <a:rPr lang="en-GB" dirty="0"/>
              <a:t>, playing a lead role in international discussions. </a:t>
            </a:r>
          </a:p>
          <a:p>
            <a:r>
              <a:rPr lang="en-GB" dirty="0"/>
              <a:t>Contributing to </a:t>
            </a:r>
            <a:r>
              <a:rPr lang="en-GB" dirty="0">
                <a:solidFill>
                  <a:srgbClr val="FFFF00"/>
                </a:solidFill>
              </a:rPr>
              <a:t>WTO </a:t>
            </a:r>
            <a:r>
              <a:rPr lang="en-GB" dirty="0"/>
              <a:t>discussions on a global agreement to ban </a:t>
            </a:r>
            <a:r>
              <a:rPr lang="en-GB" dirty="0">
                <a:solidFill>
                  <a:srgbClr val="FFFF00"/>
                </a:solidFill>
              </a:rPr>
              <a:t>fisheries subsidies </a:t>
            </a:r>
            <a:r>
              <a:rPr lang="en-GB" dirty="0"/>
              <a:t>that cause overfishing, illegal fishing and overcapacity.</a:t>
            </a:r>
          </a:p>
          <a:p>
            <a:r>
              <a:rPr lang="en-GB" dirty="0"/>
              <a:t>Promoting </a:t>
            </a:r>
            <a:r>
              <a:rPr lang="en-GB" dirty="0">
                <a:solidFill>
                  <a:srgbClr val="FFFF00"/>
                </a:solidFill>
              </a:rPr>
              <a:t>plastic-free oceans </a:t>
            </a:r>
            <a:r>
              <a:rPr lang="en-GB" dirty="0"/>
              <a:t>and proper implementation of legislation on plastics, particularly microplastics. </a:t>
            </a:r>
          </a:p>
          <a:p>
            <a:r>
              <a:rPr lang="en-GB" dirty="0"/>
              <a:t>Ensuring full implementation of the </a:t>
            </a:r>
            <a:r>
              <a:rPr lang="en-GB" dirty="0">
                <a:solidFill>
                  <a:srgbClr val="FFFF00"/>
                </a:solidFill>
              </a:rPr>
              <a:t>reformed Common Fisheries Policy</a:t>
            </a:r>
            <a:r>
              <a:rPr lang="en-GB" dirty="0"/>
              <a:t>.  Evaluating the Common Fisheries Policy by 2022, including the social dimension, climate adaptation and clean oceans. </a:t>
            </a:r>
          </a:p>
          <a:p>
            <a:r>
              <a:rPr lang="en-GB" dirty="0"/>
              <a:t>Taking a </a:t>
            </a:r>
            <a:r>
              <a:rPr lang="en-GB" dirty="0">
                <a:solidFill>
                  <a:srgbClr val="FFFF00"/>
                </a:solidFill>
              </a:rPr>
              <a:t>zero-tolerance</a:t>
            </a:r>
            <a:r>
              <a:rPr lang="en-GB" dirty="0"/>
              <a:t> approach to illegal, unreported and unregulated </a:t>
            </a:r>
            <a:r>
              <a:rPr lang="en-GB" dirty="0">
                <a:solidFill>
                  <a:srgbClr val="FFFF00"/>
                </a:solidFill>
              </a:rPr>
              <a:t>fishing</a:t>
            </a:r>
            <a:r>
              <a:rPr lang="en-GB" dirty="0"/>
              <a:t>. </a:t>
            </a:r>
          </a:p>
          <a:p>
            <a:r>
              <a:rPr lang="en-GB" dirty="0"/>
              <a:t>Developing a new approach for a </a:t>
            </a:r>
            <a:r>
              <a:rPr lang="en-GB" dirty="0">
                <a:solidFill>
                  <a:srgbClr val="FFFF00"/>
                </a:solidFill>
              </a:rPr>
              <a:t>sustainable blue economy </a:t>
            </a:r>
            <a:r>
              <a:rPr lang="en-GB" dirty="0"/>
              <a:t>drawing on research, maritime spatial planning, marine renewable energy, blue investment and regional cooperation. </a:t>
            </a:r>
          </a:p>
        </p:txBody>
      </p:sp>
      <p:sp>
        <p:nvSpPr>
          <p:cNvPr id="5" name="Slide Number Placeholder 4">
            <a:extLst>
              <a:ext uri="{FF2B5EF4-FFF2-40B4-BE49-F238E27FC236}">
                <a16:creationId xmlns:a16="http://schemas.microsoft.com/office/drawing/2014/main" id="{13C0B6C2-7BD8-4F1B-B2E0-4AA58FC707D6}"/>
              </a:ext>
            </a:extLst>
          </p:cNvPr>
          <p:cNvSpPr>
            <a:spLocks noGrp="1"/>
          </p:cNvSpPr>
          <p:nvPr>
            <p:ph type="sldNum" sz="quarter" idx="12"/>
          </p:nvPr>
        </p:nvSpPr>
        <p:spPr/>
        <p:txBody>
          <a:bodyPr/>
          <a:lstStyle/>
          <a:p>
            <a:pPr>
              <a:defRPr/>
            </a:pPr>
            <a:fld id="{3B5A4A2A-CD8F-430F-9D61-44DFCEB57E50}" type="slidenum">
              <a:rPr lang="en-GB" altLang="en-US" smtClean="0"/>
              <a:pPr>
                <a:defRPr/>
              </a:pPr>
              <a:t>6</a:t>
            </a:fld>
            <a:endParaRPr lang="en-GB" altLang="en-US"/>
          </a:p>
        </p:txBody>
      </p:sp>
    </p:spTree>
    <p:extLst>
      <p:ext uri="{BB962C8B-B14F-4D97-AF65-F5344CB8AC3E}">
        <p14:creationId xmlns:p14="http://schemas.microsoft.com/office/powerpoint/2010/main" val="3327937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anim calcmode="lin" valueType="num">
                                      <p:cBhvr>
                                        <p:cTn id="15" dur="1000" fill="hold"/>
                                        <p:tgtEl>
                                          <p:spTgt spid="6">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6">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6">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6">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anim calcmode="lin" valueType="num">
                                      <p:cBhvr>
                                        <p:cTn id="23" dur="1000" fill="hold"/>
                                        <p:tgtEl>
                                          <p:spTgt spid="6">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6">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6">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6">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anim calcmode="lin" valueType="num">
                                      <p:cBhvr>
                                        <p:cTn id="31" dur="1000" fill="hold"/>
                                        <p:tgtEl>
                                          <p:spTgt spid="6">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6">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6">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6">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6">
                                            <p:txEl>
                                              <p:pRg st="4" end="4"/>
                                            </p:txEl>
                                          </p:spTgt>
                                        </p:tgtEl>
                                        <p:attrNameLst>
                                          <p:attrName>style.visibility</p:attrName>
                                        </p:attrNameLst>
                                      </p:cBhvr>
                                      <p:to>
                                        <p:strVal val="visible"/>
                                      </p:to>
                                    </p:set>
                                    <p:anim calcmode="lin" valueType="num">
                                      <p:cBhvr>
                                        <p:cTn id="39" dur="1000" fill="hold"/>
                                        <p:tgtEl>
                                          <p:spTgt spid="6">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6">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6">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6">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6">
                                            <p:txEl>
                                              <p:pRg st="5" end="5"/>
                                            </p:txEl>
                                          </p:spTgt>
                                        </p:tgtEl>
                                        <p:attrNameLst>
                                          <p:attrName>style.visibility</p:attrName>
                                        </p:attrNameLst>
                                      </p:cBhvr>
                                      <p:to>
                                        <p:strVal val="visible"/>
                                      </p:to>
                                    </p:set>
                                    <p:anim calcmode="lin" valueType="num">
                                      <p:cBhvr>
                                        <p:cTn id="47" dur="1000" fill="hold"/>
                                        <p:tgtEl>
                                          <p:spTgt spid="6">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6">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6">
                                            <p:txEl>
                                              <p:pRg st="5" end="5"/>
                                            </p:txEl>
                                          </p:spTgt>
                                        </p:tgtEl>
                                        <p:attrNameLst>
                                          <p:attrName>style.rotation</p:attrName>
                                        </p:attrNameLst>
                                      </p:cBhvr>
                                      <p:tavLst>
                                        <p:tav tm="0">
                                          <p:val>
                                            <p:fltVal val="90"/>
                                          </p:val>
                                        </p:tav>
                                        <p:tav tm="100000">
                                          <p:val>
                                            <p:fltVal val="0"/>
                                          </p:val>
                                        </p:tav>
                                      </p:tavLst>
                                    </p:anim>
                                    <p:animEffect transition="in" filter="fade">
                                      <p:cBhvr>
                                        <p:cTn id="50" dur="1000"/>
                                        <p:tgtEl>
                                          <p:spTgt spid="6">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6">
                                            <p:txEl>
                                              <p:pRg st="0" end="0"/>
                                            </p:txEl>
                                          </p:spTgt>
                                        </p:tgtEl>
                                        <p:attrNameLst>
                                          <p:attrName>style.visibility</p:attrName>
                                        </p:attrNameLst>
                                      </p:cBhvr>
                                      <p:to>
                                        <p:strVal val="visible"/>
                                      </p:to>
                                    </p:set>
                                    <p:animEffect transition="in" filter="fade">
                                      <p:cBhvr>
                                        <p:cTn id="55" dur="500"/>
                                        <p:tgtEl>
                                          <p:spTgt spid="6">
                                            <p:txEl>
                                              <p:pRg st="0" end="0"/>
                                            </p:txEl>
                                          </p:spTgt>
                                        </p:tgtEl>
                                      </p:cBhvr>
                                    </p:animEffect>
                                  </p:childTnLst>
                                </p:cTn>
                              </p:par>
                              <p:par>
                                <p:cTn id="56" presetID="10" presetClass="entr" presetSubtype="0" fill="hold" nodeType="withEffect">
                                  <p:stCondLst>
                                    <p:cond delay="0"/>
                                  </p:stCondLst>
                                  <p:childTnLst>
                                    <p:set>
                                      <p:cBhvr>
                                        <p:cTn id="57" dur="1" fill="hold">
                                          <p:stCondLst>
                                            <p:cond delay="0"/>
                                          </p:stCondLst>
                                        </p:cTn>
                                        <p:tgtEl>
                                          <p:spTgt spid="6">
                                            <p:txEl>
                                              <p:pRg st="1" end="1"/>
                                            </p:txEl>
                                          </p:spTgt>
                                        </p:tgtEl>
                                        <p:attrNameLst>
                                          <p:attrName>style.visibility</p:attrName>
                                        </p:attrNameLst>
                                      </p:cBhvr>
                                      <p:to>
                                        <p:strVal val="visible"/>
                                      </p:to>
                                    </p:set>
                                    <p:animEffect transition="in" filter="fade">
                                      <p:cBhvr>
                                        <p:cTn id="58" dur="500"/>
                                        <p:tgtEl>
                                          <p:spTgt spid="6">
                                            <p:txEl>
                                              <p:pRg st="1" end="1"/>
                                            </p:txEl>
                                          </p:spTgt>
                                        </p:tgtEl>
                                      </p:cBhvr>
                                    </p:animEffect>
                                  </p:childTnLst>
                                </p:cTn>
                              </p:par>
                              <p:par>
                                <p:cTn id="59" presetID="10" presetClass="entr" presetSubtype="0" fill="hold" nodeType="withEffect">
                                  <p:stCondLst>
                                    <p:cond delay="0"/>
                                  </p:stCondLst>
                                  <p:childTnLst>
                                    <p:set>
                                      <p:cBhvr>
                                        <p:cTn id="60" dur="1" fill="hold">
                                          <p:stCondLst>
                                            <p:cond delay="0"/>
                                          </p:stCondLst>
                                        </p:cTn>
                                        <p:tgtEl>
                                          <p:spTgt spid="6">
                                            <p:txEl>
                                              <p:pRg st="2" end="2"/>
                                            </p:txEl>
                                          </p:spTgt>
                                        </p:tgtEl>
                                        <p:attrNameLst>
                                          <p:attrName>style.visibility</p:attrName>
                                        </p:attrNameLst>
                                      </p:cBhvr>
                                      <p:to>
                                        <p:strVal val="visible"/>
                                      </p:to>
                                    </p:set>
                                    <p:animEffect transition="in" filter="fade">
                                      <p:cBhvr>
                                        <p:cTn id="61" dur="500"/>
                                        <p:tgtEl>
                                          <p:spTgt spid="6">
                                            <p:txEl>
                                              <p:pRg st="2" end="2"/>
                                            </p:txEl>
                                          </p:spTgt>
                                        </p:tgtEl>
                                      </p:cBhvr>
                                    </p:animEffect>
                                  </p:childTnLst>
                                </p:cTn>
                              </p:par>
                              <p:par>
                                <p:cTn id="62" presetID="10" presetClass="entr" presetSubtype="0" fill="hold" nodeType="withEffect">
                                  <p:stCondLst>
                                    <p:cond delay="0"/>
                                  </p:stCondLst>
                                  <p:childTnLst>
                                    <p:set>
                                      <p:cBhvr>
                                        <p:cTn id="63" dur="1" fill="hold">
                                          <p:stCondLst>
                                            <p:cond delay="0"/>
                                          </p:stCondLst>
                                        </p:cTn>
                                        <p:tgtEl>
                                          <p:spTgt spid="6">
                                            <p:txEl>
                                              <p:pRg st="3" end="3"/>
                                            </p:txEl>
                                          </p:spTgt>
                                        </p:tgtEl>
                                        <p:attrNameLst>
                                          <p:attrName>style.visibility</p:attrName>
                                        </p:attrNameLst>
                                      </p:cBhvr>
                                      <p:to>
                                        <p:strVal val="visible"/>
                                      </p:to>
                                    </p:set>
                                    <p:animEffect transition="in" filter="fade">
                                      <p:cBhvr>
                                        <p:cTn id="64" dur="500"/>
                                        <p:tgtEl>
                                          <p:spTgt spid="6">
                                            <p:txEl>
                                              <p:pRg st="3" end="3"/>
                                            </p:txEl>
                                          </p:spTgt>
                                        </p:tgtEl>
                                      </p:cBhvr>
                                    </p:animEffect>
                                  </p:childTnLst>
                                </p:cTn>
                              </p:par>
                              <p:par>
                                <p:cTn id="65" presetID="10" presetClass="entr" presetSubtype="0" fill="hold" nodeType="withEffect">
                                  <p:stCondLst>
                                    <p:cond delay="0"/>
                                  </p:stCondLst>
                                  <p:childTnLst>
                                    <p:set>
                                      <p:cBhvr>
                                        <p:cTn id="66" dur="1" fill="hold">
                                          <p:stCondLst>
                                            <p:cond delay="0"/>
                                          </p:stCondLst>
                                        </p:cTn>
                                        <p:tgtEl>
                                          <p:spTgt spid="6">
                                            <p:txEl>
                                              <p:pRg st="4" end="4"/>
                                            </p:txEl>
                                          </p:spTgt>
                                        </p:tgtEl>
                                        <p:attrNameLst>
                                          <p:attrName>style.visibility</p:attrName>
                                        </p:attrNameLst>
                                      </p:cBhvr>
                                      <p:to>
                                        <p:strVal val="visible"/>
                                      </p:to>
                                    </p:set>
                                    <p:animEffect transition="in" filter="fade">
                                      <p:cBhvr>
                                        <p:cTn id="67" dur="500"/>
                                        <p:tgtEl>
                                          <p:spTgt spid="6">
                                            <p:txEl>
                                              <p:pRg st="4" end="4"/>
                                            </p:txEl>
                                          </p:spTgt>
                                        </p:tgtEl>
                                      </p:cBhvr>
                                    </p:animEffect>
                                  </p:childTnLst>
                                </p:cTn>
                              </p:par>
                              <p:par>
                                <p:cTn id="68" presetID="10" presetClass="entr" presetSubtype="0" fill="hold" nodeType="withEffect">
                                  <p:stCondLst>
                                    <p:cond delay="0"/>
                                  </p:stCondLst>
                                  <p:childTnLst>
                                    <p:set>
                                      <p:cBhvr>
                                        <p:cTn id="69" dur="1" fill="hold">
                                          <p:stCondLst>
                                            <p:cond delay="0"/>
                                          </p:stCondLst>
                                        </p:cTn>
                                        <p:tgtEl>
                                          <p:spTgt spid="6">
                                            <p:txEl>
                                              <p:pRg st="5" end="5"/>
                                            </p:txEl>
                                          </p:spTgt>
                                        </p:tgtEl>
                                        <p:attrNameLst>
                                          <p:attrName>style.visibility</p:attrName>
                                        </p:attrNameLst>
                                      </p:cBhvr>
                                      <p:to>
                                        <p:strVal val="visible"/>
                                      </p:to>
                                    </p:set>
                                    <p:animEffect transition="in" filter="fade">
                                      <p:cBhvr>
                                        <p:cTn id="70"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13" y="452430"/>
            <a:ext cx="8637588" cy="762000"/>
          </a:xfrm>
        </p:spPr>
        <p:txBody>
          <a:bodyPr/>
          <a:lstStyle/>
          <a:p>
            <a:r>
              <a:rPr lang="en-GB" dirty="0"/>
              <a:t>EU Environmental Strategy</a:t>
            </a:r>
          </a:p>
        </p:txBody>
      </p:sp>
      <p:sp>
        <p:nvSpPr>
          <p:cNvPr id="3" name="Content Placeholder 2"/>
          <p:cNvSpPr>
            <a:spLocks noGrp="1"/>
          </p:cNvSpPr>
          <p:nvPr>
            <p:ph sz="half" idx="1"/>
          </p:nvPr>
        </p:nvSpPr>
        <p:spPr>
          <a:xfrm>
            <a:off x="213313" y="1484784"/>
            <a:ext cx="8347843" cy="1368152"/>
          </a:xfrm>
        </p:spPr>
        <p:txBody>
          <a:bodyPr>
            <a:normAutofit fontScale="92500" lnSpcReduction="10000"/>
          </a:bodyPr>
          <a:lstStyle/>
          <a:p>
            <a:pPr marL="0" indent="0">
              <a:buNone/>
            </a:pPr>
            <a:r>
              <a:rPr lang="en-GB" sz="1800" dirty="0">
                <a:solidFill>
                  <a:srgbClr val="FFFF00"/>
                </a:solidFill>
              </a:rPr>
              <a:t>The EU implements strategies and plans to achieve environmental and sustainable development targets.</a:t>
            </a:r>
          </a:p>
          <a:p>
            <a:pPr marL="0" indent="0">
              <a:buNone/>
            </a:pPr>
            <a:endParaRPr lang="en-GB" sz="1800" dirty="0">
              <a:solidFill>
                <a:srgbClr val="FFFF00"/>
              </a:solidFill>
            </a:endParaRPr>
          </a:p>
          <a:p>
            <a:pPr marL="0" indent="0">
              <a:buNone/>
            </a:pPr>
            <a:r>
              <a:rPr lang="en-GB" sz="1800" dirty="0">
                <a:solidFill>
                  <a:schemeClr val="tx1"/>
                </a:solidFill>
              </a:rPr>
              <a:t>These include the European Green Deal, which is one of the European Commission's six political priorities</a:t>
            </a:r>
          </a:p>
        </p:txBody>
      </p:sp>
      <p:sp>
        <p:nvSpPr>
          <p:cNvPr id="4" name="Text Placeholder 3"/>
          <p:cNvSpPr>
            <a:spLocks noGrp="1"/>
          </p:cNvSpPr>
          <p:nvPr>
            <p:ph type="body" sz="half" idx="2"/>
          </p:nvPr>
        </p:nvSpPr>
        <p:spPr>
          <a:xfrm rot="19803273">
            <a:off x="268190" y="3900181"/>
            <a:ext cx="2342778" cy="1701081"/>
          </a:xfrm>
        </p:spPr>
        <p:txBody>
          <a:bodyPr>
            <a:normAutofit/>
          </a:bodyPr>
          <a:lstStyle/>
          <a:p>
            <a:pPr marL="0" indent="0">
              <a:buNone/>
            </a:pPr>
            <a:r>
              <a:rPr lang="en-GB" sz="1800" b="1" dirty="0">
                <a:solidFill>
                  <a:srgbClr val="92D050"/>
                </a:solidFill>
              </a:rPr>
              <a:t>European Green Deal</a:t>
            </a:r>
          </a:p>
          <a:p>
            <a:pPr marL="0" indent="0">
              <a:buNone/>
            </a:pPr>
            <a:r>
              <a:rPr lang="en-GB" sz="1800" b="1" dirty="0"/>
              <a:t>The EU’s roadmap for a sustainable economy, striving to make Europe climate neutral in 2050. </a:t>
            </a:r>
          </a:p>
        </p:txBody>
      </p:sp>
      <p:sp>
        <p:nvSpPr>
          <p:cNvPr id="5" name="Slide Number Placeholder 4"/>
          <p:cNvSpPr>
            <a:spLocks noGrp="1"/>
          </p:cNvSpPr>
          <p:nvPr>
            <p:ph type="sldNum" sz="quarter" idx="12"/>
          </p:nvPr>
        </p:nvSpPr>
        <p:spPr/>
        <p:txBody>
          <a:bodyPr/>
          <a:lstStyle/>
          <a:p>
            <a:pPr>
              <a:defRPr/>
            </a:pPr>
            <a:fld id="{3B5A4A2A-CD8F-430F-9D61-44DFCEB57E50}" type="slidenum">
              <a:rPr lang="en-GB" altLang="en-US" smtClean="0"/>
              <a:pPr>
                <a:defRPr/>
              </a:pPr>
              <a:t>7</a:t>
            </a:fld>
            <a:endParaRPr lang="en-GB" altLang="en-US"/>
          </a:p>
        </p:txBody>
      </p:sp>
      <p:pic>
        <p:nvPicPr>
          <p:cNvPr id="12" name="Picture 11"/>
          <p:cNvPicPr>
            <a:picLocks noChangeAspect="1"/>
          </p:cNvPicPr>
          <p:nvPr/>
        </p:nvPicPr>
        <p:blipFill>
          <a:blip r:embed="rId3"/>
          <a:stretch>
            <a:fillRect/>
          </a:stretch>
        </p:blipFill>
        <p:spPr>
          <a:xfrm>
            <a:off x="3347864" y="2762761"/>
            <a:ext cx="5617554" cy="3975919"/>
          </a:xfrm>
          <a:prstGeom prst="rect">
            <a:avLst/>
          </a:prstGeom>
        </p:spPr>
      </p:pic>
    </p:spTree>
    <p:extLst>
      <p:ext uri="{BB962C8B-B14F-4D97-AF65-F5344CB8AC3E}">
        <p14:creationId xmlns:p14="http://schemas.microsoft.com/office/powerpoint/2010/main" val="1442716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4">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 calcmode="lin" valueType="num">
                                      <p:cBhvr>
                                        <p:cTn id="14"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720" y="75085"/>
            <a:ext cx="8637588" cy="762000"/>
          </a:xfrm>
        </p:spPr>
        <p:txBody>
          <a:bodyPr/>
          <a:lstStyle/>
          <a:p>
            <a:r>
              <a:rPr lang="en-GB" dirty="0">
                <a:solidFill>
                  <a:srgbClr val="FFFF00"/>
                </a:solidFill>
              </a:rPr>
              <a:t>EU Environmental Strategy</a:t>
            </a:r>
          </a:p>
        </p:txBody>
      </p:sp>
      <p:sp>
        <p:nvSpPr>
          <p:cNvPr id="4" name="Text Placeholder 3"/>
          <p:cNvSpPr>
            <a:spLocks noGrp="1"/>
          </p:cNvSpPr>
          <p:nvPr>
            <p:ph type="body" sz="half" idx="2"/>
          </p:nvPr>
        </p:nvSpPr>
        <p:spPr>
          <a:xfrm>
            <a:off x="2992475" y="3410201"/>
            <a:ext cx="3814738" cy="1276831"/>
          </a:xfrm>
        </p:spPr>
        <p:txBody>
          <a:bodyPr>
            <a:normAutofit/>
          </a:bodyPr>
          <a:lstStyle/>
          <a:p>
            <a:pPr marL="0" indent="0">
              <a:buNone/>
            </a:pPr>
            <a:r>
              <a:rPr lang="en-GB" sz="1800" b="1" dirty="0">
                <a:solidFill>
                  <a:srgbClr val="92D050"/>
                </a:solidFill>
              </a:rPr>
              <a:t>European Green Deal</a:t>
            </a:r>
          </a:p>
          <a:p>
            <a:pPr marL="0" indent="0">
              <a:buNone/>
            </a:pPr>
            <a:r>
              <a:rPr lang="en-GB" sz="1800" b="1" dirty="0"/>
              <a:t>The EU’s roadmap for a sustainable economy, striving to make Europe climate neutral in 2050. </a:t>
            </a:r>
          </a:p>
        </p:txBody>
      </p:sp>
      <p:sp>
        <p:nvSpPr>
          <p:cNvPr id="5" name="Slide Number Placeholder 4"/>
          <p:cNvSpPr>
            <a:spLocks noGrp="1"/>
          </p:cNvSpPr>
          <p:nvPr>
            <p:ph type="sldNum" sz="quarter" idx="12"/>
          </p:nvPr>
        </p:nvSpPr>
        <p:spPr/>
        <p:txBody>
          <a:bodyPr/>
          <a:lstStyle/>
          <a:p>
            <a:pPr>
              <a:defRPr/>
            </a:pPr>
            <a:fld id="{3B5A4A2A-CD8F-430F-9D61-44DFCEB57E50}" type="slidenum">
              <a:rPr lang="en-GB" altLang="en-US" smtClean="0"/>
              <a:pPr>
                <a:defRPr/>
              </a:pPr>
              <a:t>8</a:t>
            </a:fld>
            <a:endParaRPr lang="en-GB" altLang="en-US"/>
          </a:p>
        </p:txBody>
      </p:sp>
      <p:sp>
        <p:nvSpPr>
          <p:cNvPr id="6" name="TextBox 5"/>
          <p:cNvSpPr txBox="1"/>
          <p:nvPr/>
        </p:nvSpPr>
        <p:spPr>
          <a:xfrm rot="671386">
            <a:off x="3006052" y="1321655"/>
            <a:ext cx="3616371" cy="1754326"/>
          </a:xfrm>
          <a:prstGeom prst="rect">
            <a:avLst/>
          </a:prstGeom>
          <a:noFill/>
        </p:spPr>
        <p:txBody>
          <a:bodyPr wrap="square" rtlCol="0">
            <a:spAutoFit/>
          </a:bodyPr>
          <a:lstStyle/>
          <a:p>
            <a:r>
              <a:rPr lang="en-GB" dirty="0">
                <a:solidFill>
                  <a:srgbClr val="C00000"/>
                </a:solidFill>
              </a:rPr>
              <a:t>Environment action programme to 2030</a:t>
            </a:r>
          </a:p>
          <a:p>
            <a:endParaRPr lang="en-GB" dirty="0"/>
          </a:p>
          <a:p>
            <a:r>
              <a:rPr lang="en-GB" dirty="0"/>
              <a:t>The 8th Environment Action Programme will guide European environmental policy until 2030</a:t>
            </a:r>
          </a:p>
        </p:txBody>
      </p:sp>
      <p:sp>
        <p:nvSpPr>
          <p:cNvPr id="7" name="TextBox 6"/>
          <p:cNvSpPr txBox="1"/>
          <p:nvPr/>
        </p:nvSpPr>
        <p:spPr>
          <a:xfrm rot="21173953">
            <a:off x="3138097" y="5320349"/>
            <a:ext cx="6087504" cy="1200329"/>
          </a:xfrm>
          <a:prstGeom prst="rect">
            <a:avLst/>
          </a:prstGeom>
          <a:noFill/>
        </p:spPr>
        <p:txBody>
          <a:bodyPr wrap="square" rtlCol="0">
            <a:spAutoFit/>
          </a:bodyPr>
          <a:lstStyle/>
          <a:p>
            <a:r>
              <a:rPr lang="en-GB" dirty="0">
                <a:solidFill>
                  <a:srgbClr val="00B050"/>
                </a:solidFill>
              </a:rPr>
              <a:t>Biodiversity strategy</a:t>
            </a:r>
          </a:p>
          <a:p>
            <a:r>
              <a:rPr lang="en-GB" dirty="0">
                <a:solidFill>
                  <a:srgbClr val="00B050"/>
                </a:solidFill>
              </a:rPr>
              <a:t>The EU biodiversity strategy for 2030 </a:t>
            </a:r>
            <a:r>
              <a:rPr lang="en-GB" dirty="0"/>
              <a:t>aims to protect nature and restore ecosystems. It is a core part of the European Green Deal</a:t>
            </a:r>
          </a:p>
        </p:txBody>
      </p:sp>
      <p:sp>
        <p:nvSpPr>
          <p:cNvPr id="8" name="TextBox 7"/>
          <p:cNvSpPr txBox="1"/>
          <p:nvPr/>
        </p:nvSpPr>
        <p:spPr>
          <a:xfrm rot="21066499">
            <a:off x="359259" y="3903491"/>
            <a:ext cx="2448109" cy="2862322"/>
          </a:xfrm>
          <a:prstGeom prst="rect">
            <a:avLst/>
          </a:prstGeom>
          <a:noFill/>
        </p:spPr>
        <p:txBody>
          <a:bodyPr wrap="square" rtlCol="0">
            <a:spAutoFit/>
          </a:bodyPr>
          <a:lstStyle/>
          <a:p>
            <a:r>
              <a:rPr lang="en-GB" dirty="0">
                <a:solidFill>
                  <a:schemeClr val="accent5">
                    <a:lumMod val="75000"/>
                  </a:schemeClr>
                </a:solidFill>
              </a:rPr>
              <a:t>Circular economy action plan</a:t>
            </a:r>
          </a:p>
          <a:p>
            <a:r>
              <a:rPr lang="en-GB" dirty="0"/>
              <a:t>The action plan presents EU measures on the production, consumption and waste management of products. It is a core part of the European Green Deal.</a:t>
            </a:r>
          </a:p>
        </p:txBody>
      </p:sp>
      <p:sp>
        <p:nvSpPr>
          <p:cNvPr id="9" name="TextBox 8"/>
          <p:cNvSpPr txBox="1"/>
          <p:nvPr/>
        </p:nvSpPr>
        <p:spPr>
          <a:xfrm rot="21240192">
            <a:off x="7165544" y="2317950"/>
            <a:ext cx="1550935" cy="2862322"/>
          </a:xfrm>
          <a:prstGeom prst="rect">
            <a:avLst/>
          </a:prstGeom>
          <a:noFill/>
        </p:spPr>
        <p:txBody>
          <a:bodyPr wrap="square" rtlCol="0">
            <a:spAutoFit/>
          </a:bodyPr>
          <a:lstStyle/>
          <a:p>
            <a:r>
              <a:rPr lang="en-GB" dirty="0">
                <a:solidFill>
                  <a:schemeClr val="accent6">
                    <a:lumMod val="75000"/>
                  </a:schemeClr>
                </a:solidFill>
              </a:rPr>
              <a:t>Chemicals strategy</a:t>
            </a:r>
          </a:p>
          <a:p>
            <a:endParaRPr lang="en-GB" dirty="0"/>
          </a:p>
          <a:p>
            <a:r>
              <a:rPr lang="en-GB" dirty="0"/>
              <a:t>The EU’s chemicals strategy for sustainability towards a toxic-free environment.</a:t>
            </a:r>
          </a:p>
        </p:txBody>
      </p:sp>
      <p:sp>
        <p:nvSpPr>
          <p:cNvPr id="10" name="TextBox 9"/>
          <p:cNvSpPr txBox="1"/>
          <p:nvPr/>
        </p:nvSpPr>
        <p:spPr>
          <a:xfrm>
            <a:off x="6856154" y="148556"/>
            <a:ext cx="2503190" cy="2031325"/>
          </a:xfrm>
          <a:prstGeom prst="rect">
            <a:avLst/>
          </a:prstGeom>
          <a:noFill/>
        </p:spPr>
        <p:txBody>
          <a:bodyPr wrap="square" rtlCol="0">
            <a:spAutoFit/>
          </a:bodyPr>
          <a:lstStyle/>
          <a:p>
            <a:r>
              <a:rPr lang="en-GB" dirty="0">
                <a:solidFill>
                  <a:schemeClr val="tx2"/>
                </a:solidFill>
              </a:rPr>
              <a:t>Zero pollution action plan</a:t>
            </a:r>
          </a:p>
          <a:p>
            <a:endParaRPr lang="en-GB" dirty="0"/>
          </a:p>
          <a:p>
            <a:r>
              <a:rPr lang="en-GB" dirty="0"/>
              <a:t>The EU’s zero pollution ambition for air, water and soil as part of the European Green Deal.</a:t>
            </a:r>
          </a:p>
        </p:txBody>
      </p:sp>
      <p:sp>
        <p:nvSpPr>
          <p:cNvPr id="11" name="TextBox 10"/>
          <p:cNvSpPr txBox="1"/>
          <p:nvPr/>
        </p:nvSpPr>
        <p:spPr>
          <a:xfrm>
            <a:off x="56720" y="842756"/>
            <a:ext cx="2393512" cy="2862322"/>
          </a:xfrm>
          <a:prstGeom prst="rect">
            <a:avLst/>
          </a:prstGeom>
          <a:noFill/>
        </p:spPr>
        <p:txBody>
          <a:bodyPr wrap="square" rtlCol="0">
            <a:spAutoFit/>
          </a:bodyPr>
          <a:lstStyle/>
          <a:p>
            <a:r>
              <a:rPr lang="en-GB" dirty="0">
                <a:solidFill>
                  <a:srgbClr val="FFFF00"/>
                </a:solidFill>
              </a:rPr>
              <a:t>Sustainable Development Goals</a:t>
            </a:r>
          </a:p>
          <a:p>
            <a:r>
              <a:rPr lang="en-GB" dirty="0"/>
              <a:t>The EU is committed to implementing the UN 2030 sustainable development agenda, including the 17 sustainable development goals (SDGs). </a:t>
            </a:r>
          </a:p>
        </p:txBody>
      </p:sp>
    </p:spTree>
    <p:extLst>
      <p:ext uri="{BB962C8B-B14F-4D97-AF65-F5344CB8AC3E}">
        <p14:creationId xmlns:p14="http://schemas.microsoft.com/office/powerpoint/2010/main" val="818372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4">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 calcmode="lin" valueType="num">
                                      <p:cBhvr>
                                        <p:cTn id="14"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randombar(horizontal)">
                                      <p:cBhvr>
                                        <p:cTn id="21" dur="5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circle(in)">
                                      <p:cBhvr>
                                        <p:cTn id="26" dur="20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45"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2000"/>
                                        <p:tgtEl>
                                          <p:spTgt spid="6"/>
                                        </p:tgtEl>
                                      </p:cBhvr>
                                    </p:animEffect>
                                    <p:anim calcmode="lin" valueType="num">
                                      <p:cBhvr>
                                        <p:cTn id="32" dur="2000" fill="hold"/>
                                        <p:tgtEl>
                                          <p:spTgt spid="6"/>
                                        </p:tgtEl>
                                        <p:attrNameLst>
                                          <p:attrName>ppt_w</p:attrName>
                                        </p:attrNameLst>
                                      </p:cBhvr>
                                      <p:tavLst>
                                        <p:tav tm="0" fmla="#ppt_w*sin(2.5*pi*$)">
                                          <p:val>
                                            <p:fltVal val="0"/>
                                          </p:val>
                                        </p:tav>
                                        <p:tav tm="100000">
                                          <p:val>
                                            <p:fltVal val="1"/>
                                          </p:val>
                                        </p:tav>
                                      </p:tavLst>
                                    </p:anim>
                                    <p:anim calcmode="lin" valueType="num">
                                      <p:cBhvr>
                                        <p:cTn id="33"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1000"/>
                                        <p:tgtEl>
                                          <p:spTgt spid="7"/>
                                        </p:tgtEl>
                                      </p:cBhvr>
                                    </p:animEffect>
                                    <p:anim calcmode="lin" valueType="num">
                                      <p:cBhvr>
                                        <p:cTn id="39" dur="1000" fill="hold"/>
                                        <p:tgtEl>
                                          <p:spTgt spid="7"/>
                                        </p:tgtEl>
                                        <p:attrNameLst>
                                          <p:attrName>ppt_x</p:attrName>
                                        </p:attrNameLst>
                                      </p:cBhvr>
                                      <p:tavLst>
                                        <p:tav tm="0">
                                          <p:val>
                                            <p:strVal val="#ppt_x"/>
                                          </p:val>
                                        </p:tav>
                                        <p:tav tm="100000">
                                          <p:val>
                                            <p:strVal val="#ppt_x"/>
                                          </p:val>
                                        </p:tav>
                                      </p:tavLst>
                                    </p:anim>
                                    <p:anim calcmode="lin" valueType="num">
                                      <p:cBhvr>
                                        <p:cTn id="4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grpId="0" nodeType="clickEffect">
                                  <p:stCondLst>
                                    <p:cond delay="0"/>
                                  </p:stCondLst>
                                  <p:childTnLst>
                                    <p:set>
                                      <p:cBhvr>
                                        <p:cTn id="44" dur="1" fill="hold">
                                          <p:stCondLst>
                                            <p:cond delay="0"/>
                                          </p:stCondLst>
                                        </p:cTn>
                                        <p:tgtEl>
                                          <p:spTgt spid="11"/>
                                        </p:tgtEl>
                                        <p:attrNameLst>
                                          <p:attrName>style.visibility</p:attrName>
                                        </p:attrNameLst>
                                      </p:cBhvr>
                                      <p:to>
                                        <p:strVal val="visible"/>
                                      </p:to>
                                    </p:set>
                                    <p:animEffect transition="in" filter="circle(in)">
                                      <p:cBhvr>
                                        <p:cTn id="45" dur="2000"/>
                                        <p:tgtEl>
                                          <p:spTgt spid="11"/>
                                        </p:tgtEl>
                                      </p:cBhvr>
                                    </p:animEffect>
                                  </p:childTnLst>
                                </p:cTn>
                              </p:par>
                            </p:childTnLst>
                          </p:cTn>
                        </p:par>
                      </p:childTnLst>
                    </p:cTn>
                  </p:par>
                  <p:par>
                    <p:cTn id="46" fill="hold">
                      <p:stCondLst>
                        <p:cond delay="indefinite"/>
                      </p:stCondLst>
                      <p:childTnLst>
                        <p:par>
                          <p:cTn id="47" fill="hold">
                            <p:stCondLst>
                              <p:cond delay="0"/>
                            </p:stCondLst>
                            <p:childTnLst>
                              <p:par>
                                <p:cTn id="48" presetID="21" presetClass="entr" presetSubtype="1" fill="hold" grpId="0" nodeType="clickEffect">
                                  <p:stCondLst>
                                    <p:cond delay="0"/>
                                  </p:stCondLst>
                                  <p:childTnLst>
                                    <p:set>
                                      <p:cBhvr>
                                        <p:cTn id="49" dur="1" fill="hold">
                                          <p:stCondLst>
                                            <p:cond delay="0"/>
                                          </p:stCondLst>
                                        </p:cTn>
                                        <p:tgtEl>
                                          <p:spTgt spid="10"/>
                                        </p:tgtEl>
                                        <p:attrNameLst>
                                          <p:attrName>style.visibility</p:attrName>
                                        </p:attrNameLst>
                                      </p:cBhvr>
                                      <p:to>
                                        <p:strVal val="visible"/>
                                      </p:to>
                                    </p:set>
                                    <p:animEffect transition="in" filter="wheel(1)">
                                      <p:cBhvr>
                                        <p:cTn id="5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P spid="7" grpId="0"/>
      <p:bldP spid="8" grpId="0"/>
      <p:bldP spid="9" grpId="0"/>
      <p:bldP spid="10"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683568" y="404664"/>
            <a:ext cx="8229600" cy="1143000"/>
          </a:xfrm>
        </p:spPr>
        <p:txBody>
          <a:bodyPr/>
          <a:lstStyle/>
          <a:p>
            <a:pPr eaLnBrk="1" fontAlgn="auto" hangingPunct="1">
              <a:spcAft>
                <a:spcPts val="0"/>
              </a:spcAft>
              <a:defRPr/>
            </a:pPr>
            <a:r>
              <a:rPr lang="en-GB" b="1" dirty="0">
                <a:solidFill>
                  <a:schemeClr val="tx2"/>
                </a:solidFill>
              </a:rPr>
              <a:t>EU Organisation</a:t>
            </a:r>
          </a:p>
        </p:txBody>
      </p:sp>
      <p:sp>
        <p:nvSpPr>
          <p:cNvPr id="153603" name="Rectangle 3"/>
          <p:cNvSpPr>
            <a:spLocks noGrp="1" noChangeArrowheads="1"/>
          </p:cNvSpPr>
          <p:nvPr>
            <p:ph type="body" sz="half" idx="2"/>
          </p:nvPr>
        </p:nvSpPr>
        <p:spPr>
          <a:xfrm>
            <a:off x="1331640" y="2104259"/>
            <a:ext cx="5976664" cy="2627313"/>
          </a:xfrm>
        </p:spPr>
        <p:txBody>
          <a:bodyPr>
            <a:normAutofit lnSpcReduction="10000"/>
          </a:bodyPr>
          <a:lstStyle/>
          <a:p>
            <a:pPr eaLnBrk="1" fontAlgn="auto" hangingPunct="1">
              <a:lnSpc>
                <a:spcPct val="80000"/>
              </a:lnSpc>
              <a:defRPr/>
            </a:pPr>
            <a:r>
              <a:rPr lang="en-US" sz="1800" b="1" dirty="0"/>
              <a:t>The fundamentals of the EU</a:t>
            </a:r>
          </a:p>
          <a:p>
            <a:pPr marL="0" indent="0" eaLnBrk="1" fontAlgn="auto" hangingPunct="1">
              <a:lnSpc>
                <a:spcPct val="80000"/>
              </a:lnSpc>
              <a:buNone/>
              <a:defRPr/>
            </a:pPr>
            <a:r>
              <a:rPr lang="en-US" sz="1800" b="1" dirty="0">
                <a:hlinkClick r:id="rId3"/>
              </a:rPr>
              <a:t>https://europa.eu/european-union/about-eu/eu-in-brief_en</a:t>
            </a:r>
            <a:endParaRPr lang="en-US" sz="1800" b="1" dirty="0"/>
          </a:p>
          <a:p>
            <a:pPr marL="0" indent="0" eaLnBrk="1" fontAlgn="auto" hangingPunct="1">
              <a:lnSpc>
                <a:spcPct val="80000"/>
              </a:lnSpc>
              <a:buNone/>
              <a:defRPr/>
            </a:pPr>
            <a:endParaRPr lang="en-US" sz="1800" b="1" dirty="0"/>
          </a:p>
          <a:p>
            <a:pPr eaLnBrk="1" fontAlgn="auto" hangingPunct="1">
              <a:lnSpc>
                <a:spcPct val="80000"/>
              </a:lnSpc>
              <a:defRPr/>
            </a:pPr>
            <a:r>
              <a:rPr lang="en-US" sz="1800" b="1" dirty="0"/>
              <a:t>Go onto the EU environment Basics website</a:t>
            </a:r>
          </a:p>
          <a:p>
            <a:pPr marL="0" indent="0" eaLnBrk="1" fontAlgn="auto" hangingPunct="1">
              <a:lnSpc>
                <a:spcPct val="80000"/>
              </a:lnSpc>
              <a:buNone/>
              <a:defRPr/>
            </a:pPr>
            <a:r>
              <a:rPr lang="en-US" sz="1800" b="1" dirty="0">
                <a:hlinkClick r:id="rId4"/>
              </a:rPr>
              <a:t>https://europa.eu/european-union/index_en</a:t>
            </a:r>
            <a:endParaRPr lang="en-US" sz="1800" b="1" dirty="0"/>
          </a:p>
          <a:p>
            <a:pPr marL="0" indent="0" eaLnBrk="1" fontAlgn="auto" hangingPunct="1">
              <a:lnSpc>
                <a:spcPct val="80000"/>
              </a:lnSpc>
              <a:buNone/>
              <a:defRPr/>
            </a:pPr>
            <a:endParaRPr lang="en-US" sz="1800" b="1" dirty="0"/>
          </a:p>
          <a:p>
            <a:pPr eaLnBrk="1" fontAlgn="auto" hangingPunct="1">
              <a:lnSpc>
                <a:spcPct val="80000"/>
              </a:lnSpc>
              <a:defRPr/>
            </a:pPr>
            <a:r>
              <a:rPr lang="en-US" sz="1800" b="1" dirty="0"/>
              <a:t>Choose one of the sub headings e.g. circular economy and give a brief overview of allocated sub section.  </a:t>
            </a:r>
          </a:p>
          <a:p>
            <a:pPr marL="0" indent="0" eaLnBrk="1" fontAlgn="auto" hangingPunct="1">
              <a:lnSpc>
                <a:spcPct val="80000"/>
              </a:lnSpc>
              <a:buNone/>
              <a:defRPr/>
            </a:pPr>
            <a:r>
              <a:rPr lang="en-US" sz="1600" b="1" dirty="0">
                <a:solidFill>
                  <a:srgbClr val="FFFF00"/>
                </a:solidFill>
                <a:hlinkClick r:id="rId5"/>
              </a:rPr>
              <a:t>https://ec.europa.eu/environment/index_en</a:t>
            </a:r>
            <a:endParaRPr lang="en-US" sz="1600" b="1" dirty="0">
              <a:solidFill>
                <a:srgbClr val="FFFF00"/>
              </a:solidFill>
            </a:endParaRPr>
          </a:p>
          <a:p>
            <a:pPr eaLnBrk="1" fontAlgn="auto" hangingPunct="1">
              <a:lnSpc>
                <a:spcPct val="80000"/>
              </a:lnSpc>
              <a:defRPr/>
            </a:pPr>
            <a:endParaRPr lang="en-US" sz="1600" b="1" dirty="0">
              <a:solidFill>
                <a:srgbClr val="FFFF00"/>
              </a:solidFill>
            </a:endParaRPr>
          </a:p>
          <a:p>
            <a:pPr marL="0" indent="0" eaLnBrk="1" fontAlgn="auto" hangingPunct="1">
              <a:lnSpc>
                <a:spcPct val="80000"/>
              </a:lnSpc>
              <a:buNone/>
              <a:defRPr/>
            </a:pPr>
            <a:endParaRPr lang="en-US" sz="1600" b="1" dirty="0">
              <a:solidFill>
                <a:srgbClr val="FFFF00"/>
              </a:solidFill>
            </a:endParaRPr>
          </a:p>
          <a:p>
            <a:pPr eaLnBrk="1" fontAlgn="auto" hangingPunct="1">
              <a:lnSpc>
                <a:spcPct val="80000"/>
              </a:lnSpc>
              <a:defRPr/>
            </a:pPr>
            <a:endParaRPr lang="en-US" sz="1600" b="1" dirty="0"/>
          </a:p>
        </p:txBody>
      </p:sp>
      <p:sp>
        <p:nvSpPr>
          <p:cNvPr id="8194" name="Footer Placeholder 5"/>
          <p:cNvSpPr>
            <a:spLocks noGrp="1"/>
          </p:cNvSpPr>
          <p:nvPr>
            <p:ph type="ftr" sz="quarter" idx="11"/>
          </p:nvPr>
        </p:nvSpPr>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a:t>CH2020</a:t>
            </a: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9</a:t>
            </a:fld>
            <a:endParaRPr lang="en-GB" altLang="en-US" sz="1200">
              <a:latin typeface="Tahoma" panose="020B0604030504040204" pitchFamily="34" charset="0"/>
            </a:endParaRPr>
          </a:p>
        </p:txBody>
      </p:sp>
      <p:pic>
        <p:nvPicPr>
          <p:cNvPr id="4" name="Picture 3"/>
          <p:cNvPicPr>
            <a:picLocks noChangeAspect="1"/>
          </p:cNvPicPr>
          <p:nvPr/>
        </p:nvPicPr>
        <p:blipFill>
          <a:blip r:embed="rId6"/>
          <a:stretch>
            <a:fillRect/>
          </a:stretch>
        </p:blipFill>
        <p:spPr>
          <a:xfrm>
            <a:off x="418195" y="4731572"/>
            <a:ext cx="7850410" cy="1624778"/>
          </a:xfrm>
          <a:prstGeom prst="rect">
            <a:avLst/>
          </a:prstGeom>
        </p:spPr>
      </p:pic>
    </p:spTree>
    <p:extLst>
      <p:ext uri="{BB962C8B-B14F-4D97-AF65-F5344CB8AC3E}">
        <p14:creationId xmlns:p14="http://schemas.microsoft.com/office/powerpoint/2010/main" val="2577308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0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0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0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0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1331640" y="260648"/>
            <a:ext cx="8229600" cy="1143000"/>
          </a:xfrm>
        </p:spPr>
        <p:txBody>
          <a:bodyPr/>
          <a:lstStyle/>
          <a:p>
            <a:pPr eaLnBrk="1" fontAlgn="auto" hangingPunct="1">
              <a:spcAft>
                <a:spcPts val="0"/>
              </a:spcAft>
              <a:defRPr/>
            </a:pPr>
            <a:r>
              <a:rPr lang="en-GB" b="1" dirty="0">
                <a:solidFill>
                  <a:schemeClr val="tx2"/>
                </a:solidFill>
              </a:rPr>
              <a:t>EU Strategic News</a:t>
            </a:r>
          </a:p>
        </p:txBody>
      </p:sp>
      <p:sp>
        <p:nvSpPr>
          <p:cNvPr id="153603" name="Rectangle 3"/>
          <p:cNvSpPr>
            <a:spLocks noGrp="1" noChangeArrowheads="1"/>
          </p:cNvSpPr>
          <p:nvPr>
            <p:ph type="body" sz="half" idx="2"/>
          </p:nvPr>
        </p:nvSpPr>
        <p:spPr>
          <a:xfrm>
            <a:off x="827584" y="1732445"/>
            <a:ext cx="5976664" cy="1584176"/>
          </a:xfrm>
        </p:spPr>
        <p:txBody>
          <a:bodyPr>
            <a:normAutofit lnSpcReduction="10000"/>
          </a:bodyPr>
          <a:lstStyle/>
          <a:p>
            <a:pPr eaLnBrk="1" fontAlgn="auto" hangingPunct="1">
              <a:lnSpc>
                <a:spcPct val="80000"/>
              </a:lnSpc>
              <a:defRPr/>
            </a:pPr>
            <a:endParaRPr lang="en-US" sz="1600" b="1" dirty="0"/>
          </a:p>
          <a:p>
            <a:pPr eaLnBrk="1" fontAlgn="auto" hangingPunct="1">
              <a:lnSpc>
                <a:spcPct val="80000"/>
              </a:lnSpc>
              <a:defRPr/>
            </a:pPr>
            <a:endParaRPr lang="en-US" sz="1600" b="1" dirty="0">
              <a:hlinkClick r:id="rId2"/>
            </a:endParaRPr>
          </a:p>
          <a:p>
            <a:pPr eaLnBrk="1" fontAlgn="auto" hangingPunct="1">
              <a:lnSpc>
                <a:spcPct val="80000"/>
              </a:lnSpc>
              <a:defRPr/>
            </a:pPr>
            <a:r>
              <a:rPr lang="en-US" sz="2000" b="1" dirty="0">
                <a:solidFill>
                  <a:srgbClr val="FFFF00"/>
                </a:solidFill>
                <a:hlinkClick r:id="rId2"/>
              </a:rPr>
              <a:t>EU Environment Directorate News</a:t>
            </a:r>
            <a:endParaRPr lang="en-US" sz="2000" b="1" dirty="0">
              <a:solidFill>
                <a:srgbClr val="FFFF00"/>
              </a:solidFill>
            </a:endParaRPr>
          </a:p>
          <a:p>
            <a:pPr eaLnBrk="1" fontAlgn="auto" hangingPunct="1">
              <a:lnSpc>
                <a:spcPct val="80000"/>
              </a:lnSpc>
              <a:defRPr/>
            </a:pPr>
            <a:r>
              <a:rPr lang="en-US" sz="2000" b="1" dirty="0">
                <a:solidFill>
                  <a:srgbClr val="FFFF00"/>
                </a:solidFill>
                <a:hlinkClick r:id="rId3"/>
              </a:rPr>
              <a:t>EU environment Magazine</a:t>
            </a:r>
            <a:endParaRPr lang="en-US" sz="2000" b="1" dirty="0">
              <a:solidFill>
                <a:srgbClr val="FFFF00"/>
              </a:solidFill>
            </a:endParaRPr>
          </a:p>
          <a:p>
            <a:pPr eaLnBrk="1" fontAlgn="auto" hangingPunct="1">
              <a:lnSpc>
                <a:spcPct val="80000"/>
              </a:lnSpc>
              <a:defRPr/>
            </a:pPr>
            <a:r>
              <a:rPr lang="en-US" sz="2000" b="1" dirty="0">
                <a:solidFill>
                  <a:srgbClr val="FFFF00"/>
                </a:solidFill>
                <a:hlinkClick r:id="rId4"/>
              </a:rPr>
              <a:t>European Implementation 2019 2 min video</a:t>
            </a:r>
            <a:endParaRPr lang="en-US" sz="2000" b="1" dirty="0">
              <a:solidFill>
                <a:srgbClr val="FFFF00"/>
              </a:solidFill>
              <a:hlinkClick r:id="rId5"/>
            </a:endParaRPr>
          </a:p>
        </p:txBody>
      </p:sp>
      <p:sp>
        <p:nvSpPr>
          <p:cNvPr id="8194" name="Footer Placeholder 5"/>
          <p:cNvSpPr>
            <a:spLocks noGrp="1"/>
          </p:cNvSpPr>
          <p:nvPr>
            <p:ph type="ftr" sz="quarter" idx="11"/>
          </p:nvPr>
        </p:nvSpPr>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a:t>CH2020</a:t>
            </a: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10</a:t>
            </a:fld>
            <a:endParaRPr lang="en-GB" altLang="en-US" sz="1200">
              <a:latin typeface="Tahoma" panose="020B0604030504040204" pitchFamily="34" charset="0"/>
            </a:endParaRPr>
          </a:p>
        </p:txBody>
      </p:sp>
      <p:pic>
        <p:nvPicPr>
          <p:cNvPr id="5" name="Picture 4"/>
          <p:cNvPicPr>
            <a:picLocks noChangeAspect="1"/>
          </p:cNvPicPr>
          <p:nvPr/>
        </p:nvPicPr>
        <p:blipFill>
          <a:blip r:embed="rId6"/>
          <a:stretch>
            <a:fillRect/>
          </a:stretch>
        </p:blipFill>
        <p:spPr>
          <a:xfrm>
            <a:off x="1835696" y="3316621"/>
            <a:ext cx="5282158" cy="2995190"/>
          </a:xfrm>
          <a:prstGeom prst="rect">
            <a:avLst/>
          </a:prstGeom>
        </p:spPr>
      </p:pic>
    </p:spTree>
    <p:extLst>
      <p:ext uri="{BB962C8B-B14F-4D97-AF65-F5344CB8AC3E}">
        <p14:creationId xmlns:p14="http://schemas.microsoft.com/office/powerpoint/2010/main" val="1412396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Lecture 2</a:t>
            </a:r>
          </a:p>
        </p:txBody>
      </p:sp>
      <p:sp>
        <p:nvSpPr>
          <p:cNvPr id="3" name="Content Placeholder 2"/>
          <p:cNvSpPr>
            <a:spLocks noGrp="1"/>
          </p:cNvSpPr>
          <p:nvPr>
            <p:ph sz="half" idx="1"/>
          </p:nvPr>
        </p:nvSpPr>
        <p:spPr/>
        <p:txBody>
          <a:bodyPr/>
          <a:lstStyle/>
          <a:p>
            <a:endParaRPr lang="en-GB"/>
          </a:p>
        </p:txBody>
      </p:sp>
      <p:sp>
        <p:nvSpPr>
          <p:cNvPr id="4" name="Text Placeholder 3"/>
          <p:cNvSpPr>
            <a:spLocks noGrp="1"/>
          </p:cNvSpPr>
          <p:nvPr>
            <p:ph type="body" sz="half" idx="2"/>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3B5A4A2A-CD8F-430F-9D61-44DFCEB57E50}" type="slidenum">
              <a:rPr lang="en-GB" altLang="en-US" smtClean="0"/>
              <a:pPr>
                <a:defRPr/>
              </a:pPr>
              <a:t>11</a:t>
            </a:fld>
            <a:endParaRPr lang="en-GB" altLang="en-US"/>
          </a:p>
        </p:txBody>
      </p:sp>
    </p:spTree>
    <p:extLst>
      <p:ext uri="{BB962C8B-B14F-4D97-AF65-F5344CB8AC3E}">
        <p14:creationId xmlns:p14="http://schemas.microsoft.com/office/powerpoint/2010/main" val="3474776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323850" y="0"/>
            <a:ext cx="8637588" cy="762000"/>
          </a:xfrm>
        </p:spPr>
        <p:txBody>
          <a:bodyPr/>
          <a:lstStyle/>
          <a:p>
            <a:pPr eaLnBrk="1" fontAlgn="auto" hangingPunct="1">
              <a:spcAft>
                <a:spcPts val="0"/>
              </a:spcAft>
              <a:defRPr/>
            </a:pPr>
            <a:r>
              <a:rPr lang="en-GB" dirty="0">
                <a:solidFill>
                  <a:schemeClr val="tx2"/>
                </a:solidFill>
              </a:rPr>
              <a:t>EU Environmental Strategies</a:t>
            </a:r>
          </a:p>
        </p:txBody>
      </p:sp>
      <p:sp>
        <p:nvSpPr>
          <p:cNvPr id="9218" name="Footer Placeholder 4"/>
          <p:cNvSpPr>
            <a:spLocks noGrp="1"/>
          </p:cNvSpPr>
          <p:nvPr>
            <p:ph type="ftr" sz="quarter" idx="15"/>
          </p:nvPr>
        </p:nvSpPr>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dirty="0"/>
              <a:t>CH2020</a:t>
            </a:r>
          </a:p>
        </p:txBody>
      </p:sp>
      <p:sp>
        <p:nvSpPr>
          <p:cNvPr id="235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C9CD627-B700-4B6F-ADAB-2F2A1073508F}" type="slidenum">
              <a:rPr lang="en-GB" altLang="en-US" sz="1200">
                <a:latin typeface="Tahoma" panose="020B0604030504040204" pitchFamily="34" charset="0"/>
              </a:rPr>
              <a:pPr>
                <a:spcBef>
                  <a:spcPct val="0"/>
                </a:spcBef>
                <a:spcAft>
                  <a:spcPct val="0"/>
                </a:spcAft>
                <a:buClrTx/>
                <a:buFontTx/>
                <a:buNone/>
              </a:pPr>
              <a:t>12</a:t>
            </a:fld>
            <a:endParaRPr lang="en-GB" altLang="en-US" sz="1200">
              <a:latin typeface="Tahoma" panose="020B0604030504040204" pitchFamily="34" charset="0"/>
            </a:endParaRPr>
          </a:p>
        </p:txBody>
      </p:sp>
      <p:sp>
        <p:nvSpPr>
          <p:cNvPr id="154627" name="Rectangle 3"/>
          <p:cNvSpPr>
            <a:spLocks noGrp="1" noChangeArrowheads="1"/>
          </p:cNvSpPr>
          <p:nvPr>
            <p:ph sz="quarter" idx="13"/>
          </p:nvPr>
        </p:nvSpPr>
        <p:spPr>
          <a:xfrm>
            <a:off x="0" y="804310"/>
            <a:ext cx="8961438" cy="2016770"/>
          </a:xfrm>
        </p:spPr>
        <p:txBody>
          <a:bodyPr>
            <a:normAutofit/>
          </a:bodyPr>
          <a:lstStyle/>
          <a:p>
            <a:pPr eaLnBrk="1" fontAlgn="auto" hangingPunct="1">
              <a:lnSpc>
                <a:spcPct val="80000"/>
              </a:lnSpc>
              <a:defRPr/>
            </a:pPr>
            <a:endParaRPr lang="en-GB" sz="2000" b="1" dirty="0"/>
          </a:p>
          <a:p>
            <a:pPr eaLnBrk="1" fontAlgn="auto" hangingPunct="1">
              <a:lnSpc>
                <a:spcPct val="80000"/>
              </a:lnSpc>
              <a:defRPr/>
            </a:pPr>
            <a:r>
              <a:rPr lang="en-GB" sz="2000" b="1" dirty="0"/>
              <a:t>Seven Environmental Thematic Strategies </a:t>
            </a:r>
          </a:p>
          <a:p>
            <a:pPr eaLnBrk="1" fontAlgn="auto" hangingPunct="1">
              <a:lnSpc>
                <a:spcPct val="80000"/>
              </a:lnSpc>
              <a:defRPr/>
            </a:pPr>
            <a:r>
              <a:rPr lang="en-GB" sz="2000" dirty="0"/>
              <a:t>The Sixth Environment Action Programme (6th EAP), which was adopted by the European Parliament and Council in 2002 and ran until 2012, covered seven areas:</a:t>
            </a:r>
          </a:p>
          <a:p>
            <a:pPr eaLnBrk="1" fontAlgn="auto" hangingPunct="1">
              <a:lnSpc>
                <a:spcPct val="80000"/>
              </a:lnSpc>
              <a:defRPr/>
            </a:pPr>
            <a:endParaRPr lang="en-GB" sz="2000" dirty="0"/>
          </a:p>
          <a:p>
            <a:pPr eaLnBrk="1" fontAlgn="auto" hangingPunct="1">
              <a:lnSpc>
                <a:spcPct val="80000"/>
              </a:lnSpc>
              <a:defRPr/>
            </a:pPr>
            <a:endParaRPr lang="en-GB" sz="1600" dirty="0"/>
          </a:p>
          <a:p>
            <a:pPr marL="0" indent="0" eaLnBrk="1" fontAlgn="auto" hangingPunct="1">
              <a:lnSpc>
                <a:spcPct val="80000"/>
              </a:lnSpc>
              <a:buNone/>
              <a:defRPr/>
            </a:pPr>
            <a:endParaRPr lang="en-GB" sz="1600" dirty="0"/>
          </a:p>
        </p:txBody>
      </p:sp>
      <p:pic>
        <p:nvPicPr>
          <p:cNvPr id="2" name="Picture 1"/>
          <p:cNvPicPr>
            <a:picLocks noChangeAspect="1"/>
          </p:cNvPicPr>
          <p:nvPr/>
        </p:nvPicPr>
        <p:blipFill>
          <a:blip r:embed="rId2"/>
          <a:stretch>
            <a:fillRect/>
          </a:stretch>
        </p:blipFill>
        <p:spPr>
          <a:xfrm>
            <a:off x="35496" y="2863391"/>
            <a:ext cx="3603475" cy="2952328"/>
          </a:xfrm>
          <a:prstGeom prst="rect">
            <a:avLst/>
          </a:prstGeom>
        </p:spPr>
      </p:pic>
      <p:sp>
        <p:nvSpPr>
          <p:cNvPr id="3" name="TextBox 2"/>
          <p:cNvSpPr txBox="1"/>
          <p:nvPr/>
        </p:nvSpPr>
        <p:spPr>
          <a:xfrm>
            <a:off x="3779912" y="2810628"/>
            <a:ext cx="4735438" cy="3139321"/>
          </a:xfrm>
          <a:prstGeom prst="rect">
            <a:avLst/>
          </a:prstGeom>
          <a:noFill/>
        </p:spPr>
        <p:txBody>
          <a:bodyPr wrap="square" rtlCol="0">
            <a:spAutoFit/>
          </a:bodyPr>
          <a:lstStyle/>
          <a:p>
            <a:pPr marL="342900" indent="-342900">
              <a:buFont typeface="+mj-lt"/>
              <a:buAutoNum type="arabicPeriod"/>
            </a:pPr>
            <a:r>
              <a:rPr lang="en-GB" dirty="0">
                <a:solidFill>
                  <a:srgbClr val="FFFF00"/>
                </a:solidFill>
                <a:latin typeface="+mn-lt"/>
              </a:rPr>
              <a:t>Air Pollution (adopted 21/09/2005) </a:t>
            </a:r>
          </a:p>
          <a:p>
            <a:pPr marL="342900" indent="-342900">
              <a:buFont typeface="+mj-lt"/>
              <a:buAutoNum type="arabicPeriod"/>
            </a:pPr>
            <a:r>
              <a:rPr lang="en-GB" dirty="0">
                <a:solidFill>
                  <a:srgbClr val="FFFF00"/>
                </a:solidFill>
                <a:latin typeface="+mn-lt"/>
              </a:rPr>
              <a:t>Prevention and Recycling of Waste (adopted 21/12/2005) </a:t>
            </a:r>
          </a:p>
          <a:p>
            <a:pPr marL="342900" indent="-342900">
              <a:buFont typeface="+mj-lt"/>
              <a:buAutoNum type="arabicPeriod"/>
            </a:pPr>
            <a:r>
              <a:rPr lang="en-GB" dirty="0">
                <a:solidFill>
                  <a:srgbClr val="FFFF00"/>
                </a:solidFill>
                <a:latin typeface="+mn-lt"/>
              </a:rPr>
              <a:t>Protection and Conservation of the Marine Environment (adopted 24/10/2005) </a:t>
            </a:r>
          </a:p>
          <a:p>
            <a:pPr marL="342900" indent="-342900">
              <a:buFont typeface="+mj-lt"/>
              <a:buAutoNum type="arabicPeriod"/>
            </a:pPr>
            <a:r>
              <a:rPr lang="en-GB" dirty="0">
                <a:solidFill>
                  <a:srgbClr val="FFFF00"/>
                </a:solidFill>
                <a:latin typeface="+mn-lt"/>
              </a:rPr>
              <a:t>Soil (adopted 22/09/2006) </a:t>
            </a:r>
          </a:p>
          <a:p>
            <a:pPr marL="342900" indent="-342900">
              <a:buFont typeface="+mj-lt"/>
              <a:buAutoNum type="arabicPeriod"/>
            </a:pPr>
            <a:r>
              <a:rPr lang="en-GB" dirty="0">
                <a:solidFill>
                  <a:srgbClr val="FFFF00"/>
                </a:solidFill>
                <a:latin typeface="+mn-lt"/>
              </a:rPr>
              <a:t>Sustainable Use of Pesticides (adopted 12/07/2006) </a:t>
            </a:r>
          </a:p>
          <a:p>
            <a:pPr marL="342900" indent="-342900">
              <a:buFont typeface="+mj-lt"/>
              <a:buAutoNum type="arabicPeriod"/>
            </a:pPr>
            <a:r>
              <a:rPr lang="en-GB" dirty="0">
                <a:solidFill>
                  <a:srgbClr val="FFFF00"/>
                </a:solidFill>
                <a:latin typeface="+mn-lt"/>
              </a:rPr>
              <a:t>Sustainable Use of Resources (adopted 21/12/2005) </a:t>
            </a:r>
          </a:p>
          <a:p>
            <a:pPr marL="342900" indent="-342900">
              <a:buFont typeface="+mj-lt"/>
              <a:buAutoNum type="arabicPeriod"/>
            </a:pPr>
            <a:r>
              <a:rPr lang="en-GB" dirty="0">
                <a:solidFill>
                  <a:srgbClr val="FFFF00"/>
                </a:solidFill>
                <a:latin typeface="+mn-lt"/>
              </a:rPr>
              <a:t>Urban Environment (adopted 11/01/2006) </a:t>
            </a:r>
          </a:p>
        </p:txBody>
      </p:sp>
    </p:spTree>
    <p:extLst>
      <p:ext uri="{BB962C8B-B14F-4D97-AF65-F5344CB8AC3E}">
        <p14:creationId xmlns:p14="http://schemas.microsoft.com/office/powerpoint/2010/main" val="610245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heel(1)">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heel(1)">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heel(1)">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heel(1)">
                                      <p:cBhvr>
                                        <p:cTn id="37"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395536" y="692696"/>
            <a:ext cx="8637588" cy="762000"/>
          </a:xfrm>
        </p:spPr>
        <p:txBody>
          <a:bodyPr/>
          <a:lstStyle/>
          <a:p>
            <a:pPr eaLnBrk="1" fontAlgn="auto" hangingPunct="1">
              <a:spcAft>
                <a:spcPts val="0"/>
              </a:spcAft>
              <a:defRPr/>
            </a:pPr>
            <a:r>
              <a:rPr lang="en-GB" dirty="0">
                <a:solidFill>
                  <a:schemeClr val="tx2"/>
                </a:solidFill>
              </a:rPr>
              <a:t>EU Environmental Strategies</a:t>
            </a:r>
          </a:p>
        </p:txBody>
      </p:sp>
      <p:sp>
        <p:nvSpPr>
          <p:cNvPr id="9218" name="Footer Placeholder 4"/>
          <p:cNvSpPr>
            <a:spLocks noGrp="1"/>
          </p:cNvSpPr>
          <p:nvPr>
            <p:ph type="ftr" sz="quarter" idx="15"/>
          </p:nvPr>
        </p:nvSpPr>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dirty="0"/>
              <a:t>CH2020</a:t>
            </a:r>
          </a:p>
        </p:txBody>
      </p:sp>
      <p:sp>
        <p:nvSpPr>
          <p:cNvPr id="235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C9CD627-B700-4B6F-ADAB-2F2A1073508F}" type="slidenum">
              <a:rPr lang="en-GB" altLang="en-US" sz="1200">
                <a:latin typeface="Tahoma" panose="020B0604030504040204" pitchFamily="34" charset="0"/>
              </a:rPr>
              <a:pPr>
                <a:spcBef>
                  <a:spcPct val="0"/>
                </a:spcBef>
                <a:spcAft>
                  <a:spcPct val="0"/>
                </a:spcAft>
                <a:buClrTx/>
                <a:buFontTx/>
                <a:buNone/>
              </a:pPr>
              <a:t>13</a:t>
            </a:fld>
            <a:endParaRPr lang="en-GB" altLang="en-US" sz="1200">
              <a:latin typeface="Tahoma" panose="020B0604030504040204" pitchFamily="34" charset="0"/>
            </a:endParaRPr>
          </a:p>
        </p:txBody>
      </p:sp>
      <p:sp>
        <p:nvSpPr>
          <p:cNvPr id="154627" name="Rectangle 3"/>
          <p:cNvSpPr>
            <a:spLocks noGrp="1" noChangeArrowheads="1"/>
          </p:cNvSpPr>
          <p:nvPr>
            <p:ph sz="quarter" idx="13"/>
          </p:nvPr>
        </p:nvSpPr>
        <p:spPr>
          <a:xfrm>
            <a:off x="0" y="1744662"/>
            <a:ext cx="6156176" cy="1036266"/>
          </a:xfrm>
        </p:spPr>
        <p:txBody>
          <a:bodyPr>
            <a:normAutofit lnSpcReduction="10000"/>
          </a:bodyPr>
          <a:lstStyle/>
          <a:p>
            <a:pPr eaLnBrk="1" fontAlgn="auto" hangingPunct="1">
              <a:lnSpc>
                <a:spcPct val="80000"/>
              </a:lnSpc>
              <a:defRPr/>
            </a:pPr>
            <a:r>
              <a:rPr lang="en-GB" sz="2000" dirty="0"/>
              <a:t>The Sixth Environment Action Programme (6th EAP), </a:t>
            </a:r>
          </a:p>
          <a:p>
            <a:pPr eaLnBrk="1" fontAlgn="auto" hangingPunct="1">
              <a:lnSpc>
                <a:spcPct val="80000"/>
              </a:lnSpc>
              <a:defRPr/>
            </a:pPr>
            <a:r>
              <a:rPr lang="en-GB" sz="2000" dirty="0"/>
              <a:t>In response to criticism on previous approaches this strategy:</a:t>
            </a:r>
            <a:br>
              <a:rPr lang="en-GB" sz="1600" dirty="0">
                <a:solidFill>
                  <a:srgbClr val="FFFF00"/>
                </a:solidFill>
              </a:rPr>
            </a:br>
            <a:endParaRPr lang="en-GB" sz="1600" dirty="0">
              <a:solidFill>
                <a:srgbClr val="FFFF00"/>
              </a:solidFill>
            </a:endParaRPr>
          </a:p>
        </p:txBody>
      </p:sp>
      <p:pic>
        <p:nvPicPr>
          <p:cNvPr id="2" name="Picture 1"/>
          <p:cNvPicPr>
            <a:picLocks noChangeAspect="1"/>
          </p:cNvPicPr>
          <p:nvPr/>
        </p:nvPicPr>
        <p:blipFill>
          <a:blip r:embed="rId2"/>
          <a:stretch>
            <a:fillRect/>
          </a:stretch>
        </p:blipFill>
        <p:spPr>
          <a:xfrm>
            <a:off x="6372200" y="1988840"/>
            <a:ext cx="2143125" cy="2143125"/>
          </a:xfrm>
          <a:prstGeom prst="rect">
            <a:avLst/>
          </a:prstGeom>
        </p:spPr>
      </p:pic>
      <p:sp>
        <p:nvSpPr>
          <p:cNvPr id="3" name="TextBox 2"/>
          <p:cNvSpPr txBox="1"/>
          <p:nvPr/>
        </p:nvSpPr>
        <p:spPr>
          <a:xfrm>
            <a:off x="539552" y="2788238"/>
            <a:ext cx="5686962" cy="3539430"/>
          </a:xfrm>
          <a:prstGeom prst="rect">
            <a:avLst/>
          </a:prstGeom>
          <a:noFill/>
        </p:spPr>
        <p:txBody>
          <a:bodyPr wrap="square" rtlCol="0">
            <a:spAutoFit/>
          </a:bodyPr>
          <a:lstStyle/>
          <a:p>
            <a:pPr marL="457200" indent="-457200">
              <a:lnSpc>
                <a:spcPct val="80000"/>
              </a:lnSpc>
              <a:buFont typeface="+mj-lt"/>
              <a:buAutoNum type="arabicPeriod"/>
              <a:defRPr/>
            </a:pPr>
            <a:r>
              <a:rPr lang="en-GB" sz="2000" dirty="0">
                <a:solidFill>
                  <a:schemeClr val="accent1">
                    <a:lumMod val="60000"/>
                    <a:lumOff val="40000"/>
                  </a:schemeClr>
                </a:solidFill>
              </a:rPr>
              <a:t>Based on themes not specific issues e.g. Acid Rain</a:t>
            </a:r>
          </a:p>
          <a:p>
            <a:pPr marL="457200" indent="-457200">
              <a:lnSpc>
                <a:spcPct val="80000"/>
              </a:lnSpc>
              <a:buFont typeface="+mj-lt"/>
              <a:buAutoNum type="arabicPeriod"/>
              <a:defRPr/>
            </a:pPr>
            <a:r>
              <a:rPr lang="en-GB" sz="2000" dirty="0"/>
              <a:t>Long term timeframe</a:t>
            </a:r>
          </a:p>
          <a:p>
            <a:pPr marL="457200" indent="-457200">
              <a:lnSpc>
                <a:spcPct val="80000"/>
              </a:lnSpc>
              <a:buFont typeface="+mj-lt"/>
              <a:buAutoNum type="arabicPeriod"/>
              <a:defRPr/>
            </a:pPr>
            <a:r>
              <a:rPr lang="en-GB" sz="2000" dirty="0">
                <a:solidFill>
                  <a:schemeClr val="accent1">
                    <a:lumMod val="60000"/>
                    <a:lumOff val="40000"/>
                  </a:schemeClr>
                </a:solidFill>
              </a:rPr>
              <a:t>They focused on the best instruments to achieve goals</a:t>
            </a:r>
          </a:p>
          <a:p>
            <a:pPr marL="457200" indent="-457200">
              <a:lnSpc>
                <a:spcPct val="80000"/>
              </a:lnSpc>
              <a:buFont typeface="+mj-lt"/>
              <a:buAutoNum type="arabicPeriod"/>
              <a:defRPr/>
            </a:pPr>
            <a:r>
              <a:rPr lang="en-GB" sz="2000" dirty="0"/>
              <a:t>Cost effective</a:t>
            </a:r>
          </a:p>
          <a:p>
            <a:pPr marL="457200" indent="-457200">
              <a:lnSpc>
                <a:spcPct val="80000"/>
              </a:lnSpc>
              <a:buFont typeface="+mj-lt"/>
              <a:buAutoNum type="arabicPeriod"/>
              <a:defRPr/>
            </a:pPr>
            <a:r>
              <a:rPr lang="en-GB" sz="2000" dirty="0">
                <a:solidFill>
                  <a:schemeClr val="accent1">
                    <a:lumMod val="60000"/>
                    <a:lumOff val="40000"/>
                  </a:schemeClr>
                </a:solidFill>
              </a:rPr>
              <a:t>Based on scientific research</a:t>
            </a:r>
          </a:p>
          <a:p>
            <a:pPr marL="457200" indent="-457200">
              <a:lnSpc>
                <a:spcPct val="80000"/>
              </a:lnSpc>
              <a:buFont typeface="+mj-lt"/>
              <a:buAutoNum type="arabicPeriod"/>
              <a:defRPr/>
            </a:pPr>
            <a:r>
              <a:rPr lang="en-GB" sz="2000" dirty="0"/>
              <a:t>Stakeholder consultation</a:t>
            </a:r>
          </a:p>
          <a:p>
            <a:pPr marL="457200" indent="-457200">
              <a:lnSpc>
                <a:spcPct val="80000"/>
              </a:lnSpc>
              <a:buFont typeface="+mj-lt"/>
              <a:buAutoNum type="arabicPeriod"/>
              <a:defRPr/>
            </a:pPr>
            <a:r>
              <a:rPr lang="en-GB" sz="2000" dirty="0">
                <a:solidFill>
                  <a:schemeClr val="accent1">
                    <a:lumMod val="60000"/>
                    <a:lumOff val="40000"/>
                  </a:schemeClr>
                </a:solidFill>
              </a:rPr>
              <a:t>Integrated with other EU strategies e.g. SD Strategy</a:t>
            </a:r>
          </a:p>
          <a:p>
            <a:pPr marL="457200" indent="-457200">
              <a:lnSpc>
                <a:spcPct val="80000"/>
              </a:lnSpc>
              <a:buFont typeface="+mj-lt"/>
              <a:buAutoNum type="arabicPeriod"/>
              <a:defRPr/>
            </a:pPr>
            <a:r>
              <a:rPr lang="en-GB" sz="2000" dirty="0"/>
              <a:t>They simplify and clarify existing legislation and propose proportionate legislation where new laws are deemed necessary. Start with a ‘fitness check’ (next slide)</a:t>
            </a:r>
            <a:endParaRPr lang="en-GB" dirty="0"/>
          </a:p>
        </p:txBody>
      </p:sp>
    </p:spTree>
    <p:extLst>
      <p:ext uri="{BB962C8B-B14F-4D97-AF65-F5344CB8AC3E}">
        <p14:creationId xmlns:p14="http://schemas.microsoft.com/office/powerpoint/2010/main" val="3751069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circle(in)">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nodeType="clickEffect">
                                  <p:stCondLst>
                                    <p:cond delay="0"/>
                                  </p:stCondLst>
                                  <p:childTnLst>
                                    <p:set>
                                      <p:cBhvr>
                                        <p:cTn id="46" dur="1" fill="hold">
                                          <p:stCondLst>
                                            <p:cond delay="0"/>
                                          </p:stCondLst>
                                        </p:cTn>
                                        <p:tgtEl>
                                          <p:spTgt spid="3">
                                            <p:txEl>
                                              <p:pRg st="0" end="0"/>
                                            </p:txEl>
                                          </p:spTgt>
                                        </p:tgtEl>
                                        <p:attrNameLst>
                                          <p:attrName>style.visibility</p:attrName>
                                        </p:attrNameLst>
                                      </p:cBhvr>
                                      <p:to>
                                        <p:strVal val="visible"/>
                                      </p:to>
                                    </p:set>
                                    <p:animEffect transition="in" filter="circle(in)">
                                      <p:cBhvr>
                                        <p:cTn id="47" dur="2000"/>
                                        <p:tgtEl>
                                          <p:spTgt spid="3">
                                            <p:txEl>
                                              <p:pRg st="0" end="0"/>
                                            </p:txEl>
                                          </p:spTgt>
                                        </p:tgtEl>
                                      </p:cBhvr>
                                    </p:animEffect>
                                  </p:childTnLst>
                                </p:cTn>
                              </p:par>
                              <p:par>
                                <p:cTn id="48" presetID="6" presetClass="entr" presetSubtype="16" fill="hold" nodeType="withEffect">
                                  <p:stCondLst>
                                    <p:cond delay="0"/>
                                  </p:stCondLst>
                                  <p:childTnLst>
                                    <p:set>
                                      <p:cBhvr>
                                        <p:cTn id="49" dur="1" fill="hold">
                                          <p:stCondLst>
                                            <p:cond delay="0"/>
                                          </p:stCondLst>
                                        </p:cTn>
                                        <p:tgtEl>
                                          <p:spTgt spid="3">
                                            <p:txEl>
                                              <p:pRg st="1" end="1"/>
                                            </p:txEl>
                                          </p:spTgt>
                                        </p:tgtEl>
                                        <p:attrNameLst>
                                          <p:attrName>style.visibility</p:attrName>
                                        </p:attrNameLst>
                                      </p:cBhvr>
                                      <p:to>
                                        <p:strVal val="visible"/>
                                      </p:to>
                                    </p:set>
                                    <p:animEffect transition="in" filter="circle(in)">
                                      <p:cBhvr>
                                        <p:cTn id="50" dur="2000"/>
                                        <p:tgtEl>
                                          <p:spTgt spid="3">
                                            <p:txEl>
                                              <p:pRg st="1" end="1"/>
                                            </p:txEl>
                                          </p:spTgt>
                                        </p:tgtEl>
                                      </p:cBhvr>
                                    </p:animEffect>
                                  </p:childTnLst>
                                </p:cTn>
                              </p:par>
                              <p:par>
                                <p:cTn id="51" presetID="6" presetClass="entr" presetSubtype="16" fill="hold" nodeType="withEffect">
                                  <p:stCondLst>
                                    <p:cond delay="0"/>
                                  </p:stCondLst>
                                  <p:childTnLst>
                                    <p:set>
                                      <p:cBhvr>
                                        <p:cTn id="52" dur="1" fill="hold">
                                          <p:stCondLst>
                                            <p:cond delay="0"/>
                                          </p:stCondLst>
                                        </p:cTn>
                                        <p:tgtEl>
                                          <p:spTgt spid="3">
                                            <p:txEl>
                                              <p:pRg st="2" end="2"/>
                                            </p:txEl>
                                          </p:spTgt>
                                        </p:tgtEl>
                                        <p:attrNameLst>
                                          <p:attrName>style.visibility</p:attrName>
                                        </p:attrNameLst>
                                      </p:cBhvr>
                                      <p:to>
                                        <p:strVal val="visible"/>
                                      </p:to>
                                    </p:set>
                                    <p:animEffect transition="in" filter="circle(in)">
                                      <p:cBhvr>
                                        <p:cTn id="53" dur="2000"/>
                                        <p:tgtEl>
                                          <p:spTgt spid="3">
                                            <p:txEl>
                                              <p:pRg st="2" end="2"/>
                                            </p:txEl>
                                          </p:spTgt>
                                        </p:tgtEl>
                                      </p:cBhvr>
                                    </p:animEffect>
                                  </p:childTnLst>
                                </p:cTn>
                              </p:par>
                              <p:par>
                                <p:cTn id="54" presetID="6" presetClass="entr" presetSubtype="16" fill="hold" nodeType="withEffect">
                                  <p:stCondLst>
                                    <p:cond delay="0"/>
                                  </p:stCondLst>
                                  <p:childTnLst>
                                    <p:set>
                                      <p:cBhvr>
                                        <p:cTn id="55" dur="1" fill="hold">
                                          <p:stCondLst>
                                            <p:cond delay="0"/>
                                          </p:stCondLst>
                                        </p:cTn>
                                        <p:tgtEl>
                                          <p:spTgt spid="3">
                                            <p:txEl>
                                              <p:pRg st="3" end="3"/>
                                            </p:txEl>
                                          </p:spTgt>
                                        </p:tgtEl>
                                        <p:attrNameLst>
                                          <p:attrName>style.visibility</p:attrName>
                                        </p:attrNameLst>
                                      </p:cBhvr>
                                      <p:to>
                                        <p:strVal val="visible"/>
                                      </p:to>
                                    </p:set>
                                    <p:animEffect transition="in" filter="circle(in)">
                                      <p:cBhvr>
                                        <p:cTn id="56" dur="2000"/>
                                        <p:tgtEl>
                                          <p:spTgt spid="3">
                                            <p:txEl>
                                              <p:pRg st="3" end="3"/>
                                            </p:txEl>
                                          </p:spTgt>
                                        </p:tgtEl>
                                      </p:cBhvr>
                                    </p:animEffect>
                                  </p:childTnLst>
                                </p:cTn>
                              </p:par>
                              <p:par>
                                <p:cTn id="57" presetID="6" presetClass="entr" presetSubtype="16" fill="hold" nodeType="withEffect">
                                  <p:stCondLst>
                                    <p:cond delay="0"/>
                                  </p:stCondLst>
                                  <p:childTnLst>
                                    <p:set>
                                      <p:cBhvr>
                                        <p:cTn id="58" dur="1" fill="hold">
                                          <p:stCondLst>
                                            <p:cond delay="0"/>
                                          </p:stCondLst>
                                        </p:cTn>
                                        <p:tgtEl>
                                          <p:spTgt spid="3">
                                            <p:txEl>
                                              <p:pRg st="4" end="4"/>
                                            </p:txEl>
                                          </p:spTgt>
                                        </p:tgtEl>
                                        <p:attrNameLst>
                                          <p:attrName>style.visibility</p:attrName>
                                        </p:attrNameLst>
                                      </p:cBhvr>
                                      <p:to>
                                        <p:strVal val="visible"/>
                                      </p:to>
                                    </p:set>
                                    <p:animEffect transition="in" filter="circle(in)">
                                      <p:cBhvr>
                                        <p:cTn id="59" dur="2000"/>
                                        <p:tgtEl>
                                          <p:spTgt spid="3">
                                            <p:txEl>
                                              <p:pRg st="4" end="4"/>
                                            </p:txEl>
                                          </p:spTgt>
                                        </p:tgtEl>
                                      </p:cBhvr>
                                    </p:animEffect>
                                  </p:childTnLst>
                                </p:cTn>
                              </p:par>
                              <p:par>
                                <p:cTn id="60" presetID="6" presetClass="entr" presetSubtype="16" fill="hold" nodeType="withEffect">
                                  <p:stCondLst>
                                    <p:cond delay="0"/>
                                  </p:stCondLst>
                                  <p:childTnLst>
                                    <p:set>
                                      <p:cBhvr>
                                        <p:cTn id="61" dur="1" fill="hold">
                                          <p:stCondLst>
                                            <p:cond delay="0"/>
                                          </p:stCondLst>
                                        </p:cTn>
                                        <p:tgtEl>
                                          <p:spTgt spid="3">
                                            <p:txEl>
                                              <p:pRg st="5" end="5"/>
                                            </p:txEl>
                                          </p:spTgt>
                                        </p:tgtEl>
                                        <p:attrNameLst>
                                          <p:attrName>style.visibility</p:attrName>
                                        </p:attrNameLst>
                                      </p:cBhvr>
                                      <p:to>
                                        <p:strVal val="visible"/>
                                      </p:to>
                                    </p:set>
                                    <p:animEffect transition="in" filter="circle(in)">
                                      <p:cBhvr>
                                        <p:cTn id="62" dur="2000"/>
                                        <p:tgtEl>
                                          <p:spTgt spid="3">
                                            <p:txEl>
                                              <p:pRg st="5" end="5"/>
                                            </p:txEl>
                                          </p:spTgt>
                                        </p:tgtEl>
                                      </p:cBhvr>
                                    </p:animEffect>
                                  </p:childTnLst>
                                </p:cTn>
                              </p:par>
                              <p:par>
                                <p:cTn id="63" presetID="6" presetClass="entr" presetSubtype="16" fill="hold" nodeType="withEffect">
                                  <p:stCondLst>
                                    <p:cond delay="0"/>
                                  </p:stCondLst>
                                  <p:childTnLst>
                                    <p:set>
                                      <p:cBhvr>
                                        <p:cTn id="64" dur="1" fill="hold">
                                          <p:stCondLst>
                                            <p:cond delay="0"/>
                                          </p:stCondLst>
                                        </p:cTn>
                                        <p:tgtEl>
                                          <p:spTgt spid="3">
                                            <p:txEl>
                                              <p:pRg st="6" end="6"/>
                                            </p:txEl>
                                          </p:spTgt>
                                        </p:tgtEl>
                                        <p:attrNameLst>
                                          <p:attrName>style.visibility</p:attrName>
                                        </p:attrNameLst>
                                      </p:cBhvr>
                                      <p:to>
                                        <p:strVal val="visible"/>
                                      </p:to>
                                    </p:set>
                                    <p:animEffect transition="in" filter="circle(in)">
                                      <p:cBhvr>
                                        <p:cTn id="65" dur="2000"/>
                                        <p:tgtEl>
                                          <p:spTgt spid="3">
                                            <p:txEl>
                                              <p:pRg st="6" end="6"/>
                                            </p:txEl>
                                          </p:spTgt>
                                        </p:tgtEl>
                                      </p:cBhvr>
                                    </p:animEffect>
                                  </p:childTnLst>
                                </p:cTn>
                              </p:par>
                              <p:par>
                                <p:cTn id="66" presetID="6" presetClass="entr" presetSubtype="16" fill="hold" nodeType="withEffect">
                                  <p:stCondLst>
                                    <p:cond delay="0"/>
                                  </p:stCondLst>
                                  <p:childTnLst>
                                    <p:set>
                                      <p:cBhvr>
                                        <p:cTn id="67" dur="1" fill="hold">
                                          <p:stCondLst>
                                            <p:cond delay="0"/>
                                          </p:stCondLst>
                                        </p:cTn>
                                        <p:tgtEl>
                                          <p:spTgt spid="3">
                                            <p:txEl>
                                              <p:pRg st="7" end="7"/>
                                            </p:txEl>
                                          </p:spTgt>
                                        </p:tgtEl>
                                        <p:attrNameLst>
                                          <p:attrName>style.visibility</p:attrName>
                                        </p:attrNameLst>
                                      </p:cBhvr>
                                      <p:to>
                                        <p:strVal val="visible"/>
                                      </p:to>
                                    </p:set>
                                    <p:animEffect transition="in" filter="circle(in)">
                                      <p:cBhvr>
                                        <p:cTn id="68"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a Fitness Check?</a:t>
            </a:r>
            <a:br>
              <a:rPr lang="en-GB" dirty="0"/>
            </a:br>
            <a:endParaRPr lang="en-GB" dirty="0"/>
          </a:p>
        </p:txBody>
      </p:sp>
      <p:sp>
        <p:nvSpPr>
          <p:cNvPr id="3" name="Content Placeholder 2"/>
          <p:cNvSpPr>
            <a:spLocks noGrp="1"/>
          </p:cNvSpPr>
          <p:nvPr>
            <p:ph sz="quarter" idx="13"/>
          </p:nvPr>
        </p:nvSpPr>
        <p:spPr>
          <a:xfrm>
            <a:off x="609600" y="1600199"/>
            <a:ext cx="7924800" cy="4756151"/>
          </a:xfrm>
        </p:spPr>
        <p:txBody>
          <a:bodyPr>
            <a:normAutofit fontScale="85000" lnSpcReduction="20000"/>
          </a:bodyPr>
          <a:lstStyle/>
          <a:p>
            <a:endParaRPr lang="en-GB" dirty="0"/>
          </a:p>
          <a:p>
            <a:pPr marL="0" indent="0">
              <a:buNone/>
            </a:pPr>
            <a:r>
              <a:rPr lang="en-GB" dirty="0"/>
              <a:t>Because environmental monitoring and reporting can be:</a:t>
            </a:r>
          </a:p>
          <a:p>
            <a:endParaRPr lang="en-GB" dirty="0"/>
          </a:p>
          <a:p>
            <a:pPr marL="457200" indent="-457200">
              <a:buFont typeface="+mj-lt"/>
              <a:buAutoNum type="arabicPeriod"/>
            </a:pPr>
            <a:r>
              <a:rPr lang="en-GB" dirty="0">
                <a:solidFill>
                  <a:srgbClr val="FFFF00"/>
                </a:solidFill>
              </a:rPr>
              <a:t>not always used to the fullest possible extent or used very late so that the information becomes outdated</a:t>
            </a:r>
          </a:p>
          <a:p>
            <a:pPr marL="457200" indent="-457200">
              <a:buFont typeface="+mj-lt"/>
              <a:buAutoNum type="arabicPeriod"/>
            </a:pPr>
            <a:endParaRPr lang="en-GB" dirty="0">
              <a:solidFill>
                <a:srgbClr val="FFFF00"/>
              </a:solidFill>
            </a:endParaRPr>
          </a:p>
          <a:p>
            <a:pPr marL="457200" indent="-457200">
              <a:buFont typeface="+mj-lt"/>
              <a:buAutoNum type="arabicPeriod"/>
            </a:pPr>
            <a:r>
              <a:rPr lang="en-GB" dirty="0">
                <a:solidFill>
                  <a:schemeClr val="tx1"/>
                </a:solidFill>
              </a:rPr>
              <a:t>ineffective because the same information and data are asked several times or at different moments (i.e. not respecting the principle </a:t>
            </a:r>
            <a:r>
              <a:rPr lang="en-GB" i="1" dirty="0">
                <a:solidFill>
                  <a:schemeClr val="tx1"/>
                </a:solidFill>
              </a:rPr>
              <a:t>"report once, use many times")</a:t>
            </a:r>
          </a:p>
          <a:p>
            <a:pPr marL="457200" indent="-457200">
              <a:buFont typeface="+mj-lt"/>
              <a:buAutoNum type="arabicPeriod"/>
            </a:pPr>
            <a:endParaRPr lang="en-GB" dirty="0">
              <a:solidFill>
                <a:srgbClr val="FFFF00"/>
              </a:solidFill>
            </a:endParaRPr>
          </a:p>
          <a:p>
            <a:pPr marL="457200" indent="-457200">
              <a:buFont typeface="+mj-lt"/>
              <a:buAutoNum type="arabicPeriod"/>
            </a:pPr>
            <a:r>
              <a:rPr lang="en-GB" dirty="0">
                <a:solidFill>
                  <a:srgbClr val="FFFF00"/>
                </a:solidFill>
              </a:rPr>
              <a:t>creating sometimes unnecessary extra administrative efforts without clear benefits</a:t>
            </a:r>
          </a:p>
          <a:p>
            <a:pPr marL="457200" indent="-457200">
              <a:buFont typeface="+mj-lt"/>
              <a:buAutoNum type="arabicPeriod"/>
            </a:pPr>
            <a:endParaRPr lang="en-GB" dirty="0">
              <a:solidFill>
                <a:srgbClr val="FFFF00"/>
              </a:solidFill>
            </a:endParaRPr>
          </a:p>
          <a:p>
            <a:pPr marL="457200" indent="-457200">
              <a:buFont typeface="+mj-lt"/>
              <a:buAutoNum type="arabicPeriod"/>
            </a:pPr>
            <a:r>
              <a:rPr lang="en-GB" dirty="0">
                <a:solidFill>
                  <a:schemeClr val="tx1"/>
                </a:solidFill>
              </a:rPr>
              <a:t>organised in a way that is not efficient and does not use information technology to the best possible extent both in the way information is processed within UK and then at the EU level.</a:t>
            </a:r>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14</a:t>
            </a:fld>
            <a:endParaRPr lang="en-GB" altLang="en-US"/>
          </a:p>
        </p:txBody>
      </p:sp>
    </p:spTree>
    <p:extLst>
      <p:ext uri="{BB962C8B-B14F-4D97-AF65-F5344CB8AC3E}">
        <p14:creationId xmlns:p14="http://schemas.microsoft.com/office/powerpoint/2010/main" val="2125531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circle(in)">
                                      <p:cBhvr>
                                        <p:cTn id="12" dur="2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circle(in)">
                                      <p:cBhvr>
                                        <p:cTn id="17" dur="20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circle(in)">
                                      <p:cBhvr>
                                        <p:cTn id="22" dur="2000"/>
                                        <p:tgtEl>
                                          <p:spTgt spid="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circle(in)">
                                      <p:cBhvr>
                                        <p:cTn id="27"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Fitness Check </a:t>
            </a:r>
          </a:p>
        </p:txBody>
      </p:sp>
      <p:sp>
        <p:nvSpPr>
          <p:cNvPr id="3" name="Content Placeholder 2"/>
          <p:cNvSpPr>
            <a:spLocks noGrp="1"/>
          </p:cNvSpPr>
          <p:nvPr>
            <p:ph sz="quarter" idx="13"/>
          </p:nvPr>
        </p:nvSpPr>
        <p:spPr/>
        <p:txBody>
          <a:bodyPr/>
          <a:lstStyle/>
          <a:p>
            <a:r>
              <a:rPr lang="en-GB" dirty="0"/>
              <a:t>Better monitoring means better implementations</a:t>
            </a:r>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15</a:t>
            </a:fld>
            <a:endParaRPr lang="en-GB" altLang="en-US"/>
          </a:p>
        </p:txBody>
      </p:sp>
      <p:pic>
        <p:nvPicPr>
          <p:cNvPr id="5" name="Picture 4"/>
          <p:cNvPicPr>
            <a:picLocks noChangeAspect="1"/>
          </p:cNvPicPr>
          <p:nvPr/>
        </p:nvPicPr>
        <p:blipFill>
          <a:blip r:embed="rId2"/>
          <a:stretch>
            <a:fillRect/>
          </a:stretch>
        </p:blipFill>
        <p:spPr>
          <a:xfrm>
            <a:off x="1633125" y="2219844"/>
            <a:ext cx="5832648" cy="4136507"/>
          </a:xfrm>
          <a:prstGeom prst="rect">
            <a:avLst/>
          </a:prstGeom>
        </p:spPr>
      </p:pic>
    </p:spTree>
    <p:extLst>
      <p:ext uri="{BB962C8B-B14F-4D97-AF65-F5344CB8AC3E}">
        <p14:creationId xmlns:p14="http://schemas.microsoft.com/office/powerpoint/2010/main" val="86851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7" y="260648"/>
            <a:ext cx="8785225" cy="1143000"/>
          </a:xfrm>
        </p:spPr>
        <p:txBody>
          <a:bodyPr>
            <a:normAutofit fontScale="90000"/>
          </a:bodyPr>
          <a:lstStyle/>
          <a:p>
            <a:pPr algn="ctr" eaLnBrk="1" fontAlgn="auto" hangingPunct="1">
              <a:spcAft>
                <a:spcPts val="0"/>
              </a:spcAft>
              <a:defRPr/>
            </a:pPr>
            <a:r>
              <a:rPr lang="fr-FR" sz="3600" b="1" dirty="0">
                <a:solidFill>
                  <a:schemeClr val="tx2"/>
                </a:solidFill>
              </a:rPr>
              <a:t>EU </a:t>
            </a:r>
            <a:r>
              <a:rPr lang="fr-FR" sz="3600" b="1" dirty="0" err="1">
                <a:solidFill>
                  <a:schemeClr val="tx2"/>
                </a:solidFill>
              </a:rPr>
              <a:t>Environment</a:t>
            </a:r>
            <a:r>
              <a:rPr lang="fr-FR" sz="3600" b="1" dirty="0">
                <a:solidFill>
                  <a:schemeClr val="tx2"/>
                </a:solidFill>
              </a:rPr>
              <a:t> Action Programme to 2020 </a:t>
            </a:r>
            <a:r>
              <a:rPr lang="fr-FR" b="1" dirty="0">
                <a:solidFill>
                  <a:srgbClr val="FFFF00"/>
                </a:solidFill>
                <a:latin typeface="Freestyle Script" panose="030804020302050B0404" pitchFamily="66" charset="0"/>
              </a:rPr>
              <a:t>‘</a:t>
            </a:r>
            <a:br>
              <a:rPr lang="fr-FR" b="1" dirty="0">
                <a:solidFill>
                  <a:srgbClr val="FFFF00"/>
                </a:solidFill>
                <a:latin typeface="Freestyle Script" panose="030804020302050B0404" pitchFamily="66" charset="0"/>
              </a:rPr>
            </a:br>
            <a:r>
              <a:rPr lang="fr-FR" b="1" dirty="0">
                <a:solidFill>
                  <a:srgbClr val="FFFF00"/>
                </a:solidFill>
                <a:latin typeface="Freestyle Script" panose="030804020302050B0404" pitchFamily="66" charset="0"/>
              </a:rPr>
              <a:t>Living </a:t>
            </a:r>
            <a:r>
              <a:rPr lang="fr-FR" b="1" dirty="0" err="1">
                <a:solidFill>
                  <a:srgbClr val="FFFF00"/>
                </a:solidFill>
                <a:latin typeface="Freestyle Script" panose="030804020302050B0404" pitchFamily="66" charset="0"/>
              </a:rPr>
              <a:t>well</a:t>
            </a:r>
            <a:r>
              <a:rPr lang="fr-FR" b="1" dirty="0">
                <a:solidFill>
                  <a:srgbClr val="FFFF00"/>
                </a:solidFill>
                <a:latin typeface="Freestyle Script" panose="030804020302050B0404" pitchFamily="66" charset="0"/>
              </a:rPr>
              <a:t> </a:t>
            </a:r>
            <a:r>
              <a:rPr lang="fr-FR" b="1" dirty="0" err="1">
                <a:solidFill>
                  <a:srgbClr val="FFFF00"/>
                </a:solidFill>
                <a:latin typeface="Freestyle Script" panose="030804020302050B0404" pitchFamily="66" charset="0"/>
              </a:rPr>
              <a:t>within</a:t>
            </a:r>
            <a:r>
              <a:rPr lang="fr-FR" b="1" dirty="0">
                <a:solidFill>
                  <a:srgbClr val="FFFF00"/>
                </a:solidFill>
                <a:latin typeface="Freestyle Script" panose="030804020302050B0404" pitchFamily="66" charset="0"/>
              </a:rPr>
              <a:t> the </a:t>
            </a:r>
            <a:r>
              <a:rPr lang="fr-FR" b="1" dirty="0" err="1">
                <a:solidFill>
                  <a:srgbClr val="FFFF00"/>
                </a:solidFill>
                <a:latin typeface="Freestyle Script" panose="030804020302050B0404" pitchFamily="66" charset="0"/>
              </a:rPr>
              <a:t>limits</a:t>
            </a:r>
            <a:r>
              <a:rPr lang="fr-FR" b="1" dirty="0">
                <a:solidFill>
                  <a:srgbClr val="FFFF00"/>
                </a:solidFill>
                <a:latin typeface="Freestyle Script" panose="030804020302050B0404" pitchFamily="66" charset="0"/>
              </a:rPr>
              <a:t> of </a:t>
            </a:r>
            <a:r>
              <a:rPr lang="fr-FR" b="1" dirty="0" err="1">
                <a:solidFill>
                  <a:srgbClr val="FFFF00"/>
                </a:solidFill>
                <a:latin typeface="Freestyle Script" panose="030804020302050B0404" pitchFamily="66" charset="0"/>
              </a:rPr>
              <a:t>our</a:t>
            </a:r>
            <a:r>
              <a:rPr lang="fr-FR" b="1" dirty="0">
                <a:solidFill>
                  <a:srgbClr val="FFFF00"/>
                </a:solidFill>
                <a:latin typeface="Freestyle Script" panose="030804020302050B0404" pitchFamily="66" charset="0"/>
              </a:rPr>
              <a:t> </a:t>
            </a:r>
            <a:r>
              <a:rPr lang="fr-FR" b="1" dirty="0" err="1">
                <a:solidFill>
                  <a:srgbClr val="FFFF00"/>
                </a:solidFill>
                <a:latin typeface="Freestyle Script" panose="030804020302050B0404" pitchFamily="66" charset="0"/>
              </a:rPr>
              <a:t>planet</a:t>
            </a:r>
            <a:r>
              <a:rPr lang="fr-FR" b="1" dirty="0">
                <a:solidFill>
                  <a:srgbClr val="FFFF00"/>
                </a:solidFill>
                <a:latin typeface="Freestyle Script" panose="030804020302050B0404" pitchFamily="66" charset="0"/>
              </a:rPr>
              <a:t>’</a:t>
            </a:r>
            <a:endParaRPr lang="en-GB" dirty="0">
              <a:solidFill>
                <a:srgbClr val="FFFF00"/>
              </a:solidFill>
              <a:latin typeface="Freestyle Script" panose="030804020302050B0404" pitchFamily="66" charset="0"/>
            </a:endParaRPr>
          </a:p>
        </p:txBody>
      </p:sp>
      <p:sp>
        <p:nvSpPr>
          <p:cNvPr id="3" name="Footer Placeholder 2"/>
          <p:cNvSpPr>
            <a:spLocks noGrp="1"/>
          </p:cNvSpPr>
          <p:nvPr>
            <p:ph type="ftr" sz="quarter" idx="15"/>
          </p:nvPr>
        </p:nvSpPr>
        <p:spPr/>
        <p:txBody>
          <a:bodyPr/>
          <a:lstStyle/>
          <a:p>
            <a:pPr>
              <a:defRPr/>
            </a:pPr>
            <a:r>
              <a:rPr lang="en-GB"/>
              <a:t>CH2020</a:t>
            </a:r>
          </a:p>
        </p:txBody>
      </p:sp>
      <p:sp>
        <p:nvSpPr>
          <p:cNvPr id="24580" name="Slide Number Placeholder 3"/>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B2DF510-53EE-4A0E-846E-BE3FE33F9A17}" type="slidenum">
              <a:rPr lang="en-GB" altLang="en-US" sz="1100">
                <a:latin typeface="Tahoma" panose="020B0604030504040204" pitchFamily="34" charset="0"/>
              </a:rPr>
              <a:pPr>
                <a:spcBef>
                  <a:spcPct val="0"/>
                </a:spcBef>
                <a:spcAft>
                  <a:spcPct val="0"/>
                </a:spcAft>
                <a:buClrTx/>
                <a:buFontTx/>
                <a:buNone/>
              </a:pPr>
              <a:t>16</a:t>
            </a:fld>
            <a:endParaRPr lang="en-GB" altLang="en-US" sz="1100">
              <a:latin typeface="Tahoma" panose="020B0604030504040204" pitchFamily="34" charset="0"/>
            </a:endParaRPr>
          </a:p>
        </p:txBody>
      </p:sp>
      <p:sp>
        <p:nvSpPr>
          <p:cNvPr id="5" name="Content Placeholder 4"/>
          <p:cNvSpPr>
            <a:spLocks noGrp="1"/>
          </p:cNvSpPr>
          <p:nvPr>
            <p:ph sz="quarter" idx="13"/>
          </p:nvPr>
        </p:nvSpPr>
        <p:spPr>
          <a:xfrm>
            <a:off x="609599" y="1556792"/>
            <a:ext cx="7924800" cy="5111750"/>
          </a:xfrm>
        </p:spPr>
        <p:txBody>
          <a:bodyPr>
            <a:normAutofit/>
          </a:bodyPr>
          <a:lstStyle/>
          <a:p>
            <a:pPr eaLnBrk="1" fontAlgn="auto" hangingPunct="1">
              <a:defRPr/>
            </a:pPr>
            <a:r>
              <a:rPr lang="en-GB" b="1" dirty="0">
                <a:hlinkClick r:id="rId2"/>
              </a:rPr>
              <a:t>The 7th Environment Action Programme (EAP)</a:t>
            </a:r>
            <a:r>
              <a:rPr lang="en-GB" dirty="0"/>
              <a:t> was a guiding European environment policy until 2020. In order to give more long-term direction it set out a vision beyond that, of where it wants the Union to be by 2050</a:t>
            </a:r>
          </a:p>
          <a:p>
            <a:pPr marL="0" indent="0" eaLnBrk="1" fontAlgn="auto" hangingPunct="1">
              <a:buNone/>
              <a:defRPr/>
            </a:pPr>
            <a:endParaRPr lang="en-GB" dirty="0"/>
          </a:p>
          <a:p>
            <a:pPr marL="0" indent="0" eaLnBrk="1" fontAlgn="auto" hangingPunct="1">
              <a:buFont typeface="Arial" panose="020B0604020202020204" pitchFamily="34" charset="0"/>
              <a:buNone/>
              <a:defRPr/>
            </a:pPr>
            <a:r>
              <a:rPr lang="en-GB" dirty="0"/>
              <a:t>It identified three key objectives:</a:t>
            </a:r>
          </a:p>
          <a:p>
            <a:pPr marL="514350" indent="-514350" eaLnBrk="1" fontAlgn="auto" hangingPunct="1">
              <a:buFont typeface="+mj-lt"/>
              <a:buAutoNum type="arabicPeriod"/>
              <a:defRPr/>
            </a:pPr>
            <a:r>
              <a:rPr lang="en-GB" sz="2000" dirty="0">
                <a:solidFill>
                  <a:schemeClr val="tx2"/>
                </a:solidFill>
              </a:rPr>
              <a:t>to protect, conserve and enhance the Union’s </a:t>
            </a:r>
            <a:r>
              <a:rPr lang="en-GB" sz="2000" b="1" dirty="0"/>
              <a:t>natural capital</a:t>
            </a:r>
            <a:r>
              <a:rPr lang="en-GB" sz="2000" dirty="0"/>
              <a:t> </a:t>
            </a:r>
          </a:p>
          <a:p>
            <a:pPr marL="514350" indent="-514350" eaLnBrk="1" fontAlgn="auto" hangingPunct="1">
              <a:buFont typeface="+mj-lt"/>
              <a:buAutoNum type="arabicPeriod"/>
              <a:defRPr/>
            </a:pPr>
            <a:r>
              <a:rPr lang="en-GB" sz="2000" dirty="0">
                <a:solidFill>
                  <a:schemeClr val="tx2"/>
                </a:solidFill>
              </a:rPr>
              <a:t>to turn the Union into a </a:t>
            </a:r>
            <a:r>
              <a:rPr lang="en-GB" sz="2000" b="1" dirty="0"/>
              <a:t>resource-efficient</a:t>
            </a:r>
            <a:r>
              <a:rPr lang="en-GB" sz="2000" dirty="0"/>
              <a:t>, </a:t>
            </a:r>
            <a:r>
              <a:rPr lang="en-GB" sz="2000" dirty="0">
                <a:solidFill>
                  <a:schemeClr val="tx2"/>
                </a:solidFill>
              </a:rPr>
              <a:t>green, and competitive low-carbon </a:t>
            </a:r>
            <a:r>
              <a:rPr lang="en-GB" sz="2000" b="1" dirty="0"/>
              <a:t>economy</a:t>
            </a:r>
            <a:r>
              <a:rPr lang="en-GB" sz="2000" dirty="0">
                <a:solidFill>
                  <a:schemeClr val="tx2"/>
                </a:solidFill>
              </a:rPr>
              <a:t> </a:t>
            </a:r>
          </a:p>
          <a:p>
            <a:pPr marL="514350" indent="-514350" eaLnBrk="1" fontAlgn="auto" hangingPunct="1">
              <a:buFont typeface="+mj-lt"/>
              <a:buAutoNum type="arabicPeriod"/>
              <a:defRPr/>
            </a:pPr>
            <a:r>
              <a:rPr lang="en-GB" sz="2000" dirty="0">
                <a:solidFill>
                  <a:schemeClr val="tx2"/>
                </a:solidFill>
              </a:rPr>
              <a:t>to </a:t>
            </a:r>
            <a:r>
              <a:rPr lang="en-GB" sz="2000" b="1" dirty="0"/>
              <a:t>safeguard</a:t>
            </a:r>
            <a:r>
              <a:rPr lang="en-GB" sz="2000" dirty="0"/>
              <a:t> </a:t>
            </a:r>
            <a:r>
              <a:rPr lang="en-GB" sz="2000" dirty="0">
                <a:solidFill>
                  <a:schemeClr val="tx2"/>
                </a:solidFill>
              </a:rPr>
              <a:t>the Union's citizens from </a:t>
            </a:r>
            <a:r>
              <a:rPr lang="en-GB" sz="2000" b="1" dirty="0"/>
              <a:t>environment-related pressures</a:t>
            </a:r>
            <a:r>
              <a:rPr lang="en-GB" sz="2000" dirty="0"/>
              <a:t> </a:t>
            </a:r>
            <a:r>
              <a:rPr lang="en-GB" sz="2000" dirty="0">
                <a:solidFill>
                  <a:schemeClr val="tx2"/>
                </a:solidFill>
              </a:rPr>
              <a:t>and risks to health and wellbeing </a:t>
            </a:r>
          </a:p>
          <a:p>
            <a:pPr eaLnBrk="1" fontAlgn="auto" hangingPunct="1">
              <a:defRPr/>
            </a:pPr>
            <a:endParaRPr lang="en-GB" dirty="0"/>
          </a:p>
        </p:txBody>
      </p:sp>
    </p:spTree>
    <p:extLst>
      <p:ext uri="{BB962C8B-B14F-4D97-AF65-F5344CB8AC3E}">
        <p14:creationId xmlns:p14="http://schemas.microsoft.com/office/powerpoint/2010/main" val="1099133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115888"/>
            <a:ext cx="8785225" cy="1143000"/>
          </a:xfrm>
        </p:spPr>
        <p:txBody>
          <a:bodyPr>
            <a:normAutofit fontScale="90000"/>
          </a:bodyPr>
          <a:lstStyle/>
          <a:p>
            <a:pPr algn="ctr" eaLnBrk="1" fontAlgn="auto" hangingPunct="1">
              <a:spcAft>
                <a:spcPts val="0"/>
              </a:spcAft>
              <a:defRPr/>
            </a:pPr>
            <a:br>
              <a:rPr lang="fr-FR" b="1" dirty="0">
                <a:solidFill>
                  <a:srgbClr val="FFFF00"/>
                </a:solidFill>
                <a:latin typeface="Freestyle Script" panose="030804020302050B0404" pitchFamily="66" charset="0"/>
              </a:rPr>
            </a:br>
            <a:r>
              <a:rPr lang="en-GB" sz="4400" b="1" dirty="0"/>
              <a:t>The 7th Environment Action </a:t>
            </a:r>
            <a:br>
              <a:rPr lang="en-GB" sz="4400" b="1" dirty="0"/>
            </a:br>
            <a:r>
              <a:rPr lang="en-GB" sz="3200" b="1" dirty="0"/>
              <a:t>Programme (EAP) cont’d</a:t>
            </a:r>
            <a:endParaRPr lang="en-GB" sz="3200" dirty="0">
              <a:solidFill>
                <a:schemeClr val="accent1">
                  <a:lumMod val="60000"/>
                  <a:lumOff val="40000"/>
                </a:schemeClr>
              </a:solidFill>
              <a:latin typeface="Freestyle Script" panose="030804020302050B0404" pitchFamily="66" charset="0"/>
            </a:endParaRPr>
          </a:p>
        </p:txBody>
      </p:sp>
      <p:sp>
        <p:nvSpPr>
          <p:cNvPr id="3" name="Footer Placeholder 2"/>
          <p:cNvSpPr>
            <a:spLocks noGrp="1"/>
          </p:cNvSpPr>
          <p:nvPr>
            <p:ph type="ftr" sz="quarter" idx="15"/>
          </p:nvPr>
        </p:nvSpPr>
        <p:spPr/>
        <p:txBody>
          <a:bodyPr/>
          <a:lstStyle/>
          <a:p>
            <a:pPr>
              <a:defRPr/>
            </a:pPr>
            <a:r>
              <a:rPr lang="en-GB"/>
              <a:t>CH2020</a:t>
            </a:r>
          </a:p>
        </p:txBody>
      </p:sp>
      <p:sp>
        <p:nvSpPr>
          <p:cNvPr id="24580" name="Slide Number Placeholder 3"/>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B2DF510-53EE-4A0E-846E-BE3FE33F9A17}" type="slidenum">
              <a:rPr lang="en-GB" altLang="en-US" sz="1100">
                <a:latin typeface="Tahoma" panose="020B0604030504040204" pitchFamily="34" charset="0"/>
              </a:rPr>
              <a:pPr>
                <a:spcBef>
                  <a:spcPct val="0"/>
                </a:spcBef>
                <a:spcAft>
                  <a:spcPct val="0"/>
                </a:spcAft>
                <a:buClrTx/>
                <a:buFontTx/>
                <a:buNone/>
              </a:pPr>
              <a:t>17</a:t>
            </a:fld>
            <a:endParaRPr lang="en-GB" altLang="en-US" sz="1100">
              <a:latin typeface="Tahoma" panose="020B0604030504040204" pitchFamily="34" charset="0"/>
            </a:endParaRPr>
          </a:p>
        </p:txBody>
      </p:sp>
      <p:sp>
        <p:nvSpPr>
          <p:cNvPr id="5" name="Content Placeholder 4"/>
          <p:cNvSpPr>
            <a:spLocks noGrp="1"/>
          </p:cNvSpPr>
          <p:nvPr>
            <p:ph sz="quarter" idx="13"/>
          </p:nvPr>
        </p:nvSpPr>
        <p:spPr>
          <a:xfrm>
            <a:off x="609600" y="1427162"/>
            <a:ext cx="7924800" cy="5111750"/>
          </a:xfrm>
        </p:spPr>
        <p:txBody>
          <a:bodyPr>
            <a:normAutofit/>
          </a:bodyPr>
          <a:lstStyle/>
          <a:p>
            <a:pPr marL="0" indent="0" eaLnBrk="1" fontAlgn="auto" hangingPunct="1">
              <a:buFont typeface="Arial" panose="020B0604020202020204" pitchFamily="34" charset="0"/>
              <a:buNone/>
              <a:defRPr/>
            </a:pPr>
            <a:r>
              <a:rPr lang="en-GB" dirty="0"/>
              <a:t>Four so called </a:t>
            </a:r>
            <a:r>
              <a:rPr lang="en-GB" i="1" dirty="0">
                <a:solidFill>
                  <a:srgbClr val="FFFF00"/>
                </a:solidFill>
              </a:rPr>
              <a:t>"enablers" </a:t>
            </a:r>
            <a:r>
              <a:rPr lang="en-GB" dirty="0"/>
              <a:t>helped Europe deliver on these objectives: </a:t>
            </a:r>
          </a:p>
          <a:p>
            <a:pPr eaLnBrk="1" fontAlgn="auto" hangingPunct="1">
              <a:defRPr/>
            </a:pPr>
            <a:r>
              <a:rPr lang="en-GB" dirty="0">
                <a:solidFill>
                  <a:schemeClr val="tx2"/>
                </a:solidFill>
              </a:rPr>
              <a:t>better </a:t>
            </a:r>
            <a:r>
              <a:rPr lang="en-GB" b="1" dirty="0"/>
              <a:t>implementation</a:t>
            </a:r>
            <a:r>
              <a:rPr lang="en-GB" dirty="0">
                <a:solidFill>
                  <a:schemeClr val="tx2"/>
                </a:solidFill>
              </a:rPr>
              <a:t> of legislation </a:t>
            </a:r>
          </a:p>
          <a:p>
            <a:pPr eaLnBrk="1" fontAlgn="auto" hangingPunct="1">
              <a:defRPr/>
            </a:pPr>
            <a:r>
              <a:rPr lang="en-GB" dirty="0">
                <a:solidFill>
                  <a:schemeClr val="tx2"/>
                </a:solidFill>
              </a:rPr>
              <a:t>better</a:t>
            </a:r>
            <a:r>
              <a:rPr lang="en-GB" dirty="0"/>
              <a:t> </a:t>
            </a:r>
            <a:r>
              <a:rPr lang="en-GB" b="1" dirty="0"/>
              <a:t>information</a:t>
            </a:r>
            <a:r>
              <a:rPr lang="en-GB" dirty="0"/>
              <a:t> </a:t>
            </a:r>
            <a:r>
              <a:rPr lang="en-GB" dirty="0">
                <a:solidFill>
                  <a:schemeClr val="tx2"/>
                </a:solidFill>
              </a:rPr>
              <a:t>by improving the knowledge base </a:t>
            </a:r>
          </a:p>
          <a:p>
            <a:pPr eaLnBrk="1" fontAlgn="auto" hangingPunct="1">
              <a:defRPr/>
            </a:pPr>
            <a:r>
              <a:rPr lang="en-GB" dirty="0">
                <a:solidFill>
                  <a:schemeClr val="tx2"/>
                </a:solidFill>
              </a:rPr>
              <a:t>more and wiser </a:t>
            </a:r>
            <a:r>
              <a:rPr lang="en-GB" b="1" dirty="0"/>
              <a:t>investment</a:t>
            </a:r>
            <a:r>
              <a:rPr lang="en-GB" dirty="0">
                <a:solidFill>
                  <a:schemeClr val="tx2"/>
                </a:solidFill>
              </a:rPr>
              <a:t> for environment and climate policy </a:t>
            </a:r>
          </a:p>
          <a:p>
            <a:pPr eaLnBrk="1" fontAlgn="auto" hangingPunct="1">
              <a:defRPr/>
            </a:pPr>
            <a:r>
              <a:rPr lang="en-GB" dirty="0">
                <a:solidFill>
                  <a:schemeClr val="tx2"/>
                </a:solidFill>
              </a:rPr>
              <a:t>full </a:t>
            </a:r>
            <a:r>
              <a:rPr lang="en-GB" b="1" dirty="0"/>
              <a:t>integration</a:t>
            </a:r>
            <a:r>
              <a:rPr lang="en-GB" dirty="0">
                <a:solidFill>
                  <a:schemeClr val="tx2"/>
                </a:solidFill>
              </a:rPr>
              <a:t> of environmental requirements and considerations into other policies </a:t>
            </a:r>
          </a:p>
          <a:p>
            <a:pPr marL="0" indent="0" eaLnBrk="1" fontAlgn="auto" hangingPunct="1">
              <a:buFont typeface="Arial" panose="020B0604020202020204" pitchFamily="34" charset="0"/>
              <a:buNone/>
              <a:defRPr/>
            </a:pPr>
            <a:endParaRPr lang="en-GB" dirty="0"/>
          </a:p>
          <a:p>
            <a:pPr eaLnBrk="1" fontAlgn="auto" hangingPunct="1">
              <a:defRPr/>
            </a:pPr>
            <a:endParaRPr lang="en-GB" dirty="0"/>
          </a:p>
        </p:txBody>
      </p:sp>
      <p:pic>
        <p:nvPicPr>
          <p:cNvPr id="4" name="Picture 3"/>
          <p:cNvPicPr>
            <a:picLocks noChangeAspect="1"/>
          </p:cNvPicPr>
          <p:nvPr/>
        </p:nvPicPr>
        <p:blipFill>
          <a:blip r:embed="rId2"/>
          <a:stretch>
            <a:fillRect/>
          </a:stretch>
        </p:blipFill>
        <p:spPr>
          <a:xfrm>
            <a:off x="5140413" y="4600920"/>
            <a:ext cx="2143125" cy="2143125"/>
          </a:xfrm>
          <a:prstGeom prst="rect">
            <a:avLst/>
          </a:prstGeom>
        </p:spPr>
      </p:pic>
      <p:pic>
        <p:nvPicPr>
          <p:cNvPr id="6" name="Picture 5"/>
          <p:cNvPicPr>
            <a:picLocks noChangeAspect="1"/>
          </p:cNvPicPr>
          <p:nvPr/>
        </p:nvPicPr>
        <p:blipFill>
          <a:blip r:embed="rId3"/>
          <a:stretch>
            <a:fillRect/>
          </a:stretch>
        </p:blipFill>
        <p:spPr>
          <a:xfrm>
            <a:off x="179388" y="4826156"/>
            <a:ext cx="3384500" cy="1895320"/>
          </a:xfrm>
          <a:prstGeom prst="rect">
            <a:avLst/>
          </a:prstGeom>
        </p:spPr>
      </p:pic>
    </p:spTree>
    <p:extLst>
      <p:ext uri="{BB962C8B-B14F-4D97-AF65-F5344CB8AC3E}">
        <p14:creationId xmlns:p14="http://schemas.microsoft.com/office/powerpoint/2010/main" val="2760296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115888"/>
            <a:ext cx="8785225" cy="1143000"/>
          </a:xfrm>
        </p:spPr>
        <p:txBody>
          <a:bodyPr>
            <a:normAutofit fontScale="90000"/>
          </a:bodyPr>
          <a:lstStyle/>
          <a:p>
            <a:pPr algn="ctr" eaLnBrk="1" fontAlgn="auto" hangingPunct="1">
              <a:spcAft>
                <a:spcPts val="0"/>
              </a:spcAft>
              <a:defRPr/>
            </a:pPr>
            <a:br>
              <a:rPr lang="fr-FR" b="1" dirty="0">
                <a:solidFill>
                  <a:srgbClr val="FFFF00"/>
                </a:solidFill>
                <a:latin typeface="Freestyle Script" panose="030804020302050B0404" pitchFamily="66" charset="0"/>
              </a:rPr>
            </a:br>
            <a:r>
              <a:rPr lang="en-GB" sz="4400" b="1" dirty="0"/>
              <a:t>The 7th Environment Action </a:t>
            </a:r>
            <a:br>
              <a:rPr lang="en-GB" sz="4400" b="1" dirty="0"/>
            </a:br>
            <a:r>
              <a:rPr lang="en-GB" sz="3200" b="1" dirty="0"/>
              <a:t>Programme (EAP) cont’d</a:t>
            </a:r>
            <a:endParaRPr lang="en-GB" sz="3200" dirty="0">
              <a:solidFill>
                <a:schemeClr val="accent1">
                  <a:lumMod val="60000"/>
                  <a:lumOff val="40000"/>
                </a:schemeClr>
              </a:solidFill>
              <a:latin typeface="Freestyle Script" panose="030804020302050B0404" pitchFamily="66" charset="0"/>
            </a:endParaRPr>
          </a:p>
        </p:txBody>
      </p:sp>
      <p:sp>
        <p:nvSpPr>
          <p:cNvPr id="3" name="Footer Placeholder 2"/>
          <p:cNvSpPr>
            <a:spLocks noGrp="1"/>
          </p:cNvSpPr>
          <p:nvPr>
            <p:ph type="ftr" sz="quarter" idx="15"/>
          </p:nvPr>
        </p:nvSpPr>
        <p:spPr/>
        <p:txBody>
          <a:bodyPr/>
          <a:lstStyle/>
          <a:p>
            <a:pPr>
              <a:defRPr/>
            </a:pPr>
            <a:r>
              <a:rPr lang="en-GB"/>
              <a:t>CH2020</a:t>
            </a:r>
          </a:p>
        </p:txBody>
      </p:sp>
      <p:sp>
        <p:nvSpPr>
          <p:cNvPr id="24580" name="Slide Number Placeholder 3"/>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B2DF510-53EE-4A0E-846E-BE3FE33F9A17}" type="slidenum">
              <a:rPr lang="en-GB" altLang="en-US" sz="1100">
                <a:latin typeface="Tahoma" panose="020B0604030504040204" pitchFamily="34" charset="0"/>
              </a:rPr>
              <a:pPr>
                <a:spcBef>
                  <a:spcPct val="0"/>
                </a:spcBef>
                <a:spcAft>
                  <a:spcPct val="0"/>
                </a:spcAft>
                <a:buClrTx/>
                <a:buFontTx/>
                <a:buNone/>
              </a:pPr>
              <a:t>18</a:t>
            </a:fld>
            <a:endParaRPr lang="en-GB" altLang="en-US" sz="1100">
              <a:latin typeface="Tahoma" panose="020B0604030504040204" pitchFamily="34" charset="0"/>
            </a:endParaRPr>
          </a:p>
        </p:txBody>
      </p:sp>
      <p:sp>
        <p:nvSpPr>
          <p:cNvPr id="5" name="Content Placeholder 4"/>
          <p:cNvSpPr>
            <a:spLocks noGrp="1"/>
          </p:cNvSpPr>
          <p:nvPr>
            <p:ph sz="quarter" idx="13"/>
          </p:nvPr>
        </p:nvSpPr>
        <p:spPr>
          <a:xfrm>
            <a:off x="609600" y="1427162"/>
            <a:ext cx="7924800" cy="5111750"/>
          </a:xfrm>
        </p:spPr>
        <p:txBody>
          <a:bodyPr>
            <a:normAutofit/>
          </a:bodyPr>
          <a:lstStyle/>
          <a:p>
            <a:pPr marL="0" indent="0" eaLnBrk="1" fontAlgn="auto" hangingPunct="1">
              <a:buFont typeface="Arial" panose="020B0604020202020204" pitchFamily="34" charset="0"/>
              <a:buNone/>
              <a:defRPr/>
            </a:pPr>
            <a:endParaRPr lang="en-GB" dirty="0"/>
          </a:p>
          <a:p>
            <a:pPr marL="0" indent="0" eaLnBrk="1" fontAlgn="auto" hangingPunct="1">
              <a:buFont typeface="Arial" panose="020B0604020202020204" pitchFamily="34" charset="0"/>
              <a:buNone/>
              <a:defRPr/>
            </a:pPr>
            <a:r>
              <a:rPr lang="en-GB" dirty="0"/>
              <a:t>Two additional horizontal priority objectives completed the programme: </a:t>
            </a:r>
          </a:p>
          <a:p>
            <a:pPr marL="514350" indent="-514350" eaLnBrk="1" fontAlgn="auto" hangingPunct="1">
              <a:buFont typeface="+mj-lt"/>
              <a:buAutoNum type="arabicPeriod"/>
              <a:defRPr/>
            </a:pPr>
            <a:r>
              <a:rPr lang="en-GB" dirty="0">
                <a:solidFill>
                  <a:schemeClr val="tx2"/>
                </a:solidFill>
              </a:rPr>
              <a:t>to </a:t>
            </a:r>
            <a:r>
              <a:rPr lang="en-GB" b="1" dirty="0">
                <a:solidFill>
                  <a:schemeClr val="tx2"/>
                </a:solidFill>
              </a:rPr>
              <a:t>make</a:t>
            </a:r>
            <a:r>
              <a:rPr lang="en-GB" dirty="0">
                <a:solidFill>
                  <a:schemeClr val="tx2"/>
                </a:solidFill>
              </a:rPr>
              <a:t> the Union's </a:t>
            </a:r>
            <a:r>
              <a:rPr lang="en-GB" b="1" dirty="0"/>
              <a:t>cities more sustainable</a:t>
            </a:r>
            <a:r>
              <a:rPr lang="en-GB" dirty="0"/>
              <a:t> </a:t>
            </a:r>
          </a:p>
          <a:p>
            <a:pPr marL="514350" indent="-514350" eaLnBrk="1" fontAlgn="auto" hangingPunct="1">
              <a:buFont typeface="+mj-lt"/>
              <a:buAutoNum type="arabicPeriod"/>
              <a:defRPr/>
            </a:pPr>
            <a:r>
              <a:rPr lang="en-GB" dirty="0">
                <a:solidFill>
                  <a:schemeClr val="tx2"/>
                </a:solidFill>
              </a:rPr>
              <a:t>to help the Union </a:t>
            </a:r>
            <a:r>
              <a:rPr lang="en-GB" b="1" dirty="0"/>
              <a:t>address international environmental</a:t>
            </a:r>
            <a:r>
              <a:rPr lang="en-GB" dirty="0"/>
              <a:t> </a:t>
            </a:r>
            <a:r>
              <a:rPr lang="en-GB" dirty="0">
                <a:solidFill>
                  <a:schemeClr val="tx2"/>
                </a:solidFill>
              </a:rPr>
              <a:t>and </a:t>
            </a:r>
            <a:r>
              <a:rPr lang="en-GB" b="1" dirty="0"/>
              <a:t>climate challenges more effectively</a:t>
            </a:r>
            <a:r>
              <a:rPr lang="en-GB" dirty="0"/>
              <a:t>. </a:t>
            </a:r>
          </a:p>
          <a:p>
            <a:pPr marL="0" indent="0" eaLnBrk="1" fontAlgn="auto" hangingPunct="1">
              <a:buFont typeface="Arial" panose="020B0604020202020204" pitchFamily="34" charset="0"/>
              <a:buNone/>
              <a:defRPr/>
            </a:pPr>
            <a:r>
              <a:rPr lang="en-GB" dirty="0"/>
              <a:t>The programme entered into force in January 2014. </a:t>
            </a:r>
          </a:p>
          <a:p>
            <a:pPr marL="0" indent="0" eaLnBrk="1" fontAlgn="auto" hangingPunct="1">
              <a:buFont typeface="Arial" panose="020B0604020202020204" pitchFamily="34" charset="0"/>
              <a:buNone/>
              <a:defRPr/>
            </a:pPr>
            <a:r>
              <a:rPr lang="en-GB" dirty="0"/>
              <a:t>(EU, 2019)</a:t>
            </a:r>
          </a:p>
          <a:p>
            <a:pPr eaLnBrk="1" fontAlgn="auto" hangingPunct="1">
              <a:defRPr/>
            </a:pPr>
            <a:endParaRPr lang="en-GB" dirty="0"/>
          </a:p>
        </p:txBody>
      </p:sp>
      <p:pic>
        <p:nvPicPr>
          <p:cNvPr id="6" name="Picture 5"/>
          <p:cNvPicPr>
            <a:picLocks noChangeAspect="1"/>
          </p:cNvPicPr>
          <p:nvPr/>
        </p:nvPicPr>
        <p:blipFill>
          <a:blip r:embed="rId2"/>
          <a:stretch>
            <a:fillRect/>
          </a:stretch>
        </p:blipFill>
        <p:spPr>
          <a:xfrm>
            <a:off x="5364088" y="4402750"/>
            <a:ext cx="3419872" cy="1795433"/>
          </a:xfrm>
          <a:prstGeom prst="rect">
            <a:avLst/>
          </a:prstGeom>
        </p:spPr>
      </p:pic>
    </p:spTree>
    <p:extLst>
      <p:ext uri="{BB962C8B-B14F-4D97-AF65-F5344CB8AC3E}">
        <p14:creationId xmlns:p14="http://schemas.microsoft.com/office/powerpoint/2010/main" val="3850158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Lecture 3</a:t>
            </a:r>
          </a:p>
        </p:txBody>
      </p:sp>
      <p:sp>
        <p:nvSpPr>
          <p:cNvPr id="3" name="Content Placeholder 2"/>
          <p:cNvSpPr>
            <a:spLocks noGrp="1"/>
          </p:cNvSpPr>
          <p:nvPr>
            <p:ph sz="quarter" idx="13"/>
          </p:nvPr>
        </p:nvSpPr>
        <p:spPr/>
        <p:txBody>
          <a:bodyPr/>
          <a:lstStyle/>
          <a:p>
            <a:endParaRPr lang="en-GB"/>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19</a:t>
            </a:fld>
            <a:endParaRPr lang="en-GB" altLang="en-US"/>
          </a:p>
        </p:txBody>
      </p:sp>
    </p:spTree>
    <p:extLst>
      <p:ext uri="{BB962C8B-B14F-4D97-AF65-F5344CB8AC3E}">
        <p14:creationId xmlns:p14="http://schemas.microsoft.com/office/powerpoint/2010/main" val="3606525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1331640" y="260648"/>
            <a:ext cx="8229600" cy="1143000"/>
          </a:xfrm>
        </p:spPr>
        <p:txBody>
          <a:bodyPr/>
          <a:lstStyle/>
          <a:p>
            <a:pPr eaLnBrk="1" fontAlgn="auto" hangingPunct="1">
              <a:spcAft>
                <a:spcPts val="0"/>
              </a:spcAft>
              <a:defRPr/>
            </a:pPr>
            <a:r>
              <a:rPr lang="en-GB" b="1" dirty="0">
                <a:solidFill>
                  <a:schemeClr val="tx2"/>
                </a:solidFill>
              </a:rPr>
              <a:t>Implementation review</a:t>
            </a:r>
          </a:p>
        </p:txBody>
      </p:sp>
      <p:sp>
        <p:nvSpPr>
          <p:cNvPr id="153603" name="Rectangle 3"/>
          <p:cNvSpPr>
            <a:spLocks noGrp="1" noChangeArrowheads="1"/>
          </p:cNvSpPr>
          <p:nvPr>
            <p:ph type="body" sz="half" idx="2"/>
          </p:nvPr>
        </p:nvSpPr>
        <p:spPr>
          <a:xfrm>
            <a:off x="827584" y="1732445"/>
            <a:ext cx="5976664" cy="1584176"/>
          </a:xfrm>
        </p:spPr>
        <p:txBody>
          <a:bodyPr>
            <a:normAutofit/>
          </a:bodyPr>
          <a:lstStyle/>
          <a:p>
            <a:pPr eaLnBrk="1" fontAlgn="auto" hangingPunct="1">
              <a:lnSpc>
                <a:spcPct val="80000"/>
              </a:lnSpc>
              <a:defRPr/>
            </a:pPr>
            <a:endParaRPr lang="en-US" sz="1600" b="1" dirty="0"/>
          </a:p>
          <a:p>
            <a:pPr eaLnBrk="1" fontAlgn="auto" hangingPunct="1">
              <a:lnSpc>
                <a:spcPct val="80000"/>
              </a:lnSpc>
              <a:defRPr/>
            </a:pPr>
            <a:endParaRPr lang="en-US" sz="1600" b="1" dirty="0">
              <a:hlinkClick r:id="rId2"/>
            </a:endParaRPr>
          </a:p>
          <a:p>
            <a:pPr eaLnBrk="1" fontAlgn="auto" hangingPunct="1">
              <a:lnSpc>
                <a:spcPct val="80000"/>
              </a:lnSpc>
              <a:defRPr/>
            </a:pPr>
            <a:r>
              <a:rPr lang="en-US" sz="2000" b="1" dirty="0">
                <a:solidFill>
                  <a:srgbClr val="FFFF00"/>
                </a:solidFill>
                <a:hlinkClick r:id="rId3"/>
              </a:rPr>
              <a:t>European Implementation 2019 2 min video</a:t>
            </a:r>
            <a:endParaRPr lang="en-US" sz="2000" b="1" dirty="0">
              <a:solidFill>
                <a:srgbClr val="FFFF00"/>
              </a:solidFill>
              <a:hlinkClick r:id="rId4"/>
            </a:endParaRPr>
          </a:p>
        </p:txBody>
      </p:sp>
      <p:sp>
        <p:nvSpPr>
          <p:cNvPr id="8194" name="Footer Placeholder 5"/>
          <p:cNvSpPr>
            <a:spLocks noGrp="1"/>
          </p:cNvSpPr>
          <p:nvPr>
            <p:ph type="ftr" sz="quarter" idx="11"/>
          </p:nvPr>
        </p:nvSpPr>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a:t>CH2020</a:t>
            </a: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20</a:t>
            </a:fld>
            <a:endParaRPr lang="en-GB" altLang="en-US" sz="1200">
              <a:latin typeface="Tahoma" panose="020B0604030504040204" pitchFamily="34" charset="0"/>
            </a:endParaRPr>
          </a:p>
        </p:txBody>
      </p:sp>
      <p:pic>
        <p:nvPicPr>
          <p:cNvPr id="5" name="Picture 4"/>
          <p:cNvPicPr>
            <a:picLocks noChangeAspect="1"/>
          </p:cNvPicPr>
          <p:nvPr/>
        </p:nvPicPr>
        <p:blipFill>
          <a:blip r:embed="rId5"/>
          <a:stretch>
            <a:fillRect/>
          </a:stretch>
        </p:blipFill>
        <p:spPr>
          <a:xfrm>
            <a:off x="1835696" y="3316621"/>
            <a:ext cx="5282158" cy="2995190"/>
          </a:xfrm>
          <a:prstGeom prst="rect">
            <a:avLst/>
          </a:prstGeom>
        </p:spPr>
      </p:pic>
    </p:spTree>
    <p:extLst>
      <p:ext uri="{BB962C8B-B14F-4D97-AF65-F5344CB8AC3E}">
        <p14:creationId xmlns:p14="http://schemas.microsoft.com/office/powerpoint/2010/main" val="1187358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613" y="332656"/>
            <a:ext cx="8637588" cy="762000"/>
          </a:xfrm>
        </p:spPr>
        <p:txBody>
          <a:bodyPr>
            <a:normAutofit fontScale="90000"/>
          </a:bodyPr>
          <a:lstStyle/>
          <a:p>
            <a:r>
              <a:rPr lang="en-GB" dirty="0"/>
              <a:t>Environmental Implementation Review </a:t>
            </a:r>
          </a:p>
        </p:txBody>
      </p:sp>
      <p:sp>
        <p:nvSpPr>
          <p:cNvPr id="3" name="Content Placeholder 2"/>
          <p:cNvSpPr>
            <a:spLocks noGrp="1"/>
          </p:cNvSpPr>
          <p:nvPr>
            <p:ph sz="half" idx="1"/>
          </p:nvPr>
        </p:nvSpPr>
        <p:spPr>
          <a:xfrm>
            <a:off x="328613" y="1628800"/>
            <a:ext cx="8563867" cy="5092675"/>
          </a:xfrm>
        </p:spPr>
        <p:txBody>
          <a:bodyPr>
            <a:normAutofit fontScale="92500" lnSpcReduction="10000"/>
          </a:bodyPr>
          <a:lstStyle/>
          <a:p>
            <a:r>
              <a:rPr lang="en-GB" dirty="0">
                <a:solidFill>
                  <a:srgbClr val="FFFF00"/>
                </a:solidFill>
              </a:rPr>
              <a:t>Environmental Implementation Review </a:t>
            </a:r>
            <a:r>
              <a:rPr lang="en-GB" dirty="0"/>
              <a:t>(2017, 2019) process, a biennial assessment of each Member State performance on implementation of EU environmental law and policy. </a:t>
            </a:r>
          </a:p>
          <a:p>
            <a:r>
              <a:rPr lang="en-GB" dirty="0"/>
              <a:t>The 2017 review noted an implementation weaknesses- </a:t>
            </a:r>
            <a:r>
              <a:rPr lang="en-GB" dirty="0">
                <a:solidFill>
                  <a:srgbClr val="FFFF00"/>
                </a:solidFill>
              </a:rPr>
              <a:t>poor environmental governance</a:t>
            </a:r>
            <a:r>
              <a:rPr lang="en-GB" dirty="0"/>
              <a:t>.</a:t>
            </a:r>
          </a:p>
          <a:p>
            <a:r>
              <a:rPr lang="en-GB" dirty="0"/>
              <a:t>The report outlines the a standard  assessment  template </a:t>
            </a:r>
            <a:r>
              <a:rPr lang="en-GB" dirty="0">
                <a:solidFill>
                  <a:srgbClr val="FFFF00"/>
                </a:solidFill>
              </a:rPr>
              <a:t>Environmental  Governance  Assessment (EGA).</a:t>
            </a:r>
          </a:p>
          <a:p>
            <a:r>
              <a:rPr lang="en-GB" dirty="0"/>
              <a:t>Dimensions of environmental governance addressed: </a:t>
            </a:r>
          </a:p>
          <a:p>
            <a:pPr marL="457200" indent="-457200">
              <a:buFont typeface="+mj-lt"/>
              <a:buAutoNum type="arabicPeriod"/>
            </a:pPr>
            <a:r>
              <a:rPr lang="en-GB" dirty="0">
                <a:solidFill>
                  <a:srgbClr val="FFFF00"/>
                </a:solidFill>
              </a:rPr>
              <a:t>transparency; </a:t>
            </a:r>
          </a:p>
          <a:p>
            <a:pPr marL="457200" indent="-457200">
              <a:buFont typeface="+mj-lt"/>
              <a:buAutoNum type="arabicPeriod"/>
            </a:pPr>
            <a:r>
              <a:rPr lang="en-GB" dirty="0">
                <a:solidFill>
                  <a:srgbClr val="FFFF00"/>
                </a:solidFill>
              </a:rPr>
              <a:t>public participation; </a:t>
            </a:r>
          </a:p>
          <a:p>
            <a:pPr marL="457200" indent="-457200">
              <a:buFont typeface="+mj-lt"/>
              <a:buAutoNum type="arabicPeriod"/>
            </a:pPr>
            <a:r>
              <a:rPr lang="en-GB" dirty="0">
                <a:solidFill>
                  <a:srgbClr val="FFFF00"/>
                </a:solidFill>
              </a:rPr>
              <a:t>access to justice; </a:t>
            </a:r>
          </a:p>
          <a:p>
            <a:pPr marL="457200" indent="-457200">
              <a:buFont typeface="+mj-lt"/>
              <a:buAutoNum type="arabicPeriod"/>
            </a:pPr>
            <a:r>
              <a:rPr lang="en-GB" dirty="0">
                <a:solidFill>
                  <a:srgbClr val="FFFF00"/>
                </a:solidFill>
              </a:rPr>
              <a:t>compliance assurance</a:t>
            </a:r>
          </a:p>
          <a:p>
            <a:pPr marL="457200" indent="-457200">
              <a:buFont typeface="+mj-lt"/>
              <a:buAutoNum type="arabicPeriod"/>
            </a:pPr>
            <a:r>
              <a:rPr lang="en-GB" dirty="0">
                <a:solidFill>
                  <a:srgbClr val="FFFF00"/>
                </a:solidFill>
              </a:rPr>
              <a:t>accountability; </a:t>
            </a:r>
          </a:p>
          <a:p>
            <a:pPr marL="457200" indent="-457200">
              <a:buFont typeface="+mj-lt"/>
              <a:buAutoNum type="arabicPeriod"/>
            </a:pPr>
            <a:r>
              <a:rPr lang="en-GB" dirty="0">
                <a:solidFill>
                  <a:srgbClr val="FFFF00"/>
                </a:solidFill>
              </a:rPr>
              <a:t>effectiveness and efficiency. </a:t>
            </a:r>
          </a:p>
          <a:p>
            <a:pPr marL="0" indent="0">
              <a:buNone/>
            </a:pPr>
            <a:endParaRPr lang="en-GB" dirty="0"/>
          </a:p>
          <a:p>
            <a:pPr marL="0" indent="0">
              <a:buNone/>
            </a:pPr>
            <a:endParaRPr lang="en-GB" dirty="0">
              <a:solidFill>
                <a:srgbClr val="FFFF00"/>
              </a:solidFill>
            </a:endParaRPr>
          </a:p>
        </p:txBody>
      </p:sp>
      <p:sp>
        <p:nvSpPr>
          <p:cNvPr id="5" name="Slide Number Placeholder 4"/>
          <p:cNvSpPr>
            <a:spLocks noGrp="1"/>
          </p:cNvSpPr>
          <p:nvPr>
            <p:ph type="sldNum" sz="quarter" idx="12"/>
          </p:nvPr>
        </p:nvSpPr>
        <p:spPr/>
        <p:txBody>
          <a:bodyPr/>
          <a:lstStyle/>
          <a:p>
            <a:pPr>
              <a:defRPr/>
            </a:pPr>
            <a:fld id="{3B5A4A2A-CD8F-430F-9D61-44DFCEB57E50}" type="slidenum">
              <a:rPr lang="en-GB" altLang="en-US" smtClean="0"/>
              <a:pPr>
                <a:defRPr/>
              </a:pPr>
              <a:t>21</a:t>
            </a:fld>
            <a:endParaRPr lang="en-GB" altLang="en-US"/>
          </a:p>
        </p:txBody>
      </p:sp>
      <p:pic>
        <p:nvPicPr>
          <p:cNvPr id="7" name="Picture 6"/>
          <p:cNvPicPr>
            <a:picLocks noChangeAspect="1"/>
          </p:cNvPicPr>
          <p:nvPr/>
        </p:nvPicPr>
        <p:blipFill>
          <a:blip r:embed="rId3"/>
          <a:stretch>
            <a:fillRect/>
          </a:stretch>
        </p:blipFill>
        <p:spPr>
          <a:xfrm>
            <a:off x="4716016" y="4420559"/>
            <a:ext cx="4348758" cy="2283438"/>
          </a:xfrm>
          <a:prstGeom prst="rect">
            <a:avLst/>
          </a:prstGeom>
        </p:spPr>
      </p:pic>
    </p:spTree>
    <p:extLst>
      <p:ext uri="{BB962C8B-B14F-4D97-AF65-F5344CB8AC3E}">
        <p14:creationId xmlns:p14="http://schemas.microsoft.com/office/powerpoint/2010/main" val="1509171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circle(in)">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circle(in)">
                                      <p:cBhvr>
                                        <p:cTn id="47" dur="20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circle(in)">
                                      <p:cBhvr>
                                        <p:cTn id="52"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4322" y="260648"/>
            <a:ext cx="8637588" cy="762000"/>
          </a:xfrm>
        </p:spPr>
        <p:txBody>
          <a:bodyPr>
            <a:normAutofit fontScale="90000"/>
          </a:bodyPr>
          <a:lstStyle/>
          <a:p>
            <a:r>
              <a:rPr lang="en-GB" dirty="0"/>
              <a:t>Conclusions of the 2019</a:t>
            </a:r>
            <a:br>
              <a:rPr lang="en-GB" dirty="0"/>
            </a:br>
            <a:r>
              <a:rPr lang="en-GB" dirty="0"/>
              <a:t>Environmental Implementation Review </a:t>
            </a:r>
          </a:p>
        </p:txBody>
      </p:sp>
      <p:sp>
        <p:nvSpPr>
          <p:cNvPr id="4" name="Text Placeholder 3"/>
          <p:cNvSpPr>
            <a:spLocks noGrp="1"/>
          </p:cNvSpPr>
          <p:nvPr>
            <p:ph type="body" sz="half" idx="2"/>
          </p:nvPr>
        </p:nvSpPr>
        <p:spPr>
          <a:xfrm>
            <a:off x="264322" y="1412776"/>
            <a:ext cx="7854007" cy="4114800"/>
          </a:xfrm>
        </p:spPr>
        <p:txBody>
          <a:bodyPr>
            <a:normAutofit/>
          </a:bodyPr>
          <a:lstStyle/>
          <a:p>
            <a:r>
              <a:rPr lang="en-GB" dirty="0"/>
              <a:t>Shortcomings were identified:</a:t>
            </a:r>
          </a:p>
          <a:p>
            <a:pPr marL="800100" lvl="1" indent="-457200">
              <a:buFont typeface="+mj-lt"/>
              <a:buAutoNum type="arabicPeriod"/>
            </a:pPr>
            <a:r>
              <a:rPr lang="en-GB" dirty="0"/>
              <a:t>public participation –</a:t>
            </a:r>
            <a:r>
              <a:rPr lang="en-GB" dirty="0">
                <a:solidFill>
                  <a:srgbClr val="FFFF00"/>
                </a:solidFill>
              </a:rPr>
              <a:t>where Member States place insufficient emphasis on increasing levels of engagement; </a:t>
            </a:r>
          </a:p>
          <a:p>
            <a:pPr marL="800100" lvl="1" indent="-457200">
              <a:buFont typeface="+mj-lt"/>
              <a:buAutoNum type="arabicPeriod"/>
            </a:pPr>
            <a:r>
              <a:rPr lang="en-GB" dirty="0"/>
              <a:t>access to justice –</a:t>
            </a:r>
            <a:r>
              <a:rPr lang="en-GB" dirty="0">
                <a:solidFill>
                  <a:srgbClr val="FFFF00"/>
                </a:solidFill>
              </a:rPr>
              <a:t>where individuals and to a lesser extent NGOs face obstacles;</a:t>
            </a:r>
            <a:r>
              <a:rPr lang="en-GB" dirty="0"/>
              <a:t> </a:t>
            </a:r>
          </a:p>
          <a:p>
            <a:pPr marL="800100" lvl="1" indent="-457200">
              <a:buFont typeface="+mj-lt"/>
              <a:buAutoNum type="arabicPeriod"/>
            </a:pPr>
            <a:r>
              <a:rPr lang="en-GB" dirty="0"/>
              <a:t>compliance assurance –</a:t>
            </a:r>
            <a:r>
              <a:rPr lang="en-GB" dirty="0">
                <a:solidFill>
                  <a:srgbClr val="FFFF00"/>
                </a:solidFill>
              </a:rPr>
              <a:t>where public information on enforcement action was often limited</a:t>
            </a:r>
            <a:r>
              <a:rPr lang="en-GB" dirty="0"/>
              <a:t>. </a:t>
            </a:r>
          </a:p>
          <a:p>
            <a:pPr marL="342900" lvl="1" indent="0">
              <a:buNone/>
            </a:pPr>
            <a:endParaRPr lang="en-GB" dirty="0"/>
          </a:p>
          <a:p>
            <a:r>
              <a:rPr lang="en-GB" dirty="0"/>
              <a:t>The conclusions led to </a:t>
            </a:r>
            <a:r>
              <a:rPr lang="en-GB" dirty="0">
                <a:solidFill>
                  <a:srgbClr val="FFFF00"/>
                </a:solidFill>
              </a:rPr>
              <a:t>Priority Actions</a:t>
            </a:r>
          </a:p>
          <a:p>
            <a:r>
              <a:rPr lang="en-GB" dirty="0">
                <a:solidFill>
                  <a:schemeClr val="tx1"/>
                </a:solidFill>
              </a:rPr>
              <a:t>In turn informed the </a:t>
            </a:r>
            <a:r>
              <a:rPr lang="en-GB" dirty="0">
                <a:solidFill>
                  <a:srgbClr val="FFFF00"/>
                </a:solidFill>
              </a:rPr>
              <a:t>Environmental Action Programme</a:t>
            </a:r>
          </a:p>
          <a:p>
            <a:pPr lvl="1"/>
            <a:endParaRPr lang="en-GB" dirty="0"/>
          </a:p>
          <a:p>
            <a:endParaRPr lang="en-GB" dirty="0"/>
          </a:p>
        </p:txBody>
      </p:sp>
      <p:sp>
        <p:nvSpPr>
          <p:cNvPr id="5" name="Slide Number Placeholder 4"/>
          <p:cNvSpPr>
            <a:spLocks noGrp="1"/>
          </p:cNvSpPr>
          <p:nvPr>
            <p:ph type="sldNum" sz="quarter" idx="12"/>
          </p:nvPr>
        </p:nvSpPr>
        <p:spPr/>
        <p:txBody>
          <a:bodyPr/>
          <a:lstStyle/>
          <a:p>
            <a:pPr>
              <a:defRPr/>
            </a:pPr>
            <a:fld id="{3B5A4A2A-CD8F-430F-9D61-44DFCEB57E50}" type="slidenum">
              <a:rPr lang="en-GB" altLang="en-US" smtClean="0"/>
              <a:pPr>
                <a:defRPr/>
              </a:pPr>
              <a:t>22</a:t>
            </a:fld>
            <a:endParaRPr lang="en-GB" altLang="en-US"/>
          </a:p>
        </p:txBody>
      </p:sp>
      <p:pic>
        <p:nvPicPr>
          <p:cNvPr id="7" name="Picture 6"/>
          <p:cNvPicPr>
            <a:picLocks noChangeAspect="1"/>
          </p:cNvPicPr>
          <p:nvPr/>
        </p:nvPicPr>
        <p:blipFill>
          <a:blip r:embed="rId2"/>
          <a:stretch>
            <a:fillRect/>
          </a:stretch>
        </p:blipFill>
        <p:spPr>
          <a:xfrm>
            <a:off x="3203848" y="4919181"/>
            <a:ext cx="2555776" cy="1802295"/>
          </a:xfrm>
          <a:prstGeom prst="rect">
            <a:avLst/>
          </a:prstGeom>
        </p:spPr>
      </p:pic>
    </p:spTree>
    <p:extLst>
      <p:ext uri="{BB962C8B-B14F-4D97-AF65-F5344CB8AC3E}">
        <p14:creationId xmlns:p14="http://schemas.microsoft.com/office/powerpoint/2010/main" val="3700786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circle(in)">
                                      <p:cBhvr>
                                        <p:cTn id="10" dur="2000"/>
                                        <p:tgtEl>
                                          <p:spTgt spid="4">
                                            <p:txEl>
                                              <p:pRg st="1" end="1"/>
                                            </p:txEl>
                                          </p:spTgt>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circle(in)">
                                      <p:cBhvr>
                                        <p:cTn id="13" dur="2000"/>
                                        <p:tgtEl>
                                          <p:spTgt spid="4">
                                            <p:txEl>
                                              <p:pRg st="2" end="2"/>
                                            </p:txEl>
                                          </p:spTgt>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circle(in)">
                                      <p:cBhvr>
                                        <p:cTn id="16" dur="2000"/>
                                        <p:tgtEl>
                                          <p:spTgt spid="4">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animEffect transition="in" filter="circle(in)">
                                      <p:cBhvr>
                                        <p:cTn id="21" dur="2000"/>
                                        <p:tgtEl>
                                          <p:spTgt spid="4">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circle(in)">
                                      <p:cBhvr>
                                        <p:cTn id="26" dur="2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fr-FR" dirty="0" err="1"/>
              <a:t>Environment</a:t>
            </a:r>
            <a:r>
              <a:rPr lang="fr-FR" dirty="0"/>
              <a:t> Action Programme to 2030</a:t>
            </a:r>
            <a:endParaRPr lang="en-GB" dirty="0"/>
          </a:p>
        </p:txBody>
      </p:sp>
      <p:sp>
        <p:nvSpPr>
          <p:cNvPr id="3" name="Content Placeholder 2"/>
          <p:cNvSpPr>
            <a:spLocks noGrp="1"/>
          </p:cNvSpPr>
          <p:nvPr>
            <p:ph sz="quarter" idx="13"/>
          </p:nvPr>
        </p:nvSpPr>
        <p:spPr>
          <a:xfrm>
            <a:off x="609600" y="1600200"/>
            <a:ext cx="7924800" cy="4756150"/>
          </a:xfrm>
        </p:spPr>
        <p:txBody>
          <a:bodyPr>
            <a:normAutofit/>
          </a:bodyPr>
          <a:lstStyle/>
          <a:p>
            <a:pPr marL="0" indent="0">
              <a:buNone/>
            </a:pPr>
            <a:r>
              <a:rPr lang="en-GB" dirty="0"/>
              <a:t>The 8th Environment Action Programme will guide European environmental policy until 2030 </a:t>
            </a:r>
          </a:p>
          <a:p>
            <a:pPr marL="0" indent="0">
              <a:buNone/>
            </a:pPr>
            <a:endParaRPr lang="en-GB" dirty="0"/>
          </a:p>
          <a:p>
            <a:pPr lvl="1"/>
            <a:r>
              <a:rPr lang="en-GB" dirty="0">
                <a:solidFill>
                  <a:srgbClr val="FFFF00"/>
                </a:solidFill>
              </a:rPr>
              <a:t>Over the past decades, the EU’s environmental policies have delivered substantial benefits, for both people and the planet.</a:t>
            </a:r>
          </a:p>
          <a:p>
            <a:pPr marL="342900" lvl="1" indent="0">
              <a:buNone/>
            </a:pPr>
            <a:endParaRPr lang="en-GB" dirty="0">
              <a:solidFill>
                <a:srgbClr val="FFFF00"/>
              </a:solidFill>
            </a:endParaRPr>
          </a:p>
          <a:p>
            <a:pPr lvl="1"/>
            <a:r>
              <a:rPr lang="en-GB" dirty="0">
                <a:solidFill>
                  <a:srgbClr val="FFFF00"/>
                </a:solidFill>
              </a:rPr>
              <a:t>But unprecedented environmental, climate and sustainability challenges is influencing attainment. </a:t>
            </a:r>
          </a:p>
          <a:p>
            <a:pPr marL="342900" lvl="1" indent="0">
              <a:buNone/>
            </a:pPr>
            <a:endParaRPr lang="en-GB" dirty="0">
              <a:solidFill>
                <a:srgbClr val="FFFF00"/>
              </a:solidFill>
            </a:endParaRPr>
          </a:p>
          <a:p>
            <a:pPr lvl="1"/>
            <a:r>
              <a:rPr lang="en-GB" dirty="0">
                <a:solidFill>
                  <a:srgbClr val="FFFF00"/>
                </a:solidFill>
              </a:rPr>
              <a:t>Response. European Commission published a proposal for an 8th Environment Action Programme (EAP) on 14 October 2020.</a:t>
            </a:r>
          </a:p>
          <a:p>
            <a:endParaRPr lang="en-GB" sz="1400" dirty="0"/>
          </a:p>
          <a:p>
            <a:endParaRPr lang="en-GB" dirty="0"/>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23</a:t>
            </a:fld>
            <a:endParaRPr lang="en-GB" altLang="en-US"/>
          </a:p>
        </p:txBody>
      </p:sp>
    </p:spTree>
    <p:extLst>
      <p:ext uri="{BB962C8B-B14F-4D97-AF65-F5344CB8AC3E}">
        <p14:creationId xmlns:p14="http://schemas.microsoft.com/office/powerpoint/2010/main" val="237584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1"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par>
                                <p:cTn id="13" presetID="6" presetClass="entr" presetSubtype="16" fill="hold" grpId="1"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circle(in)">
                                      <p:cBhvr>
                                        <p:cTn id="15" dur="2000"/>
                                        <p:tgtEl>
                                          <p:spTgt spid="3">
                                            <p:txEl>
                                              <p:pRg st="2" end="2"/>
                                            </p:txEl>
                                          </p:spTgt>
                                        </p:tgtEl>
                                      </p:cBhvr>
                                    </p:animEffect>
                                  </p:childTnLst>
                                </p:cTn>
                              </p:par>
                              <p:par>
                                <p:cTn id="16" presetID="6" presetClass="entr" presetSubtype="16" fill="hold" grpId="1"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circle(in)">
                                      <p:cBhvr>
                                        <p:cTn id="18" dur="2000"/>
                                        <p:tgtEl>
                                          <p:spTgt spid="3">
                                            <p:txEl>
                                              <p:pRg st="4" end="4"/>
                                            </p:txEl>
                                          </p:spTgt>
                                        </p:tgtEl>
                                      </p:cBhvr>
                                    </p:animEffect>
                                  </p:childTnLst>
                                </p:cTn>
                              </p:par>
                              <p:par>
                                <p:cTn id="19" presetID="6" presetClass="entr" presetSubtype="16" fill="hold" grpId="1"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circle(in)">
                                      <p:cBhvr>
                                        <p:cTn id="21"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3" grpI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052736"/>
            <a:ext cx="7924800" cy="1143000"/>
          </a:xfrm>
        </p:spPr>
        <p:txBody>
          <a:bodyPr>
            <a:normAutofit fontScale="90000"/>
          </a:bodyPr>
          <a:lstStyle/>
          <a:p>
            <a:r>
              <a:rPr lang="fr-FR" dirty="0" err="1"/>
              <a:t>Environment</a:t>
            </a:r>
            <a:r>
              <a:rPr lang="fr-FR" dirty="0"/>
              <a:t> Action Programme to 2030 </a:t>
            </a:r>
            <a:r>
              <a:rPr lang="fr-FR" dirty="0" err="1"/>
              <a:t>cont’d</a:t>
            </a:r>
            <a:endParaRPr lang="en-GB" dirty="0"/>
          </a:p>
        </p:txBody>
      </p:sp>
      <p:sp>
        <p:nvSpPr>
          <p:cNvPr id="3" name="Content Placeholder 2"/>
          <p:cNvSpPr>
            <a:spLocks noGrp="1"/>
          </p:cNvSpPr>
          <p:nvPr>
            <p:ph sz="quarter" idx="13"/>
          </p:nvPr>
        </p:nvSpPr>
        <p:spPr>
          <a:xfrm>
            <a:off x="251520" y="2636912"/>
            <a:ext cx="7924800" cy="4756150"/>
          </a:xfrm>
        </p:spPr>
        <p:txBody>
          <a:bodyPr/>
          <a:lstStyle/>
          <a:p>
            <a:r>
              <a:rPr lang="en-GB" sz="2800" dirty="0">
                <a:latin typeface="Calibri" panose="020F0502020204030204" pitchFamily="34" charset="0"/>
                <a:cs typeface="Calibri" panose="020F0502020204030204" pitchFamily="34" charset="0"/>
              </a:rPr>
              <a:t>The proposal supports the environment and climate action objectives of the </a:t>
            </a:r>
            <a:r>
              <a:rPr lang="en-GB" sz="2800" dirty="0">
                <a:solidFill>
                  <a:srgbClr val="00B050"/>
                </a:solidFill>
                <a:latin typeface="Calibri" panose="020F0502020204030204" pitchFamily="34" charset="0"/>
                <a:cs typeface="Calibri" panose="020F0502020204030204" pitchFamily="34" charset="0"/>
              </a:rPr>
              <a:t>European Green Deal</a:t>
            </a:r>
            <a:r>
              <a:rPr lang="en-GB" sz="2800" dirty="0">
                <a:latin typeface="Calibri" panose="020F0502020204030204" pitchFamily="34" charset="0"/>
                <a:cs typeface="Calibri" panose="020F0502020204030204" pitchFamily="34" charset="0"/>
              </a:rPr>
              <a:t>. </a:t>
            </a:r>
          </a:p>
          <a:p>
            <a:endParaRPr lang="en-GB" sz="2800" dirty="0">
              <a:solidFill>
                <a:schemeClr val="accent1">
                  <a:lumMod val="60000"/>
                  <a:lumOff val="40000"/>
                </a:schemeClr>
              </a:solidFill>
              <a:latin typeface="Calibri" panose="020F0502020204030204" pitchFamily="34" charset="0"/>
              <a:cs typeface="Calibri" panose="020F0502020204030204" pitchFamily="34" charset="0"/>
            </a:endParaRPr>
          </a:p>
          <a:p>
            <a:r>
              <a:rPr lang="en-GB" sz="2800" dirty="0">
                <a:solidFill>
                  <a:schemeClr val="accent1">
                    <a:lumMod val="60000"/>
                    <a:lumOff val="40000"/>
                  </a:schemeClr>
                </a:solidFill>
                <a:latin typeface="Calibri" panose="020F0502020204030204" pitchFamily="34" charset="0"/>
                <a:cs typeface="Calibri" panose="020F0502020204030204" pitchFamily="34" charset="0"/>
              </a:rPr>
              <a:t>It provides an opportunity for the EU as a whole to reiterate its commitment to the 7th EAP’s 2050 vision:  </a:t>
            </a:r>
          </a:p>
          <a:p>
            <a:pPr marL="0" indent="0">
              <a:buNone/>
            </a:pPr>
            <a:r>
              <a:rPr lang="en-GB" sz="2800" i="1" dirty="0">
                <a:solidFill>
                  <a:srgbClr val="FFFF00"/>
                </a:solidFill>
                <a:latin typeface="Calibri" panose="020F0502020204030204" pitchFamily="34" charset="0"/>
                <a:cs typeface="Calibri" panose="020F0502020204030204" pitchFamily="34" charset="0"/>
              </a:rPr>
              <a:t>“ensure wellbeing for all, while staying within the planetary boundaries”.</a:t>
            </a:r>
          </a:p>
          <a:p>
            <a:pPr marL="0" indent="0">
              <a:buNone/>
            </a:pPr>
            <a:endParaRPr lang="en-GB" sz="2000" dirty="0"/>
          </a:p>
          <a:p>
            <a:pPr marL="0" indent="0">
              <a:buNone/>
            </a:pPr>
            <a:endParaRPr lang="en-GB" dirty="0"/>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24</a:t>
            </a:fld>
            <a:endParaRPr lang="en-GB" altLang="en-US"/>
          </a:p>
        </p:txBody>
      </p:sp>
    </p:spTree>
    <p:extLst>
      <p:ext uri="{BB962C8B-B14F-4D97-AF65-F5344CB8AC3E}">
        <p14:creationId xmlns:p14="http://schemas.microsoft.com/office/powerpoint/2010/main" val="1982391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in)">
                                      <p:cBhvr>
                                        <p:cTn id="17"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44936"/>
            <a:ext cx="4826496" cy="1143000"/>
          </a:xfrm>
        </p:spPr>
        <p:txBody>
          <a:bodyPr>
            <a:normAutofit fontScale="90000"/>
          </a:bodyPr>
          <a:lstStyle/>
          <a:p>
            <a:r>
              <a:rPr lang="fr-FR" dirty="0" err="1"/>
              <a:t>Environment</a:t>
            </a:r>
            <a:r>
              <a:rPr lang="fr-FR" dirty="0"/>
              <a:t> Action Programme to 2030 </a:t>
            </a:r>
            <a:r>
              <a:rPr lang="fr-FR" dirty="0" err="1"/>
              <a:t>cont’d</a:t>
            </a:r>
            <a:endParaRPr lang="en-GB" dirty="0"/>
          </a:p>
        </p:txBody>
      </p:sp>
      <p:sp>
        <p:nvSpPr>
          <p:cNvPr id="3" name="Content Placeholder 2"/>
          <p:cNvSpPr>
            <a:spLocks noGrp="1"/>
          </p:cNvSpPr>
          <p:nvPr>
            <p:ph sz="quarter" idx="13"/>
          </p:nvPr>
        </p:nvSpPr>
        <p:spPr>
          <a:xfrm>
            <a:off x="179512" y="2204864"/>
            <a:ext cx="7924800" cy="4756150"/>
          </a:xfrm>
        </p:spPr>
        <p:txBody>
          <a:bodyPr/>
          <a:lstStyle/>
          <a:p>
            <a:pPr marL="0" indent="0">
              <a:buNone/>
            </a:pPr>
            <a:endParaRPr lang="en-GB" sz="2000" dirty="0"/>
          </a:p>
          <a:p>
            <a:r>
              <a:rPr lang="en-GB" sz="2000" dirty="0"/>
              <a:t>The 8th EAP proposal calls for active engagement of all stakeholders at all levels of governance, to ensure that EU climate and environment laws are effectively implemented. </a:t>
            </a:r>
          </a:p>
          <a:p>
            <a:pPr marL="0" indent="0">
              <a:buNone/>
            </a:pPr>
            <a:endParaRPr lang="en-GB" sz="2000" dirty="0"/>
          </a:p>
          <a:p>
            <a:pPr marL="0" indent="0">
              <a:buNone/>
            </a:pPr>
            <a:r>
              <a:rPr lang="en-GB" sz="2000" dirty="0"/>
              <a:t>Two important components for environmental conservation</a:t>
            </a:r>
          </a:p>
          <a:p>
            <a:pPr marL="457200" indent="-457200">
              <a:buFont typeface="+mj-lt"/>
              <a:buAutoNum type="arabicPeriod"/>
            </a:pPr>
            <a:r>
              <a:rPr lang="en-GB" sz="2000" dirty="0">
                <a:solidFill>
                  <a:srgbClr val="00B050"/>
                </a:solidFill>
              </a:rPr>
              <a:t>SDG. </a:t>
            </a:r>
            <a:r>
              <a:rPr lang="en-GB" sz="2000" dirty="0">
                <a:solidFill>
                  <a:srgbClr val="FFFF00"/>
                </a:solidFill>
              </a:rPr>
              <a:t>It also forms the EU’s basis for achieving the United Nation’s 2030 Agenda (SDGs).</a:t>
            </a:r>
          </a:p>
          <a:p>
            <a:pPr marL="457200" indent="-457200">
              <a:buFont typeface="+mj-lt"/>
              <a:buAutoNum type="arabicPeriod"/>
            </a:pPr>
            <a:r>
              <a:rPr lang="en-GB" sz="2000" dirty="0">
                <a:solidFill>
                  <a:srgbClr val="00B050"/>
                </a:solidFill>
              </a:rPr>
              <a:t>Biodiversity Strategy</a:t>
            </a:r>
          </a:p>
          <a:p>
            <a:pPr marL="393700" lvl="1" indent="0">
              <a:buNone/>
            </a:pPr>
            <a:r>
              <a:rPr lang="en-GB" sz="1600" i="1" dirty="0">
                <a:solidFill>
                  <a:srgbClr val="FFFF00"/>
                </a:solidFill>
              </a:rPr>
              <a:t>Strategy's objectives, welcoming in particular the creation of a network of well-managed protected areas and the target of protecting a minimum of 30% of the EU's land area and 30% of its sea area, with one third of it strictly protected</a:t>
            </a:r>
          </a:p>
          <a:p>
            <a:pPr marL="0" indent="0">
              <a:buNone/>
            </a:pPr>
            <a:endParaRPr lang="en-GB" dirty="0"/>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25</a:t>
            </a:fld>
            <a:endParaRPr lang="en-GB" altLang="en-US"/>
          </a:p>
        </p:txBody>
      </p:sp>
      <p:pic>
        <p:nvPicPr>
          <p:cNvPr id="5" name="Picture 4"/>
          <p:cNvPicPr>
            <a:picLocks noChangeAspect="1"/>
          </p:cNvPicPr>
          <p:nvPr/>
        </p:nvPicPr>
        <p:blipFill>
          <a:blip r:embed="rId3"/>
          <a:stretch>
            <a:fillRect/>
          </a:stretch>
        </p:blipFill>
        <p:spPr>
          <a:xfrm>
            <a:off x="5580112" y="116632"/>
            <a:ext cx="3417127" cy="2339727"/>
          </a:xfrm>
          <a:prstGeom prst="rect">
            <a:avLst/>
          </a:prstGeom>
        </p:spPr>
      </p:pic>
    </p:spTree>
    <p:extLst>
      <p:ext uri="{BB962C8B-B14F-4D97-AF65-F5344CB8AC3E}">
        <p14:creationId xmlns:p14="http://schemas.microsoft.com/office/powerpoint/2010/main" val="2371172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circle(in)">
                                      <p:cBhvr>
                                        <p:cTn id="12" dur="2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circle(in)">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circle(in)">
                                      <p:cBhvr>
                                        <p:cTn id="22" dur="2000"/>
                                        <p:tgtEl>
                                          <p:spTgt spid="3">
                                            <p:txEl>
                                              <p:pRg st="5" end="5"/>
                                            </p:txEl>
                                          </p:spTgt>
                                        </p:tgtEl>
                                      </p:cBhvr>
                                    </p:animEffect>
                                  </p:childTnLst>
                                </p:cTn>
                              </p:par>
                              <p:par>
                                <p:cTn id="23" presetID="6" presetClass="entr" presetSubtype="16"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circle(in)">
                                      <p:cBhvr>
                                        <p:cTn id="25"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Lecture</a:t>
            </a:r>
          </a:p>
        </p:txBody>
      </p:sp>
      <p:sp>
        <p:nvSpPr>
          <p:cNvPr id="3" name="Content Placeholder 2"/>
          <p:cNvSpPr>
            <a:spLocks noGrp="1"/>
          </p:cNvSpPr>
          <p:nvPr>
            <p:ph sz="quarter" idx="13"/>
          </p:nvPr>
        </p:nvSpPr>
        <p:spPr/>
        <p:txBody>
          <a:bodyPr/>
          <a:lstStyle/>
          <a:p>
            <a:r>
              <a:rPr lang="en-GB" dirty="0">
                <a:solidFill>
                  <a:srgbClr val="FFFF00"/>
                </a:solidFill>
              </a:rPr>
              <a:t>Exercise introduced week before for presentation next week.</a:t>
            </a:r>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26</a:t>
            </a:fld>
            <a:endParaRPr lang="en-GB" altLang="en-US"/>
          </a:p>
        </p:txBody>
      </p:sp>
    </p:spTree>
    <p:extLst>
      <p:ext uri="{BB962C8B-B14F-4D97-AF65-F5344CB8AC3E}">
        <p14:creationId xmlns:p14="http://schemas.microsoft.com/office/powerpoint/2010/main" val="20171621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22325"/>
            <a:ext cx="8714928" cy="1143000"/>
          </a:xfrm>
        </p:spPr>
        <p:txBody>
          <a:bodyPr>
            <a:normAutofit fontScale="90000"/>
          </a:bodyPr>
          <a:lstStyle/>
          <a:p>
            <a:r>
              <a:rPr lang="fr-FR" dirty="0"/>
              <a:t>Environnent Action Programme to 2030 and BREXIT</a:t>
            </a:r>
            <a:endParaRPr lang="en-GB" dirty="0"/>
          </a:p>
        </p:txBody>
      </p:sp>
      <p:sp>
        <p:nvSpPr>
          <p:cNvPr id="3" name="Content Placeholder 2"/>
          <p:cNvSpPr>
            <a:spLocks noGrp="1"/>
          </p:cNvSpPr>
          <p:nvPr>
            <p:ph sz="quarter" idx="13"/>
          </p:nvPr>
        </p:nvSpPr>
        <p:spPr>
          <a:xfrm>
            <a:off x="251520" y="1965325"/>
            <a:ext cx="7924800" cy="4756150"/>
          </a:xfrm>
        </p:spPr>
        <p:txBody>
          <a:bodyPr/>
          <a:lstStyle/>
          <a:p>
            <a:r>
              <a:rPr lang="en-GB" sz="2000" dirty="0">
                <a:solidFill>
                  <a:srgbClr val="FFFF00"/>
                </a:solidFill>
              </a:rPr>
              <a:t>What about BREXIT?</a:t>
            </a:r>
          </a:p>
          <a:p>
            <a:r>
              <a:rPr lang="en-GB" sz="2000" dirty="0"/>
              <a:t>Agriculture Act</a:t>
            </a:r>
          </a:p>
          <a:p>
            <a:pPr lvl="1"/>
            <a:r>
              <a:rPr lang="en-GB" sz="1800" dirty="0">
                <a:solidFill>
                  <a:schemeClr val="accent1">
                    <a:lumMod val="60000"/>
                    <a:lumOff val="40000"/>
                  </a:schemeClr>
                </a:solidFill>
              </a:rPr>
              <a:t>Food standards and security</a:t>
            </a:r>
          </a:p>
          <a:p>
            <a:pPr lvl="1"/>
            <a:r>
              <a:rPr lang="en-GB" sz="1800" dirty="0">
                <a:solidFill>
                  <a:schemeClr val="accent1">
                    <a:lumMod val="60000"/>
                    <a:lumOff val="40000"/>
                  </a:schemeClr>
                </a:solidFill>
              </a:rPr>
              <a:t>Imports</a:t>
            </a:r>
          </a:p>
          <a:p>
            <a:pPr marL="342900" lvl="1" indent="0">
              <a:buNone/>
            </a:pPr>
            <a:endParaRPr lang="en-GB" sz="1800" dirty="0">
              <a:solidFill>
                <a:schemeClr val="accent1">
                  <a:lumMod val="60000"/>
                  <a:lumOff val="40000"/>
                </a:schemeClr>
              </a:solidFill>
            </a:endParaRPr>
          </a:p>
          <a:p>
            <a:r>
              <a:rPr lang="en-GB" sz="2000" dirty="0"/>
              <a:t>Environment Act</a:t>
            </a:r>
          </a:p>
          <a:p>
            <a:pPr lvl="1"/>
            <a:r>
              <a:rPr lang="en-GB" sz="1800" dirty="0">
                <a:solidFill>
                  <a:schemeClr val="accent1">
                    <a:lumMod val="60000"/>
                    <a:lumOff val="40000"/>
                  </a:schemeClr>
                </a:solidFill>
              </a:rPr>
              <a:t>The Environment Bill sets out a comprehensive and </a:t>
            </a:r>
            <a:r>
              <a:rPr lang="en-GB" sz="1800" i="1" dirty="0">
                <a:solidFill>
                  <a:srgbClr val="FFFF00"/>
                </a:solidFill>
              </a:rPr>
              <a:t>“world-leading vision” </a:t>
            </a:r>
            <a:r>
              <a:rPr lang="en-GB" sz="1800" dirty="0">
                <a:solidFill>
                  <a:schemeClr val="accent1">
                    <a:lumMod val="60000"/>
                    <a:lumOff val="40000"/>
                  </a:schemeClr>
                </a:solidFill>
              </a:rPr>
              <a:t>to allow our environment to prosper for future generations and ensure that we maintain and enhance our environmental protections.</a:t>
            </a:r>
          </a:p>
          <a:p>
            <a:pPr lvl="1"/>
            <a:endParaRPr lang="en-GB" sz="1800" dirty="0">
              <a:solidFill>
                <a:schemeClr val="accent1">
                  <a:lumMod val="60000"/>
                  <a:lumOff val="40000"/>
                </a:schemeClr>
              </a:solidFill>
            </a:endParaRPr>
          </a:p>
          <a:p>
            <a:pPr lvl="1"/>
            <a:r>
              <a:rPr lang="en-GB" sz="1800" dirty="0">
                <a:solidFill>
                  <a:schemeClr val="accent1">
                    <a:lumMod val="60000"/>
                    <a:lumOff val="40000"/>
                  </a:schemeClr>
                </a:solidFill>
              </a:rPr>
              <a:t>A key vehicle for delivering the vision set out in the 25 Year Environment Plan </a:t>
            </a:r>
            <a:r>
              <a:rPr lang="en-GB" sz="1800" dirty="0">
                <a:solidFill>
                  <a:srgbClr val="FFFF00"/>
                </a:solidFill>
              </a:rPr>
              <a:t>A Green Future</a:t>
            </a:r>
          </a:p>
          <a:p>
            <a:pPr marL="393700" lvl="1" indent="0">
              <a:buNone/>
            </a:pPr>
            <a:endParaRPr lang="en-GB" sz="1800" dirty="0">
              <a:solidFill>
                <a:schemeClr val="accent1">
                  <a:lumMod val="60000"/>
                  <a:lumOff val="40000"/>
                </a:schemeClr>
              </a:solidFill>
            </a:endParaRPr>
          </a:p>
          <a:p>
            <a:endParaRPr lang="en-GB" dirty="0"/>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27</a:t>
            </a:fld>
            <a:endParaRPr lang="en-GB" altLang="en-US"/>
          </a:p>
        </p:txBody>
      </p:sp>
      <p:pic>
        <p:nvPicPr>
          <p:cNvPr id="5" name="Picture 4"/>
          <p:cNvPicPr>
            <a:picLocks noChangeAspect="1"/>
          </p:cNvPicPr>
          <p:nvPr/>
        </p:nvPicPr>
        <p:blipFill>
          <a:blip r:embed="rId3"/>
          <a:stretch>
            <a:fillRect/>
          </a:stretch>
        </p:blipFill>
        <p:spPr>
          <a:xfrm>
            <a:off x="5796136" y="1700808"/>
            <a:ext cx="2880319" cy="1728192"/>
          </a:xfrm>
          <a:prstGeom prst="rect">
            <a:avLst/>
          </a:prstGeom>
        </p:spPr>
      </p:pic>
    </p:spTree>
    <p:extLst>
      <p:ext uri="{BB962C8B-B14F-4D97-AF65-F5344CB8AC3E}">
        <p14:creationId xmlns:p14="http://schemas.microsoft.com/office/powerpoint/2010/main" val="1756613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circle(in)">
                                      <p:cBhvr>
                                        <p:cTn id="10" dur="2000"/>
                                        <p:tgtEl>
                                          <p:spTgt spid="3">
                                            <p:txEl>
                                              <p:pRg st="5" end="5"/>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circle(in)">
                                      <p:cBhvr>
                                        <p:cTn id="13" dur="2000"/>
                                        <p:tgtEl>
                                          <p:spTgt spid="3">
                                            <p:txEl>
                                              <p:pRg st="1" end="1"/>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circle(in)">
                                      <p:cBhvr>
                                        <p:cTn id="16" dur="2000"/>
                                        <p:tgtEl>
                                          <p:spTgt spid="3">
                                            <p:txEl>
                                              <p:pRg st="2" end="2"/>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circle(in)">
                                      <p:cBhvr>
                                        <p:cTn id="19" dur="2000"/>
                                        <p:tgtEl>
                                          <p:spTgt spid="3">
                                            <p:txEl>
                                              <p:pRg st="3" end="3"/>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circle(in)">
                                      <p:cBhvr>
                                        <p:cTn id="22" dur="2000"/>
                                        <p:tgtEl>
                                          <p:spTgt spid="3">
                                            <p:txEl>
                                              <p:pRg st="8" end="8"/>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circle(in)">
                                      <p:cBhvr>
                                        <p:cTn id="25" dur="20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3">
                                            <p:txEl>
                                              <p:pRg st="0" end="0"/>
                                            </p:txEl>
                                          </p:spTgt>
                                        </p:tgtEl>
                                        <p:attrNameLst>
                                          <p:attrName>style.visibility</p:attrName>
                                        </p:attrNameLst>
                                      </p:cBhvr>
                                      <p:to>
                                        <p:strVal val="visible"/>
                                      </p:to>
                                    </p:set>
                                    <p:animEffect transition="in" filter="circle(in)">
                                      <p:cBhvr>
                                        <p:cTn id="30" dur="2000"/>
                                        <p:tgtEl>
                                          <p:spTgt spid="3">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0"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animEffect transition="in" filter="circle(in)">
                                      <p:cBhvr>
                                        <p:cTn id="35" dur="2000"/>
                                        <p:tgtEl>
                                          <p:spTgt spid="3">
                                            <p:txEl>
                                              <p:pRg st="1" end="1"/>
                                            </p:txEl>
                                          </p:spTgt>
                                        </p:tgtEl>
                                      </p:cBhvr>
                                    </p:animEffect>
                                  </p:childTnLst>
                                </p:cTn>
                              </p:par>
                              <p:par>
                                <p:cTn id="36" presetID="6" presetClass="entr" presetSubtype="16" fill="hold" grpId="0" nodeType="withEffect">
                                  <p:stCondLst>
                                    <p:cond delay="0"/>
                                  </p:stCondLst>
                                  <p:childTnLst>
                                    <p:set>
                                      <p:cBhvr>
                                        <p:cTn id="37" dur="1" fill="hold">
                                          <p:stCondLst>
                                            <p:cond delay="0"/>
                                          </p:stCondLst>
                                        </p:cTn>
                                        <p:tgtEl>
                                          <p:spTgt spid="3">
                                            <p:txEl>
                                              <p:pRg st="2" end="2"/>
                                            </p:txEl>
                                          </p:spTgt>
                                        </p:tgtEl>
                                        <p:attrNameLst>
                                          <p:attrName>style.visibility</p:attrName>
                                        </p:attrNameLst>
                                      </p:cBhvr>
                                      <p:to>
                                        <p:strVal val="visible"/>
                                      </p:to>
                                    </p:set>
                                    <p:animEffect transition="in" filter="circle(in)">
                                      <p:cBhvr>
                                        <p:cTn id="38" dur="2000"/>
                                        <p:tgtEl>
                                          <p:spTgt spid="3">
                                            <p:txEl>
                                              <p:pRg st="2" end="2"/>
                                            </p:txEl>
                                          </p:spTgt>
                                        </p:tgtEl>
                                      </p:cBhvr>
                                    </p:animEffect>
                                  </p:childTnLst>
                                </p:cTn>
                              </p:par>
                              <p:par>
                                <p:cTn id="39" presetID="6" presetClass="entr" presetSubtype="16" fill="hold" grpId="0" nodeType="with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Effect transition="in" filter="circle(in)">
                                      <p:cBhvr>
                                        <p:cTn id="41" dur="2000"/>
                                        <p:tgtEl>
                                          <p:spTgt spid="3">
                                            <p:txEl>
                                              <p:pRg st="3" end="3"/>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0" nodeType="clickEffect">
                                  <p:stCondLst>
                                    <p:cond delay="0"/>
                                  </p:stCondLst>
                                  <p:childTnLst>
                                    <p:set>
                                      <p:cBhvr>
                                        <p:cTn id="45" dur="1" fill="hold">
                                          <p:stCondLst>
                                            <p:cond delay="0"/>
                                          </p:stCondLst>
                                        </p:cTn>
                                        <p:tgtEl>
                                          <p:spTgt spid="3">
                                            <p:txEl>
                                              <p:pRg st="5" end="5"/>
                                            </p:txEl>
                                          </p:spTgt>
                                        </p:tgtEl>
                                        <p:attrNameLst>
                                          <p:attrName>style.visibility</p:attrName>
                                        </p:attrNameLst>
                                      </p:cBhvr>
                                      <p:to>
                                        <p:strVal val="visible"/>
                                      </p:to>
                                    </p:set>
                                    <p:animEffect transition="in" filter="circle(in)">
                                      <p:cBhvr>
                                        <p:cTn id="46" dur="2000"/>
                                        <p:tgtEl>
                                          <p:spTgt spid="3">
                                            <p:txEl>
                                              <p:pRg st="5" end="5"/>
                                            </p:txEl>
                                          </p:spTgt>
                                        </p:tgtEl>
                                      </p:cBhvr>
                                    </p:animEffect>
                                  </p:childTnLst>
                                </p:cTn>
                              </p:par>
                              <p:par>
                                <p:cTn id="47" presetID="6" presetClass="entr" presetSubtype="16" fill="hold" grpId="0" nodeType="with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circle(in)">
                                      <p:cBhvr>
                                        <p:cTn id="49" dur="2000"/>
                                        <p:tgtEl>
                                          <p:spTgt spid="3">
                                            <p:txEl>
                                              <p:pRg st="6" end="6"/>
                                            </p:txEl>
                                          </p:spTgt>
                                        </p:tgtEl>
                                      </p:cBhvr>
                                    </p:animEffect>
                                  </p:childTnLst>
                                </p:cTn>
                              </p:par>
                              <p:par>
                                <p:cTn id="50" presetID="6" presetClass="entr" presetSubtype="16" fill="hold" grpId="0" nodeType="with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circle(in)">
                                      <p:cBhvr>
                                        <p:cTn id="5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65126"/>
            <a:ext cx="8496944" cy="1325563"/>
          </a:xfrm>
        </p:spPr>
        <p:txBody>
          <a:bodyPr>
            <a:normAutofit/>
          </a:bodyPr>
          <a:lstStyle/>
          <a:p>
            <a:r>
              <a:rPr lang="en-GB" sz="3600" dirty="0"/>
              <a:t>The Green Future (25 Year Plan 2018)</a:t>
            </a:r>
          </a:p>
        </p:txBody>
      </p:sp>
      <p:sp>
        <p:nvSpPr>
          <p:cNvPr id="5" name="Content Placeholder 4"/>
          <p:cNvSpPr>
            <a:spLocks noGrp="1"/>
          </p:cNvSpPr>
          <p:nvPr>
            <p:ph sz="half" idx="1"/>
          </p:nvPr>
        </p:nvSpPr>
        <p:spPr/>
        <p:txBody>
          <a:bodyPr>
            <a:normAutofit fontScale="92500" lnSpcReduction="20000"/>
          </a:bodyPr>
          <a:lstStyle/>
          <a:p>
            <a:r>
              <a:rPr lang="en-GB" dirty="0">
                <a:solidFill>
                  <a:srgbClr val="FFFF00"/>
                </a:solidFill>
              </a:rPr>
              <a:t>Goals</a:t>
            </a:r>
          </a:p>
          <a:p>
            <a:pPr marL="457200" indent="-457200">
              <a:buFont typeface="+mj-lt"/>
              <a:buAutoNum type="arabicPeriod"/>
            </a:pPr>
            <a:r>
              <a:rPr lang="en-GB" dirty="0"/>
              <a:t>Clean air.</a:t>
            </a:r>
          </a:p>
          <a:p>
            <a:pPr marL="457200" indent="-457200">
              <a:buFont typeface="+mj-lt"/>
              <a:buAutoNum type="arabicPeriod"/>
            </a:pPr>
            <a:r>
              <a:rPr lang="en-GB" dirty="0"/>
              <a:t>Clean and plentiful water</a:t>
            </a:r>
          </a:p>
          <a:p>
            <a:pPr marL="457200" indent="-457200">
              <a:buFont typeface="+mj-lt"/>
              <a:buAutoNum type="arabicPeriod"/>
            </a:pPr>
            <a:r>
              <a:rPr lang="en-GB" dirty="0"/>
              <a:t>Thriving plants and wildlife</a:t>
            </a:r>
          </a:p>
          <a:p>
            <a:pPr marL="457200" indent="-457200">
              <a:buFont typeface="+mj-lt"/>
              <a:buAutoNum type="arabicPeriod"/>
            </a:pPr>
            <a:r>
              <a:rPr lang="en-GB" dirty="0"/>
              <a:t>A reduced risk of harm from environmental hazards such as flooding and drought</a:t>
            </a:r>
          </a:p>
          <a:p>
            <a:pPr marL="457200" indent="-457200">
              <a:buFont typeface="+mj-lt"/>
              <a:buAutoNum type="arabicPeriod"/>
            </a:pPr>
            <a:r>
              <a:rPr lang="en-GB" dirty="0"/>
              <a:t>Using resources from nature more sustainably and efficiently</a:t>
            </a:r>
          </a:p>
          <a:p>
            <a:pPr marL="457200" indent="-457200">
              <a:buFont typeface="+mj-lt"/>
              <a:buAutoNum type="arabicPeriod"/>
            </a:pPr>
            <a:r>
              <a:rPr lang="en-GB" dirty="0"/>
              <a:t>Enhanced beauty, heritage and engagement with the natural environment.</a:t>
            </a:r>
          </a:p>
        </p:txBody>
      </p:sp>
      <p:sp>
        <p:nvSpPr>
          <p:cNvPr id="6" name="Content Placeholder 5"/>
          <p:cNvSpPr>
            <a:spLocks noGrp="1"/>
          </p:cNvSpPr>
          <p:nvPr>
            <p:ph sz="half" idx="2"/>
          </p:nvPr>
        </p:nvSpPr>
        <p:spPr/>
        <p:txBody>
          <a:bodyPr>
            <a:normAutofit fontScale="92500" lnSpcReduction="20000"/>
          </a:bodyPr>
          <a:lstStyle/>
          <a:p>
            <a:r>
              <a:rPr lang="en-GB" dirty="0"/>
              <a:t>Additionally</a:t>
            </a:r>
          </a:p>
          <a:p>
            <a:pPr marL="457200" indent="-457200">
              <a:buFont typeface="+mj-lt"/>
              <a:buAutoNum type="arabicPeriod"/>
            </a:pPr>
            <a:r>
              <a:rPr lang="en-GB" dirty="0">
                <a:solidFill>
                  <a:srgbClr val="FFFF00"/>
                </a:solidFill>
              </a:rPr>
              <a:t>Mitigating and adapting to climate change</a:t>
            </a:r>
          </a:p>
          <a:p>
            <a:pPr marL="457200" indent="-457200">
              <a:buFont typeface="+mj-lt"/>
              <a:buAutoNum type="arabicPeriod"/>
            </a:pPr>
            <a:r>
              <a:rPr lang="en-GB" dirty="0">
                <a:solidFill>
                  <a:srgbClr val="FFFF00"/>
                </a:solidFill>
              </a:rPr>
              <a:t>Minimising waste</a:t>
            </a:r>
          </a:p>
          <a:p>
            <a:pPr marL="457200" indent="-457200">
              <a:buFont typeface="+mj-lt"/>
              <a:buAutoNum type="arabicPeriod"/>
            </a:pPr>
            <a:r>
              <a:rPr lang="en-GB" dirty="0">
                <a:solidFill>
                  <a:srgbClr val="FFFF00"/>
                </a:solidFill>
              </a:rPr>
              <a:t>Managing exposure to chemicals.</a:t>
            </a:r>
          </a:p>
          <a:p>
            <a:pPr marL="457200" indent="-457200">
              <a:buFont typeface="+mj-lt"/>
              <a:buAutoNum type="arabicPeriod"/>
            </a:pPr>
            <a:r>
              <a:rPr lang="en-GB" dirty="0">
                <a:solidFill>
                  <a:srgbClr val="FFFF00"/>
                </a:solidFill>
              </a:rPr>
              <a:t>Enhancing biosecurity.</a:t>
            </a:r>
          </a:p>
        </p:txBody>
      </p:sp>
      <p:sp>
        <p:nvSpPr>
          <p:cNvPr id="4" name="Slide Number Placeholder 3"/>
          <p:cNvSpPr>
            <a:spLocks noGrp="1"/>
          </p:cNvSpPr>
          <p:nvPr>
            <p:ph type="sldNum" sz="quarter" idx="4294967295"/>
          </p:nvPr>
        </p:nvSpPr>
        <p:spPr>
          <a:xfrm>
            <a:off x="7086600" y="6356350"/>
            <a:ext cx="2057400" cy="365125"/>
          </a:xfrm>
        </p:spPr>
        <p:txBody>
          <a:bodyPr/>
          <a:lstStyle/>
          <a:p>
            <a:pPr>
              <a:defRPr/>
            </a:pPr>
            <a:fld id="{D483DB0B-039B-40B6-BC4C-74A721443325}" type="slidenum">
              <a:rPr lang="en-GB" altLang="en-US" smtClean="0"/>
              <a:pPr>
                <a:defRPr/>
              </a:pPr>
              <a:t>28</a:t>
            </a:fld>
            <a:endParaRPr lang="en-GB" altLang="en-US"/>
          </a:p>
        </p:txBody>
      </p:sp>
      <p:pic>
        <p:nvPicPr>
          <p:cNvPr id="7" name="Picture 6"/>
          <p:cNvPicPr>
            <a:picLocks noChangeAspect="1"/>
          </p:cNvPicPr>
          <p:nvPr/>
        </p:nvPicPr>
        <p:blipFill>
          <a:blip r:embed="rId2"/>
          <a:stretch>
            <a:fillRect/>
          </a:stretch>
        </p:blipFill>
        <p:spPr>
          <a:xfrm>
            <a:off x="5210130" y="4365104"/>
            <a:ext cx="3682208" cy="2088232"/>
          </a:xfrm>
          <a:prstGeom prst="rect">
            <a:avLst/>
          </a:prstGeom>
        </p:spPr>
      </p:pic>
    </p:spTree>
    <p:extLst>
      <p:ext uri="{BB962C8B-B14F-4D97-AF65-F5344CB8AC3E}">
        <p14:creationId xmlns:p14="http://schemas.microsoft.com/office/powerpoint/2010/main" val="341207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ircle(in)">
                                      <p:cBhvr>
                                        <p:cTn id="7" dur="2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circle(in)">
                                      <p:cBhvr>
                                        <p:cTn id="12" dur="2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circle(in)">
                                      <p:cBhvr>
                                        <p:cTn id="17" dur="20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circle(in)">
                                      <p:cBhvr>
                                        <p:cTn id="22" dur="20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circle(in)">
                                      <p:cBhvr>
                                        <p:cTn id="27" dur="20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circle(in)">
                                      <p:cBhvr>
                                        <p:cTn id="32" dur="20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circle(in)">
                                      <p:cBhvr>
                                        <p:cTn id="37" dur="20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6">
                                            <p:txEl>
                                              <p:pRg st="0" end="0"/>
                                            </p:txEl>
                                          </p:spTgt>
                                        </p:tgtEl>
                                        <p:attrNameLst>
                                          <p:attrName>style.visibility</p:attrName>
                                        </p:attrNameLst>
                                      </p:cBhvr>
                                      <p:to>
                                        <p:strVal val="visible"/>
                                      </p:to>
                                    </p:set>
                                    <p:anim calcmode="lin" valueType="num">
                                      <p:cBhvr additive="base">
                                        <p:cTn id="42"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6">
                                            <p:txEl>
                                              <p:pRg st="1" end="1"/>
                                            </p:txEl>
                                          </p:spTgt>
                                        </p:tgtEl>
                                        <p:attrNameLst>
                                          <p:attrName>style.visibility</p:attrName>
                                        </p:attrNameLst>
                                      </p:cBhvr>
                                      <p:to>
                                        <p:strVal val="visible"/>
                                      </p:to>
                                    </p:set>
                                    <p:anim calcmode="lin" valueType="num">
                                      <p:cBhvr additive="base">
                                        <p:cTn id="48"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6">
                                            <p:txEl>
                                              <p:pRg st="2" end="2"/>
                                            </p:txEl>
                                          </p:spTgt>
                                        </p:tgtEl>
                                        <p:attrNameLst>
                                          <p:attrName>style.visibility</p:attrName>
                                        </p:attrNameLst>
                                      </p:cBhvr>
                                      <p:to>
                                        <p:strVal val="visible"/>
                                      </p:to>
                                    </p:set>
                                    <p:anim calcmode="lin" valueType="num">
                                      <p:cBhvr additive="base">
                                        <p:cTn id="54"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6">
                                            <p:txEl>
                                              <p:pRg st="3" end="3"/>
                                            </p:txEl>
                                          </p:spTgt>
                                        </p:tgtEl>
                                        <p:attrNameLst>
                                          <p:attrName>style.visibility</p:attrName>
                                        </p:attrNameLst>
                                      </p:cBhvr>
                                      <p:to>
                                        <p:strVal val="visible"/>
                                      </p:to>
                                    </p:set>
                                    <p:anim calcmode="lin" valueType="num">
                                      <p:cBhvr additive="base">
                                        <p:cTn id="60"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6">
                                            <p:txEl>
                                              <p:pRg st="4" end="4"/>
                                            </p:txEl>
                                          </p:spTgt>
                                        </p:tgtEl>
                                        <p:attrNameLst>
                                          <p:attrName>style.visibility</p:attrName>
                                        </p:attrNameLst>
                                      </p:cBhvr>
                                      <p:to>
                                        <p:strVal val="visible"/>
                                      </p:to>
                                    </p:set>
                                    <p:anim calcmode="lin" valueType="num">
                                      <p:cBhvr additive="base">
                                        <p:cTn id="66"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Green Future Policies</a:t>
            </a:r>
          </a:p>
        </p:txBody>
      </p:sp>
      <p:sp>
        <p:nvSpPr>
          <p:cNvPr id="3" name="Content Placeholder 2"/>
          <p:cNvSpPr>
            <a:spLocks noGrp="1"/>
          </p:cNvSpPr>
          <p:nvPr>
            <p:ph sz="half" idx="1"/>
          </p:nvPr>
        </p:nvSpPr>
        <p:spPr/>
        <p:txBody>
          <a:bodyPr>
            <a:normAutofit fontScale="85000" lnSpcReduction="20000"/>
          </a:bodyPr>
          <a:lstStyle/>
          <a:p>
            <a:r>
              <a:rPr lang="en-GB" dirty="0"/>
              <a:t>Read through and summarise an allocated chapter: </a:t>
            </a:r>
          </a:p>
          <a:p>
            <a:endParaRPr lang="en-GB" dirty="0"/>
          </a:p>
        </p:txBody>
      </p:sp>
      <p:sp>
        <p:nvSpPr>
          <p:cNvPr id="4" name="Content Placeholder 3"/>
          <p:cNvSpPr>
            <a:spLocks noGrp="1"/>
          </p:cNvSpPr>
          <p:nvPr>
            <p:ph sz="half" idx="2"/>
          </p:nvPr>
        </p:nvSpPr>
        <p:spPr/>
        <p:txBody>
          <a:bodyPr>
            <a:normAutofit fontScale="85000" lnSpcReduction="20000"/>
          </a:bodyPr>
          <a:lstStyle/>
          <a:p>
            <a:pPr marL="457200" indent="-457200">
              <a:buFont typeface="+mj-lt"/>
              <a:buAutoNum type="arabicPeriod"/>
            </a:pPr>
            <a:r>
              <a:rPr lang="en-GB" dirty="0">
                <a:solidFill>
                  <a:srgbClr val="FFFF00"/>
                </a:solidFill>
              </a:rPr>
              <a:t>Using and managing land sustainably</a:t>
            </a:r>
          </a:p>
          <a:p>
            <a:pPr marL="457200" indent="-457200">
              <a:buFont typeface="+mj-lt"/>
              <a:buAutoNum type="arabicPeriod"/>
            </a:pPr>
            <a:r>
              <a:rPr lang="en-GB" dirty="0">
                <a:solidFill>
                  <a:schemeClr val="tx1"/>
                </a:solidFill>
              </a:rPr>
              <a:t>Recovering nature and enhancing the beauty of landscapes</a:t>
            </a:r>
          </a:p>
          <a:p>
            <a:pPr marL="457200" indent="-457200">
              <a:buFont typeface="+mj-lt"/>
              <a:buAutoNum type="arabicPeriod"/>
            </a:pPr>
            <a:r>
              <a:rPr lang="en-GB" dirty="0">
                <a:solidFill>
                  <a:srgbClr val="FFFF00"/>
                </a:solidFill>
              </a:rPr>
              <a:t>Connecting people with the environment to improve health and wellbeing</a:t>
            </a:r>
          </a:p>
          <a:p>
            <a:pPr marL="457200" indent="-457200">
              <a:buFont typeface="+mj-lt"/>
              <a:buAutoNum type="arabicPeriod"/>
            </a:pPr>
            <a:r>
              <a:rPr lang="en-GB" dirty="0">
                <a:solidFill>
                  <a:schemeClr val="tx1"/>
                </a:solidFill>
              </a:rPr>
              <a:t>Increasing resource efficiency, and reducing pollution and waste</a:t>
            </a:r>
          </a:p>
          <a:p>
            <a:pPr marL="457200" indent="-457200">
              <a:buFont typeface="+mj-lt"/>
              <a:buAutoNum type="arabicPeriod"/>
            </a:pPr>
            <a:r>
              <a:rPr lang="en-GB" dirty="0">
                <a:solidFill>
                  <a:srgbClr val="FFFF00"/>
                </a:solidFill>
              </a:rPr>
              <a:t>Securing clean, productive and biologically diverse seas and oceans</a:t>
            </a:r>
          </a:p>
          <a:p>
            <a:pPr marL="457200" indent="-457200">
              <a:buFont typeface="+mj-lt"/>
              <a:buAutoNum type="arabicPeriod"/>
            </a:pPr>
            <a:r>
              <a:rPr lang="en-GB" dirty="0">
                <a:solidFill>
                  <a:schemeClr val="tx1"/>
                </a:solidFill>
              </a:rPr>
              <a:t>Protecting and improving the global environment.</a:t>
            </a:r>
          </a:p>
        </p:txBody>
      </p:sp>
      <p:sp>
        <p:nvSpPr>
          <p:cNvPr id="5" name="Slide Number Placeholder 4"/>
          <p:cNvSpPr>
            <a:spLocks noGrp="1"/>
          </p:cNvSpPr>
          <p:nvPr>
            <p:ph type="sldNum" sz="quarter" idx="12"/>
          </p:nvPr>
        </p:nvSpPr>
        <p:spPr/>
        <p:txBody>
          <a:bodyPr/>
          <a:lstStyle/>
          <a:p>
            <a:pPr>
              <a:defRPr/>
            </a:pPr>
            <a:fld id="{61FDC438-E651-4A6B-8C50-15A8467CF880}" type="slidenum">
              <a:rPr lang="en-GB" altLang="en-US" smtClean="0"/>
              <a:pPr>
                <a:defRPr/>
              </a:pPr>
              <a:t>29</a:t>
            </a:fld>
            <a:endParaRPr lang="en-GB" altLang="en-US"/>
          </a:p>
        </p:txBody>
      </p:sp>
      <p:pic>
        <p:nvPicPr>
          <p:cNvPr id="7" name="Picture 6"/>
          <p:cNvPicPr>
            <a:picLocks noChangeAspect="1"/>
          </p:cNvPicPr>
          <p:nvPr/>
        </p:nvPicPr>
        <p:blipFill>
          <a:blip r:embed="rId3"/>
          <a:stretch>
            <a:fillRect/>
          </a:stretch>
        </p:blipFill>
        <p:spPr>
          <a:xfrm>
            <a:off x="251520" y="3429000"/>
            <a:ext cx="4262974" cy="2232248"/>
          </a:xfrm>
          <a:prstGeom prst="rect">
            <a:avLst/>
          </a:prstGeom>
        </p:spPr>
      </p:pic>
    </p:spTree>
    <p:extLst>
      <p:ext uri="{BB962C8B-B14F-4D97-AF65-F5344CB8AC3E}">
        <p14:creationId xmlns:p14="http://schemas.microsoft.com/office/powerpoint/2010/main" val="367982821"/>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BF5694-052B-456A-BDB4-2B08114922D7}">
  <ds:schemaRefs>
    <ds:schemaRef ds:uri="696490a5-0429-499a-a254-a60426c02ef0"/>
    <ds:schemaRef ds:uri="http://schemas.microsoft.com/office/2006/documentManagement/types"/>
    <ds:schemaRef ds:uri="http://schemas.microsoft.com/office/2006/metadata/properties"/>
    <ds:schemaRef ds:uri="http://purl.org/dc/elements/1.1/"/>
    <ds:schemaRef ds:uri="http://schemas.openxmlformats.org/package/2006/metadata/core-properties"/>
    <ds:schemaRef ds:uri="http://schemas.microsoft.com/office/infopath/2007/PartnerControls"/>
    <ds:schemaRef ds:uri="http://purl.org/dc/terms/"/>
    <ds:schemaRef ds:uri="d2d6d51c-be45-489c-bfaa-c0c3d4c0c982"/>
    <ds:schemaRef ds:uri="http://www.w3.org/XML/1998/namespace"/>
    <ds:schemaRef ds:uri="http://purl.org/dc/dcmitype/"/>
  </ds:schemaRefs>
</ds:datastoreItem>
</file>

<file path=customXml/itemProps2.xml><?xml version="1.0" encoding="utf-8"?>
<ds:datastoreItem xmlns:ds="http://schemas.openxmlformats.org/officeDocument/2006/customXml" ds:itemID="{8CADE0A4-ED47-4F7C-9FDE-D8325BA0067C}">
  <ds:schemaRefs>
    <ds:schemaRef ds:uri="http://schemas.microsoft.com/sharepoint/v3/contenttype/forms"/>
  </ds:schemaRefs>
</ds:datastoreItem>
</file>

<file path=customXml/itemProps3.xml><?xml version="1.0" encoding="utf-8"?>
<ds:datastoreItem xmlns:ds="http://schemas.openxmlformats.org/officeDocument/2006/customXml" ds:itemID="{27B9E0A2-6251-4882-8251-EE10678CD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TM04033923[[fn=Depth]]</Template>
  <TotalTime>4304</TotalTime>
  <Words>2401</Words>
  <Application>Microsoft Office PowerPoint</Application>
  <PresentationFormat>On-screen Show (4:3)</PresentationFormat>
  <Paragraphs>291</Paragraphs>
  <Slides>29</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Corbel</vt:lpstr>
      <vt:lpstr>Freestyle Script</vt:lpstr>
      <vt:lpstr>Tahoma</vt:lpstr>
      <vt:lpstr>Times New Roman</vt:lpstr>
      <vt:lpstr>Depth</vt:lpstr>
      <vt:lpstr>Strategic  Environmental Management in the EU</vt:lpstr>
      <vt:lpstr>Commission 6 political priorities for 2019-2024</vt:lpstr>
      <vt:lpstr>EU</vt:lpstr>
      <vt:lpstr>The Commissioner for the Environment DG I </vt:lpstr>
      <vt:lpstr>DGI responsibilities</vt:lpstr>
      <vt:lpstr>DGI responsibilities Cont’d</vt:lpstr>
      <vt:lpstr>EU Environmental Strategy</vt:lpstr>
      <vt:lpstr>EU Environmental Strategy</vt:lpstr>
      <vt:lpstr>EU Organisation</vt:lpstr>
      <vt:lpstr>EU Strategic News</vt:lpstr>
      <vt:lpstr>Lecture 2</vt:lpstr>
      <vt:lpstr>EU Environmental Strategies</vt:lpstr>
      <vt:lpstr>EU Environmental Strategies</vt:lpstr>
      <vt:lpstr>Why a Fitness Check? </vt:lpstr>
      <vt:lpstr>Fitness Check </vt:lpstr>
      <vt:lpstr>EU Environment Action Programme to 2020 ‘ Living well within the limits of our planet’</vt:lpstr>
      <vt:lpstr> The 7th Environment Action  Programme (EAP) cont’d</vt:lpstr>
      <vt:lpstr> The 7th Environment Action  Programme (EAP) cont’d</vt:lpstr>
      <vt:lpstr>Lecture 3</vt:lpstr>
      <vt:lpstr>Implementation review</vt:lpstr>
      <vt:lpstr>Environmental Implementation Review </vt:lpstr>
      <vt:lpstr>Conclusions of the 2019 Environmental Implementation Review </vt:lpstr>
      <vt:lpstr>Environment Action Programme to 2030</vt:lpstr>
      <vt:lpstr>Environment Action Programme to 2030 cont’d</vt:lpstr>
      <vt:lpstr>Environment Action Programme to 2030 cont’d</vt:lpstr>
      <vt:lpstr>New Lecture</vt:lpstr>
      <vt:lpstr>Environnent Action Programme to 2030 and BREXIT</vt:lpstr>
      <vt:lpstr>The Green Future (25 Year Plan 2018)</vt:lpstr>
      <vt:lpstr>The Green Future Policies</vt:lpstr>
    </vt:vector>
  </TitlesOfParts>
  <Company>swan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chris</dc:creator>
  <cp:lastModifiedBy>Chris House</cp:lastModifiedBy>
  <cp:revision>320</cp:revision>
  <cp:lastPrinted>2002-03-04T13:59:26Z</cp:lastPrinted>
  <dcterms:created xsi:type="dcterms:W3CDTF">2001-11-15T19:13:35Z</dcterms:created>
  <dcterms:modified xsi:type="dcterms:W3CDTF">2022-01-04T09:12:03Z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