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90" r:id="rId4"/>
    <p:sldId id="266" r:id="rId5"/>
    <p:sldId id="259" r:id="rId6"/>
    <p:sldId id="260" r:id="rId7"/>
    <p:sldId id="295" r:id="rId8"/>
    <p:sldId id="261" r:id="rId9"/>
    <p:sldId id="263" r:id="rId10"/>
    <p:sldId id="299" r:id="rId11"/>
    <p:sldId id="296" r:id="rId12"/>
    <p:sldId id="291" r:id="rId13"/>
    <p:sldId id="297" r:id="rId14"/>
    <p:sldId id="298" r:id="rId15"/>
    <p:sldId id="292" r:id="rId16"/>
    <p:sldId id="262" r:id="rId17"/>
    <p:sldId id="264" r:id="rId18"/>
    <p:sldId id="284" r:id="rId19"/>
    <p:sldId id="293" r:id="rId20"/>
    <p:sldId id="285" r:id="rId21"/>
    <p:sldId id="294" r:id="rId22"/>
    <p:sldId id="269" r:id="rId23"/>
    <p:sldId id="270" r:id="rId24"/>
    <p:sldId id="287" r:id="rId25"/>
    <p:sldId id="300" r:id="rId26"/>
    <p:sldId id="301" r:id="rId27"/>
    <p:sldId id="286" r:id="rId28"/>
    <p:sldId id="272" r:id="rId29"/>
    <p:sldId id="273" r:id="rId30"/>
    <p:sldId id="288" r:id="rId31"/>
    <p:sldId id="302" r:id="rId32"/>
    <p:sldId id="289" r:id="rId33"/>
    <p:sldId id="303" r:id="rId34"/>
    <p:sldId id="274" r:id="rId35"/>
    <p:sldId id="276" r:id="rId36"/>
    <p:sldId id="27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9B45-367D-4AEF-882D-E03E80B27D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3516BC-730A-4078-BD8E-584D73B214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EDBAFA-C740-4159-ADC8-9E554435ED9D}"/>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5" name="Footer Placeholder 4">
            <a:extLst>
              <a:ext uri="{FF2B5EF4-FFF2-40B4-BE49-F238E27FC236}">
                <a16:creationId xmlns:a16="http://schemas.microsoft.com/office/drawing/2014/main" id="{1B83523B-34A8-4157-802A-C22948AFAA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C253FA-B27B-45F9-814F-836F523A5834}"/>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238158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9EDE-4113-4A84-B113-4D5474E1C9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FA0FD7-DF4E-4CD8-B6CF-7153728C7A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1514A6-6D6F-4212-89B4-FD64A087EA42}"/>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5" name="Footer Placeholder 4">
            <a:extLst>
              <a:ext uri="{FF2B5EF4-FFF2-40B4-BE49-F238E27FC236}">
                <a16:creationId xmlns:a16="http://schemas.microsoft.com/office/drawing/2014/main" id="{AEC45FD9-BCD8-4DF3-9CE9-A0FABF4A59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5F11A-742A-43A7-A9DC-81E74A6D7112}"/>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809560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D2C6-EEF4-4D30-B864-D727F6CE86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A74D87-16D8-4DEE-B820-8030331EF7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752AC1-BDEF-46DC-B9ED-81C8F885868B}"/>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5" name="Footer Placeholder 4">
            <a:extLst>
              <a:ext uri="{FF2B5EF4-FFF2-40B4-BE49-F238E27FC236}">
                <a16:creationId xmlns:a16="http://schemas.microsoft.com/office/drawing/2014/main" id="{7B5133F4-2140-46F4-ADB2-855C1CDD20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F3336-3DD0-4323-855B-E69C352E1340}"/>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825981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084F3-3FDE-41B5-A1DA-A3DBDF6B4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AFECD4-55D4-4E48-8E97-8C6DFE9BC5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368231-BF0D-4855-B563-832CF8AECC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C195F8-8052-4DB7-8092-F93885E9B6EE}"/>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6" name="Footer Placeholder 5">
            <a:extLst>
              <a:ext uri="{FF2B5EF4-FFF2-40B4-BE49-F238E27FC236}">
                <a16:creationId xmlns:a16="http://schemas.microsoft.com/office/drawing/2014/main" id="{DECEFE37-AC65-4104-9DB7-043B6D800B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4BABA-7FB5-4232-B19E-A63C6B53338E}"/>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2398353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8647-F3A7-4C61-82B1-0EC8A8EA45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22A7D5-66E2-4764-A28C-F96BA38923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D0861B-8A5D-40BD-A71A-F0E42500F1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D88DC3-DF3D-4124-80CF-CA3ACD41F8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CC931F-0D9D-441F-BA3E-127DB6C806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71E11C-39F0-4036-8060-62E1F8F35D80}"/>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8" name="Footer Placeholder 7">
            <a:extLst>
              <a:ext uri="{FF2B5EF4-FFF2-40B4-BE49-F238E27FC236}">
                <a16:creationId xmlns:a16="http://schemas.microsoft.com/office/drawing/2014/main" id="{8A1DECCB-3678-4571-BBDF-DE12806EF9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787554-C9AB-4DD7-8637-4B58C7BC0B4C}"/>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2110139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41EA-6E2A-4F68-A4E3-81A8C2E339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57F553-8EB7-43D0-AF00-3B487B906FE2}"/>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4" name="Footer Placeholder 3">
            <a:extLst>
              <a:ext uri="{FF2B5EF4-FFF2-40B4-BE49-F238E27FC236}">
                <a16:creationId xmlns:a16="http://schemas.microsoft.com/office/drawing/2014/main" id="{C9D95B98-9801-4C8F-968F-25529B9761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15F1C3-22E4-4CFA-BB54-99312931465D}"/>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44160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D6E938-FE99-4E42-BAF5-FE86FF0F4194}"/>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3" name="Footer Placeholder 2">
            <a:extLst>
              <a:ext uri="{FF2B5EF4-FFF2-40B4-BE49-F238E27FC236}">
                <a16:creationId xmlns:a16="http://schemas.microsoft.com/office/drawing/2014/main" id="{E1D4307E-3E7D-4979-9724-6E86A1A45A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46888A-A9F2-469D-A9B4-AD795638D803}"/>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67205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7328-72CB-404F-A2A6-A9D0597400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249209-C58A-4C23-B07E-12ABD42A5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708DAF-98C2-4EED-B3CE-BFD3FC90BB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63E48A-5D63-44FA-9610-0FA650331BE5}"/>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6" name="Footer Placeholder 5">
            <a:extLst>
              <a:ext uri="{FF2B5EF4-FFF2-40B4-BE49-F238E27FC236}">
                <a16:creationId xmlns:a16="http://schemas.microsoft.com/office/drawing/2014/main" id="{E99EABA9-E8ED-4084-BBCC-8445651B62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1FADEE-273F-491B-B36E-52CC35279819}"/>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607244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6CB83-F47A-4F35-998C-F0A3AEA0C9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9A7978-6530-480C-804E-D920A930F7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DBEDC6-BAD8-4742-B307-95BAC7150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8EF124-8821-4F78-BC66-48998C040637}"/>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6" name="Footer Placeholder 5">
            <a:extLst>
              <a:ext uri="{FF2B5EF4-FFF2-40B4-BE49-F238E27FC236}">
                <a16:creationId xmlns:a16="http://schemas.microsoft.com/office/drawing/2014/main" id="{F6211CE7-3768-4B8B-9469-CF11F27F08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B09ED8-4674-4CE5-B0B6-46A55789A593}"/>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057291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75118-0FBF-4897-A8A2-5C4302FE6A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6C793A-35F7-4653-9DB9-7CDA059440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1BF59-9909-4E59-83B6-8C3C7C13735E}"/>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5" name="Footer Placeholder 4">
            <a:extLst>
              <a:ext uri="{FF2B5EF4-FFF2-40B4-BE49-F238E27FC236}">
                <a16:creationId xmlns:a16="http://schemas.microsoft.com/office/drawing/2014/main" id="{19AE42C4-6BF2-4611-97EF-7005F77579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C4C73F-87F4-4EE6-ACCF-F6270EC4D16D}"/>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402207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C747E-154F-42CC-8419-398E8C0A45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40A8B1-F732-441C-BF05-0781913BC7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C60D31-3E6E-4126-B531-8FC4C12E9D6A}"/>
              </a:ext>
            </a:extLst>
          </p:cNvPr>
          <p:cNvSpPr>
            <a:spLocks noGrp="1"/>
          </p:cNvSpPr>
          <p:nvPr>
            <p:ph type="dt" sz="half" idx="10"/>
          </p:nvPr>
        </p:nvSpPr>
        <p:spPr/>
        <p:txBody>
          <a:bodyPr/>
          <a:lstStyle/>
          <a:p>
            <a:fld id="{6516C898-CD17-4272-A473-B1A97019C2B1}" type="datetimeFigureOut">
              <a:rPr lang="en-GB" smtClean="0"/>
              <a:t>18/02/2021</a:t>
            </a:fld>
            <a:endParaRPr lang="en-GB"/>
          </a:p>
        </p:txBody>
      </p:sp>
      <p:sp>
        <p:nvSpPr>
          <p:cNvPr id="5" name="Footer Placeholder 4">
            <a:extLst>
              <a:ext uri="{FF2B5EF4-FFF2-40B4-BE49-F238E27FC236}">
                <a16:creationId xmlns:a16="http://schemas.microsoft.com/office/drawing/2014/main" id="{DBC6D2F9-6B60-46E8-8566-48D56DF9F5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FC4DD4-9408-47A7-8A75-DDC558ACB977}"/>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455779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D4F07E-CF7D-4FDB-9DED-24F99F4172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7176E1-5F54-4480-AD39-B5C0A1451A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65FD95-F6A8-4844-969D-5C972AC483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6C898-CD17-4272-A473-B1A97019C2B1}" type="datetimeFigureOut">
              <a:rPr lang="en-GB" smtClean="0"/>
              <a:t>18/02/2021</a:t>
            </a:fld>
            <a:endParaRPr lang="en-GB"/>
          </a:p>
        </p:txBody>
      </p:sp>
      <p:sp>
        <p:nvSpPr>
          <p:cNvPr id="5" name="Footer Placeholder 4">
            <a:extLst>
              <a:ext uri="{FF2B5EF4-FFF2-40B4-BE49-F238E27FC236}">
                <a16:creationId xmlns:a16="http://schemas.microsoft.com/office/drawing/2014/main" id="{8505ECC8-D9B6-48EF-859A-5F55E15F8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63E2CD-9335-4A1A-ACC0-6E7591FFA4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55928D-892A-48A7-BB4D-F61C7861236E}" type="slidenum">
              <a:rPr lang="en-GB" smtClean="0"/>
              <a:t>‹#›</a:t>
            </a:fld>
            <a:endParaRPr lang="en-GB"/>
          </a:p>
        </p:txBody>
      </p:sp>
    </p:spTree>
    <p:extLst>
      <p:ext uri="{BB962C8B-B14F-4D97-AF65-F5344CB8AC3E}">
        <p14:creationId xmlns:p14="http://schemas.microsoft.com/office/powerpoint/2010/main" val="9619290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gov.wales/sites/default/files/publications/2019-04/securing-health-and-well-being-for-future-generations.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EaMG_fyX8Po?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www.wales.nhs.uk/publications/prom-health-e.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p7liQk45fFk?feature=oembed" TargetMode="External"/><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gov.wales/embedding-whole-school-approach-mental-health-and-well-being"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cfzkBGgxXGE?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Users\Grant\Pictures\nejron080600153.jpg"/>
          <p:cNvPicPr>
            <a:picLocks noChangeAspect="1" noChangeArrowheads="1"/>
          </p:cNvPicPr>
          <p:nvPr/>
        </p:nvPicPr>
        <p:blipFill>
          <a:blip r:embed="rId2" cstate="print"/>
          <a:srcRect/>
          <a:stretch>
            <a:fillRect/>
          </a:stretch>
        </p:blipFill>
        <p:spPr bwMode="auto">
          <a:xfrm>
            <a:off x="4652963" y="741363"/>
            <a:ext cx="3573463" cy="5346700"/>
          </a:xfrm>
          <a:prstGeom prst="rect">
            <a:avLst/>
          </a:prstGeom>
        </p:spPr>
      </p:pic>
      <p:pic>
        <p:nvPicPr>
          <p:cNvPr id="4099" name="Picture 3" descr="C:\Users\Grant\Pictures\andresr090300473.jpg"/>
          <p:cNvPicPr>
            <a:picLocks noChangeAspect="1" noChangeArrowheads="1"/>
          </p:cNvPicPr>
          <p:nvPr/>
        </p:nvPicPr>
        <p:blipFill>
          <a:blip r:embed="rId3" cstate="print"/>
          <a:srcRect/>
          <a:stretch>
            <a:fillRect/>
          </a:stretch>
        </p:blipFill>
        <p:spPr bwMode="auto">
          <a:xfrm>
            <a:off x="8293100" y="741363"/>
            <a:ext cx="3573463" cy="5346700"/>
          </a:xfrm>
          <a:prstGeom prst="rect">
            <a:avLst/>
          </a:prstGeom>
        </p:spPr>
      </p:pic>
      <p:sp>
        <p:nvSpPr>
          <p:cNvPr id="2" name="Title 1"/>
          <p:cNvSpPr>
            <a:spLocks noGrp="1"/>
          </p:cNvSpPr>
          <p:nvPr>
            <p:ph type="ctrTitle"/>
          </p:nvPr>
        </p:nvSpPr>
        <p:spPr>
          <a:xfrm>
            <a:off x="638882" y="639193"/>
            <a:ext cx="3571810" cy="3573516"/>
          </a:xfrm>
        </p:spPr>
        <p:txBody>
          <a:bodyPr>
            <a:normAutofit/>
          </a:bodyPr>
          <a:lstStyle/>
          <a:p>
            <a:pPr algn="l"/>
            <a:r>
              <a:rPr lang="en-AU" sz="6100" dirty="0">
                <a:effectLst>
                  <a:outerShdw blurRad="38100" dist="38100" dir="2700000" algn="tl">
                    <a:srgbClr val="000000">
                      <a:alpha val="43137"/>
                    </a:srgbClr>
                  </a:outerShdw>
                </a:effectLst>
              </a:rPr>
              <a:t>Strategies for promoting Health</a:t>
            </a:r>
          </a:p>
        </p:txBody>
      </p:sp>
      <p:sp>
        <p:nvSpPr>
          <p:cNvPr id="3" name="Subtitle 2"/>
          <p:cNvSpPr>
            <a:spLocks noGrp="1"/>
          </p:cNvSpPr>
          <p:nvPr>
            <p:ph type="subTitle" idx="1"/>
          </p:nvPr>
        </p:nvSpPr>
        <p:spPr>
          <a:xfrm>
            <a:off x="638882" y="4631161"/>
            <a:ext cx="3571810" cy="1559327"/>
          </a:xfrm>
        </p:spPr>
        <p:txBody>
          <a:bodyPr>
            <a:normAutofit/>
          </a:bodyPr>
          <a:lstStyle/>
          <a:p>
            <a:pPr algn="l"/>
            <a:r>
              <a:rPr lang="en-AU" dirty="0"/>
              <a:t>* What strategies help to promote the health of individuals?</a:t>
            </a:r>
            <a:endParaRPr lang="en-AU"/>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AU" sz="5400" b="1">
                <a:effectLst>
                  <a:outerShdw blurRad="38100" dist="38100" dir="2700000" algn="tl">
                    <a:srgbClr val="000000">
                      <a:alpha val="43137"/>
                    </a:srgbClr>
                  </a:outerShdw>
                </a:effectLst>
              </a:rPr>
              <a:t>What is health promotion?</a:t>
            </a:r>
            <a:endParaRPr lang="en-AU" sz="5400">
              <a:effectLst>
                <a:outerShdw blurRad="38100" dist="38100" dir="2700000" algn="tl">
                  <a:srgbClr val="000000">
                    <a:alpha val="43137"/>
                  </a:srgbClr>
                </a:outerShdw>
              </a:effectLs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a:buNone/>
            </a:pPr>
            <a:r>
              <a:rPr lang="en-AU" sz="2200" dirty="0"/>
              <a:t>     Health promotion is the process that enables people to improve or have greater control over their health. </a:t>
            </a:r>
          </a:p>
          <a:p>
            <a:pPr>
              <a:buNone/>
            </a:pPr>
            <a:r>
              <a:rPr lang="en-AU" sz="2200" dirty="0"/>
              <a:t>     The aim of health promotion is to help an individual or group reach a state of complete physical, mental and social well-being. It involves an individual or group being able to:</a:t>
            </a:r>
          </a:p>
          <a:p>
            <a:pPr>
              <a:buNone/>
            </a:pPr>
            <a:r>
              <a:rPr lang="en-AU" sz="2200" dirty="0"/>
              <a:t>• Identify and realise aspirations</a:t>
            </a:r>
          </a:p>
          <a:p>
            <a:pPr>
              <a:buNone/>
            </a:pPr>
            <a:r>
              <a:rPr lang="en-AU" sz="2200" dirty="0"/>
              <a:t>• Satisfy needs</a:t>
            </a:r>
          </a:p>
          <a:p>
            <a:pPr>
              <a:buNone/>
            </a:pPr>
            <a:r>
              <a:rPr lang="en-AU" sz="2200" dirty="0"/>
              <a:t>• Change with the environment.</a:t>
            </a:r>
          </a:p>
          <a:p>
            <a:pPr>
              <a:buNone/>
            </a:pPr>
            <a:r>
              <a:rPr lang="en-AU" sz="2200"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Additional benefits of health promotion</a:t>
            </a:r>
          </a:p>
        </p:txBody>
      </p:sp>
      <p:sp>
        <p:nvSpPr>
          <p:cNvPr id="3" name="Content Placeholder 2"/>
          <p:cNvSpPr>
            <a:spLocks noGrp="1"/>
          </p:cNvSpPr>
          <p:nvPr>
            <p:ph idx="1"/>
          </p:nvPr>
        </p:nvSpPr>
        <p:spPr>
          <a:xfrm>
            <a:off x="4810259" y="649480"/>
            <a:ext cx="6555347" cy="5546047"/>
          </a:xfrm>
        </p:spPr>
        <p:txBody>
          <a:bodyPr anchor="ctr">
            <a:normAutofit/>
          </a:bodyPr>
          <a:lstStyle/>
          <a:p>
            <a:r>
              <a:rPr lang="en-AU" sz="2000"/>
              <a:t>Health promotion makes it possible for people to increase control over the determinants of  health and thereby improve their health.</a:t>
            </a:r>
            <a:endParaRPr lang="en-GB" sz="2000"/>
          </a:p>
        </p:txBody>
      </p:sp>
    </p:spTree>
    <p:extLst>
      <p:ext uri="{BB962C8B-B14F-4D97-AF65-F5344CB8AC3E}">
        <p14:creationId xmlns:p14="http://schemas.microsoft.com/office/powerpoint/2010/main" val="2384591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881554" y="2643182"/>
            <a:ext cx="1285884"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t>Health </a:t>
            </a:r>
          </a:p>
          <a:p>
            <a:pPr algn="ctr"/>
            <a:r>
              <a:rPr lang="en-AU" dirty="0"/>
              <a:t>Promotion</a:t>
            </a:r>
          </a:p>
        </p:txBody>
      </p:sp>
      <p:cxnSp>
        <p:nvCxnSpPr>
          <p:cNvPr id="9" name="Straight Connector 8"/>
          <p:cNvCxnSpPr>
            <a:stCxn id="7" idx="0"/>
          </p:cNvCxnSpPr>
          <p:nvPr/>
        </p:nvCxnSpPr>
        <p:spPr>
          <a:xfrm rot="5400000" flipH="1" flipV="1">
            <a:off x="5131587" y="2250273"/>
            <a:ext cx="7858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4024298" y="2000240"/>
            <a:ext cx="928694" cy="71438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7" idx="1"/>
          </p:cNvCxnSpPr>
          <p:nvPr/>
        </p:nvCxnSpPr>
        <p:spPr>
          <a:xfrm rot="10800000">
            <a:off x="3881422" y="3071814"/>
            <a:ext cx="1000132" cy="35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0800000" flipV="1">
            <a:off x="4167174" y="3571876"/>
            <a:ext cx="714380"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6096000" y="2071678"/>
            <a:ext cx="714380"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7" idx="3"/>
          </p:cNvCxnSpPr>
          <p:nvPr/>
        </p:nvCxnSpPr>
        <p:spPr>
          <a:xfrm flipV="1">
            <a:off x="6167438" y="3071811"/>
            <a:ext cx="1143008" cy="35718"/>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167438" y="3571876"/>
            <a:ext cx="785818" cy="714380"/>
          </a:xfrm>
          <a:prstGeom prst="line">
            <a:avLst/>
          </a:prstGeom>
        </p:spPr>
        <p:style>
          <a:lnRef idx="1">
            <a:schemeClr val="accent1"/>
          </a:lnRef>
          <a:fillRef idx="0">
            <a:schemeClr val="accent1"/>
          </a:fillRef>
          <a:effectRef idx="0">
            <a:schemeClr val="accent1"/>
          </a:effectRef>
          <a:fontRef idx="minor">
            <a:schemeClr val="tx1"/>
          </a:fontRef>
        </p:style>
      </p:cxnSp>
      <p:sp>
        <p:nvSpPr>
          <p:cNvPr id="30" name="Rounded Rectangle 29"/>
          <p:cNvSpPr/>
          <p:nvPr/>
        </p:nvSpPr>
        <p:spPr>
          <a:xfrm>
            <a:off x="6738942" y="1214422"/>
            <a:ext cx="150019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Environmental health e.g. Reusable bags</a:t>
            </a:r>
          </a:p>
        </p:txBody>
      </p:sp>
      <p:sp>
        <p:nvSpPr>
          <p:cNvPr id="31" name="Rounded Rectangle 30"/>
          <p:cNvSpPr/>
          <p:nvPr/>
        </p:nvSpPr>
        <p:spPr>
          <a:xfrm>
            <a:off x="4738678" y="928670"/>
            <a:ext cx="150019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Community-based Work </a:t>
            </a:r>
          </a:p>
          <a:p>
            <a:pPr algn="ctr"/>
            <a:r>
              <a:rPr lang="en-AU" sz="1200" dirty="0"/>
              <a:t>e.g. community transport</a:t>
            </a:r>
          </a:p>
        </p:txBody>
      </p:sp>
      <p:sp>
        <p:nvSpPr>
          <p:cNvPr id="33" name="Rounded Rectangle 32"/>
          <p:cNvSpPr/>
          <p:nvPr/>
        </p:nvSpPr>
        <p:spPr>
          <a:xfrm>
            <a:off x="2452662" y="1214422"/>
            <a:ext cx="162878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Preventative Health services e.g. breast cancer screening</a:t>
            </a:r>
          </a:p>
        </p:txBody>
      </p:sp>
      <p:sp>
        <p:nvSpPr>
          <p:cNvPr id="34" name="Rounded Rectangle 33"/>
          <p:cNvSpPr/>
          <p:nvPr/>
        </p:nvSpPr>
        <p:spPr>
          <a:xfrm>
            <a:off x="2452662" y="2571744"/>
            <a:ext cx="148590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Organisational  Development e.g. health promoting schools</a:t>
            </a:r>
          </a:p>
        </p:txBody>
      </p:sp>
      <p:sp>
        <p:nvSpPr>
          <p:cNvPr id="35" name="Rounded Rectangle 34"/>
          <p:cNvSpPr/>
          <p:nvPr/>
        </p:nvSpPr>
        <p:spPr>
          <a:xfrm>
            <a:off x="2595538" y="4143380"/>
            <a:ext cx="162878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Public Policies</a:t>
            </a:r>
          </a:p>
          <a:p>
            <a:pPr algn="ctr"/>
            <a:r>
              <a:rPr lang="en-AU" sz="1200" dirty="0"/>
              <a:t>e.g. Banning smoking in restaurants, pubs and clubs</a:t>
            </a:r>
          </a:p>
        </p:txBody>
      </p:sp>
      <p:sp>
        <p:nvSpPr>
          <p:cNvPr id="36" name="Rounded Rectangle 35"/>
          <p:cNvSpPr/>
          <p:nvPr/>
        </p:nvSpPr>
        <p:spPr>
          <a:xfrm>
            <a:off x="7310446" y="2571744"/>
            <a:ext cx="157163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Health education e.g. Sexual health and drug education in schools</a:t>
            </a:r>
          </a:p>
        </p:txBody>
      </p:sp>
      <p:sp>
        <p:nvSpPr>
          <p:cNvPr id="37" name="Rounded Rectangle 36"/>
          <p:cNvSpPr/>
          <p:nvPr/>
        </p:nvSpPr>
        <p:spPr>
          <a:xfrm>
            <a:off x="6953256" y="4214818"/>
            <a:ext cx="157163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Economic</a:t>
            </a:r>
            <a:r>
              <a:rPr lang="en-AU" dirty="0"/>
              <a:t> </a:t>
            </a:r>
            <a:r>
              <a:rPr lang="en-AU" sz="1200" dirty="0"/>
              <a:t>regulatory activities e.g. Restrictions on the sale of alcohol</a:t>
            </a:r>
          </a:p>
        </p:txBody>
      </p:sp>
      <p:sp>
        <p:nvSpPr>
          <p:cNvPr id="26" name="Title 25"/>
          <p:cNvSpPr>
            <a:spLocks noGrp="1"/>
          </p:cNvSpPr>
          <p:nvPr>
            <p:ph type="title"/>
          </p:nvPr>
        </p:nvSpPr>
        <p:spPr>
          <a:xfrm>
            <a:off x="1981200" y="5286388"/>
            <a:ext cx="8229600" cy="1214446"/>
          </a:xfrm>
        </p:spPr>
        <p:txBody>
          <a:bodyPr>
            <a:normAutofit fontScale="90000"/>
          </a:bodyPr>
          <a:lstStyle/>
          <a:p>
            <a:r>
              <a:rPr lang="en-AU" b="1" dirty="0">
                <a:effectLst>
                  <a:outerShdw blurRad="38100" dist="38100" dir="2700000" algn="tl">
                    <a:srgbClr val="000000">
                      <a:alpha val="43137"/>
                    </a:srgbClr>
                  </a:outerShdw>
                </a:effectLst>
              </a:rPr>
              <a:t>Health promotion encompasses a range of activities</a:t>
            </a:r>
            <a:endParaRPr lang="en-AU" dirty="0">
              <a:effectLst>
                <a:outerShdw blurRad="38100" dist="38100" dir="2700000" algn="tl">
                  <a:srgbClr val="000000">
                    <a:alpha val="43137"/>
                  </a:srgbClr>
                </a:outerShdw>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AU" sz="4000" b="1">
                <a:solidFill>
                  <a:srgbClr val="FFFFFF"/>
                </a:solidFill>
                <a:effectLst>
                  <a:outerShdw blurRad="38100" dist="38100" dir="2700000" algn="tl">
                    <a:srgbClr val="000000">
                      <a:alpha val="43137"/>
                    </a:srgbClr>
                  </a:outerShdw>
                </a:effectLst>
              </a:rPr>
              <a:t>Responsibility for health promotion</a:t>
            </a:r>
            <a:endParaRPr lang="en-AU" sz="400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AU" sz="2000"/>
              <a:t>Health promotion is not just the responsibility of the health   sector. </a:t>
            </a:r>
          </a:p>
          <a:p>
            <a:r>
              <a:rPr lang="en-AU" sz="2000"/>
              <a:t>The responsibility is shared among individuals, community groups/schools, health professionals, health service institutions and governments. </a:t>
            </a:r>
          </a:p>
          <a:p>
            <a:pPr>
              <a:buNone/>
            </a:pPr>
            <a:r>
              <a:rPr lang="en-AU" sz="2000"/>
              <a:t>     </a:t>
            </a:r>
          </a:p>
          <a:p>
            <a:r>
              <a:rPr lang="en-AU" sz="2000"/>
              <a:t>They must work together to provide a health care system that promotes health.</a:t>
            </a:r>
          </a:p>
          <a:p>
            <a:pPr>
              <a:buNone/>
            </a:pPr>
            <a:endParaRPr lang="en-AU" sz="2000"/>
          </a:p>
          <a:p>
            <a:pPr>
              <a:buNone/>
            </a:pPr>
            <a:r>
              <a:rPr lang="en-AU" sz="2000"/>
              <a:t>      How can this be achieved?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AU" sz="4000" b="1">
                <a:solidFill>
                  <a:srgbClr val="FFFFFF"/>
                </a:solidFill>
                <a:effectLst>
                  <a:outerShdw blurRad="38100" dist="38100" dir="2700000" algn="tl">
                    <a:srgbClr val="000000">
                      <a:alpha val="43137"/>
                    </a:srgbClr>
                  </a:outerShdw>
                </a:effectLst>
              </a:rPr>
              <a:t>Individuals</a:t>
            </a:r>
            <a:endParaRPr lang="en-AU" sz="400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AU" sz="2000" dirty="0"/>
              <a:t> Health is created and experienced by people within the settings of their everyday life; where they learn, work and play. </a:t>
            </a:r>
          </a:p>
          <a:p>
            <a:pPr>
              <a:buNone/>
            </a:pPr>
            <a:endParaRPr lang="en-AU" sz="2000" dirty="0"/>
          </a:p>
          <a:p>
            <a:r>
              <a:rPr lang="en-AU" sz="2000" dirty="0"/>
              <a:t>Health promotion includes and encourages individual responsibility and action.</a:t>
            </a:r>
          </a:p>
          <a:p>
            <a:r>
              <a:rPr lang="en-AU" sz="2000" dirty="0"/>
              <a:t>Who says everyone should be responsible for their own health?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A4363-A579-47A4-9502-665B501AA1E3}"/>
              </a:ext>
            </a:extLst>
          </p:cNvPr>
          <p:cNvSpPr>
            <a:spLocks noGrp="1"/>
          </p:cNvSpPr>
          <p:nvPr>
            <p:ph type="title"/>
          </p:nvPr>
        </p:nvSpPr>
        <p:spPr/>
        <p:txBody>
          <a:bodyPr/>
          <a:lstStyle/>
          <a:p>
            <a:r>
              <a:rPr lang="en-GB" dirty="0"/>
              <a:t>Prudent Health Care</a:t>
            </a:r>
          </a:p>
        </p:txBody>
      </p:sp>
      <p:sp>
        <p:nvSpPr>
          <p:cNvPr id="3" name="Content Placeholder 2">
            <a:extLst>
              <a:ext uri="{FF2B5EF4-FFF2-40B4-BE49-F238E27FC236}">
                <a16:creationId xmlns:a16="http://schemas.microsoft.com/office/drawing/2014/main" id="{23CFC260-CE51-485B-A2E0-3AD24DCE6552}"/>
              </a:ext>
            </a:extLst>
          </p:cNvPr>
          <p:cNvSpPr>
            <a:spLocks noGrp="1"/>
          </p:cNvSpPr>
          <p:nvPr>
            <p:ph idx="1"/>
          </p:nvPr>
        </p:nvSpPr>
        <p:spPr/>
        <p:txBody>
          <a:bodyPr/>
          <a:lstStyle/>
          <a:p>
            <a:r>
              <a:rPr lang="en-GB" dirty="0">
                <a:hlinkClick r:id="rId2"/>
              </a:rPr>
              <a:t>securing-health-and-well-being-for-future-generations.pdf (</a:t>
            </a:r>
            <a:r>
              <a:rPr lang="en-GB" dirty="0" err="1">
                <a:hlinkClick r:id="rId2"/>
              </a:rPr>
              <a:t>gov.wales</a:t>
            </a:r>
            <a:r>
              <a:rPr lang="en-GB" dirty="0">
                <a:hlinkClick r:id="rId2"/>
              </a:rPr>
              <a:t>)</a:t>
            </a:r>
            <a:endParaRPr lang="en-GB" dirty="0"/>
          </a:p>
          <a:p>
            <a:r>
              <a:rPr lang="en-GB" dirty="0"/>
              <a:t>In groups discuss these principals what do they mean in practice. </a:t>
            </a:r>
          </a:p>
        </p:txBody>
      </p:sp>
    </p:spTree>
    <p:extLst>
      <p:ext uri="{BB962C8B-B14F-4D97-AF65-F5344CB8AC3E}">
        <p14:creationId xmlns:p14="http://schemas.microsoft.com/office/powerpoint/2010/main" val="560130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AU" sz="3700" b="1">
                <a:solidFill>
                  <a:srgbClr val="FFFFFF"/>
                </a:solidFill>
                <a:effectLst>
                  <a:outerShdw blurRad="38100" dist="38100" dir="2700000" algn="tl">
                    <a:srgbClr val="000000">
                      <a:alpha val="43137"/>
                    </a:srgbClr>
                  </a:outerShdw>
                </a:effectLst>
              </a:rPr>
              <a:t>Community groups/schools</a:t>
            </a:r>
            <a:endParaRPr lang="en-AU" sz="370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AU" sz="2000"/>
              <a:t>Community health programs may have targets on varying scales. They may be directed at  individuals, local communities, or the entire country.</a:t>
            </a:r>
          </a:p>
          <a:p>
            <a:endParaRPr lang="en-AU" sz="2000"/>
          </a:p>
          <a:p>
            <a:r>
              <a:rPr lang="en-AU" sz="2000"/>
              <a:t>How is heath information provided to the general public?</a:t>
            </a:r>
          </a:p>
          <a:p>
            <a:endParaRPr lang="en-AU" sz="2000"/>
          </a:p>
          <a:p>
            <a:pPr marL="0" indent="0">
              <a:buNone/>
            </a:pPr>
            <a:endParaRPr lang="en-AU"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AU" sz="4000" b="1">
                <a:solidFill>
                  <a:srgbClr val="FFFFFF"/>
                </a:solidFill>
                <a:effectLst>
                  <a:outerShdw blurRad="38100" dist="38100" dir="2700000" algn="tl">
                    <a:srgbClr val="000000">
                      <a:alpha val="43137"/>
                    </a:srgbClr>
                  </a:outerShdw>
                </a:effectLst>
              </a:rPr>
              <a:t>Government</a:t>
            </a:r>
            <a:endParaRPr lang="en-AU" sz="400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AU" sz="2000"/>
              <a:t>All levels of government—local, national and international—have a key role to play in health promotion.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B641-8F0E-4F43-8B4B-319181C54693}"/>
              </a:ext>
            </a:extLst>
          </p:cNvPr>
          <p:cNvSpPr>
            <a:spLocks noGrp="1"/>
          </p:cNvSpPr>
          <p:nvPr>
            <p:ph type="title"/>
          </p:nvPr>
        </p:nvSpPr>
        <p:spPr/>
        <p:txBody>
          <a:bodyPr/>
          <a:lstStyle/>
          <a:p>
            <a:r>
              <a:rPr lang="en-GB" dirty="0"/>
              <a:t>A healthier Wales </a:t>
            </a:r>
          </a:p>
        </p:txBody>
      </p:sp>
      <p:pic>
        <p:nvPicPr>
          <p:cNvPr id="4" name="Online Media 3" title="A Healthier Wales – our long term plan for health and social care">
            <a:hlinkClick r:id="" action="ppaction://media"/>
            <a:extLst>
              <a:ext uri="{FF2B5EF4-FFF2-40B4-BE49-F238E27FC236}">
                <a16:creationId xmlns:a16="http://schemas.microsoft.com/office/drawing/2014/main" id="{F12536DA-A41C-443F-BF44-374C1F8132D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19332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AAB2E-FAF9-4678-A57A-FC62AA5C296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Areas of focus in the community </a:t>
            </a:r>
          </a:p>
        </p:txBody>
      </p:sp>
      <p:sp>
        <p:nvSpPr>
          <p:cNvPr id="3" name="Content Placeholder 2">
            <a:extLst>
              <a:ext uri="{FF2B5EF4-FFF2-40B4-BE49-F238E27FC236}">
                <a16:creationId xmlns:a16="http://schemas.microsoft.com/office/drawing/2014/main" id="{A945274F-19E4-4F5E-8F23-E137F73900F1}"/>
              </a:ext>
            </a:extLst>
          </p:cNvPr>
          <p:cNvSpPr>
            <a:spLocks noGrp="1"/>
          </p:cNvSpPr>
          <p:nvPr>
            <p:ph idx="1"/>
          </p:nvPr>
        </p:nvSpPr>
        <p:spPr>
          <a:xfrm>
            <a:off x="4810259" y="649480"/>
            <a:ext cx="6555347" cy="5546047"/>
          </a:xfrm>
        </p:spPr>
        <p:txBody>
          <a:bodyPr anchor="ctr">
            <a:normAutofit/>
          </a:bodyPr>
          <a:lstStyle/>
          <a:p>
            <a:r>
              <a:rPr lang="en-US" sz="2000" dirty="0"/>
              <a:t>The Sustainable Health Action Research </a:t>
            </a:r>
            <a:r>
              <a:rPr lang="en-US" sz="2000" dirty="0" err="1"/>
              <a:t>Programmes</a:t>
            </a:r>
            <a:r>
              <a:rPr lang="en-US" sz="2000" dirty="0"/>
              <a:t> (SHARP) is supporting action to address the specific issues encountered by rural communities. </a:t>
            </a:r>
          </a:p>
          <a:p>
            <a:r>
              <a:rPr lang="en-US" sz="2000" dirty="0"/>
              <a:t> The Wales Centre for Health, which became operational at the end of 2000, will explore health and inequalities in health in rural communities as part of its work </a:t>
            </a:r>
            <a:r>
              <a:rPr lang="en-US" sz="2000" dirty="0" err="1"/>
              <a:t>programme</a:t>
            </a:r>
            <a:r>
              <a:rPr lang="en-US" sz="2000" dirty="0"/>
              <a:t> in partnership with institutions focusing on rural issues.</a:t>
            </a:r>
          </a:p>
          <a:p>
            <a:r>
              <a:rPr lang="en-US" sz="2000" dirty="0"/>
              <a:t>Further information can be found on this hyper link</a:t>
            </a:r>
          </a:p>
          <a:p>
            <a:r>
              <a:rPr lang="en-US" sz="1400" dirty="0">
                <a:hlinkClick r:id="rId2"/>
              </a:rPr>
              <a:t>prom-health-e.pdf (wales.nhs.uk)</a:t>
            </a:r>
            <a:endParaRPr lang="en-GB" sz="2000" dirty="0"/>
          </a:p>
        </p:txBody>
      </p:sp>
    </p:spTree>
    <p:extLst>
      <p:ext uri="{BB962C8B-B14F-4D97-AF65-F5344CB8AC3E}">
        <p14:creationId xmlns:p14="http://schemas.microsoft.com/office/powerpoint/2010/main" val="1880111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Do schools have a role to play in health promotion ?</a:t>
            </a:r>
            <a:br>
              <a:rPr lang="en-GB" sz="4000">
                <a:solidFill>
                  <a:srgbClr val="FFFFFF"/>
                </a:solidFill>
              </a:rPr>
            </a:br>
            <a:endParaRPr lang="en-GB" sz="4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endParaRPr lang="en-GB" sz="2000" dirty="0"/>
          </a:p>
          <a:p>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680402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0A633-D327-40FE-9BCF-22830FD9688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Healthy schools, healthy children?</a:t>
            </a:r>
          </a:p>
        </p:txBody>
      </p:sp>
      <p:sp>
        <p:nvSpPr>
          <p:cNvPr id="3" name="Content Placeholder 2">
            <a:extLst>
              <a:ext uri="{FF2B5EF4-FFF2-40B4-BE49-F238E27FC236}">
                <a16:creationId xmlns:a16="http://schemas.microsoft.com/office/drawing/2014/main" id="{1853A45C-3A5F-47FD-AF01-7BB9B05DB922}"/>
              </a:ext>
            </a:extLst>
          </p:cNvPr>
          <p:cNvSpPr>
            <a:spLocks noGrp="1"/>
          </p:cNvSpPr>
          <p:nvPr>
            <p:ph idx="1"/>
          </p:nvPr>
        </p:nvSpPr>
        <p:spPr>
          <a:xfrm>
            <a:off x="4810259" y="649480"/>
            <a:ext cx="6555347" cy="5546047"/>
          </a:xfrm>
        </p:spPr>
        <p:txBody>
          <a:bodyPr anchor="ctr">
            <a:normAutofit/>
          </a:bodyPr>
          <a:lstStyle/>
          <a:p>
            <a:r>
              <a:rPr lang="en-US" sz="2000"/>
              <a:t>Good health is important for children at home and in school. Helping children to develop a healthy lifestyle provides the foundation for preventing ill health later in life. It is also associated with educational achievement and helps young people to reach their full potential.</a:t>
            </a:r>
          </a:p>
          <a:p>
            <a:r>
              <a:rPr lang="en-US" sz="2000"/>
              <a:t>The development of breakfast clubs and fruit tuck shops will promote healthy eating and help to improve nutrition among young people (WAG, 2001)</a:t>
            </a:r>
          </a:p>
          <a:p>
            <a:pPr marL="0" indent="0">
              <a:buNone/>
            </a:pPr>
            <a:endParaRPr lang="en-US" sz="2000"/>
          </a:p>
          <a:p>
            <a:pPr marL="0" indent="0">
              <a:buNone/>
            </a:pPr>
            <a:endParaRPr lang="en-GB" sz="2000"/>
          </a:p>
        </p:txBody>
      </p:sp>
    </p:spTree>
    <p:extLst>
      <p:ext uri="{BB962C8B-B14F-4D97-AF65-F5344CB8AC3E}">
        <p14:creationId xmlns:p14="http://schemas.microsoft.com/office/powerpoint/2010/main" val="1975255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2191C-2389-4675-BF67-2F8736CEE91F}"/>
              </a:ext>
            </a:extLst>
          </p:cNvPr>
          <p:cNvSpPr>
            <a:spLocks noGrp="1"/>
          </p:cNvSpPr>
          <p:nvPr>
            <p:ph type="title"/>
          </p:nvPr>
        </p:nvSpPr>
        <p:spPr>
          <a:xfrm>
            <a:off x="4965430" y="629268"/>
            <a:ext cx="6586491" cy="1286160"/>
          </a:xfrm>
        </p:spPr>
        <p:txBody>
          <a:bodyPr anchor="b">
            <a:normAutofit/>
          </a:bodyPr>
          <a:lstStyle/>
          <a:p>
            <a:r>
              <a:rPr lang="en-GB" dirty="0"/>
              <a:t>Supporting young people</a:t>
            </a:r>
          </a:p>
        </p:txBody>
      </p:sp>
      <p:sp>
        <p:nvSpPr>
          <p:cNvPr id="3" name="Content Placeholder 2">
            <a:extLst>
              <a:ext uri="{FF2B5EF4-FFF2-40B4-BE49-F238E27FC236}">
                <a16:creationId xmlns:a16="http://schemas.microsoft.com/office/drawing/2014/main" id="{D2034BA9-CBCD-44B7-AB26-8133AC4AD971}"/>
              </a:ext>
            </a:extLst>
          </p:cNvPr>
          <p:cNvSpPr>
            <a:spLocks noGrp="1"/>
          </p:cNvSpPr>
          <p:nvPr>
            <p:ph idx="1"/>
          </p:nvPr>
        </p:nvSpPr>
        <p:spPr>
          <a:xfrm>
            <a:off x="4965431" y="2438400"/>
            <a:ext cx="6586489" cy="3785419"/>
          </a:xfrm>
        </p:spPr>
        <p:txBody>
          <a:bodyPr>
            <a:normAutofit/>
          </a:bodyPr>
          <a:lstStyle/>
          <a:p>
            <a:r>
              <a:rPr lang="en-US" sz="2000"/>
              <a:t> Supporting young people in making informed choices is a key part of the Assembly’s developing youth policies. This forms part of the strategy to implement the advisory report Extending Entitlement on which consultation will take place shortly in tandem with the strategic framework for Children and Young People. This recommends an entitlement for all young people to a package of accessible and flexible advice, information and support services including advice on health and personal issues, in the context of wider opportunities for achievement and participation.</a:t>
            </a:r>
            <a:endParaRPr lang="en-GB" sz="2000"/>
          </a:p>
        </p:txBody>
      </p:sp>
      <p:pic>
        <p:nvPicPr>
          <p:cNvPr id="5" name="Picture 4" descr="Puzzle pieces">
            <a:extLst>
              <a:ext uri="{FF2B5EF4-FFF2-40B4-BE49-F238E27FC236}">
                <a16:creationId xmlns:a16="http://schemas.microsoft.com/office/drawing/2014/main" id="{461051DC-43F4-4725-84F5-2EFA38AEEF4B}"/>
              </a:ext>
            </a:extLst>
          </p:cNvPr>
          <p:cNvPicPr>
            <a:picLocks noChangeAspect="1"/>
          </p:cNvPicPr>
          <p:nvPr/>
        </p:nvPicPr>
        <p:blipFill rotWithShape="1">
          <a:blip r:embed="rId2"/>
          <a:srcRect l="31334" r="2371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0820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7835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Talking point! Break out time</a:t>
            </a:r>
          </a:p>
        </p:txBody>
      </p:sp>
      <p:sp>
        <p:nvSpPr>
          <p:cNvPr id="3" name="Content Placeholder 2"/>
          <p:cNvSpPr>
            <a:spLocks noGrp="1"/>
          </p:cNvSpPr>
          <p:nvPr>
            <p:ph idx="1"/>
          </p:nvPr>
        </p:nvSpPr>
        <p:spPr>
          <a:xfrm>
            <a:off x="4810259" y="649480"/>
            <a:ext cx="6555347" cy="5546047"/>
          </a:xfrm>
        </p:spPr>
        <p:txBody>
          <a:bodyPr anchor="ctr">
            <a:normAutofit/>
          </a:bodyPr>
          <a:lstStyle/>
          <a:p>
            <a:endParaRPr lang="en-GB" sz="2000"/>
          </a:p>
          <a:p>
            <a:endParaRPr lang="en-GB" sz="2000"/>
          </a:p>
          <a:p>
            <a:r>
              <a:rPr lang="en-GB" sz="2000"/>
              <a:t>What role do non- government organisation play in health promotion?</a:t>
            </a:r>
          </a:p>
          <a:p>
            <a:r>
              <a:rPr lang="en-GB" sz="2000"/>
              <a:t>What type of non- government organisations are there?</a:t>
            </a:r>
          </a:p>
          <a:p>
            <a:r>
              <a:rPr lang="en-GB" sz="2000"/>
              <a:t>During COVID what role have these non-government organisations taken?</a:t>
            </a:r>
          </a:p>
          <a:p>
            <a:pPr marL="0" indent="0">
              <a:buNone/>
            </a:pPr>
            <a:endParaRPr lang="en-GB" sz="2000"/>
          </a:p>
        </p:txBody>
      </p:sp>
    </p:spTree>
    <p:extLst>
      <p:ext uri="{BB962C8B-B14F-4D97-AF65-F5344CB8AC3E}">
        <p14:creationId xmlns:p14="http://schemas.microsoft.com/office/powerpoint/2010/main" val="812709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AU" sz="5100" b="1">
                <a:solidFill>
                  <a:schemeClr val="tx1">
                    <a:lumMod val="85000"/>
                    <a:lumOff val="15000"/>
                  </a:schemeClr>
                </a:solidFill>
                <a:effectLst>
                  <a:outerShdw blurRad="38100" dist="38100" dir="2700000" algn="tl">
                    <a:srgbClr val="000000">
                      <a:alpha val="43137"/>
                    </a:srgbClr>
                  </a:outerShdw>
                </a:effectLst>
              </a:rPr>
              <a:t>Non-government organisations</a:t>
            </a:r>
            <a:endParaRPr lang="en-AU" sz="5100">
              <a:solidFill>
                <a:schemeClr val="tx1">
                  <a:lumMod val="85000"/>
                  <a:lumOff val="15000"/>
                </a:schemeClr>
              </a:solidFill>
              <a:effectLst>
                <a:outerShdw blurRad="38100" dist="38100" dir="2700000" algn="tl">
                  <a:srgbClr val="000000">
                    <a:alpha val="43137"/>
                  </a:srgbClr>
                </a:outerShdw>
              </a:effectLst>
            </a:endParaRPr>
          </a:p>
        </p:txBody>
      </p:sp>
      <p:sp>
        <p:nvSpPr>
          <p:cNvPr id="23"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4793" y="1760562"/>
            <a:ext cx="3582537" cy="3336876"/>
          </a:xfrm>
        </p:spPr>
        <p:txBody>
          <a:bodyPr anchor="ctr">
            <a:normAutofit/>
          </a:bodyPr>
          <a:lstStyle/>
          <a:p>
            <a:pPr>
              <a:buNone/>
            </a:pPr>
            <a:r>
              <a:rPr lang="en-AU" sz="1800">
                <a:solidFill>
                  <a:srgbClr val="FFFFFF"/>
                </a:solidFill>
              </a:rPr>
              <a:t>    Non-government and professional organisations play an important role in community education, providing health services, research, workforce development and political advocacy.</a:t>
            </a:r>
            <a:r>
              <a:rPr lang="en-AU" sz="1800" b="1">
                <a:solidFill>
                  <a:srgbClr val="FFFFFF"/>
                </a:solidFill>
              </a:rPr>
              <a:t> </a:t>
            </a:r>
          </a:p>
          <a:p>
            <a:pPr>
              <a:buNone/>
            </a:pPr>
            <a:r>
              <a:rPr lang="en-AU" sz="1800">
                <a:solidFill>
                  <a:srgbClr val="FFFFFF"/>
                </a:solidFill>
              </a:rPr>
              <a:t>Non-government organisations (NGOs) include large national organisations, such as the National Heart Foundation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AU" b="1">
                <a:solidFill>
                  <a:srgbClr val="000000"/>
                </a:solidFill>
                <a:effectLst>
                  <a:outerShdw blurRad="38100" dist="38100" dir="2700000" algn="tl">
                    <a:srgbClr val="000000">
                      <a:alpha val="43137"/>
                    </a:srgbClr>
                  </a:outerShdw>
                </a:effectLst>
              </a:rPr>
              <a:t>International organisations</a:t>
            </a:r>
            <a:endParaRPr lang="en-AU">
              <a:solidFill>
                <a:srgbClr val="000000"/>
              </a:solidFill>
              <a:effectLst>
                <a:outerShdw blurRad="38100" dist="38100" dir="2700000" algn="tl">
                  <a:srgbClr val="000000">
                    <a:alpha val="43137"/>
                  </a:srgbClr>
                </a:outerShdw>
              </a:effectLst>
            </a:endParaRPr>
          </a:p>
        </p:txBody>
      </p:sp>
      <p:sp>
        <p:nvSpPr>
          <p:cNvPr id="7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C:\Users\Grant\Pictures\h19_21695753.jpg"/>
          <p:cNvPicPr>
            <a:picLocks noChangeAspect="1" noChangeArrowheads="1"/>
          </p:cNvPicPr>
          <p:nvPr/>
        </p:nvPicPr>
        <p:blipFill rotWithShape="1">
          <a:blip r:embed="rId3" cstate="print">
            <a:alphaModFix/>
          </a:blip>
          <a:srcRect l="18238" r="17987" b="-2"/>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pPr>
              <a:buNone/>
            </a:pPr>
            <a:r>
              <a:rPr lang="en-AU" sz="2000">
                <a:solidFill>
                  <a:srgbClr val="000000"/>
                </a:solidFill>
              </a:rPr>
              <a:t>    To assist and guide countries in achieving the best health for their citizens, a number of international health organisations have been established. The United Nations, World Health</a:t>
            </a:r>
          </a:p>
          <a:p>
            <a:pPr>
              <a:buNone/>
            </a:pPr>
            <a:r>
              <a:rPr lang="en-AU" sz="2000">
                <a:solidFill>
                  <a:srgbClr val="000000"/>
                </a:solidFill>
              </a:rPr>
              <a:t>     Organisation and United Nations Children’s Fund are three such organisations. All three bodies are involved in promoting global health.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United Nations (UN) </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dirty="0"/>
              <a:t>Maintains international peace and security; </a:t>
            </a:r>
          </a:p>
          <a:p>
            <a:r>
              <a:rPr lang="en-GB" sz="2000" dirty="0"/>
              <a:t>Develops friendly relations between countries based on respect for the principle of equal rights and self-determination of peoples; </a:t>
            </a:r>
          </a:p>
          <a:p>
            <a:r>
              <a:rPr lang="en-GB" sz="2000" dirty="0"/>
              <a:t>Cooperates in solving international economic, social, cultural and humanitarian problems;  </a:t>
            </a:r>
          </a:p>
          <a:p>
            <a:r>
              <a:rPr lang="en-GB" sz="2000" dirty="0"/>
              <a:t>Promotes respect for human rights and fundamental freedoms.</a:t>
            </a:r>
          </a:p>
          <a:p>
            <a:endParaRPr lang="en-GB" sz="2000" dirty="0"/>
          </a:p>
        </p:txBody>
      </p:sp>
    </p:spTree>
    <p:extLst>
      <p:ext uri="{BB962C8B-B14F-4D97-AF65-F5344CB8AC3E}">
        <p14:creationId xmlns:p14="http://schemas.microsoft.com/office/powerpoint/2010/main" val="2604599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576" y="822960"/>
            <a:ext cx="9829800" cy="1325880"/>
          </a:xfrm>
        </p:spPr>
        <p:txBody>
          <a:bodyPr>
            <a:normAutofit/>
          </a:bodyPr>
          <a:lstStyle/>
          <a:p>
            <a:pPr algn="ctr"/>
            <a:r>
              <a:rPr lang="en-GB" sz="4000">
                <a:solidFill>
                  <a:srgbClr val="FFFFFF"/>
                </a:solidFill>
              </a:rPr>
              <a:t>Other governing bodies </a:t>
            </a:r>
          </a:p>
        </p:txBody>
      </p:sp>
      <p:sp>
        <p:nvSpPr>
          <p:cNvPr id="3" name="Content Placeholder 2"/>
          <p:cNvSpPr>
            <a:spLocks noGrp="1"/>
          </p:cNvSpPr>
          <p:nvPr>
            <p:ph idx="1"/>
          </p:nvPr>
        </p:nvSpPr>
        <p:spPr>
          <a:xfrm>
            <a:off x="804672" y="2827419"/>
            <a:ext cx="5126896" cy="3227626"/>
          </a:xfrm>
        </p:spPr>
        <p:txBody>
          <a:bodyPr anchor="ctr">
            <a:normAutofit/>
          </a:bodyPr>
          <a:lstStyle/>
          <a:p>
            <a:r>
              <a:rPr lang="en-GB" sz="1900">
                <a:solidFill>
                  <a:srgbClr val="000000"/>
                </a:solidFill>
              </a:rPr>
              <a:t>Within the UN are administrative bodies that play a key role in health promotion, including the World Health Organization (WHO) and the United Nations Children’s Fund (UNICEF).</a:t>
            </a:r>
          </a:p>
          <a:p>
            <a:endParaRPr lang="en-GB" sz="1900">
              <a:solidFill>
                <a:srgbClr val="000000"/>
              </a:solidFill>
            </a:endParaRPr>
          </a:p>
          <a:p>
            <a:endParaRPr lang="en-GB" sz="1900">
              <a:solidFill>
                <a:srgbClr val="000000"/>
              </a:solidFill>
            </a:endParaRPr>
          </a:p>
        </p:txBody>
      </p:sp>
      <p:pic>
        <p:nvPicPr>
          <p:cNvPr id="4" name="Online Media 3" title="WHO: Guardian of Health">
            <a:hlinkClick r:id="" action="ppaction://media"/>
            <a:extLst>
              <a:ext uri="{FF2B5EF4-FFF2-40B4-BE49-F238E27FC236}">
                <a16:creationId xmlns:a16="http://schemas.microsoft.com/office/drawing/2014/main" id="{9923C608-DA9E-4DF9-BD46-75035467FC1B}"/>
              </a:ext>
            </a:extLst>
          </p:cNvPr>
          <p:cNvPicPr>
            <a:picLocks noRot="1" noChangeAspect="1"/>
          </p:cNvPicPr>
          <p:nvPr>
            <a:videoFile r:link="rId1"/>
          </p:nvPr>
        </p:nvPicPr>
        <p:blipFill>
          <a:blip r:embed="rId4"/>
          <a:stretch>
            <a:fillRect/>
          </a:stretch>
        </p:blipFill>
        <p:spPr>
          <a:xfrm>
            <a:off x="6429378" y="3046678"/>
            <a:ext cx="4954693" cy="2799401"/>
          </a:xfrm>
          <a:prstGeom prst="rect">
            <a:avLst/>
          </a:prstGeom>
        </p:spPr>
      </p:pic>
    </p:spTree>
    <p:extLst>
      <p:ext uri="{BB962C8B-B14F-4D97-AF65-F5344CB8AC3E}">
        <p14:creationId xmlns:p14="http://schemas.microsoft.com/office/powerpoint/2010/main" val="300328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Health promotion approaches</a:t>
            </a:r>
            <a:br>
              <a:rPr lang="en-GB" sz="4000">
                <a:solidFill>
                  <a:srgbClr val="FFFFFF"/>
                </a:solidFill>
              </a:rPr>
            </a:br>
            <a:r>
              <a:rPr lang="en-GB" sz="4000">
                <a:solidFill>
                  <a:srgbClr val="FFFFFF"/>
                </a:solidFill>
              </a:rPr>
              <a:t>and strategies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Health promotion is aimed at improving the health of an individual or community or changing behaviour that may have a negative influence on health. </a:t>
            </a:r>
          </a:p>
          <a:p>
            <a:pPr marL="0" indent="0">
              <a:buNone/>
            </a:pPr>
            <a:endParaRPr lang="en-GB" sz="2000"/>
          </a:p>
          <a:p>
            <a:endParaRPr lang="en-GB" sz="2000"/>
          </a:p>
        </p:txBody>
      </p:sp>
    </p:spTree>
    <p:extLst>
      <p:ext uri="{BB962C8B-B14F-4D97-AF65-F5344CB8AC3E}">
        <p14:creationId xmlns:p14="http://schemas.microsoft.com/office/powerpoint/2010/main" val="662094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Health Promotion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Health promotion approaches and strategies range from individually focused interventions (such as posters providing positive health messages) through to the Development of a national health promoting policy (such as the National Mental Health Strategy</a:t>
            </a:r>
          </a:p>
        </p:txBody>
      </p:sp>
    </p:spTree>
    <p:extLst>
      <p:ext uri="{BB962C8B-B14F-4D97-AF65-F5344CB8AC3E}">
        <p14:creationId xmlns:p14="http://schemas.microsoft.com/office/powerpoint/2010/main" val="1717957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39784"/>
          </a:xfrm>
        </p:spPr>
        <p:txBody>
          <a:bodyPr>
            <a:normAutofit/>
          </a:bodyPr>
          <a:lstStyle/>
          <a:p>
            <a:r>
              <a:rPr lang="en-AU" sz="2800" b="1" dirty="0"/>
              <a:t>Figure 3.4 A framework for health promotion</a:t>
            </a:r>
            <a:endParaRPr lang="en-AU" sz="2800" dirty="0"/>
          </a:p>
        </p:txBody>
      </p:sp>
      <p:sp>
        <p:nvSpPr>
          <p:cNvPr id="3" name="Content Placeholder 2"/>
          <p:cNvSpPr>
            <a:spLocks noGrp="1"/>
          </p:cNvSpPr>
          <p:nvPr>
            <p:ph idx="1"/>
          </p:nvPr>
        </p:nvSpPr>
        <p:spPr>
          <a:xfrm>
            <a:off x="1981200" y="1357299"/>
            <a:ext cx="8229600" cy="4768865"/>
          </a:xfrm>
        </p:spPr>
        <p:txBody>
          <a:bodyPr>
            <a:normAutofit/>
          </a:bodyPr>
          <a:lstStyle/>
          <a:p>
            <a:pPr>
              <a:buNone/>
            </a:pPr>
            <a:r>
              <a:rPr lang="en-AU" sz="2000" b="1" dirty="0"/>
              <a:t>				Health promotion</a:t>
            </a:r>
          </a:p>
          <a:p>
            <a:pPr>
              <a:buNone/>
            </a:pPr>
            <a:endParaRPr lang="en-AU" sz="2000" b="1" dirty="0"/>
          </a:p>
          <a:p>
            <a:pPr>
              <a:buNone/>
            </a:pPr>
            <a:endParaRPr lang="en-AU" sz="2000" b="1" dirty="0"/>
          </a:p>
          <a:p>
            <a:pPr>
              <a:buNone/>
            </a:pPr>
            <a:r>
              <a:rPr lang="en-AU" sz="1600" b="1" dirty="0"/>
              <a:t>			Focus                Strategies                                                               Outcomes</a:t>
            </a:r>
          </a:p>
          <a:p>
            <a:pPr>
              <a:buNone/>
            </a:pPr>
            <a:endParaRPr lang="en-AU" sz="1600" b="1" dirty="0"/>
          </a:p>
          <a:p>
            <a:pPr>
              <a:buNone/>
            </a:pPr>
            <a:r>
              <a:rPr lang="en-AU" sz="1600" b="1" dirty="0"/>
              <a:t>Illness</a:t>
            </a:r>
          </a:p>
          <a:p>
            <a:pPr>
              <a:buNone/>
            </a:pPr>
            <a:r>
              <a:rPr lang="en-AU" sz="1600" b="1" dirty="0"/>
              <a:t>or health                                                                                                                                                                                             </a:t>
            </a:r>
          </a:p>
          <a:p>
            <a:pPr>
              <a:buNone/>
            </a:pPr>
            <a:r>
              <a:rPr lang="en-AU" sz="1600" b="1" dirty="0"/>
              <a:t>Risk	                                                                                                         Impact</a:t>
            </a:r>
            <a:endParaRPr lang="en-AU" sz="1600" dirty="0"/>
          </a:p>
        </p:txBody>
      </p:sp>
      <p:sp>
        <p:nvSpPr>
          <p:cNvPr id="4" name="Right Arrow 3"/>
          <p:cNvSpPr/>
          <p:nvPr/>
        </p:nvSpPr>
        <p:spPr>
          <a:xfrm>
            <a:off x="2952728" y="3429000"/>
            <a:ext cx="428628" cy="2857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026" name="Picture 2"/>
          <p:cNvPicPr>
            <a:picLocks noChangeAspect="1" noChangeArrowheads="1"/>
          </p:cNvPicPr>
          <p:nvPr/>
        </p:nvPicPr>
        <p:blipFill>
          <a:blip r:embed="rId2" cstate="print"/>
          <a:srcRect/>
          <a:stretch>
            <a:fillRect/>
          </a:stretch>
        </p:blipFill>
        <p:spPr bwMode="auto">
          <a:xfrm>
            <a:off x="3738546" y="3286125"/>
            <a:ext cx="838200" cy="447675"/>
          </a:xfrm>
          <a:prstGeom prst="rect">
            <a:avLst/>
          </a:prstGeom>
          <a:noFill/>
          <a:ln w="9525">
            <a:noFill/>
            <a:miter lim="800000"/>
            <a:headEnd/>
            <a:tailEnd/>
          </a:ln>
        </p:spPr>
      </p:pic>
      <p:pic>
        <p:nvPicPr>
          <p:cNvPr id="1027" name="Picture 3"/>
          <p:cNvPicPr>
            <a:picLocks noChangeAspect="1" noChangeArrowheads="1"/>
          </p:cNvPicPr>
          <p:nvPr/>
        </p:nvPicPr>
        <p:blipFill>
          <a:blip r:embed="rId2" cstate="print"/>
          <a:srcRect/>
          <a:stretch>
            <a:fillRect/>
          </a:stretch>
        </p:blipFill>
        <p:spPr bwMode="auto">
          <a:xfrm>
            <a:off x="5676900" y="3205164"/>
            <a:ext cx="838200" cy="447675"/>
          </a:xfrm>
          <a:prstGeom prst="rect">
            <a:avLst/>
          </a:prstGeom>
          <a:noFill/>
          <a:ln w="9525">
            <a:noFill/>
            <a:miter lim="800000"/>
            <a:headEnd/>
            <a:tailEnd/>
          </a:ln>
        </p:spPr>
      </p:pic>
      <p:sp>
        <p:nvSpPr>
          <p:cNvPr id="7" name="Rounded Rectangle 6"/>
          <p:cNvSpPr/>
          <p:nvPr/>
        </p:nvSpPr>
        <p:spPr>
          <a:xfrm>
            <a:off x="3452794" y="3143248"/>
            <a:ext cx="1214446"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AU" sz="1400" dirty="0"/>
              <a:t>Individuals</a:t>
            </a:r>
          </a:p>
          <a:p>
            <a:pPr algn="ctr">
              <a:buFont typeface="Arial" pitchFamily="34" charset="0"/>
              <a:buChar char="•"/>
            </a:pPr>
            <a:r>
              <a:rPr lang="en-AU" sz="1400" dirty="0"/>
              <a:t>Groups</a:t>
            </a:r>
          </a:p>
          <a:p>
            <a:pPr algn="ctr">
              <a:buFont typeface="Arial" pitchFamily="34" charset="0"/>
              <a:buChar char="•"/>
            </a:pPr>
            <a:r>
              <a:rPr lang="en-AU" sz="1400" dirty="0"/>
              <a:t>Populations</a:t>
            </a:r>
          </a:p>
        </p:txBody>
      </p:sp>
      <p:sp>
        <p:nvSpPr>
          <p:cNvPr id="8" name="Right Arrow 7"/>
          <p:cNvSpPr/>
          <p:nvPr/>
        </p:nvSpPr>
        <p:spPr>
          <a:xfrm>
            <a:off x="4738678" y="3500438"/>
            <a:ext cx="428628" cy="2143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Rounded Rectangle 8"/>
          <p:cNvSpPr/>
          <p:nvPr/>
        </p:nvSpPr>
        <p:spPr>
          <a:xfrm>
            <a:off x="5167306" y="3000372"/>
            <a:ext cx="1643074"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AU" sz="1100" dirty="0"/>
              <a:t>Lifestyle/Behavioural</a:t>
            </a:r>
          </a:p>
          <a:p>
            <a:pPr algn="ctr">
              <a:buFont typeface="Arial" pitchFamily="34" charset="0"/>
              <a:buChar char="•"/>
            </a:pPr>
            <a:r>
              <a:rPr lang="en-AU" sz="1200" dirty="0"/>
              <a:t>Preventative medical</a:t>
            </a:r>
          </a:p>
          <a:p>
            <a:pPr algn="ctr">
              <a:buFont typeface="Arial" pitchFamily="34" charset="0"/>
              <a:buChar char="•"/>
            </a:pPr>
            <a:r>
              <a:rPr lang="en-AU" sz="1200" dirty="0"/>
              <a:t>Public Health</a:t>
            </a:r>
          </a:p>
        </p:txBody>
      </p:sp>
      <p:sp>
        <p:nvSpPr>
          <p:cNvPr id="10" name="Rounded Rectangle 9"/>
          <p:cNvSpPr/>
          <p:nvPr/>
        </p:nvSpPr>
        <p:spPr>
          <a:xfrm>
            <a:off x="6810380" y="1714488"/>
            <a:ext cx="1571636"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a:t>Behavioural adaptations: changes to behaviour that will improve health</a:t>
            </a:r>
          </a:p>
        </p:txBody>
      </p:sp>
      <p:sp>
        <p:nvSpPr>
          <p:cNvPr id="12" name="Rounded Rectangle 11"/>
          <p:cNvSpPr/>
          <p:nvPr/>
        </p:nvSpPr>
        <p:spPr>
          <a:xfrm>
            <a:off x="6881818" y="4214818"/>
            <a:ext cx="1500198" cy="15001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a:t>Environmental adaptations: Changes to the environment that promote health</a:t>
            </a:r>
          </a:p>
        </p:txBody>
      </p:sp>
      <p:sp>
        <p:nvSpPr>
          <p:cNvPr id="14" name="Rounded Rectangle 13"/>
          <p:cNvSpPr/>
          <p:nvPr/>
        </p:nvSpPr>
        <p:spPr>
          <a:xfrm>
            <a:off x="8310578" y="3214686"/>
            <a:ext cx="928694"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Better health and well-being</a:t>
            </a:r>
          </a:p>
        </p:txBody>
      </p:sp>
      <p:sp>
        <p:nvSpPr>
          <p:cNvPr id="15" name="Rounded Rectangle 14"/>
          <p:cNvSpPr/>
          <p:nvPr/>
        </p:nvSpPr>
        <p:spPr>
          <a:xfrm>
            <a:off x="9525024" y="3286124"/>
            <a:ext cx="857256" cy="642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a:t>Quality of life</a:t>
            </a:r>
          </a:p>
        </p:txBody>
      </p:sp>
      <p:cxnSp>
        <p:nvCxnSpPr>
          <p:cNvPr id="18" name="Straight Arrow Connector 17"/>
          <p:cNvCxnSpPr/>
          <p:nvPr/>
        </p:nvCxnSpPr>
        <p:spPr>
          <a:xfrm flipV="1">
            <a:off x="6024562" y="2428868"/>
            <a:ext cx="714380" cy="3571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6024562" y="4500570"/>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16200000" flipH="1">
            <a:off x="8417735" y="2893215"/>
            <a:ext cx="285752" cy="21431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8453454" y="4286256"/>
            <a:ext cx="214314" cy="21431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9310710" y="3571876"/>
            <a:ext cx="14287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AU" sz="3100" b="1">
                <a:solidFill>
                  <a:srgbClr val="FFFFFF"/>
                </a:solidFill>
                <a:effectLst>
                  <a:outerShdw blurRad="38100" dist="38100" dir="2700000" algn="tl">
                    <a:srgbClr val="000000">
                      <a:alpha val="43137"/>
                    </a:srgbClr>
                  </a:outerShdw>
                </a:effectLst>
              </a:rPr>
              <a:t>Lifestyle/behavioural approaches</a:t>
            </a:r>
            <a:endParaRPr lang="en-AU" sz="310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0574" y="801866"/>
            <a:ext cx="5306084" cy="5230634"/>
          </a:xfrm>
        </p:spPr>
        <p:txBody>
          <a:bodyPr anchor="ctr">
            <a:normAutofit/>
          </a:bodyPr>
          <a:lstStyle/>
          <a:p>
            <a:pPr>
              <a:buNone/>
            </a:pPr>
            <a:r>
              <a:rPr lang="en-AU" sz="2400">
                <a:solidFill>
                  <a:srgbClr val="000000"/>
                </a:solidFill>
              </a:rPr>
              <a:t>    Lifestyle/behavioural approaches are concerned with individuals or groups whose behavioural or social situations place them at greater risk of developing unhealthy lifestyles.</a:t>
            </a:r>
          </a:p>
          <a:p>
            <a:pPr>
              <a:buNone/>
            </a:pPr>
            <a:r>
              <a:rPr lang="en-AU" sz="2400">
                <a:solidFill>
                  <a:srgbClr val="000000"/>
                </a:solidFill>
              </a:rPr>
              <a:t>	These approaches target smaller ‘at-risk’ groups within a population to change their behaviour. This is based on the theory that a change in behaviour of a small percentage of the whole population results in significantly more people changing behaviours.</a:t>
            </a:r>
          </a:p>
          <a:p>
            <a:pPr>
              <a:buNone/>
            </a:pPr>
            <a:r>
              <a:rPr lang="en-AU" sz="2400">
                <a:solidFill>
                  <a:srgbClr val="000000"/>
                </a:solidFill>
              </a:rPr>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sz="3100">
                <a:solidFill>
                  <a:srgbClr val="FFFFFF"/>
                </a:solidFill>
              </a:rPr>
              <a:t>Lifestyle/behavioural approaches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Are directed at improving the health of groups whose behaviours put their health at risk, such as people</a:t>
            </a:r>
          </a:p>
          <a:p>
            <a:r>
              <a:rPr lang="en-GB" sz="2400" dirty="0">
                <a:solidFill>
                  <a:srgbClr val="000000"/>
                </a:solidFill>
              </a:rPr>
              <a:t>Who smoke, </a:t>
            </a:r>
          </a:p>
          <a:p>
            <a:r>
              <a:rPr lang="en-GB" sz="2400" dirty="0">
                <a:solidFill>
                  <a:srgbClr val="000000"/>
                </a:solidFill>
              </a:rPr>
              <a:t>Have poor nutrition, </a:t>
            </a:r>
          </a:p>
          <a:p>
            <a:r>
              <a:rPr lang="en-GB" sz="2400" dirty="0">
                <a:solidFill>
                  <a:srgbClr val="000000"/>
                </a:solidFill>
              </a:rPr>
              <a:t>Physically inactive or misuse substances. </a:t>
            </a:r>
          </a:p>
          <a:p>
            <a:r>
              <a:rPr lang="en-GB" sz="2400" dirty="0">
                <a:solidFill>
                  <a:srgbClr val="000000"/>
                </a:solidFill>
              </a:rPr>
              <a:t>These approaches use health education and social marketing.</a:t>
            </a:r>
          </a:p>
        </p:txBody>
      </p:sp>
    </p:spTree>
    <p:extLst>
      <p:ext uri="{BB962C8B-B14F-4D97-AF65-F5344CB8AC3E}">
        <p14:creationId xmlns:p14="http://schemas.microsoft.com/office/powerpoint/2010/main" val="2978181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9B7115-9AE4-42DB-99AC-EAC624315204}"/>
              </a:ext>
            </a:extLst>
          </p:cNvPr>
          <p:cNvSpPr>
            <a:spLocks noGrp="1"/>
          </p:cNvSpPr>
          <p:nvPr>
            <p:ph type="title"/>
          </p:nvPr>
        </p:nvSpPr>
        <p:spPr>
          <a:xfrm>
            <a:off x="6094105" y="802955"/>
            <a:ext cx="4977976" cy="1454051"/>
          </a:xfrm>
        </p:spPr>
        <p:txBody>
          <a:bodyPr>
            <a:normAutofit/>
          </a:bodyPr>
          <a:lstStyle/>
          <a:p>
            <a:r>
              <a:rPr lang="en-GB">
                <a:solidFill>
                  <a:srgbClr val="000000"/>
                </a:solidFill>
              </a:rPr>
              <a:t>Social Marketing</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Marketing">
            <a:extLst>
              <a:ext uri="{FF2B5EF4-FFF2-40B4-BE49-F238E27FC236}">
                <a16:creationId xmlns:a16="http://schemas.microsoft.com/office/drawing/2014/main" id="{D03DE2B3-5300-4D45-B106-1F6ADE819D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4C40B5D3-8C42-4E51-B141-8C26065130C2}"/>
              </a:ext>
            </a:extLst>
          </p:cNvPr>
          <p:cNvSpPr>
            <a:spLocks noGrp="1"/>
          </p:cNvSpPr>
          <p:nvPr>
            <p:ph idx="1"/>
          </p:nvPr>
        </p:nvSpPr>
        <p:spPr>
          <a:xfrm>
            <a:off x="6090574" y="2421682"/>
            <a:ext cx="4977578" cy="3639289"/>
          </a:xfrm>
        </p:spPr>
        <p:txBody>
          <a:bodyPr anchor="ctr">
            <a:normAutofit/>
          </a:bodyPr>
          <a:lstStyle/>
          <a:p>
            <a:r>
              <a:rPr lang="en-US" sz="2000" dirty="0">
                <a:solidFill>
                  <a:srgbClr val="000000"/>
                </a:solidFill>
              </a:rPr>
              <a:t>Social marketing may broadly be defined as the application of marketing techniques to social problems. It covers a wide variety of disciplines including health education, advertising, economics, business management, scientific research, systems analysis, community organization, psychology and epidemiology.</a:t>
            </a:r>
          </a:p>
          <a:p>
            <a:r>
              <a:rPr lang="en-US" sz="2000" dirty="0">
                <a:solidFill>
                  <a:srgbClr val="000000"/>
                </a:solidFill>
              </a:rPr>
              <a:t> Social marketing aims to persuade or motivate people to adopt specific courses of action or </a:t>
            </a:r>
            <a:r>
              <a:rPr lang="en-US" sz="2000" dirty="0" err="1">
                <a:solidFill>
                  <a:srgbClr val="000000"/>
                </a:solidFill>
              </a:rPr>
              <a:t>behaviour</a:t>
            </a:r>
            <a:r>
              <a:rPr lang="en-US" sz="2000" dirty="0">
                <a:solidFill>
                  <a:srgbClr val="000000"/>
                </a:solidFill>
              </a:rPr>
              <a:t> which are generally accepted as being beneficial.</a:t>
            </a:r>
            <a:r>
              <a:rPr lang="en-US" sz="2000" b="0" i="0" dirty="0">
                <a:solidFill>
                  <a:srgbClr val="000000"/>
                </a:solidFill>
                <a:effectLst/>
                <a:latin typeface="Roboto"/>
              </a:rPr>
              <a:t>.</a:t>
            </a:r>
          </a:p>
        </p:txBody>
      </p:sp>
    </p:spTree>
    <p:extLst>
      <p:ext uri="{BB962C8B-B14F-4D97-AF65-F5344CB8AC3E}">
        <p14:creationId xmlns:p14="http://schemas.microsoft.com/office/powerpoint/2010/main" val="2019973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A2788C7-ABEC-470A-A20E-5C22857DE068}"/>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Social Marketing</a:t>
            </a:r>
          </a:p>
        </p:txBody>
      </p:sp>
      <p:sp>
        <p:nvSpPr>
          <p:cNvPr id="3" name="Content Placeholder 2">
            <a:extLst>
              <a:ext uri="{FF2B5EF4-FFF2-40B4-BE49-F238E27FC236}">
                <a16:creationId xmlns:a16="http://schemas.microsoft.com/office/drawing/2014/main" id="{A8CFFB50-3FC3-4088-9061-39DE4BB77393}"/>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It cannot create the behaviour, it can only help to gain acceptance and a willingness to adopt the behaviour. </a:t>
            </a:r>
          </a:p>
          <a:p>
            <a:r>
              <a:rPr lang="en-US" sz="2400">
                <a:solidFill>
                  <a:srgbClr val="000000"/>
                </a:solidFill>
              </a:rPr>
              <a:t>Ward (1986), for example, illustrates the use of social marketing in the prevention and control of diseases, First a vaccine must be produced, then social marketing can be used to help gain acceptance of the need for the vaccine, to make resources available for further development, and to create a willingness of both physicians and the public to use it</a:t>
            </a:r>
            <a:endParaRPr lang="en-GB" sz="2400">
              <a:solidFill>
                <a:srgbClr val="000000"/>
              </a:solidFill>
            </a:endParaRPr>
          </a:p>
        </p:txBody>
      </p:sp>
    </p:spTree>
    <p:extLst>
      <p:ext uri="{BB962C8B-B14F-4D97-AF65-F5344CB8AC3E}">
        <p14:creationId xmlns:p14="http://schemas.microsoft.com/office/powerpoint/2010/main" val="2491817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Damaging health behaviours.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Smoking has been identified as one of the most significant causes of avoidable death and disease. </a:t>
            </a:r>
          </a:p>
          <a:p>
            <a:r>
              <a:rPr lang="en-GB" sz="2400">
                <a:solidFill>
                  <a:srgbClr val="000000"/>
                </a:solidFill>
              </a:rPr>
              <a:t>Describe some health promotion programs that have been developed to reduce the impact of smoking.</a:t>
            </a:r>
          </a:p>
          <a:p>
            <a:endParaRPr lang="en-GB" sz="2400">
              <a:solidFill>
                <a:srgbClr val="000000"/>
              </a:solidFill>
            </a:endParaRPr>
          </a:p>
        </p:txBody>
      </p:sp>
    </p:spTree>
    <p:extLst>
      <p:ext uri="{BB962C8B-B14F-4D97-AF65-F5344CB8AC3E}">
        <p14:creationId xmlns:p14="http://schemas.microsoft.com/office/powerpoint/2010/main" val="3010925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p:cNvSpPr>
            <a:spLocks noGrp="1"/>
          </p:cNvSpPr>
          <p:nvPr>
            <p:ph type="title"/>
          </p:nvPr>
        </p:nvSpPr>
        <p:spPr>
          <a:xfrm>
            <a:off x="640079" y="2053641"/>
            <a:ext cx="3669161" cy="2760098"/>
          </a:xfrm>
        </p:spPr>
        <p:txBody>
          <a:bodyPr>
            <a:normAutofit/>
          </a:bodyPr>
          <a:lstStyle/>
          <a:p>
            <a:r>
              <a:rPr lang="en-AU">
                <a:solidFill>
                  <a:srgbClr val="FFFFFF"/>
                </a:solidFill>
                <a:effectLst>
                  <a:outerShdw blurRad="38100" dist="38100" dir="2700000" algn="tl">
                    <a:srgbClr val="000000">
                      <a:alpha val="43137"/>
                    </a:srgbClr>
                  </a:outerShdw>
                </a:effectLst>
              </a:rPr>
              <a:t>Individual lifestyle approach</a:t>
            </a:r>
          </a:p>
        </p:txBody>
      </p:sp>
      <p:sp>
        <p:nvSpPr>
          <p:cNvPr id="6" name="Content Placeholder 5"/>
          <p:cNvSpPr>
            <a:spLocks noGrp="1"/>
          </p:cNvSpPr>
          <p:nvPr>
            <p:ph idx="1"/>
          </p:nvPr>
        </p:nvSpPr>
        <p:spPr>
          <a:xfrm>
            <a:off x="6090574" y="801866"/>
            <a:ext cx="5306084" cy="5230634"/>
          </a:xfrm>
        </p:spPr>
        <p:txBody>
          <a:bodyPr anchor="ctr">
            <a:normAutofit/>
          </a:bodyPr>
          <a:lstStyle/>
          <a:p>
            <a:r>
              <a:rPr lang="en-AU" sz="2000" dirty="0">
                <a:solidFill>
                  <a:srgbClr val="000000"/>
                </a:solidFill>
              </a:rPr>
              <a:t>   The individual lifestyle approach to health promotion is based on the principles that the major causes of morbidity and mortality within countries are diseases resulting from poor lifestyle behaviour choices. This approach tends to blame individuals for their poor health.</a:t>
            </a:r>
          </a:p>
          <a:p>
            <a:r>
              <a:rPr lang="en-AU" sz="2000" dirty="0">
                <a:solidFill>
                  <a:srgbClr val="000000"/>
                </a:solidFill>
              </a:rPr>
              <a:t>   It presumes that, with relevant information, people will change their actions and way of thinking to improve their health. However, the individual lifestyle approach to health promotion does not explain why people make unwise health choices in the first place and fails to recognise the factors that influence an individual’s behaviour, such as social, economic and environmental factors.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AU">
                <a:solidFill>
                  <a:srgbClr val="FFFFFF"/>
                </a:solidFill>
                <a:effectLst>
                  <a:outerShdw blurRad="38100" dist="38100" dir="2700000" algn="tl">
                    <a:srgbClr val="000000">
                      <a:alpha val="43137"/>
                    </a:srgbClr>
                  </a:outerShdw>
                </a:effectLst>
              </a:rPr>
              <a:t>Socio-environmental approach</a:t>
            </a:r>
          </a:p>
        </p:txBody>
      </p:sp>
      <p:sp>
        <p:nvSpPr>
          <p:cNvPr id="3" name="Content Placeholder 2"/>
          <p:cNvSpPr>
            <a:spLocks noGrp="1"/>
          </p:cNvSpPr>
          <p:nvPr>
            <p:ph idx="1"/>
          </p:nvPr>
        </p:nvSpPr>
        <p:spPr>
          <a:xfrm>
            <a:off x="6090574" y="801866"/>
            <a:ext cx="5306084" cy="5230634"/>
          </a:xfrm>
        </p:spPr>
        <p:txBody>
          <a:bodyPr anchor="ctr">
            <a:normAutofit/>
          </a:bodyPr>
          <a:lstStyle/>
          <a:p>
            <a:r>
              <a:rPr lang="en-AU" sz="2200" dirty="0">
                <a:solidFill>
                  <a:srgbClr val="000000"/>
                </a:solidFill>
              </a:rPr>
              <a:t>    The socio-environmental approach promotes health by addressing the social determinants of health, such as access to food, housing, income, employment, transport and education and factors such as addiction, social isolation and early life experiences.</a:t>
            </a:r>
          </a:p>
          <a:p>
            <a:r>
              <a:rPr lang="en-AU" sz="2200" dirty="0">
                <a:solidFill>
                  <a:srgbClr val="000000"/>
                </a:solidFill>
              </a:rPr>
              <a:t> Health promotion actions commonly used in the socio-environmental approach include:</a:t>
            </a:r>
          </a:p>
          <a:p>
            <a:pPr>
              <a:buNone/>
            </a:pPr>
            <a:r>
              <a:rPr lang="en-AU" sz="2200" dirty="0">
                <a:solidFill>
                  <a:srgbClr val="000000"/>
                </a:solidFill>
              </a:rPr>
              <a:t>     • Creating environments that support health (for example, a school providing trees and sheltered areas to protect students and staff from the Sun’s rays)</a:t>
            </a:r>
          </a:p>
          <a:p>
            <a:pPr>
              <a:buNone/>
            </a:pPr>
            <a:r>
              <a:rPr lang="en-AU" sz="2200" dirty="0">
                <a:solidFill>
                  <a:srgbClr val="000000"/>
                </a:solidFill>
              </a:rPr>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Working at the community level</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Working with communities to strengthen their development (for example, a school developing a nutrition policy to promote healthy eating and selling nutritious food in the canteen)</a:t>
            </a:r>
          </a:p>
          <a:p>
            <a:r>
              <a:rPr lang="en-GB" sz="2400" dirty="0">
                <a:solidFill>
                  <a:srgbClr val="000000"/>
                </a:solidFill>
              </a:rPr>
              <a:t> Advocating for public policy (for example, a school becoming a health promoting school).</a:t>
            </a:r>
          </a:p>
          <a:p>
            <a:r>
              <a:rPr lang="en-GB" sz="2400" dirty="0">
                <a:solidFill>
                  <a:srgbClr val="000000"/>
                </a:solidFill>
              </a:rPr>
              <a:t>However what about mental health? </a:t>
            </a:r>
          </a:p>
        </p:txBody>
      </p:sp>
    </p:spTree>
    <p:extLst>
      <p:ext uri="{BB962C8B-B14F-4D97-AF65-F5344CB8AC3E}">
        <p14:creationId xmlns:p14="http://schemas.microsoft.com/office/powerpoint/2010/main" val="11528120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42FD7A-0BD3-4DE6-9A23-8CAE689E4F40}"/>
              </a:ext>
            </a:extLst>
          </p:cNvPr>
          <p:cNvSpPr>
            <a:spLocks noGrp="1"/>
          </p:cNvSpPr>
          <p:nvPr>
            <p:ph type="title"/>
          </p:nvPr>
        </p:nvSpPr>
        <p:spPr>
          <a:xfrm>
            <a:off x="640079" y="2053641"/>
            <a:ext cx="3669161" cy="2760098"/>
          </a:xfrm>
        </p:spPr>
        <p:txBody>
          <a:bodyPr>
            <a:normAutofit/>
          </a:bodyPr>
          <a:lstStyle/>
          <a:p>
            <a:r>
              <a:rPr lang="en-GB">
                <a:solidFill>
                  <a:srgbClr val="FFFFFF"/>
                </a:solidFill>
              </a:rPr>
              <a:t>Mentally Health Schools Wales </a:t>
            </a:r>
          </a:p>
        </p:txBody>
      </p:sp>
      <p:sp>
        <p:nvSpPr>
          <p:cNvPr id="3" name="Content Placeholder 2">
            <a:extLst>
              <a:ext uri="{FF2B5EF4-FFF2-40B4-BE49-F238E27FC236}">
                <a16:creationId xmlns:a16="http://schemas.microsoft.com/office/drawing/2014/main" id="{4F6327DB-5344-4C93-93D6-C4A56E4DEF15}"/>
              </a:ext>
            </a:extLst>
          </p:cNvPr>
          <p:cNvSpPr>
            <a:spLocks noGrp="1"/>
          </p:cNvSpPr>
          <p:nvPr>
            <p:ph idx="1"/>
          </p:nvPr>
        </p:nvSpPr>
        <p:spPr>
          <a:xfrm>
            <a:off x="6090574" y="801866"/>
            <a:ext cx="5306084" cy="5230634"/>
          </a:xfrm>
        </p:spPr>
        <p:txBody>
          <a:bodyPr anchor="ctr">
            <a:normAutofit/>
          </a:bodyPr>
          <a:lstStyle/>
          <a:p>
            <a:r>
              <a:rPr lang="en-US" sz="2000" b="0" i="0" dirty="0">
                <a:solidFill>
                  <a:srgbClr val="000000"/>
                </a:solidFill>
                <a:effectLst/>
                <a:latin typeface="Verdana" panose="020B0604030504040204" pitchFamily="34" charset="0"/>
              </a:rPr>
              <a:t>A whole-school approach to children and young people’s mental health and wellbeing has been a recent key focus for the Welsh government.</a:t>
            </a:r>
          </a:p>
          <a:p>
            <a:r>
              <a:rPr lang="en-US" sz="2000" b="0" i="0" dirty="0">
                <a:solidFill>
                  <a:srgbClr val="000000"/>
                </a:solidFill>
                <a:effectLst/>
                <a:latin typeface="Verdana" panose="020B0604030504040204" pitchFamily="34" charset="0"/>
              </a:rPr>
              <a:t>The Curriculum for Wales, coming in 2022, features Health and Wellbeing as one of the key areas of learning, and wellbeing is woven through the other curriculum areas.</a:t>
            </a:r>
          </a:p>
          <a:p>
            <a:r>
              <a:rPr lang="en-US" sz="2000" b="0" i="0" dirty="0">
                <a:solidFill>
                  <a:srgbClr val="000000"/>
                </a:solidFill>
                <a:effectLst/>
                <a:latin typeface="Verdana" panose="020B0604030504040204" pitchFamily="34" charset="0"/>
              </a:rPr>
              <a:t>The government is developing </a:t>
            </a:r>
            <a:r>
              <a:rPr lang="en-US" sz="2000" b="0" i="0" u="sng" dirty="0">
                <a:solidFill>
                  <a:srgbClr val="000000"/>
                </a:solidFill>
                <a:effectLst/>
                <a:latin typeface="Verdana" panose="020B0604030504040204" pitchFamily="34" charset="0"/>
                <a:hlinkClick r:id="rId3"/>
              </a:rPr>
              <a:t>statutory guidance</a:t>
            </a:r>
            <a:r>
              <a:rPr lang="en-US" sz="2000" b="0" i="0" dirty="0">
                <a:solidFill>
                  <a:srgbClr val="000000"/>
                </a:solidFill>
                <a:effectLst/>
                <a:latin typeface="Verdana" panose="020B0604030504040204" pitchFamily="34" charset="0"/>
              </a:rPr>
              <a:t> for schools on a whole-school approach to mental health, and recently doubled the amount of funding available to local authorities to help them implement a whole-school approach.</a:t>
            </a:r>
          </a:p>
          <a:p>
            <a:endParaRPr lang="en-GB" sz="2000" dirty="0">
              <a:solidFill>
                <a:srgbClr val="000000"/>
              </a:solidFill>
            </a:endParaRPr>
          </a:p>
        </p:txBody>
      </p:sp>
    </p:spTree>
    <p:extLst>
      <p:ext uri="{BB962C8B-B14F-4D97-AF65-F5344CB8AC3E}">
        <p14:creationId xmlns:p14="http://schemas.microsoft.com/office/powerpoint/2010/main" val="5271363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Substance misuse and harm minimisation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A harm-minimisation approach to drug use, for example, involves a range of strategies. These include demand reduction, supply control, controlled use, safer drug use and abstinence.</a:t>
            </a:r>
          </a:p>
          <a:p>
            <a:r>
              <a:rPr lang="en-GB" sz="2400" dirty="0">
                <a:solidFill>
                  <a:srgbClr val="000000"/>
                </a:solidFill>
              </a:rPr>
              <a:t>Does this type of approach encourage drug use? </a:t>
            </a:r>
          </a:p>
          <a:p>
            <a:pPr marL="0" indent="0">
              <a:buNone/>
            </a:pPr>
            <a:endParaRPr lang="en-GB" sz="2400" dirty="0">
              <a:solidFill>
                <a:srgbClr val="000000"/>
              </a:solidFill>
            </a:endParaRPr>
          </a:p>
        </p:txBody>
      </p:sp>
    </p:spTree>
    <p:extLst>
      <p:ext uri="{BB962C8B-B14F-4D97-AF65-F5344CB8AC3E}">
        <p14:creationId xmlns:p14="http://schemas.microsoft.com/office/powerpoint/2010/main" val="29262503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5C95D-8750-4282-B07D-25857D42D12D}"/>
              </a:ext>
            </a:extLst>
          </p:cNvPr>
          <p:cNvSpPr>
            <a:spLocks noGrp="1"/>
          </p:cNvSpPr>
          <p:nvPr>
            <p:ph type="title"/>
          </p:nvPr>
        </p:nvSpPr>
        <p:spPr/>
        <p:txBody>
          <a:bodyPr/>
          <a:lstStyle/>
          <a:p>
            <a:r>
              <a:rPr lang="en-GB" dirty="0"/>
              <a:t>Popcorn time grab a cuppa </a:t>
            </a:r>
          </a:p>
        </p:txBody>
      </p:sp>
      <p:pic>
        <p:nvPicPr>
          <p:cNvPr id="4" name="Online Media 3" title="The harm reduction model of drug addiction treatment | Mark Tyndall">
            <a:hlinkClick r:id="" action="ppaction://media"/>
            <a:extLst>
              <a:ext uri="{FF2B5EF4-FFF2-40B4-BE49-F238E27FC236}">
                <a16:creationId xmlns:a16="http://schemas.microsoft.com/office/drawing/2014/main" id="{F40D302C-485A-45A8-BBA0-DFD14C44E10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6423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AU">
                <a:solidFill>
                  <a:srgbClr val="FFFFFF"/>
                </a:solidFill>
                <a:effectLst>
                  <a:outerShdw blurRad="38100" dist="38100" dir="2700000" algn="tl">
                    <a:srgbClr val="000000">
                      <a:alpha val="43137"/>
                    </a:srgbClr>
                  </a:outerShdw>
                </a:effectLst>
              </a:rPr>
              <a:t>Harm-minimisation approach</a:t>
            </a:r>
          </a:p>
        </p:txBody>
      </p:sp>
      <p:sp>
        <p:nvSpPr>
          <p:cNvPr id="3" name="Content Placeholder 2"/>
          <p:cNvSpPr>
            <a:spLocks noGrp="1"/>
          </p:cNvSpPr>
          <p:nvPr>
            <p:ph idx="1"/>
          </p:nvPr>
        </p:nvSpPr>
        <p:spPr>
          <a:xfrm>
            <a:off x="4978708" y="885651"/>
            <a:ext cx="6525220" cy="4616849"/>
          </a:xfrm>
        </p:spPr>
        <p:txBody>
          <a:bodyPr anchor="ctr">
            <a:normAutofit/>
          </a:bodyPr>
          <a:lstStyle/>
          <a:p>
            <a:r>
              <a:rPr lang="en-AU" sz="2000" dirty="0"/>
              <a:t>The harm-minimisation approach accepts that, despite our best efforts, some people will choose to engage in risk-taking behaviour, such as drug use or unsafe sexual activity. </a:t>
            </a:r>
          </a:p>
          <a:p>
            <a:pPr>
              <a:buNone/>
            </a:pPr>
            <a:endParaRPr lang="en-AU" sz="2000" dirty="0"/>
          </a:p>
          <a:p>
            <a:r>
              <a:rPr lang="en-AU" sz="2000" dirty="0"/>
              <a:t>The harm minimisation approach aims to reduce the adverse health, social and economic consequences of risk-taking behaviours by minimising or limiting the harms and hazards for both the community and the individual without necessarily eliminating use.</a:t>
            </a:r>
          </a:p>
          <a:p>
            <a:pPr>
              <a:buNone/>
            </a:pPr>
            <a:r>
              <a:rPr lang="en-AU" sz="2000" dirty="0"/>
              <a:t>		</a:t>
            </a:r>
            <a:endParaRPr lang="en-AU" sz="2000" u="sng"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AU" b="1">
                <a:solidFill>
                  <a:srgbClr val="FFFFFF"/>
                </a:solidFill>
                <a:effectLst>
                  <a:outerShdw blurRad="38100" dist="38100" dir="2700000" algn="tl">
                    <a:srgbClr val="000000">
                      <a:alpha val="43137"/>
                    </a:srgbClr>
                  </a:outerShdw>
                </a:effectLst>
              </a:rPr>
              <a:t>Preventative medical approaches</a:t>
            </a:r>
            <a:endParaRPr lang="en-AU">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AU" sz="2000" dirty="0">
                <a:solidFill>
                  <a:srgbClr val="000000"/>
                </a:solidFill>
              </a:rPr>
              <a:t>Preventative medical approaches are the traditional approaches of the health sector, which regards health as the absence of illness and disease. </a:t>
            </a:r>
          </a:p>
          <a:p>
            <a:r>
              <a:rPr lang="en-AU" sz="2000" dirty="0">
                <a:solidFill>
                  <a:srgbClr val="000000"/>
                </a:solidFill>
              </a:rPr>
              <a:t>These approaches are directed at improving physiological risk factors; that is, those relating to the way living things function.</a:t>
            </a:r>
          </a:p>
          <a:p>
            <a:pPr>
              <a:buNone/>
            </a:pPr>
            <a:endParaRPr lang="en-AU" sz="2000" dirty="0">
              <a:solidFill>
                <a:srgbClr val="000000"/>
              </a:solidFill>
            </a:endParaRPr>
          </a:p>
          <a:p>
            <a:r>
              <a:rPr lang="en-AU" sz="2000" dirty="0">
                <a:solidFill>
                  <a:srgbClr val="000000"/>
                </a:solidFill>
              </a:rPr>
              <a:t>Examples are high blood pressure and lack of immunisation. </a:t>
            </a:r>
          </a:p>
          <a:p>
            <a:pPr>
              <a:buNone/>
            </a:pPr>
            <a:endParaRPr lang="en-AU" sz="2000" dirty="0">
              <a:solidFill>
                <a:srgbClr val="000000"/>
              </a:solidFill>
            </a:endParaRPr>
          </a:p>
          <a:p>
            <a:r>
              <a:rPr lang="en-AU" sz="2000" dirty="0">
                <a:solidFill>
                  <a:srgbClr val="000000"/>
                </a:solidFill>
              </a:rPr>
              <a:t>These approaches also focus on the treatment and prevention of disease.</a:t>
            </a:r>
          </a:p>
          <a:p>
            <a:pPr>
              <a:buNone/>
            </a:pPr>
            <a:endParaRPr lang="en-AU" sz="2000" dirty="0">
              <a:solidFill>
                <a:srgbClr val="000000"/>
              </a:solidFill>
            </a:endParaRPr>
          </a:p>
          <a:p>
            <a:pPr>
              <a:buNone/>
            </a:pPr>
            <a:r>
              <a:rPr lang="en-AU" sz="2000" dirty="0">
                <a:solidFill>
                  <a:srgbClr val="000000"/>
                </a:solidFill>
              </a:rPr>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0"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AU" b="1" dirty="0">
                <a:solidFill>
                  <a:srgbClr val="FFFFFF"/>
                </a:solidFill>
                <a:effectLst>
                  <a:outerShdw blurRad="38100" dist="38100" dir="2700000" algn="tl">
                    <a:srgbClr val="000000">
                      <a:alpha val="43137"/>
                    </a:srgbClr>
                  </a:outerShdw>
                </a:effectLst>
              </a:rPr>
              <a:t>Public health approaches</a:t>
            </a:r>
            <a:endParaRPr lang="en-AU" dirty="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978708" y="885651"/>
            <a:ext cx="6525220" cy="4616849"/>
          </a:xfrm>
        </p:spPr>
        <p:txBody>
          <a:bodyPr anchor="ctr">
            <a:normAutofit/>
          </a:bodyPr>
          <a:lstStyle/>
          <a:p>
            <a:r>
              <a:rPr lang="en-AU" sz="2400" dirty="0"/>
              <a:t>Public health approaches aim to provide the maximum benefit for the largest number of people.</a:t>
            </a:r>
          </a:p>
          <a:p>
            <a:r>
              <a:rPr lang="en-AU" sz="2400" dirty="0"/>
              <a:t>They are concerned with preventing disease or injury from occurring or reoccurring, promoting health, and returning health to populations and communities following natural or man-made disasters. </a:t>
            </a:r>
          </a:p>
          <a:p>
            <a:pPr>
              <a:buNone/>
            </a:pPr>
            <a:r>
              <a:rPr lang="en-AU" sz="2400" dirty="0"/>
              <a:t>	</a:t>
            </a:r>
            <a:endParaRPr lang="en-AU" sz="2400" u="sng"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1932</Words>
  <Application>Microsoft Office PowerPoint</Application>
  <PresentationFormat>Widescreen</PresentationFormat>
  <Paragraphs>157</Paragraphs>
  <Slides>36</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Roboto</vt:lpstr>
      <vt:lpstr>Verdana</vt:lpstr>
      <vt:lpstr>Office Theme</vt:lpstr>
      <vt:lpstr>Strategies for promoting Health</vt:lpstr>
      <vt:lpstr>What is health promotion?</vt:lpstr>
      <vt:lpstr>Additional benefits of health promotion</vt:lpstr>
      <vt:lpstr>Health promotion encompasses a range of activities</vt:lpstr>
      <vt:lpstr>Responsibility for health promotion</vt:lpstr>
      <vt:lpstr>Individuals</vt:lpstr>
      <vt:lpstr>Prudent Health Care</vt:lpstr>
      <vt:lpstr>Community groups/schools</vt:lpstr>
      <vt:lpstr>Government</vt:lpstr>
      <vt:lpstr>A healthier Wales </vt:lpstr>
      <vt:lpstr>Areas of focus in the community </vt:lpstr>
      <vt:lpstr>Do schools have a role to play in health promotion ? </vt:lpstr>
      <vt:lpstr>Healthy schools, healthy children?</vt:lpstr>
      <vt:lpstr>Supporting young people</vt:lpstr>
      <vt:lpstr>Talking point! Break out time</vt:lpstr>
      <vt:lpstr>Non-government organisations</vt:lpstr>
      <vt:lpstr>International organisations</vt:lpstr>
      <vt:lpstr>The United Nations (UN) </vt:lpstr>
      <vt:lpstr>Other governing bodies </vt:lpstr>
      <vt:lpstr>Health promotion approaches and strategies</vt:lpstr>
      <vt:lpstr>Health Promotion </vt:lpstr>
      <vt:lpstr>Figure 3.4 A framework for health promotion</vt:lpstr>
      <vt:lpstr>Lifestyle/behavioural approaches</vt:lpstr>
      <vt:lpstr>Lifestyle/behavioural approaches </vt:lpstr>
      <vt:lpstr>Social Marketing</vt:lpstr>
      <vt:lpstr>Social Marketing</vt:lpstr>
      <vt:lpstr>Damaging health behaviours.</vt:lpstr>
      <vt:lpstr>Individual lifestyle approach</vt:lpstr>
      <vt:lpstr>Socio-environmental approach</vt:lpstr>
      <vt:lpstr>Working at the community level</vt:lpstr>
      <vt:lpstr>Mentally Health Schools Wales </vt:lpstr>
      <vt:lpstr>Substance misuse and harm minimisation </vt:lpstr>
      <vt:lpstr>Popcorn time grab a cuppa </vt:lpstr>
      <vt:lpstr>Harm-minimisation approach</vt:lpstr>
      <vt:lpstr>Preventative medical approaches</vt:lpstr>
      <vt:lpstr>Public health approaches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promoting Health</dc:title>
  <dc:creator>Felicity Page</dc:creator>
  <cp:lastModifiedBy>Felicity Page</cp:lastModifiedBy>
  <cp:revision>1</cp:revision>
  <dcterms:created xsi:type="dcterms:W3CDTF">2021-02-18T10:28:23Z</dcterms:created>
  <dcterms:modified xsi:type="dcterms:W3CDTF">2021-02-18T11:39:59Z</dcterms:modified>
</cp:coreProperties>
</file>