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7"/>
  </p:notesMasterIdLst>
  <p:sldIdLst>
    <p:sldId id="719" r:id="rId6"/>
    <p:sldId id="825" r:id="rId7"/>
    <p:sldId id="844" r:id="rId8"/>
    <p:sldId id="848" r:id="rId9"/>
    <p:sldId id="849" r:id="rId10"/>
    <p:sldId id="847" r:id="rId11"/>
    <p:sldId id="846" r:id="rId12"/>
    <p:sldId id="838" r:id="rId13"/>
    <p:sldId id="845" r:id="rId14"/>
    <p:sldId id="850" r:id="rId15"/>
    <p:sldId id="72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6B4F54-1176-4C3A-A003-AD1DBCB0C8CB}" v="5" dt="2026-10-07T08:56:47.4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9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addSld delSld modSld">
      <pc:chgData name="Jenifer Prince Devaraj" userId="c3fb109c-09d1-42a6-93f4-69472d709861" providerId="ADAL" clId="{09A26AFE-3578-4143-B1B0-81DF391638B0}" dt="2026-10-07T08:56:48.439" v="44" actId="6549"/>
      <pc:docMkLst>
        <pc:docMk/>
      </pc:docMkLst>
      <pc:sldChg chg="addSp delSp modSp add del mod">
        <pc:chgData name="Jenifer Prince Devaraj" userId="c3fb109c-09d1-42a6-93f4-69472d709861" providerId="ADAL" clId="{09A26AFE-3578-4143-B1B0-81DF391638B0}" dt="2026-10-07T08:56:48.439" v="44" actId="6549"/>
        <pc:sldMkLst>
          <pc:docMk/>
          <pc:sldMk cId="439033617" sldId="838"/>
        </pc:sldMkLst>
        <pc:spChg chg="add del mod">
          <ac:chgData name="Jenifer Prince Devaraj" userId="c3fb109c-09d1-42a6-93f4-69472d709861" providerId="ADAL" clId="{09A26AFE-3578-4143-B1B0-81DF391638B0}" dt="2026-10-07T08:54:56.098" v="18" actId="478"/>
          <ac:spMkLst>
            <pc:docMk/>
            <pc:sldMk cId="439033617" sldId="838"/>
            <ac:spMk id="3" creationId="{4F3508DE-3FC8-ED6E-4C56-9D602FAD738B}"/>
          </ac:spMkLst>
        </pc:spChg>
        <pc:spChg chg="add mod">
          <ac:chgData name="Jenifer Prince Devaraj" userId="c3fb109c-09d1-42a6-93f4-69472d709861" providerId="ADAL" clId="{09A26AFE-3578-4143-B1B0-81DF391638B0}" dt="2026-10-07T08:56:48.439" v="44" actId="6549"/>
          <ac:spMkLst>
            <pc:docMk/>
            <pc:sldMk cId="439033617" sldId="838"/>
            <ac:spMk id="4" creationId="{E7AF94F4-5153-CEC8-3AA6-2B81B354D1D9}"/>
          </ac:spMkLst>
        </pc:spChg>
        <pc:spChg chg="mod">
          <ac:chgData name="Jenifer Prince Devaraj" userId="c3fb109c-09d1-42a6-93f4-69472d709861" providerId="ADAL" clId="{09A26AFE-3578-4143-B1B0-81DF391638B0}" dt="2026-10-07T08:56:13.380" v="38" actId="1076"/>
          <ac:spMkLst>
            <pc:docMk/>
            <pc:sldMk cId="439033617" sldId="838"/>
            <ac:spMk id="10" creationId="{D62F4468-50ED-97CB-04EF-485860FE6289}"/>
          </ac:spMkLst>
        </pc:spChg>
        <pc:spChg chg="del mod">
          <ac:chgData name="Jenifer Prince Devaraj" userId="c3fb109c-09d1-42a6-93f4-69472d709861" providerId="ADAL" clId="{09A26AFE-3578-4143-B1B0-81DF391638B0}" dt="2026-10-07T08:55:10.200" v="23" actId="478"/>
          <ac:spMkLst>
            <pc:docMk/>
            <pc:sldMk cId="439033617" sldId="838"/>
            <ac:spMk id="11" creationId="{BBE7CA6B-A99B-9B31-20B2-4EE08A5EE7E2}"/>
          </ac:spMkLst>
        </pc:spChg>
        <pc:spChg chg="del mod">
          <ac:chgData name="Jenifer Prince Devaraj" userId="c3fb109c-09d1-42a6-93f4-69472d709861" providerId="ADAL" clId="{09A26AFE-3578-4143-B1B0-81DF391638B0}" dt="2026-10-07T08:55:10.202" v="25"/>
          <ac:spMkLst>
            <pc:docMk/>
            <pc:sldMk cId="439033617" sldId="838"/>
            <ac:spMk id="12" creationId="{A84456F9-9F48-493E-2415-42CD195508EB}"/>
          </ac:spMkLst>
        </pc:spChg>
        <pc:spChg chg="del mod">
          <ac:chgData name="Jenifer Prince Devaraj" userId="c3fb109c-09d1-42a6-93f4-69472d709861" providerId="ADAL" clId="{09A26AFE-3578-4143-B1B0-81DF391638B0}" dt="2026-10-07T08:55:10.204" v="29"/>
          <ac:spMkLst>
            <pc:docMk/>
            <pc:sldMk cId="439033617" sldId="838"/>
            <ac:spMk id="13" creationId="{1F51217B-C7E9-0931-AC99-4F883F1D5CCE}"/>
          </ac:spMkLst>
        </pc:spChg>
        <pc:spChg chg="del mod">
          <ac:chgData name="Jenifer Prince Devaraj" userId="c3fb109c-09d1-42a6-93f4-69472d709861" providerId="ADAL" clId="{09A26AFE-3578-4143-B1B0-81DF391638B0}" dt="2026-10-07T08:55:10.204" v="27"/>
          <ac:spMkLst>
            <pc:docMk/>
            <pc:sldMk cId="439033617" sldId="838"/>
            <ac:spMk id="14" creationId="{9FEC80CD-C1F9-DD11-515A-6DC506D39FE6}"/>
          </ac:spMkLst>
        </pc:spChg>
        <pc:picChg chg="del">
          <ac:chgData name="Jenifer Prince Devaraj" userId="c3fb109c-09d1-42a6-93f4-69472d709861" providerId="ADAL" clId="{09A26AFE-3578-4143-B1B0-81DF391638B0}" dt="2026-10-07T08:53:07.443" v="15" actId="478"/>
          <ac:picMkLst>
            <pc:docMk/>
            <pc:sldMk cId="439033617" sldId="838"/>
            <ac:picMk id="6" creationId="{D913C9F2-40CB-E0DC-31DB-6E64DCD56882}"/>
          </ac:picMkLst>
        </pc:picChg>
      </pc:sldChg>
      <pc:sldChg chg="modSp mod">
        <pc:chgData name="Jenifer Prince Devaraj" userId="c3fb109c-09d1-42a6-93f4-69472d709861" providerId="ADAL" clId="{09A26AFE-3578-4143-B1B0-81DF391638B0}" dt="2026-10-07T08:52:22.955" v="12" actId="1076"/>
        <pc:sldMkLst>
          <pc:docMk/>
          <pc:sldMk cId="1603020815" sldId="845"/>
        </pc:sldMkLst>
        <pc:spChg chg="mod">
          <ac:chgData name="Jenifer Prince Devaraj" userId="c3fb109c-09d1-42a6-93f4-69472d709861" providerId="ADAL" clId="{09A26AFE-3578-4143-B1B0-81DF391638B0}" dt="2026-10-07T08:52:22.955" v="12" actId="1076"/>
          <ac:spMkLst>
            <pc:docMk/>
            <pc:sldMk cId="1603020815" sldId="845"/>
            <ac:spMk id="12" creationId="{8786E64B-9A45-5EBF-EAF5-D3229C852B5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4417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9784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620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581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1469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7965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5632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9923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6770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AM - Demodulation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</a:t>
            </a: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3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753" y="894306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Demodulation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267" y="1953985"/>
            <a:ext cx="9570720" cy="369717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Detection, also called demodulation, is the process of retrieving the original message signal from a modulated wave.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8CCA7E-5AC3-B562-F8C6-BF170D5B7BD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saturation sat="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1142" y="2913468"/>
            <a:ext cx="9867697" cy="3697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008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236" y="864525"/>
            <a:ext cx="11594969" cy="875961"/>
          </a:xfrm>
        </p:spPr>
        <p:txBody>
          <a:bodyPr>
            <a:normAutofit/>
          </a:bodyPr>
          <a:lstStyle/>
          <a:p>
            <a:r>
              <a:rPr lang="en-GB" sz="3200" b="1" dirty="0"/>
              <a:t>Signal from the Antenna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A0724047-499E-6876-F049-F66836C17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906" y="4830555"/>
            <a:ext cx="9289471" cy="3088290"/>
          </a:xfrm>
        </p:spPr>
        <p:txBody>
          <a:bodyPr>
            <a:normAutofit/>
          </a:bodyPr>
          <a:lstStyle/>
          <a:p>
            <a:r>
              <a:rPr lang="en-GB" sz="2200" dirty="0"/>
              <a:t>Signal distortion in transmission is mainly caused by three factors:</a:t>
            </a:r>
          </a:p>
          <a:p>
            <a:pPr marL="0" indent="0">
              <a:buNone/>
            </a:pPr>
            <a:r>
              <a:rPr lang="en-GB" sz="2200" dirty="0"/>
              <a:t>   	-Environmental parameters.</a:t>
            </a:r>
          </a:p>
          <a:p>
            <a:pPr marL="0" indent="0">
              <a:buNone/>
            </a:pPr>
            <a:r>
              <a:rPr lang="en-GB" sz="2200" dirty="0"/>
              <a:t>  	-Properties of the transmission medium.</a:t>
            </a:r>
          </a:p>
          <a:p>
            <a:pPr marL="0" indent="0">
              <a:buNone/>
            </a:pPr>
            <a:r>
              <a:rPr lang="en-GB" sz="2200" dirty="0"/>
              <a:t>              -The distance between the transmission end and receiving end.</a:t>
            </a:r>
          </a:p>
          <a:p>
            <a:endParaRPr lang="en-GB" sz="2200" dirty="0"/>
          </a:p>
        </p:txBody>
      </p:sp>
      <p:pic>
        <p:nvPicPr>
          <p:cNvPr id="18" name="Picture 17" descr="Background pattern&#10;&#10;Description automatically generated">
            <a:extLst>
              <a:ext uri="{FF2B5EF4-FFF2-40B4-BE49-F238E27FC236}">
                <a16:creationId xmlns:a16="http://schemas.microsoft.com/office/drawing/2014/main" id="{AD729E57-2C71-7106-51A7-E6CBB6769A66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541906" y="1451930"/>
            <a:ext cx="11019725" cy="3302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560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7" name="Picture 6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B59C7206-1A1A-9FB3-9E71-2DEE77510012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CFCFF"/>
              </a:clrFrom>
              <a:clrTo>
                <a:srgbClr val="FCFC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7240" y="2548540"/>
            <a:ext cx="9433249" cy="45329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24F749-FA5F-A281-9110-8B3CFD665AF0}"/>
              </a:ext>
            </a:extLst>
          </p:cNvPr>
          <p:cNvSpPr txBox="1"/>
          <p:nvPr/>
        </p:nvSpPr>
        <p:spPr>
          <a:xfrm>
            <a:off x="546806" y="1132841"/>
            <a:ext cx="9513853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RF Amplifier</a:t>
            </a:r>
          </a:p>
          <a:p>
            <a:endParaRPr lang="en-US" sz="2000" b="1" dirty="0"/>
          </a:p>
          <a:p>
            <a:r>
              <a:rPr lang="en-US" sz="2400" dirty="0"/>
              <a:t>The  Amplifier not only amplifies the desired signal but also amplifies the noise during transmission and noise from the amplifier.</a:t>
            </a:r>
          </a:p>
        </p:txBody>
      </p:sp>
    </p:spTree>
    <p:extLst>
      <p:ext uri="{BB962C8B-B14F-4D97-AF65-F5344CB8AC3E}">
        <p14:creationId xmlns:p14="http://schemas.microsoft.com/office/powerpoint/2010/main" val="2170303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4C924C-1D36-3176-7BEA-37D19FF69ADE}"/>
              </a:ext>
            </a:extLst>
          </p:cNvPr>
          <p:cNvSpPr txBox="1"/>
          <p:nvPr/>
        </p:nvSpPr>
        <p:spPr>
          <a:xfrm>
            <a:off x="150017" y="1180079"/>
            <a:ext cx="93445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Filter(High Pass Filter)</a:t>
            </a:r>
          </a:p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        </a:t>
            </a:r>
          </a:p>
          <a:p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Filters the noise signals from the amplifier and passes only the desired frequency.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B378FD18-B5EB-D804-6C82-5D6F098F745D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1142789" y="2858335"/>
            <a:ext cx="8687218" cy="3461000"/>
          </a:xfrm>
          <a:prstGeom prst="rect">
            <a:avLst/>
          </a:prstGeom>
        </p:spPr>
      </p:pic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C73DE742-1F53-6640-D8A8-6CAD6CF4B176}"/>
              </a:ext>
            </a:extLst>
          </p:cNvPr>
          <p:cNvSpPr txBox="1">
            <a:spLocks/>
          </p:cNvSpPr>
          <p:nvPr/>
        </p:nvSpPr>
        <p:spPr>
          <a:xfrm>
            <a:off x="5486398" y="7006153"/>
            <a:ext cx="5768529" cy="14458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>
                <a:solidFill>
                  <a:schemeClr val="tx1">
                    <a:alpha val="15000"/>
                  </a:schemeClr>
                </a:solidFill>
                <a:latin typeface="+mj-lt"/>
              </a:rPr>
              <a:t>15</a:t>
            </a:r>
            <a:endParaRPr lang="en-US" sz="2800" dirty="0">
              <a:solidFill>
                <a:schemeClr val="tx1">
                  <a:alpha val="1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849247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0" y="112047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Envelope Detector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9211" y="4580164"/>
            <a:ext cx="9358825" cy="369717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An envelope detector is an electronic circuit that receives a high-frequency signal and outputs its envelope, representing the original message. 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It is a non-coherent method of demodulation.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D82930-AEF7-2D51-4E0B-918C9B1BF7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5149" y="1963835"/>
            <a:ext cx="3699674" cy="20119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75E7C32-1A54-110F-704A-C3884215EEC8}"/>
              </a:ext>
            </a:extLst>
          </p:cNvPr>
          <p:cNvPicPr>
            <a:picLocks noChangeAspect="1"/>
          </p:cNvPicPr>
          <p:nvPr/>
        </p:nvPicPr>
        <p:blipFill>
          <a:blip r:embed="rId4">
            <a:biLevel thresh="25000"/>
          </a:blip>
          <a:stretch>
            <a:fillRect/>
          </a:stretch>
        </p:blipFill>
        <p:spPr>
          <a:xfrm>
            <a:off x="360334" y="2290742"/>
            <a:ext cx="3464062" cy="179604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AEB7B28-836B-F0B5-CFC7-F442493346D0}"/>
              </a:ext>
            </a:extLst>
          </p:cNvPr>
          <p:cNvPicPr>
            <a:picLocks noChangeAspect="1"/>
          </p:cNvPicPr>
          <p:nvPr/>
        </p:nvPicPr>
        <p:blipFill>
          <a:blip r:embed="rId5">
            <a:biLevel thresh="25000"/>
          </a:blip>
          <a:stretch>
            <a:fillRect/>
          </a:stretch>
        </p:blipFill>
        <p:spPr>
          <a:xfrm>
            <a:off x="8297194" y="2180158"/>
            <a:ext cx="3464062" cy="1871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3255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595" y="1335213"/>
            <a:ext cx="11594969" cy="569840"/>
          </a:xfrm>
        </p:spPr>
        <p:txBody>
          <a:bodyPr>
            <a:noAutofit/>
          </a:bodyPr>
          <a:lstStyle/>
          <a:p>
            <a:r>
              <a:rPr lang="en-GB" sz="2800" b="1" dirty="0"/>
              <a:t>Working Principle: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9234" y="2060187"/>
            <a:ext cx="9989689" cy="3735653"/>
          </a:xfrm>
        </p:spPr>
        <p:txBody>
          <a:bodyPr>
            <a:noAutofit/>
          </a:bodyPr>
          <a:lstStyle/>
          <a:p>
            <a:pPr marL="447675" indent="-447675" algn="just">
              <a:lnSpc>
                <a:spcPct val="150000"/>
              </a:lnSpc>
            </a:pPr>
            <a:r>
              <a:rPr lang="en-GB" sz="2400" dirty="0"/>
              <a:t>The AM signal, containing a high-frequency carrier, is applied to the circuit. </a:t>
            </a:r>
          </a:p>
          <a:p>
            <a:pPr marL="447675" indent="-447675" algn="just">
              <a:lnSpc>
                <a:spcPct val="150000"/>
              </a:lnSpc>
            </a:pPr>
            <a:r>
              <a:rPr lang="en-GB" sz="2400" dirty="0"/>
              <a:t>The diode rectifies the signal, passing only the positive half-cycles. </a:t>
            </a:r>
          </a:p>
          <a:p>
            <a:pPr marL="447675" indent="-447675" algn="just">
              <a:lnSpc>
                <a:spcPct val="150000"/>
              </a:lnSpc>
            </a:pPr>
            <a:r>
              <a:rPr lang="en-GB" sz="2400" dirty="0"/>
              <a:t>The capacitor charges to the peak of this rectified signal and discharges through the resistor, thereby tracing the envelope of the AM wave. </a:t>
            </a:r>
          </a:p>
          <a:p>
            <a:pPr marL="447675" indent="-447675" algn="just">
              <a:lnSpc>
                <a:spcPct val="150000"/>
              </a:lnSpc>
            </a:pPr>
            <a:r>
              <a:rPr lang="en-GB" sz="2400" dirty="0"/>
              <a:t>At the output, a smooth waveform appears that represents the original modulating signal, with the high-frequency carrier removed.</a:t>
            </a:r>
          </a:p>
        </p:txBody>
      </p:sp>
    </p:spTree>
    <p:extLst>
      <p:ext uri="{BB962C8B-B14F-4D97-AF65-F5344CB8AC3E}">
        <p14:creationId xmlns:p14="http://schemas.microsoft.com/office/powerpoint/2010/main" val="6816894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91D4BD1D-F570-AE04-A3BB-385A050E18F3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0" cy="0"/>
          </a:xfr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2685A-BD3A-4230-8D85-804689F67293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2F4468-50ED-97CB-04EF-485860FE6289}"/>
              </a:ext>
            </a:extLst>
          </p:cNvPr>
          <p:cNvSpPr txBox="1"/>
          <p:nvPr/>
        </p:nvSpPr>
        <p:spPr>
          <a:xfrm>
            <a:off x="180000" y="1588171"/>
            <a:ext cx="11930128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000" b="1" dirty="0">
                <a:latin typeface="+mj-lt"/>
                <a:ea typeface="Lato"/>
                <a:cs typeface="Lato"/>
              </a:rPr>
              <a:t>Low Pass Filter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AF94F4-5153-CEC8-3AA6-2B81B354D1D9}"/>
              </a:ext>
            </a:extLst>
          </p:cNvPr>
          <p:cNvSpPr txBox="1"/>
          <p:nvPr/>
        </p:nvSpPr>
        <p:spPr>
          <a:xfrm>
            <a:off x="1440476" y="2335790"/>
            <a:ext cx="9311048" cy="32229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/>
              <a:t>Removes high-frequency components remaining after detection.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/>
              <a:t>Passes the recovered message frequencies.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/>
              <a:t>Reduces noise above the message bandwidth.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/>
              <a:t>Smooths the detector output to recover the message waveform.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/>
              <a:t>Cutoff frequency is chosen to pass the full message bandwidth.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/>
              <a:t>Does not remove DC; a DC blocker removes the remaining offset.</a:t>
            </a:r>
          </a:p>
        </p:txBody>
      </p:sp>
    </p:spTree>
    <p:extLst>
      <p:ext uri="{BB962C8B-B14F-4D97-AF65-F5344CB8AC3E}">
        <p14:creationId xmlns:p14="http://schemas.microsoft.com/office/powerpoint/2010/main" val="4390336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0ED6D52-288C-9A11-277F-69EE7B841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DC Blocker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786E64B-9A45-5EBF-EAF5-D3229C852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8854" y="2509799"/>
            <a:ext cx="9592672" cy="365134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Removes the DC offset from the demodulated signal.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Envelope detector output contains DC + recovered message.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DC blocker removes the constant part, leaving the message centred around zero.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Usually placed after the envelope detector and smoothing low-pass filter.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Does not remove the RF carrier directly: DC is at 0 Hz; the carrier is at f</a:t>
            </a:r>
            <a:r>
              <a:rPr lang="en-GB" sz="1200" dirty="0"/>
              <a:t>c</a:t>
            </a:r>
            <a:r>
              <a:rPr lang="en-GB" sz="2200" dirty="0"/>
              <a:t>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030208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0ED6D52-288C-9A11-277F-69EE7B841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786E64B-9A45-5EBF-EAF5-D3229C852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215" y="2554187"/>
            <a:ext cx="8940066" cy="36513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[1] S. </a:t>
            </a:r>
            <a:r>
              <a:rPr lang="en-GB" sz="2200" dirty="0" err="1"/>
              <a:t>Haykin</a:t>
            </a:r>
            <a:r>
              <a:rPr lang="en-GB" sz="2200" dirty="0"/>
              <a:t> and M. Moher, Introduction to Analog and Digital Communications, 2nd ed. Hoboken, NJ, USA: Wiley, 2007.</a:t>
            </a:r>
          </a:p>
        </p:txBody>
      </p:sp>
    </p:spTree>
    <p:extLst>
      <p:ext uri="{BB962C8B-B14F-4D97-AF65-F5344CB8AC3E}">
        <p14:creationId xmlns:p14="http://schemas.microsoft.com/office/powerpoint/2010/main" val="31869324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532</Words>
  <Application>Microsoft Office PowerPoint</Application>
  <PresentationFormat>Widescreen</PresentationFormat>
  <Paragraphs>94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Calibri </vt:lpstr>
      <vt:lpstr>Arial</vt:lpstr>
      <vt:lpstr>Calibri</vt:lpstr>
      <vt:lpstr>Calibri Light</vt:lpstr>
      <vt:lpstr>Cambria</vt:lpstr>
      <vt:lpstr>UWTSD 200_Title Page 2</vt:lpstr>
      <vt:lpstr>UWTSD 200_Text 3</vt:lpstr>
      <vt:lpstr>PowerPoint Presentation</vt:lpstr>
      <vt:lpstr>Amplitude Demodulation</vt:lpstr>
      <vt:lpstr>Signal from the Antenna</vt:lpstr>
      <vt:lpstr>PowerPoint Presentation</vt:lpstr>
      <vt:lpstr>PowerPoint Presentation</vt:lpstr>
      <vt:lpstr>Envelope Detector</vt:lpstr>
      <vt:lpstr>Working Principle:</vt:lpstr>
      <vt:lpstr>PowerPoint Presentation</vt:lpstr>
      <vt:lpstr>DC Blocker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40</cp:revision>
  <dcterms:created xsi:type="dcterms:W3CDTF">2021-03-09T15:35:42Z</dcterms:created>
  <dcterms:modified xsi:type="dcterms:W3CDTF">2026-10-07T08:56:58Z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