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ink/ink2.xml" ContentType="application/inkml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saveSubsetFonts="1">
  <p:sldMasterIdLst>
    <p:sldMasterId id="2147483648" r:id="rId1"/>
  </p:sldMasterIdLst>
  <p:notesMasterIdLst>
    <p:notesMasterId r:id="rId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type="screen16x9" cy="6858000" cx="12192000"/>
  <p:notesSz cx="6858000" cy="9144000"/>
  <p:defaultTextStyle>
    <a:defPPr>
      <a:defRPr lang="en-US"/>
    </a:defPPr>
    <a:lvl1pPr algn="l" defTabSz="4572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tableStyles" Target="tableStyles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/Relationships>
</file>

<file path=ppt/ink/ink2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20035.652 18411.904 533.15</trace>
</ink>
</file>

<file path=ppt/ink/ink3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8359.18 7182.185 533.15</trace>
</ink>
</file>

<file path=ppt/ink/ink4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9400.978 5286.091 533.15</trace>
</ink>
</file>

<file path=ppt/ink/ink5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10095.509 5593.566 533.15</trace>
</ink>
</file>

<file path=ppt/ink/ink6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9748.243 5337.336 533.15</trace>
</ink>
</file>

<file path=ppt/ink/ink7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9078.516 6644.104 533.15</trace>
</ink>
</file>

<file path=ppt/ink/ink8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8731.25 7284.676 533.15</trace>
</ink>
</file>

<file path=ppt/ink/ink9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7739.062 7207.807 533.15, 7853.84 7237.448 862.392</trace>
</ink>
</file>

<file path=ppt/ink/ink10.xml><?xml version="1.0" encoding="utf-8"?>
<ink xmlns="http://www.w3.org/2003/InkML">
  <definitions>
    <brush xml:id="br1">
      <brushProperty name="color" value="#000000"/>
      <brushProperty name="transparency" value="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  <channel name="F" max="1023" units="dev" defaultValue="0" type="decimal"/>
        </traceFormat>
        <channelProperties>
          <channelProperty channel="X" name="resolution" value="28.36041" units="1/cm"/>
          <channelProperty channel="Y" name="resolution" value="28.36041" units="1/cm"/>
          <channelProperty channel="F" name="resolution" value="1.0" units="1/dev"/>
        </channelProperties>
      </inkSource>
    </context>
  </definitions>
  <trace timeOffset="0.0" brushRef="#br1" contextRef="#ctx0"> 8061.523 8207.1 533.15</trace>
</ink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6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5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048766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67" name="Slide Image Placeholder 3"/>
          <p:cNvSpPr>
            <a:spLocks noChangeAspect="1" noRot="1" noGrp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/>
          <a:noFill/>
          <a:ln w="12700">
            <a:solidFill>
              <a:prstClr val="black"/>
            </a:solidFill>
          </a:ln>
        </p:spPr>
        <p:txBody>
          <a:bodyPr anchor="ctr" bIns="45720" lIns="91440" rIns="91440" rtlCol="0" tIns="45720" vert="horz"/>
          <a:p>
            <a:endParaRPr lang="en-GB"/>
          </a:p>
        </p:txBody>
      </p:sp>
      <p:sp>
        <p:nvSpPr>
          <p:cNvPr id="1048768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/>
        </p:spPr>
        <p:txBody>
          <a:bodyPr bIns="45720" lIns="91440" rIns="91440" rtlCol="0" tIns="45720" vert="horz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48769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048770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defTabSz="914400" eaLnBrk="1" hangingPunct="1" latinLnBrk="0" marL="0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8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69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GB"/>
          </a:p>
        </p:txBody>
      </p:sp>
      <p:sp>
        <p:nvSpPr>
          <p:cNvPr id="104867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4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3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54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algn="l" indent="0" marL="0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algn="ctr" indent="0" marL="457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algn="ctr" indent="0" marL="914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algn="ctr" indent="0" marL="1371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algn="ctr" indent="0" marL="182880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algn="ctr" indent="0" marL="228600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algn="ctr" indent="0" marL="2743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algn="ctr" indent="0" marL="3200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algn="ctr" indent="0" marL="3657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104865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65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5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ah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p>
            <a:endParaRPr lang="en-GB"/>
          </a:p>
        </p:txBody>
      </p:sp>
      <p:sp>
        <p:nvSpPr>
          <p:cNvPr id="104865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8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39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4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64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4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p>
            <a:endParaRPr lang="en-GB"/>
          </a:p>
        </p:txBody>
      </p:sp>
      <p:sp>
        <p:nvSpPr>
          <p:cNvPr id="104864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6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b="0" cap="none" sz="4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07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algn="l" indent="0" marL="0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0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60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10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p>
            <a:endParaRPr lang="en-GB"/>
          </a:p>
        </p:txBody>
      </p:sp>
      <p:sp>
        <p:nvSpPr>
          <p:cNvPr id="10486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5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8" name="Title 7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39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740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74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4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43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4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5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3" name="Title 9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14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indent="0" marL="0">
              <a:buNone/>
              <a:defRPr b="0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15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716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indent="0" marL="0">
              <a:buNone/>
              <a:defRPr b="0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17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71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1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2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2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4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7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78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679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8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8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5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2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24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2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5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b="0" sz="2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5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75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5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5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5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5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5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0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b="0" sz="2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01" name="Picture Placeholder 2"/>
          <p:cNvSpPr>
            <a:spLocks noChangeAspect="1" noGrp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1048702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indent="0" marL="0">
              <a:buNone/>
              <a:defRPr sz="12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03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04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05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06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5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b="0" cap="none"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3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algn="l" indent="0" marL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3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3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36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3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5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1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b="0" cap="none"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92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indent="0" marL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indent="0" marL="457200">
              <a:buFontTx/>
              <a:buNone/>
            </a:lvl2pPr>
            <a:lvl3pPr indent="0" marL="914400">
              <a:buFontTx/>
              <a:buNone/>
            </a:lvl3pPr>
            <a:lvl4pPr indent="0" marL="1371600">
              <a:buFontTx/>
              <a:buNone/>
            </a:lvl4pPr>
            <a:lvl5pPr indent="0" marL="182880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9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algn="l" indent="0" marL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9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69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96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9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048698" name="TextBox 13"/>
          <p:cNvSpPr txBox="1"/>
          <p:nvPr/>
        </p:nvSpPr>
        <p:spPr>
          <a:xfrm>
            <a:off x="2467652" y="648005"/>
            <a:ext cx="609600" cy="584776"/>
          </a:xfrm>
          <a:prstGeom prst="rect"/>
        </p:spPr>
        <p:txBody>
          <a:bodyPr anchor="ctr" bIns="45720" lIns="91440" rIns="91440" rtlCol="0" tIns="45720" vert="horz">
            <a:noAutofit/>
          </a:bodyPr>
          <a:p>
            <a:pPr lvl="0"/>
            <a:r>
              <a:rPr baseline="0" dirty="0" sz="8000" lang="en-US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048699" name="TextBox 14"/>
          <p:cNvSpPr txBox="1"/>
          <p:nvPr/>
        </p:nvSpPr>
        <p:spPr>
          <a:xfrm>
            <a:off x="11114852" y="2905306"/>
            <a:ext cx="609600" cy="584776"/>
          </a:xfrm>
          <a:prstGeom prst="rect"/>
        </p:spPr>
        <p:txBody>
          <a:bodyPr anchor="ctr" bIns="45720" lIns="91440" rIns="91440" rtlCol="0" tIns="45720" vert="horz">
            <a:noAutofit/>
          </a:bodyPr>
          <a:p>
            <a:pPr lvl="0"/>
            <a:r>
              <a:rPr baseline="0" dirty="0" sz="8000" lang="en-US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5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6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b="0"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27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anchor="t" bIns="45720" lIns="91440" rIns="91440" rtlCol="0" tIns="45720" vert="horz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indent="0" lvl="0" marL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72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2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30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3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4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b="0" cap="none"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8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indent="0" marL="0">
              <a:buFontTx/>
              <a:buNone/>
              <a:defRPr sz="2400">
                <a:solidFill>
                  <a:schemeClr val="accent1"/>
                </a:solidFill>
              </a:defRPr>
            </a:lvl1pPr>
            <a:lvl2pPr indent="0" marL="457200">
              <a:buFontTx/>
              <a:buNone/>
            </a:lvl2pPr>
            <a:lvl3pPr indent="0" marL="914400">
              <a:buFontTx/>
              <a:buNone/>
            </a:lvl3pPr>
            <a:lvl4pPr indent="0" marL="1371600">
              <a:buFontTx/>
              <a:buNone/>
            </a:lvl4pPr>
            <a:lvl5pPr indent="0" marL="182880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8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anchor="t" bIns="45720" lIns="91440" rIns="91440" rtlCol="0" tIns="45720" vert="horz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indent="0" lvl="0" marL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68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68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87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8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048689" name="TextBox 16"/>
          <p:cNvSpPr txBox="1"/>
          <p:nvPr/>
        </p:nvSpPr>
        <p:spPr>
          <a:xfrm>
            <a:off x="2467652" y="648005"/>
            <a:ext cx="609600" cy="584776"/>
          </a:xfrm>
          <a:prstGeom prst="rect"/>
        </p:spPr>
        <p:txBody>
          <a:bodyPr anchor="ctr" bIns="45720" lIns="91440" rIns="91440" rtlCol="0" tIns="45720" vert="horz">
            <a:noAutofit/>
          </a:bodyPr>
          <a:p>
            <a:pPr lvl="0"/>
            <a:r>
              <a:rPr baseline="0" dirty="0" sz="8000" lang="en-US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048690" name="TextBox 17"/>
          <p:cNvSpPr txBox="1"/>
          <p:nvPr/>
        </p:nvSpPr>
        <p:spPr>
          <a:xfrm>
            <a:off x="11114852" y="2905306"/>
            <a:ext cx="609600" cy="584776"/>
          </a:xfrm>
          <a:prstGeom prst="rect"/>
        </p:spPr>
        <p:txBody>
          <a:bodyPr anchor="ctr" bIns="45720" lIns="91440" rIns="91440" rtlCol="0" tIns="45720" vert="horz">
            <a:noAutofit/>
          </a:bodyPr>
          <a:p>
            <a:pPr lvl="0"/>
            <a:r>
              <a:rPr baseline="0" dirty="0" sz="8000" lang="en-US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5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45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b="0"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46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indent="0" marL="0">
              <a:buFontTx/>
              <a:buNone/>
              <a:defRPr sz="2400">
                <a:solidFill>
                  <a:schemeClr val="accent1"/>
                </a:solidFill>
              </a:defRPr>
            </a:lvl1pPr>
            <a:lvl2pPr indent="0" marL="457200">
              <a:buFontTx/>
              <a:buNone/>
            </a:lvl2pPr>
            <a:lvl3pPr indent="0" marL="914400">
              <a:buFontTx/>
              <a:buNone/>
            </a:lvl3pPr>
            <a:lvl4pPr indent="0" marL="1371600">
              <a:buFontTx/>
              <a:buNone/>
            </a:lvl4pPr>
            <a:lvl5pPr indent="0" marL="182880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47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anchor="t" bIns="45720" lIns="91440" rIns="91440" rtlCol="0" tIns="45720" vert="horz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indent="0" lvl="0" marL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7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50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5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5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7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08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anchor="t"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70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11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6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9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anchor="ctr" vert="eaVert"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60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76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76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763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6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1048576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ah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77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ah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78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ah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79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ah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0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ah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1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ah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2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ah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3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ah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4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ah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5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ah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6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ah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7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ah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</p:grpSp>
      <p:grpSp>
        <p:nvGrpSpPr>
          <p:cNvPr id="14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048588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ah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89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ah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0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ah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1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ah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2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ah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3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ah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4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ah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5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ah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6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ah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7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ah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8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ah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  <p:sp>
          <p:nvSpPr>
            <p:cNvPr id="1048599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ah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p>
              <a:endParaRPr lang="en-GB"/>
            </a:p>
          </p:txBody>
        </p:sp>
      </p:grpSp>
      <p:sp>
        <p:nvSpPr>
          <p:cNvPr id="1048600" name="Rectangle 6"/>
          <p:cNvSpPr/>
          <p:nvPr/>
        </p:nvSpPr>
        <p:spPr>
          <a:xfrm>
            <a:off x="0" y="0"/>
            <a:ext cx="182880" cy="6858000"/>
          </a:xfrm>
          <a:prstGeom prst="rect"/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p>
            <a:endParaRPr lang="en-GB"/>
          </a:p>
        </p:txBody>
      </p:sp>
      <p:sp>
        <p:nvSpPr>
          <p:cNvPr id="1048601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/>
        </p:spPr>
        <p:txBody>
          <a:bodyPr anchor="t" bIns="45720" lIns="91440" rIns="91440" rtlCol="0" tIns="45720" vert="horz">
            <a:normAutofit/>
          </a:bodyPr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02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03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104860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48605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eaLnBrk="1" hangingPunct="1" latinLnBrk="0" rtl="0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algn="l" defTabSz="457200" eaLnBrk="1" hangingPunct="1" indent="-342900" latinLnBrk="0" marL="34290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customXml" Target="../ink/ink3.xml"/><Relationship Id="rId2" Type="http://schemas.openxmlformats.org/officeDocument/2006/relationships/customXml" Target="../ink/ink4.xml"/><Relationship Id="rId3" Type="http://schemas.openxmlformats.org/officeDocument/2006/relationships/customXml" Target="../ink/ink5.xml"/><Relationship Id="rId4" Type="http://schemas.openxmlformats.org/officeDocument/2006/relationships/customXml" Target="../ink/ink6.xml"/><Relationship Id="rId5" Type="http://schemas.openxmlformats.org/officeDocument/2006/relationships/customXml" Target="../ink/ink7.xml"/><Relationship Id="rId6" Type="http://schemas.openxmlformats.org/officeDocument/2006/relationships/customXml" Target="../ink/ink8.xml"/><Relationship Id="rId7" Type="http://schemas.openxmlformats.org/officeDocument/2006/relationships/customXml" Target="../ink/ink9.xml"/><Relationship Id="rId8" Type="http://schemas.openxmlformats.org/officeDocument/2006/relationships/customXml" Target="../ink/ink10.xml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customXml" Target="../ink/ink2.xml"/><Relationship Id="rId3" Type="http://schemas.openxmlformats.org/officeDocument/2006/relationships/slideLayout" Target="../slideLayouts/slideLayout3.xml"/></Relationships>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9" name="Title 1"/>
          <p:cNvSpPr>
            <a:spLocks noGrp="1"/>
          </p:cNvSpPr>
          <p:nvPr>
            <p:ph type="ctrTitle"/>
          </p:nvPr>
        </p:nvSpPr>
        <p:spPr>
          <a:xfrm>
            <a:off x="1882139" y="1395769"/>
            <a:ext cx="8427720" cy="3586798"/>
          </a:xfrm>
        </p:spPr>
        <p:txBody>
          <a:bodyPr>
            <a:normAutofit fontScale="91667"/>
          </a:bodyPr>
          <a:p>
            <a:r>
              <a:rPr b="0" dirty="0" sz="3600" lang="en-GB">
                <a:solidFill>
                  <a:srgbClr val="3399FF"/>
                </a:solidFill>
                <a:effectLst/>
                <a:latin typeface="Roboto Flex"/>
                <a:ea typeface="A"/>
                <a:cs typeface="Roboto Flex"/>
              </a:rPr>
              <a:t>MODULE NAME</a:t>
            </a:r>
            <a:r>
              <a:rPr altLang="en-GB" b="0" dirty="0" sz="3600" lang="en-US">
                <a:solidFill>
                  <a:srgbClr val="99CCFF"/>
                </a:solidFill>
                <a:latin typeface="Roboto Flex"/>
                <a:ea typeface="A"/>
                <a:cs typeface="Roboto Flex"/>
              </a:rPr>
              <a:t>: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P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r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o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b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l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e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m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s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o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l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ving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/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d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e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c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i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s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i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o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n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m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a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k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i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n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g</a:t>
            </a:r>
            <a:b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</a:br>
            <a:r>
              <a:rPr b="0" dirty="0" sz="3600" lang="en-GB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MODULE </a:t>
            </a:r>
            <a:r>
              <a:rPr b="0" dirty="0" sz="3600" lang="en-GB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CODE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: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L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C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L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M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4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0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0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4</a:t>
            </a:r>
            <a:b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</a:b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S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T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U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D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E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N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T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N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A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M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E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: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M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O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U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S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S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A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C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A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M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A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R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A</a:t>
            </a:r>
            <a:r>
              <a:rPr dirty="0" sz="3600" lang="en-GB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br>
              <a:rPr dirty="0" sz="3600" lang="en-GB">
                <a:solidFill>
                  <a:srgbClr val="000000"/>
                </a:solidFill>
                <a:latin typeface="Roboto Flex"/>
                <a:ea typeface="A"/>
                <a:cs typeface="Roboto Flex"/>
              </a:rPr>
            </a:b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S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T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U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D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E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N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T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I</a:t>
            </a:r>
            <a:r>
              <a:rPr altLang="en-GB" b="0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D</a:t>
            </a:r>
            <a:r>
              <a:rPr altLang="en-GB" b="1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: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2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5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3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3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1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4</a:t>
            </a:r>
            <a: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6</a:t>
            </a:r>
            <a:br>
              <a:rPr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</a:br>
            <a:r>
              <a:rPr dirty="0" sz="3600" lang="en-GB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LECTURER</a:t>
            </a:r>
            <a:r>
              <a:rPr altLang="en-GB" dirty="0" sz="3600" lang="en-US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: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T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O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Y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I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N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A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D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I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S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A</a:t>
            </a:r>
            <a:b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</a:br>
            <a:r>
              <a:rPr dirty="0" sz="3600" lang="en-GB">
                <a:solidFill>
                  <a:srgbClr val="3399FF"/>
                </a:solidFill>
                <a:latin typeface="Roboto Flex"/>
                <a:ea typeface="A"/>
                <a:cs typeface="Roboto Flex"/>
              </a:rPr>
              <a:t>Assignment 1:</a:t>
            </a:r>
            <a:r>
              <a:rPr dirty="0" sz="3600" lang="en-GB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altLang="en-GB" dirty="0" sz="3600" lang="en-US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 </a:t>
            </a:r>
            <a:r>
              <a:rPr dirty="0" sz="3600" lang="en-GB">
                <a:solidFill>
                  <a:srgbClr val="000000"/>
                </a:solidFill>
                <a:latin typeface="Roboto Flex"/>
                <a:ea typeface="A"/>
                <a:cs typeface="Roboto Flex"/>
              </a:rPr>
              <a:t>Presentation</a:t>
            </a:r>
            <a:endParaRPr altLang="en-US" lang="zh-CN">
              <a:solidFill>
                <a:srgbClr val="000000"/>
              </a:solidFill>
              <a:latin typeface="Roboto Flex"/>
              <a:ea typeface="A"/>
              <a:cs typeface="Roboto Flex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">
            <p14:nvContentPartPr>
              <p14:cNvPr id="1048660" name=""/>
              <p14:cNvContentPartPr/>
              <p14:nvPr/>
            </p14:nvContentPartPr>
            <p14:xfrm>
              <a:off x="4012406" y="3447448"/>
              <a:ext cx="0" cy="0"/>
            </p14:xfrm>
          </p:contentPart>
        </mc:Choice>
        <mc:Fallback>
          <p:sp>
            <p:nvSpPr>
              <p:cNvPr id="1048660" name=""/>
              <p:cNvSpPr/>
              <p:nvPr/>
            </p:nvSpPr>
            <p:spPr>
              <a:xfrm>
                <a:off x="4012406" y="3447448"/>
                <a:ext cx="0" cy="0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048661" name=""/>
              <p14:cNvContentPartPr/>
              <p14:nvPr/>
            </p14:nvContentPartPr>
            <p14:xfrm>
              <a:off x="4512469" y="2537323"/>
              <a:ext cx="0" cy="0"/>
            </p14:xfrm>
          </p:contentPart>
        </mc:Choice>
        <mc:Fallback>
          <p:sp>
            <p:nvSpPr>
              <p:cNvPr id="1048661" name=""/>
              <p:cNvSpPr/>
              <p:nvPr/>
            </p:nvSpPr>
            <p:spPr>
              <a:xfrm>
                <a:off x="4512469" y="2537323"/>
                <a:ext cx="0" cy="0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048662" name=""/>
              <p14:cNvContentPartPr/>
              <p14:nvPr/>
            </p14:nvContentPartPr>
            <p14:xfrm>
              <a:off x="4845844" y="2684911"/>
              <a:ext cx="0" cy="0"/>
            </p14:xfrm>
          </p:contentPart>
        </mc:Choice>
        <mc:Fallback>
          <p:sp>
            <p:nvSpPr>
              <p:cNvPr id="1048662" name=""/>
              <p:cNvSpPr/>
              <p:nvPr/>
            </p:nvSpPr>
            <p:spPr>
              <a:xfrm>
                <a:off x="4845844" y="2684911"/>
                <a:ext cx="0" cy="0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048663" name=""/>
              <p14:cNvContentPartPr/>
              <p14:nvPr/>
            </p14:nvContentPartPr>
            <p14:xfrm>
              <a:off x="4679156" y="2561921"/>
              <a:ext cx="0" cy="0"/>
            </p14:xfrm>
          </p:contentPart>
        </mc:Choice>
        <mc:Fallback>
          <p:sp>
            <p:nvSpPr>
              <p:cNvPr id="1048663" name=""/>
              <p:cNvSpPr/>
              <p:nvPr/>
            </p:nvSpPr>
            <p:spPr>
              <a:xfrm>
                <a:off x="4679156" y="2561921"/>
                <a:ext cx="0" cy="0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048664" name=""/>
              <p14:cNvContentPartPr/>
              <p14:nvPr/>
            </p14:nvContentPartPr>
            <p14:xfrm>
              <a:off x="4357687" y="3189169"/>
              <a:ext cx="0" cy="0"/>
            </p14:xfrm>
          </p:contentPart>
        </mc:Choice>
        <mc:Fallback>
          <p:sp>
            <p:nvSpPr>
              <p:cNvPr id="1048664" name=""/>
              <p:cNvSpPr/>
              <p:nvPr/>
            </p:nvSpPr>
            <p:spPr>
              <a:xfrm>
                <a:off x="4357687" y="3189169"/>
                <a:ext cx="0" cy="0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048665" name=""/>
              <p14:cNvContentPartPr/>
              <p14:nvPr/>
            </p14:nvContentPartPr>
            <p14:xfrm>
              <a:off x="4191000" y="3496644"/>
              <a:ext cx="0" cy="0"/>
            </p14:xfrm>
          </p:contentPart>
        </mc:Choice>
        <mc:Fallback>
          <p:sp>
            <p:nvSpPr>
              <p:cNvPr id="1048665" name=""/>
              <p:cNvSpPr/>
              <p:nvPr/>
            </p:nvSpPr>
            <p:spPr>
              <a:xfrm>
                <a:off x="4191000" y="3496644"/>
                <a:ext cx="0" cy="0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48666" name=""/>
              <p14:cNvContentPartPr/>
              <p14:nvPr/>
            </p14:nvContentPartPr>
            <p14:xfrm>
              <a:off x="3714750" y="3459747"/>
              <a:ext cx="55093" cy="14228"/>
            </p14:xfrm>
          </p:contentPart>
        </mc:Choice>
        <mc:Fallback>
          <p:sp>
            <p:nvSpPr>
              <p:cNvPr id="1048666" name=""/>
              <p:cNvSpPr/>
              <p:nvPr/>
            </p:nvSpPr>
            <p:spPr>
              <a:xfrm>
                <a:off x="3714750" y="3459747"/>
                <a:ext cx="55093" cy="14228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048667" name=""/>
              <p14:cNvContentPartPr/>
              <p14:nvPr/>
            </p14:nvContentPartPr>
            <p14:xfrm>
              <a:off x="3869531" y="3939407"/>
              <a:ext cx="0" cy="0"/>
            </p14:xfrm>
          </p:contentPart>
        </mc:Choice>
        <mc:Fallback>
          <p:sp>
            <p:nvSpPr>
              <p:cNvPr id="1048667" name=""/>
              <p:cNvSpPr/>
              <p:nvPr/>
            </p:nvSpPr>
            <p:spPr>
              <a:xfrm>
                <a:off x="3869531" y="3939407"/>
                <a:ext cx="0" cy="0"/>
              </a:xfrm>
            </p:spPr>
          </p:sp>
        </mc:Fallback>
      </mc:AlternateContent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1" name="Title 1"/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p>
            <a:pPr algn="ctr"/>
            <a:r>
              <a:rPr b="1" dirty="0" lang="en-GB">
                <a:solidFill>
                  <a:srgbClr val="3399FF"/>
                </a:solidFill>
                <a:latin typeface="Roboto Flex"/>
                <a:cs typeface="Roboto Flex"/>
              </a:rPr>
              <a:t>OVERVIEW</a:t>
            </a:r>
            <a:endParaRPr b="1" dirty="0" lang="en-GB">
              <a:solidFill>
                <a:srgbClr val="3399FF"/>
              </a:solidFill>
              <a:latin typeface="Roboto Flex"/>
              <a:cs typeface="Roboto Flex"/>
            </a:endParaRPr>
          </a:p>
        </p:txBody>
      </p:sp>
      <p:sp>
        <p:nvSpPr>
          <p:cNvPr id="1048672" name="Text Placeholder 2"/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 fontScale="70833" lnSpcReduction="10000"/>
          </a:bodyPr>
          <a:p>
            <a:r>
              <a:rPr b="1" dirty="0" sz="4400" lang="en-GB">
                <a:solidFill>
                  <a:srgbClr val="000000"/>
                </a:solidFill>
                <a:latin typeface="Roboto Flex"/>
                <a:cs typeface="Roboto Flex"/>
              </a:rPr>
              <a:t>Introduction </a:t>
            </a:r>
            <a:endParaRPr b="1" dirty="0" sz="48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b="1" dirty="0" sz="4400" lang="en-GB">
                <a:solidFill>
                  <a:srgbClr val="000000"/>
                </a:solidFill>
                <a:latin typeface="Roboto Flex"/>
                <a:cs typeface="Roboto Flex"/>
              </a:rPr>
              <a:t>Company </a:t>
            </a:r>
            <a:r>
              <a:rPr b="1" dirty="0" sz="44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background</a:t>
            </a:r>
            <a:endParaRPr b="1" dirty="0" sz="4800" lang="en-GB">
              <a:solidFill>
                <a:srgbClr val="000000"/>
              </a:solidFill>
              <a:latin typeface="Roboto Flex"/>
              <a:ea typeface="Century Gothic"/>
              <a:cs typeface="Roboto Flex"/>
            </a:endParaRPr>
          </a:p>
          <a:p>
            <a:r>
              <a:rPr b="1" dirty="0" sz="4400" lang="en-GB">
                <a:solidFill>
                  <a:srgbClr val="000000"/>
                </a:solidFill>
                <a:latin typeface="Roboto Flex"/>
                <a:cs typeface="Roboto Flex"/>
              </a:rPr>
              <a:t>Problem: nature and scope</a:t>
            </a:r>
            <a:endParaRPr b="1" dirty="0" sz="48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b="1" dirty="0" sz="4400" lang="en-GB">
                <a:solidFill>
                  <a:srgbClr val="000000"/>
                </a:solidFill>
                <a:latin typeface="Roboto Flex"/>
                <a:cs typeface="Roboto Flex"/>
              </a:rPr>
              <a:t>PESTLE ANALYSIS: Basil’s Bakery</a:t>
            </a:r>
            <a:endParaRPr b="1" dirty="0" sz="48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b="1" dirty="0" sz="4400" lang="en-GB">
                <a:solidFill>
                  <a:srgbClr val="000000"/>
                </a:solidFill>
                <a:latin typeface="Roboto Flex"/>
                <a:cs typeface="Roboto Flex"/>
              </a:rPr>
              <a:t>Cause and effect analysis: Fishbone diagram</a:t>
            </a:r>
            <a:endParaRPr b="1" dirty="0" sz="48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b="1" dirty="0" sz="4400" lang="en-GB">
                <a:solidFill>
                  <a:srgbClr val="000000"/>
                </a:solidFill>
                <a:latin typeface="Roboto Flex"/>
                <a:cs typeface="Roboto Flex"/>
              </a:rPr>
              <a:t>Conclusion</a:t>
            </a:r>
            <a:endParaRPr b="1" dirty="0" sz="48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b="1" dirty="0" sz="4400" lang="en-GB">
                <a:solidFill>
                  <a:srgbClr val="000000"/>
                </a:solidFill>
                <a:latin typeface="Roboto Flex"/>
                <a:cs typeface="Roboto Flex"/>
              </a:rPr>
              <a:t>References</a:t>
            </a:r>
            <a:endParaRPr b="1" dirty="0" sz="48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endParaRPr dirty="0" sz="2400"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3" name="Title 1"/>
          <p:cNvSpPr>
            <a:spLocks noGrp="1"/>
          </p:cNvSpPr>
          <p:nvPr>
            <p:ph type="title"/>
          </p:nvPr>
        </p:nvSpPr>
        <p:spPr>
          <a:xfrm>
            <a:off x="2077365" y="847085"/>
            <a:ext cx="8915399" cy="557784"/>
          </a:xfrm>
        </p:spPr>
        <p:txBody>
          <a:bodyPr>
            <a:noAutofit/>
          </a:bodyPr>
          <a:p>
            <a:r>
              <a:rPr b="1" dirty="0" lang="en-GB">
                <a:solidFill>
                  <a:srgbClr val="3399FF"/>
                </a:solidFill>
                <a:latin typeface="Roboto Flex"/>
                <a:cs typeface="Roboto Flex"/>
              </a:rPr>
              <a:t>Introduction</a:t>
            </a:r>
            <a:endParaRPr b="1" dirty="0" lang="en-GB">
              <a:solidFill>
                <a:srgbClr val="3399FF"/>
              </a:solidFill>
              <a:latin typeface="Roboto Flex"/>
              <a:cs typeface="Roboto Flex"/>
            </a:endParaRPr>
          </a:p>
        </p:txBody>
      </p:sp>
      <p:sp>
        <p:nvSpPr>
          <p:cNvPr id="1048674" name="Text Placeholder 2"/>
          <p:cNvSpPr>
            <a:spLocks noGrp="1"/>
          </p:cNvSpPr>
          <p:nvPr>
            <p:ph type="body" idx="1"/>
          </p:nvPr>
        </p:nvSpPr>
        <p:spPr>
          <a:xfrm>
            <a:off x="1653845" y="1582936"/>
            <a:ext cx="10232571" cy="4491446"/>
          </a:xfrm>
        </p:spPr>
        <p:txBody>
          <a:bodyPr>
            <a:normAutofit fontScale="100000" lnSpcReduction="20000"/>
          </a:bodyPr>
          <a:p>
            <a:endParaRPr altLang="en-US" sz="2400" lang="zh-CN">
              <a:solidFill>
                <a:srgbClr val="000000"/>
              </a:solidFill>
            </a:endParaRPr>
          </a:p>
          <a:p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's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k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m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,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endent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u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ness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Coventry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,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UK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.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0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1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5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,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u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ness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ly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eved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g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w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th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-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-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.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w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ver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,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g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ated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f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m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0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3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0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5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5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%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w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0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1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9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v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,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f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w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ing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0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2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0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mic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.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k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f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g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cks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.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endParaRPr altLang="en-US" b="0" sz="3200" lang="zh-CN">
              <a:solidFill>
                <a:srgbClr val="000000"/>
              </a:solidFill>
              <a:effectLst/>
            </a:endParaRPr>
          </a:p>
          <a:p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tion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w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f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vide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ght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u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d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f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ues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m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cting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k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plying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egic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u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i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ness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Frameworks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p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nt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w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t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h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b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a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k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y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'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o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m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m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e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r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cial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 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u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cess</a:t>
            </a:r>
            <a:r>
              <a:rPr altLang="en-GB" b="0" sz="3200" lang="en-US">
                <a:solidFill>
                  <a:srgbClr val="000000"/>
                </a:solidFill>
                <a:effectLst/>
                <a:latin typeface="Roboto Flex"/>
                <a:ea typeface="Roboto Flex"/>
                <a:cs typeface="Roboto Flex"/>
              </a:rPr>
              <a:t>.</a:t>
            </a:r>
            <a:endParaRPr altLang="en-US" b="0" sz="3200" lang="zh-CN">
              <a:solidFill>
                <a:srgbClr val="000000"/>
              </a:solidFill>
              <a:effectLst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5" name="Title 1"/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p>
            <a:r>
              <a:rPr b="1" dirty="0" lang="en-GB">
                <a:solidFill>
                  <a:srgbClr val="3399FF"/>
                </a:solidFill>
                <a:latin typeface="Roboto Flex"/>
                <a:cs typeface="Roboto Flex"/>
              </a:rPr>
              <a:t>Company background</a:t>
            </a:r>
            <a:endParaRPr b="1" dirty="0" lang="en-GB">
              <a:solidFill>
                <a:srgbClr val="3399FF"/>
              </a:solidFill>
              <a:latin typeface="Roboto Flex"/>
              <a:cs typeface="Roboto Flex"/>
            </a:endParaRPr>
          </a:p>
        </p:txBody>
      </p:sp>
      <p:sp>
        <p:nvSpPr>
          <p:cNvPr id="1048676" name="Text Placeholder 2"/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96875" lnSpcReduction="10000"/>
          </a:bodyPr>
          <a:p>
            <a:pPr indent="-457200" marL="457200">
              <a:buFont typeface="Arial"/>
              <a:buChar char="•"/>
            </a:pPr>
            <a:r>
              <a:rPr b="0" dirty="0" sz="3200" lang="en-GB">
                <a:solidFill>
                  <a:srgbClr val="000000"/>
                </a:solidFill>
                <a:effectLst/>
                <a:latin typeface="Roboto Flex"/>
                <a:cs typeface="Roboto Flex"/>
              </a:rPr>
              <a:t>Basil’s Bakery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w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f</a:t>
            </a:r>
            <a:r>
              <a:rPr b="0" dirty="0" sz="3200" lang="en-GB">
                <a:solidFill>
                  <a:srgbClr val="000000"/>
                </a:solidFill>
                <a:effectLst/>
                <a:latin typeface="Roboto Flex"/>
                <a:cs typeface="Roboto Flex"/>
              </a:rPr>
              <a:t>ounded in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2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0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1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5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b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y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B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,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m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d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b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k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w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d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m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self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f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u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g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g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q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u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y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g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nic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g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d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ents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.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b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k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ery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ted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k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Coventry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,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u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k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.</a:t>
            </a:r>
            <a:endParaRPr b="0" dirty="0" sz="3200" lang="en-GB">
              <a:solidFill>
                <a:srgbClr val="000000"/>
              </a:solidFill>
              <a:effectLst/>
              <a:latin typeface="Roboto Flex"/>
              <a:cs typeface="Roboto Flex"/>
            </a:endParaRPr>
          </a:p>
          <a:p>
            <a:pPr indent="-457200" marL="457200">
              <a:buFont typeface="Arial"/>
              <a:buChar char="•"/>
            </a:pP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B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GB">
                <a:solidFill>
                  <a:srgbClr val="000000"/>
                </a:solidFill>
                <a:effectLst/>
                <a:latin typeface="Roboto Flex"/>
                <a:cs typeface="Roboto Flex"/>
              </a:rPr>
              <a:t>Sell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m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orary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y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k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,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es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d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b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ad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f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y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u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tomer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u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des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k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w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rker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,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l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h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a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d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f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f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ice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 w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kers</a:t>
            </a:r>
            <a:r>
              <a:rPr altLang="en-GB" b="0" dirty="0" sz="3200" lang="en-US">
                <a:solidFill>
                  <a:srgbClr val="000000"/>
                </a:solidFill>
                <a:effectLst/>
                <a:latin typeface="Roboto Flex"/>
                <a:cs typeface="Roboto Flex"/>
              </a:rPr>
              <a:t>.</a:t>
            </a:r>
            <a:endParaRPr altLang="en-US" b="0" sz="3200" lang="zh-CN">
              <a:solidFill>
                <a:srgbClr val="000000"/>
              </a:solidFill>
              <a:effectLst/>
              <a:latin typeface="Roboto Flex"/>
              <a:cs typeface="Roboto Flex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1" name="Title 1"/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p>
            <a:r>
              <a:rPr b="1" dirty="0" lang="en-GB">
                <a:solidFill>
                  <a:srgbClr val="3399FF"/>
                </a:solidFill>
              </a:rPr>
              <a:t>Problem: nature and scope</a:t>
            </a:r>
            <a:endParaRPr b="1" dirty="0" lang="en-GB">
              <a:solidFill>
                <a:srgbClr val="3399FF"/>
              </a:solidFill>
            </a:endParaRPr>
          </a:p>
        </p:txBody>
      </p:sp>
      <p:sp>
        <p:nvSpPr>
          <p:cNvPr id="1048652" name="Text Placeholder 2"/>
          <p:cNvSpPr>
            <a:spLocks noGrp="1"/>
          </p:cNvSpPr>
          <p:nvPr>
            <p:ph type="body" idx="1"/>
          </p:nvPr>
        </p:nvSpPr>
        <p:spPr>
          <a:xfrm>
            <a:off x="1694329" y="1132204"/>
            <a:ext cx="10065503" cy="5263348"/>
          </a:xfrm>
          <a:noFill/>
        </p:spPr>
        <p:txBody>
          <a:bodyPr>
            <a:normAutofit fontScale="25000" lnSpcReduction="20000"/>
          </a:bodyPr>
          <a:p>
            <a:r>
              <a:rPr b="1" dirty="0" sz="5581" lang="en-GB">
                <a:solidFill>
                  <a:srgbClr val="000000"/>
                </a:solidFill>
              </a:rPr>
              <a:t>​</a:t>
            </a:r>
            <a:endParaRPr altLang="en-US" sz="5581" lang="zh-CN">
              <a:solidFill>
                <a:srgbClr val="000000"/>
              </a:solidFill>
            </a:endParaRPr>
          </a:p>
          <a:p>
            <a:r>
              <a:rPr b="0" dirty="0" sz="8800" lang="en-GB">
                <a:solidFill>
                  <a:srgbClr val="000000"/>
                </a:solidFill>
                <a:latin typeface="Roboto Flex"/>
                <a:ea typeface="仿宋"/>
                <a:cs typeface="Roboto Flex"/>
              </a:rPr>
              <a:t>The primary issue is a stagnation of sales between 2023 and 2025, resting at an average of 25% below 2019 levels. The scope of this issue  from a combination of changing consumer habits and macroeconomic pressures:</a:t>
            </a:r>
            <a:endParaRPr altLang="en-US" b="0" sz="8000" lang="zh-CN">
              <a:solidFill>
                <a:srgbClr val="000000"/>
              </a:solidFill>
              <a:latin typeface="Roboto Flex"/>
              <a:ea typeface="仿宋"/>
              <a:cs typeface="Roboto Flex"/>
            </a:endParaRPr>
          </a:p>
          <a:p>
            <a:endParaRPr altLang="en-US" b="0" sz="8000" lang="zh-CN">
              <a:solidFill>
                <a:srgbClr val="000000"/>
              </a:solidFill>
              <a:latin typeface="Roboto Flex"/>
              <a:ea typeface="仿宋"/>
              <a:cs typeface="Roboto Flex"/>
            </a:endParaRPr>
          </a:p>
          <a:p>
            <a:pPr indent="0" lvl="0" marL="0">
              <a:buNone/>
            </a:pPr>
            <a:r>
              <a:rPr b="1" dirty="0" sz="88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​</a:t>
            </a:r>
            <a:r>
              <a:rPr altLang="en-GB" b="1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.</a:t>
            </a:r>
            <a:r>
              <a:rPr altLang="en-GB" b="1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altLang="en-GB" b="1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b="1" dirty="0" sz="8800" i="0" lang="en-GB" u="none">
                <a:solidFill>
                  <a:srgbClr val="000000"/>
                </a:solidFill>
                <a:effectLst/>
                <a:latin typeface="Roboto Flex"/>
                <a:ea typeface="Century Gothic"/>
                <a:cs typeface="Roboto Flex"/>
              </a:rPr>
              <a:t>Decreased Footfall</a:t>
            </a:r>
            <a:r>
              <a:rPr b="1" dirty="0" sz="8800" i="0" lang="en-GB">
                <a:solidFill>
                  <a:srgbClr val="000000"/>
                </a:solidFill>
                <a:effectLst>
                  <a:outerShdw algn="br" blurRad="38100" dir="2700000" dist="38100" rotWithShape="0">
                    <a:srgbClr val="000000"/>
                  </a:outerShdw>
                </a:effectLst>
                <a:latin typeface="Roboto Flex"/>
                <a:ea typeface="Century Gothic"/>
                <a:cs typeface="Roboto Flex"/>
              </a:rPr>
              <a:t>:</a:t>
            </a:r>
            <a:r>
              <a:rPr b="1" dirty="0" sz="8800" i="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b="0" dirty="0" sz="88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The retail park is 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q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u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i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e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t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e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r</a:t>
            </a:r>
            <a:r>
              <a:rPr b="0" dirty="0" sz="88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; high vacancy rates (shops closing </a:t>
            </a:r>
            <a:r>
              <a:rPr b="0" dirty="0" sz="88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every few months without being replaced)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.</a:t>
            </a:r>
            <a:endParaRPr altLang="en-US" b="0" sz="9000" lang="zh-CN">
              <a:solidFill>
                <a:srgbClr val="000000"/>
              </a:solidFill>
              <a:latin typeface="Roboto Flex"/>
              <a:ea typeface="Century Gothic"/>
              <a:cs typeface="Roboto Flex"/>
            </a:endParaRPr>
          </a:p>
          <a:p>
            <a:pPr indent="0" lvl="0" marL="0">
              <a:buNone/>
            </a:pPr>
            <a:r>
              <a:rPr altLang="en-GB" b="1" dirty="0" sz="8800" i="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.</a:t>
            </a:r>
            <a:r>
              <a:rPr altLang="en-GB" b="1" dirty="0" sz="8800" i="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altLang="en-GB" b="1" dirty="0" sz="8800" i="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b="1" dirty="0" sz="8800" i="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Shift in Work Patterns:</a:t>
            </a:r>
            <a:r>
              <a:rPr b="1" dirty="0" sz="8800" i="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b="0" dirty="0" sz="88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Office workers working from home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.</a:t>
            </a:r>
            <a:endParaRPr altLang="en-US" b="0" sz="9000" lang="zh-CN">
              <a:solidFill>
                <a:srgbClr val="000000"/>
              </a:solidFill>
              <a:latin typeface="Roboto Flex"/>
              <a:ea typeface="Century Gothic"/>
              <a:cs typeface="Roboto Flex"/>
            </a:endParaRPr>
          </a:p>
          <a:p>
            <a:pPr indent="0" lvl="0" marL="0">
              <a:buNone/>
            </a:pPr>
            <a:r>
              <a:rPr b="1" dirty="0" sz="8800" i="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​</a:t>
            </a:r>
            <a:r>
              <a:rPr altLang="en-GB" b="1" dirty="0" sz="8800" i="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.</a:t>
            </a:r>
            <a:r>
              <a:rPr altLang="en-GB" b="1" dirty="0" sz="8800" i="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altLang="en-GB" b="1" dirty="0" sz="8800" i="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b="1" dirty="0" sz="8800" i="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Bottlenecks</a:t>
            </a:r>
            <a:r>
              <a:rPr b="1" dirty="0" sz="8800" i="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:</a:t>
            </a:r>
            <a:r>
              <a:rPr b="1" dirty="0" sz="8800" i="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</a:t>
            </a:r>
            <a:r>
              <a:rPr b="0" dirty="0" sz="88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Long wait times, and Basil cannot take pre-orders</a:t>
            </a:r>
            <a:r>
              <a:rPr altLang="en-GB" b="0" dirty="0" sz="88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.</a:t>
            </a:r>
            <a:endParaRPr altLang="en-US" b="0" sz="9000" lang="zh-CN">
              <a:solidFill>
                <a:srgbClr val="000000"/>
              </a:solidFill>
              <a:latin typeface="Roboto Flex"/>
              <a:ea typeface="Century Gothic"/>
              <a:cs typeface="Roboto Flex"/>
            </a:endParaRPr>
          </a:p>
          <a:p>
            <a:pPr lvl="2"/>
            <a:r>
              <a:rPr b="0" dirty="0" sz="84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​Rising Costs</a:t>
            </a:r>
            <a:r>
              <a:rPr b="0" dirty="0" sz="84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 overheads (rent, energy, </a:t>
            </a:r>
            <a:r>
              <a:rPr b="0" dirty="0" sz="8400" lang="en-GB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business rates)</a:t>
            </a:r>
            <a:r>
              <a:rPr altLang="en-GB" b="0" dirty="0" sz="8400" lang="en-US">
                <a:solidFill>
                  <a:srgbClr val="000000"/>
                </a:solidFill>
                <a:latin typeface="Roboto Flex"/>
                <a:ea typeface="Century Gothic"/>
                <a:cs typeface="Roboto Flex"/>
              </a:rPr>
              <a:t>.</a:t>
            </a:r>
            <a:endParaRPr altLang="en-US" b="0" sz="8600" lang="zh-CN">
              <a:solidFill>
                <a:srgbClr val="000000"/>
              </a:solidFill>
              <a:latin typeface="Roboto Flex"/>
              <a:ea typeface="Century Gothic"/>
              <a:cs typeface="Roboto Flex"/>
            </a:endParaRPr>
          </a:p>
          <a:p>
            <a:endParaRPr altLang="en-US" sz="8800" lang="zh-CN">
              <a:solidFill>
                <a:srgbClr val="000000"/>
              </a:solidFill>
              <a:latin typeface="Roboto Flex"/>
              <a:ea typeface="Century Gothic"/>
              <a:cs typeface="Roboto Flex"/>
            </a:endParaRPr>
          </a:p>
          <a:p>
            <a:pPr lvl="7"/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GB" b="1" dirty="0" sz="8200" lang="en-US" u="sng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b="1" dirty="0" sz="9600" lang="en-GB" u="sng">
                <a:solidFill>
                  <a:srgbClr val="3399FF"/>
                </a:solidFill>
                <a:latin typeface="Roboto Flex"/>
                <a:cs typeface="Roboto Flex"/>
              </a:rPr>
              <a:t>5W2H</a:t>
            </a:r>
            <a:endParaRPr altLang="en-US" sz="8000" lang="zh-CN" u="sng">
              <a:solidFill>
                <a:srgbClr val="3399FF"/>
              </a:solidFill>
              <a:latin typeface="Roboto Flex"/>
              <a:cs typeface="Roboto Flex"/>
            </a:endParaRPr>
          </a:p>
          <a:p>
            <a:endParaRPr altLang="en-US" sz="8800" lang="zh-CN" u="sng">
              <a:solidFill>
                <a:srgbClr val="3399FF"/>
              </a:solidFill>
              <a:latin typeface="Roboto Flex"/>
              <a:cs typeface="Roboto Flex"/>
            </a:endParaRPr>
          </a:p>
          <a:p>
            <a:pPr lvl="0"/>
            <a:r>
              <a:rPr b="1" dirty="0" sz="8800" lang="en-GB">
                <a:solidFill>
                  <a:srgbClr val="3399FF"/>
                </a:solidFill>
                <a:latin typeface="Roboto Flex"/>
                <a:cs typeface="Roboto Flex"/>
              </a:rPr>
              <a:t>What: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ion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W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h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y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: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p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eople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k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m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h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m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,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ot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ivery </a:t>
            </a:r>
            <a:endParaRPr altLang="en-US" sz="9000" lang="zh-CN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b="1" dirty="0" sz="8800" lang="en-GB">
                <a:solidFill>
                  <a:srgbClr val="3399FF"/>
                </a:solidFill>
                <a:latin typeface="Roboto Flex"/>
                <a:cs typeface="Roboto Flex"/>
              </a:rPr>
              <a:t>Who: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B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H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o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w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: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times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,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p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endParaRPr altLang="en-US" sz="8000" lang="zh-CN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b="1" dirty="0" sz="8800" lang="en-GB">
                <a:solidFill>
                  <a:srgbClr val="3399FF"/>
                </a:solidFill>
                <a:latin typeface="Roboto Flex"/>
                <a:cs typeface="Roboto Flex"/>
              </a:rPr>
              <a:t>Where: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p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k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v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y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,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U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K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.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H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o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w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m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u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c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h</a:t>
            </a:r>
            <a:r>
              <a:rPr b="1" dirty="0" sz="8800" lang="en-US">
                <a:solidFill>
                  <a:srgbClr val="3399FF"/>
                </a:solidFill>
                <a:latin typeface="Roboto Flex"/>
                <a:cs typeface="Roboto Flex"/>
              </a:rPr>
              <a:t>: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stagnated 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2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5</a:t>
            </a:r>
            <a:r>
              <a:rPr dirty="0" sz="8800" lang="en-US">
                <a:solidFill>
                  <a:srgbClr val="000000"/>
                </a:solidFill>
                <a:latin typeface="Roboto Flex"/>
                <a:cs typeface="Roboto Flex"/>
              </a:rPr>
              <a:t>%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b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2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0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1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9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v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dirty="0" sz="8800" lang="en-US">
                <a:solidFill>
                  <a:srgbClr val="000000"/>
                </a:solidFill>
                <a:latin typeface="Roboto Flex"/>
                <a:cs typeface="Roboto Flex"/>
              </a:rPr>
              <a:t>s </a:t>
            </a:r>
            <a:endParaRPr altLang="en-US" sz="9600" lang="zh-CN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altLang="en-US" b="1" dirty="0" sz="9600" lang="en-US">
                <a:solidFill>
                  <a:srgbClr val="3399FF"/>
                </a:solidFill>
                <a:latin typeface="Roboto Flex"/>
                <a:cs typeface="Roboto Flex"/>
              </a:rPr>
              <a:t>W</a:t>
            </a:r>
            <a:r>
              <a:rPr altLang="en-US" b="1" dirty="0" sz="9600" lang="en-US">
                <a:solidFill>
                  <a:srgbClr val="3399FF"/>
                </a:solidFill>
                <a:latin typeface="Roboto Flex"/>
                <a:cs typeface="Roboto Flex"/>
              </a:rPr>
              <a:t>h</a:t>
            </a:r>
            <a:r>
              <a:rPr altLang="en-US" b="1" dirty="0" sz="9600" lang="en-US">
                <a:solidFill>
                  <a:srgbClr val="3399FF"/>
                </a:solidFill>
                <a:latin typeface="Roboto Flex"/>
                <a:cs typeface="Roboto Flex"/>
              </a:rPr>
              <a:t>e</a:t>
            </a:r>
            <a:r>
              <a:rPr altLang="en-US" b="1" dirty="0" sz="9600" lang="en-US">
                <a:solidFill>
                  <a:srgbClr val="3399FF"/>
                </a:solidFill>
                <a:latin typeface="Roboto Flex"/>
                <a:cs typeface="Roboto Flex"/>
              </a:rPr>
              <a:t>n</a:t>
            </a:r>
            <a:r>
              <a:rPr altLang="en-US" dirty="0" sz="9600" lang="en-US">
                <a:solidFill>
                  <a:srgbClr val="3399FF"/>
                </a:solidFill>
                <a:latin typeface="Roboto Flex"/>
                <a:cs typeface="Roboto Flex"/>
              </a:rPr>
              <a:t>:</a:t>
            </a:r>
            <a:r>
              <a:rPr altLang="en-US" dirty="0" sz="9600" lang="en-US">
                <a:solidFill>
                  <a:srgbClr val="3399FF"/>
                </a:solidFill>
                <a:latin typeface="Roboto Flex"/>
                <a:cs typeface="Roboto Flex"/>
              </a:rPr>
              <a:t> 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B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een 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2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0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2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3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2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0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2</a:t>
            </a:r>
            <a:r>
              <a:rPr altLang="en-US" dirty="0" sz="9600" lang="en-US">
                <a:solidFill>
                  <a:srgbClr val="000000"/>
                </a:solidFill>
                <a:latin typeface="Roboto Flex"/>
                <a:cs typeface="Roboto Flex"/>
              </a:rPr>
              <a:t>5</a:t>
            </a:r>
            <a:endParaRPr altLang="en-US" sz="9600" lang="zh-CN">
              <a:solidFill>
                <a:srgbClr val="000000"/>
              </a:solidFill>
              <a:latin typeface="Roboto Flex"/>
              <a:cs typeface="Roboto Flex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8" name="Title 1"/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p>
            <a:r>
              <a:rPr b="1" dirty="0" lang="en-GB">
                <a:solidFill>
                  <a:srgbClr val="3399FF"/>
                </a:solidFill>
                <a:latin typeface="Roboto Flex"/>
                <a:cs typeface="Roboto Flex"/>
              </a:rPr>
              <a:t>PESTLE ANALYSIS: Basil’s Bakery</a:t>
            </a:r>
            <a:br>
              <a:rPr b="1" dirty="0" lang="en-GB">
                <a:solidFill>
                  <a:srgbClr val="3399FF"/>
                </a:solidFill>
                <a:latin typeface="Roboto Flex"/>
                <a:cs typeface="Roboto Flex"/>
              </a:rPr>
            </a:br>
            <a:endParaRPr b="1" dirty="0" lang="en-GB">
              <a:solidFill>
                <a:srgbClr val="3399FF"/>
              </a:solidFill>
              <a:latin typeface="Roboto Flex"/>
              <a:cs typeface="Roboto Flex"/>
            </a:endParaRPr>
          </a:p>
        </p:txBody>
      </p:sp>
      <p:sp>
        <p:nvSpPr>
          <p:cNvPr id="1048649" name="Text Placeholder 2"/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 anchor="t"/>
          <a:p>
            <a:pPr algn="l"/>
            <a:r>
              <a:rPr b="1" dirty="0" sz="2400" lang="en-GB">
                <a:solidFill>
                  <a:srgbClr val="000000"/>
                </a:solidFill>
              </a:rPr>
              <a:t>POLITICAL</a:t>
            </a:r>
            <a:endParaRPr b="1" dirty="0" sz="2400" lang="en-GB">
              <a:solidFill>
                <a:srgbClr val="000000"/>
              </a:solidFill>
            </a:endParaRPr>
          </a:p>
          <a:p>
            <a:pPr algn="l" indent="-285750" marL="285750">
              <a:buFont typeface="Arial"/>
              <a:buChar char="•"/>
            </a:pPr>
            <a:r>
              <a:rPr sz="2000" lang="en-US">
                <a:solidFill>
                  <a:srgbClr val="000000"/>
                </a:solidFill>
              </a:rPr>
              <a:t>R</a:t>
            </a:r>
            <a:r>
              <a:rPr sz="2000" lang="en-US">
                <a:solidFill>
                  <a:srgbClr val="000000"/>
                </a:solidFill>
              </a:rPr>
              <a:t>e</a:t>
            </a:r>
            <a:r>
              <a:rPr sz="2000" lang="en-US">
                <a:solidFill>
                  <a:srgbClr val="000000"/>
                </a:solidFill>
              </a:rPr>
              <a:t>s</a:t>
            </a:r>
            <a:r>
              <a:rPr sz="2000" lang="en-US">
                <a:solidFill>
                  <a:srgbClr val="000000"/>
                </a:solidFill>
              </a:rPr>
              <a:t>t</a:t>
            </a:r>
            <a:r>
              <a:rPr sz="2000" lang="en-US">
                <a:solidFill>
                  <a:srgbClr val="000000"/>
                </a:solidFill>
              </a:rPr>
              <a:t>r</a:t>
            </a:r>
            <a:r>
              <a:rPr sz="2000" lang="en-US">
                <a:solidFill>
                  <a:srgbClr val="000000"/>
                </a:solidFill>
              </a:rPr>
              <a:t>i</a:t>
            </a:r>
            <a:r>
              <a:rPr sz="2000" lang="en-US">
                <a:solidFill>
                  <a:srgbClr val="000000"/>
                </a:solidFill>
              </a:rPr>
              <a:t>ctions </a:t>
            </a:r>
            <a:r>
              <a:rPr sz="2000" lang="en-US">
                <a:solidFill>
                  <a:srgbClr val="000000"/>
                </a:solidFill>
              </a:rPr>
              <a:t>i</a:t>
            </a:r>
            <a:r>
              <a:rPr sz="2000" lang="en-US">
                <a:solidFill>
                  <a:srgbClr val="000000"/>
                </a:solidFill>
              </a:rPr>
              <a:t>m</a:t>
            </a:r>
            <a:r>
              <a:rPr sz="2000" lang="en-US">
                <a:solidFill>
                  <a:srgbClr val="000000"/>
                </a:solidFill>
              </a:rPr>
              <a:t>p</a:t>
            </a:r>
            <a:r>
              <a:rPr sz="2000" lang="en-US">
                <a:solidFill>
                  <a:srgbClr val="000000"/>
                </a:solidFill>
              </a:rPr>
              <a:t>o</a:t>
            </a:r>
            <a:r>
              <a:rPr sz="2000" lang="en-US">
                <a:solidFill>
                  <a:srgbClr val="000000"/>
                </a:solidFill>
              </a:rPr>
              <a:t>s</a:t>
            </a:r>
            <a:r>
              <a:rPr sz="2000" lang="en-US">
                <a:solidFill>
                  <a:srgbClr val="000000"/>
                </a:solidFill>
              </a:rPr>
              <a:t>e</a:t>
            </a:r>
            <a:r>
              <a:rPr sz="2000" lang="en-US">
                <a:solidFill>
                  <a:srgbClr val="000000"/>
                </a:solidFill>
              </a:rPr>
              <a:t>d </a:t>
            </a:r>
            <a:r>
              <a:rPr sz="2000" lang="en-US">
                <a:solidFill>
                  <a:srgbClr val="000000"/>
                </a:solidFill>
              </a:rPr>
              <a:t>d</a:t>
            </a:r>
            <a:r>
              <a:rPr sz="2000" lang="en-US">
                <a:solidFill>
                  <a:srgbClr val="000000"/>
                </a:solidFill>
              </a:rPr>
              <a:t>u</a:t>
            </a:r>
            <a:r>
              <a:rPr sz="2000" lang="en-US">
                <a:solidFill>
                  <a:srgbClr val="000000"/>
                </a:solidFill>
              </a:rPr>
              <a:t>r</a:t>
            </a:r>
            <a:r>
              <a:rPr sz="2000" lang="en-US">
                <a:solidFill>
                  <a:srgbClr val="000000"/>
                </a:solidFill>
              </a:rPr>
              <a:t>i</a:t>
            </a:r>
            <a:r>
              <a:rPr sz="2000" lang="en-US">
                <a:solidFill>
                  <a:srgbClr val="000000"/>
                </a:solidFill>
              </a:rPr>
              <a:t>n</a:t>
            </a:r>
            <a:r>
              <a:rPr sz="2000" lang="en-US">
                <a:solidFill>
                  <a:srgbClr val="000000"/>
                </a:solidFill>
              </a:rPr>
              <a:t>g</a:t>
            </a:r>
            <a:r>
              <a:rPr sz="2000" lang="en-US">
                <a:solidFill>
                  <a:srgbClr val="000000"/>
                </a:solidFill>
              </a:rPr>
              <a:t> </a:t>
            </a:r>
            <a:r>
              <a:rPr sz="2000" lang="en-US">
                <a:solidFill>
                  <a:srgbClr val="000000"/>
                </a:solidFill>
              </a:rPr>
              <a:t>L</a:t>
            </a:r>
            <a:r>
              <a:rPr sz="2000" lang="en-US">
                <a:solidFill>
                  <a:srgbClr val="000000"/>
                </a:solidFill>
              </a:rPr>
              <a:t>o</a:t>
            </a:r>
            <a:r>
              <a:rPr sz="2000" lang="en-US">
                <a:solidFill>
                  <a:srgbClr val="000000"/>
                </a:solidFill>
              </a:rPr>
              <a:t>c</a:t>
            </a:r>
            <a:r>
              <a:rPr sz="2000" lang="en-US">
                <a:solidFill>
                  <a:srgbClr val="000000"/>
                </a:solidFill>
              </a:rPr>
              <a:t>kdown </a:t>
            </a:r>
            <a:endParaRPr sz="2400">
              <a:solidFill>
                <a:srgbClr val="000000"/>
              </a:solidFill>
            </a:endParaRPr>
          </a:p>
          <a:p>
            <a:pPr algn="l" indent="-285750" marL="285750">
              <a:buFont typeface="Arial"/>
              <a:buChar char="•"/>
            </a:pPr>
            <a:r>
              <a:rPr altLang="en-GB" sz="2000" lang="en-US">
                <a:solidFill>
                  <a:srgbClr val="000000"/>
                </a:solidFill>
              </a:rPr>
              <a:t>H</a:t>
            </a:r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g</a:t>
            </a:r>
            <a:r>
              <a:rPr altLang="en-GB" sz="2000" lang="en-US">
                <a:solidFill>
                  <a:srgbClr val="000000"/>
                </a:solidFill>
              </a:rPr>
              <a:t>h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r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b</a:t>
            </a:r>
            <a:r>
              <a:rPr altLang="en-GB" sz="2000" lang="en-US">
                <a:solidFill>
                  <a:srgbClr val="000000"/>
                </a:solidFill>
              </a:rPr>
              <a:t>u</a:t>
            </a:r>
            <a:r>
              <a:rPr altLang="en-GB" sz="2000" lang="en-US">
                <a:solidFill>
                  <a:srgbClr val="000000"/>
                </a:solidFill>
              </a:rPr>
              <a:t>s</a:t>
            </a:r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ness </a:t>
            </a:r>
            <a:r>
              <a:rPr altLang="en-GB" sz="2000" lang="en-US">
                <a:solidFill>
                  <a:srgbClr val="000000"/>
                </a:solidFill>
              </a:rPr>
              <a:t>r</a:t>
            </a:r>
            <a:r>
              <a:rPr altLang="en-GB" sz="2000" lang="en-US">
                <a:solidFill>
                  <a:srgbClr val="000000"/>
                </a:solidFill>
              </a:rPr>
              <a:t>a</a:t>
            </a:r>
            <a:r>
              <a:rPr altLang="en-GB" sz="2000" lang="en-US">
                <a:solidFill>
                  <a:srgbClr val="000000"/>
                </a:solidFill>
              </a:rPr>
              <a:t>t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s</a:t>
            </a:r>
            <a:endParaRPr sz="2000">
              <a:solidFill>
                <a:srgbClr val="000000"/>
              </a:solidFill>
            </a:endParaRPr>
          </a:p>
          <a:p>
            <a:pPr algn="l"/>
            <a:r>
              <a:rPr b="1" dirty="0" sz="2400" lang="en-GB">
                <a:solidFill>
                  <a:srgbClr val="000000"/>
                </a:solidFill>
              </a:rPr>
              <a:t>ECONOMIC</a:t>
            </a:r>
            <a:endParaRPr b="1" dirty="0" sz="2400" lang="en-GB">
              <a:solidFill>
                <a:srgbClr val="000000"/>
              </a:solidFill>
            </a:endParaRPr>
          </a:p>
          <a:p>
            <a:pPr algn="l" indent="-285750" marL="285750">
              <a:buFont typeface="Arial"/>
              <a:buChar char="•"/>
            </a:pPr>
            <a:r>
              <a:rPr altLang="en-GB" b="0" dirty="0" sz="2000" lang="en-US">
                <a:solidFill>
                  <a:srgbClr val="000000"/>
                </a:solidFill>
              </a:rPr>
              <a:t>S</a:t>
            </a:r>
            <a:r>
              <a:rPr altLang="en-GB" b="0" dirty="0" sz="2000" lang="en-US">
                <a:solidFill>
                  <a:srgbClr val="000000"/>
                </a:solidFill>
              </a:rPr>
              <a:t>a</a:t>
            </a:r>
            <a:r>
              <a:rPr altLang="en-GB" b="0" dirty="0" sz="2000" lang="en-US">
                <a:solidFill>
                  <a:srgbClr val="000000"/>
                </a:solidFill>
              </a:rPr>
              <a:t>l</a:t>
            </a:r>
            <a:r>
              <a:rPr altLang="en-GB" b="0" dirty="0" sz="2000" lang="en-US">
                <a:solidFill>
                  <a:srgbClr val="000000"/>
                </a:solidFill>
              </a:rPr>
              <a:t>e</a:t>
            </a:r>
            <a:r>
              <a:rPr altLang="en-GB" b="0" dirty="0" sz="2000" lang="en-US">
                <a:solidFill>
                  <a:srgbClr val="000000"/>
                </a:solidFill>
              </a:rPr>
              <a:t>s</a:t>
            </a:r>
            <a:r>
              <a:rPr altLang="en-GB" b="0" dirty="0" sz="2000" lang="en-US">
                <a:solidFill>
                  <a:srgbClr val="000000"/>
                </a:solidFill>
              </a:rPr>
              <a:t> </a:t>
            </a:r>
            <a:r>
              <a:rPr altLang="en-GB" b="0" dirty="0" sz="2000" lang="en-US">
                <a:solidFill>
                  <a:srgbClr val="000000"/>
                </a:solidFill>
              </a:rPr>
              <a:t>s</a:t>
            </a:r>
            <a:r>
              <a:rPr altLang="en-GB" b="0" dirty="0" sz="2000" lang="en-US">
                <a:solidFill>
                  <a:srgbClr val="000000"/>
                </a:solidFill>
              </a:rPr>
              <a:t>t</a:t>
            </a:r>
            <a:r>
              <a:rPr altLang="en-GB" b="0" dirty="0" sz="2000" lang="en-US">
                <a:solidFill>
                  <a:srgbClr val="000000"/>
                </a:solidFill>
              </a:rPr>
              <a:t>a</a:t>
            </a:r>
            <a:r>
              <a:rPr altLang="en-GB" b="0" dirty="0" sz="2000" lang="en-US">
                <a:solidFill>
                  <a:srgbClr val="000000"/>
                </a:solidFill>
              </a:rPr>
              <a:t>g</a:t>
            </a:r>
            <a:r>
              <a:rPr altLang="en-GB" b="0" dirty="0" sz="2000" lang="en-US">
                <a:solidFill>
                  <a:srgbClr val="000000"/>
                </a:solidFill>
              </a:rPr>
              <a:t>n</a:t>
            </a:r>
            <a:r>
              <a:rPr altLang="en-GB" b="0" dirty="0" sz="2000" lang="en-US">
                <a:solidFill>
                  <a:srgbClr val="000000"/>
                </a:solidFill>
              </a:rPr>
              <a:t>a</a:t>
            </a:r>
            <a:r>
              <a:rPr altLang="en-GB" b="0" dirty="0" sz="2000" lang="en-US">
                <a:solidFill>
                  <a:srgbClr val="000000"/>
                </a:solidFill>
              </a:rPr>
              <a:t>t</a:t>
            </a:r>
            <a:r>
              <a:rPr altLang="en-GB" b="0" dirty="0" sz="2000" lang="en-US">
                <a:solidFill>
                  <a:srgbClr val="000000"/>
                </a:solidFill>
              </a:rPr>
              <a:t>i</a:t>
            </a:r>
            <a:r>
              <a:rPr altLang="en-GB" b="0" dirty="0" sz="2000" lang="en-US">
                <a:solidFill>
                  <a:srgbClr val="000000"/>
                </a:solidFill>
              </a:rPr>
              <a:t>o</a:t>
            </a:r>
            <a:r>
              <a:rPr altLang="en-GB" b="0" dirty="0" sz="2000" lang="en-US">
                <a:solidFill>
                  <a:srgbClr val="000000"/>
                </a:solidFill>
              </a:rPr>
              <a:t>n</a:t>
            </a:r>
            <a:r>
              <a:rPr altLang="en-GB" b="0" dirty="0" sz="2000" lang="en-US">
                <a:solidFill>
                  <a:srgbClr val="000000"/>
                </a:solidFill>
              </a:rPr>
              <a:t> </a:t>
            </a:r>
            <a:r>
              <a:rPr altLang="en-GB" b="0" dirty="0" sz="2000" lang="en-US">
                <a:solidFill>
                  <a:srgbClr val="000000"/>
                </a:solidFill>
              </a:rPr>
              <a:t>a</a:t>
            </a:r>
            <a:r>
              <a:rPr altLang="en-GB" b="0" dirty="0" sz="2000" lang="en-US">
                <a:solidFill>
                  <a:srgbClr val="000000"/>
                </a:solidFill>
              </a:rPr>
              <a:t>t</a:t>
            </a:r>
            <a:r>
              <a:rPr altLang="en-GB" b="0" dirty="0" sz="2000" lang="en-US">
                <a:solidFill>
                  <a:srgbClr val="000000"/>
                </a:solidFill>
              </a:rPr>
              <a:t> </a:t>
            </a:r>
            <a:r>
              <a:rPr altLang="en-GB" b="0" dirty="0" sz="2000" lang="en-US">
                <a:solidFill>
                  <a:srgbClr val="000000"/>
                </a:solidFill>
              </a:rPr>
              <a:t>2</a:t>
            </a:r>
            <a:r>
              <a:rPr altLang="en-GB" b="0" dirty="0" sz="2000" lang="en-US">
                <a:solidFill>
                  <a:srgbClr val="000000"/>
                </a:solidFill>
              </a:rPr>
              <a:t>5</a:t>
            </a:r>
            <a:r>
              <a:rPr altLang="en-GB" b="0" dirty="0" sz="2000" lang="en-US">
                <a:solidFill>
                  <a:srgbClr val="000000"/>
                </a:solidFill>
              </a:rPr>
              <a:t>%</a:t>
            </a:r>
            <a:r>
              <a:rPr altLang="en-GB" b="0" dirty="0" sz="2000" lang="en-US">
                <a:solidFill>
                  <a:srgbClr val="000000"/>
                </a:solidFill>
              </a:rPr>
              <a:t> </a:t>
            </a:r>
            <a:r>
              <a:rPr altLang="en-GB" b="0" dirty="0" sz="2000" lang="en-US">
                <a:solidFill>
                  <a:srgbClr val="000000"/>
                </a:solidFill>
              </a:rPr>
              <a:t>b</a:t>
            </a:r>
            <a:r>
              <a:rPr altLang="en-GB" b="0" dirty="0" sz="2000" lang="en-US">
                <a:solidFill>
                  <a:srgbClr val="000000"/>
                </a:solidFill>
              </a:rPr>
              <a:t>e</a:t>
            </a:r>
            <a:r>
              <a:rPr altLang="en-GB" b="0" dirty="0" sz="2000" lang="en-US">
                <a:solidFill>
                  <a:srgbClr val="000000"/>
                </a:solidFill>
              </a:rPr>
              <a:t>l</a:t>
            </a:r>
            <a:r>
              <a:rPr altLang="en-GB" b="0" dirty="0" sz="2000" lang="en-US">
                <a:solidFill>
                  <a:srgbClr val="000000"/>
                </a:solidFill>
              </a:rPr>
              <a:t>o</a:t>
            </a:r>
            <a:r>
              <a:rPr altLang="en-GB" b="0" dirty="0" sz="2000" lang="en-US">
                <a:solidFill>
                  <a:srgbClr val="000000"/>
                </a:solidFill>
              </a:rPr>
              <a:t>w</a:t>
            </a:r>
            <a:r>
              <a:rPr altLang="en-GB" b="0" dirty="0" sz="2000" lang="en-US">
                <a:solidFill>
                  <a:srgbClr val="000000"/>
                </a:solidFill>
              </a:rPr>
              <a:t> </a:t>
            </a:r>
            <a:r>
              <a:rPr altLang="en-GB" b="0" dirty="0" sz="2000" lang="en-US">
                <a:solidFill>
                  <a:srgbClr val="000000"/>
                </a:solidFill>
              </a:rPr>
              <a:t>2</a:t>
            </a:r>
            <a:r>
              <a:rPr altLang="en-GB" b="0" dirty="0" sz="2000" lang="en-US">
                <a:solidFill>
                  <a:srgbClr val="000000"/>
                </a:solidFill>
              </a:rPr>
              <a:t>0</a:t>
            </a:r>
            <a:r>
              <a:rPr altLang="en-GB" b="0" dirty="0" sz="2000" lang="en-US">
                <a:solidFill>
                  <a:srgbClr val="000000"/>
                </a:solidFill>
              </a:rPr>
              <a:t>1</a:t>
            </a:r>
            <a:r>
              <a:rPr altLang="en-GB" b="0" dirty="0" sz="2000" lang="en-US">
                <a:solidFill>
                  <a:srgbClr val="000000"/>
                </a:solidFill>
              </a:rPr>
              <a:t>9</a:t>
            </a:r>
            <a:r>
              <a:rPr altLang="en-GB" b="0" dirty="0" sz="2000" lang="en-US">
                <a:solidFill>
                  <a:srgbClr val="000000"/>
                </a:solidFill>
              </a:rPr>
              <a:t> </a:t>
            </a:r>
            <a:r>
              <a:rPr altLang="en-GB" b="0" dirty="0" sz="2000" lang="en-US">
                <a:solidFill>
                  <a:srgbClr val="000000"/>
                </a:solidFill>
              </a:rPr>
              <a:t>l</a:t>
            </a:r>
            <a:r>
              <a:rPr altLang="en-GB" b="0" dirty="0" sz="2000" lang="en-US">
                <a:solidFill>
                  <a:srgbClr val="000000"/>
                </a:solidFill>
              </a:rPr>
              <a:t>e</a:t>
            </a:r>
            <a:r>
              <a:rPr altLang="en-GB" b="0" dirty="0" sz="2000" lang="en-US">
                <a:solidFill>
                  <a:srgbClr val="000000"/>
                </a:solidFill>
              </a:rPr>
              <a:t>v</a:t>
            </a:r>
            <a:r>
              <a:rPr altLang="en-GB" b="0" dirty="0" sz="2000" lang="en-US">
                <a:solidFill>
                  <a:srgbClr val="000000"/>
                </a:solidFill>
              </a:rPr>
              <a:t>e</a:t>
            </a:r>
            <a:r>
              <a:rPr altLang="en-GB" b="0" dirty="0" sz="2000" lang="en-US">
                <a:solidFill>
                  <a:srgbClr val="000000"/>
                </a:solidFill>
              </a:rPr>
              <a:t>ls </a:t>
            </a:r>
            <a:endParaRPr b="0" dirty="0" sz="2000" lang="en-GB">
              <a:solidFill>
                <a:srgbClr val="000000"/>
              </a:solidFill>
            </a:endParaRPr>
          </a:p>
          <a:p>
            <a:pPr algn="l" indent="-285750" marL="285750">
              <a:buFont typeface="Arial"/>
              <a:buChar char="•"/>
            </a:pPr>
            <a:r>
              <a:rPr altLang="en-GB" b="0" dirty="0" sz="2000" lang="en-US">
                <a:solidFill>
                  <a:srgbClr val="000000"/>
                </a:solidFill>
              </a:rPr>
              <a:t>R</a:t>
            </a:r>
            <a:r>
              <a:rPr altLang="en-GB" b="0" dirty="0" sz="2000" lang="en-US">
                <a:solidFill>
                  <a:srgbClr val="000000"/>
                </a:solidFill>
              </a:rPr>
              <a:t>i</a:t>
            </a:r>
            <a:r>
              <a:rPr altLang="en-GB" b="0" dirty="0" sz="2000" lang="en-US">
                <a:solidFill>
                  <a:srgbClr val="000000"/>
                </a:solidFill>
              </a:rPr>
              <a:t>s</a:t>
            </a:r>
            <a:r>
              <a:rPr altLang="en-GB" b="0" dirty="0" sz="2000" lang="en-US">
                <a:solidFill>
                  <a:srgbClr val="000000"/>
                </a:solidFill>
              </a:rPr>
              <a:t>e</a:t>
            </a:r>
            <a:r>
              <a:rPr altLang="en-GB" b="0" dirty="0" sz="2000" lang="en-US">
                <a:solidFill>
                  <a:srgbClr val="000000"/>
                </a:solidFill>
              </a:rPr>
              <a:t> </a:t>
            </a:r>
            <a:r>
              <a:rPr altLang="en-GB" b="0" dirty="0" sz="2000" lang="en-US">
                <a:solidFill>
                  <a:srgbClr val="000000"/>
                </a:solidFill>
              </a:rPr>
              <a:t>o</a:t>
            </a:r>
            <a:r>
              <a:rPr altLang="en-GB" b="0" dirty="0" sz="2000" lang="en-US">
                <a:solidFill>
                  <a:srgbClr val="000000"/>
                </a:solidFill>
              </a:rPr>
              <a:t>f</a:t>
            </a:r>
            <a:r>
              <a:rPr altLang="en-GB" b="0" dirty="0" sz="2000" lang="en-US">
                <a:solidFill>
                  <a:srgbClr val="000000"/>
                </a:solidFill>
              </a:rPr>
              <a:t> </a:t>
            </a:r>
            <a:r>
              <a:rPr altLang="en-GB" b="0" dirty="0" sz="2000" lang="en-US">
                <a:solidFill>
                  <a:srgbClr val="000000"/>
                </a:solidFill>
              </a:rPr>
              <a:t>o</a:t>
            </a:r>
            <a:r>
              <a:rPr altLang="en-GB" b="0" dirty="0" sz="2000" lang="en-US">
                <a:solidFill>
                  <a:srgbClr val="000000"/>
                </a:solidFill>
              </a:rPr>
              <a:t>v</a:t>
            </a:r>
            <a:r>
              <a:rPr altLang="en-GB" b="0" dirty="0" sz="2000" lang="en-US">
                <a:solidFill>
                  <a:srgbClr val="000000"/>
                </a:solidFill>
              </a:rPr>
              <a:t>e</a:t>
            </a:r>
            <a:r>
              <a:rPr altLang="en-GB" b="0" dirty="0" sz="2000" lang="en-US">
                <a:solidFill>
                  <a:srgbClr val="000000"/>
                </a:solidFill>
              </a:rPr>
              <a:t>r</a:t>
            </a:r>
            <a:r>
              <a:rPr altLang="en-GB" b="0" dirty="0" sz="2000" lang="en-US">
                <a:solidFill>
                  <a:srgbClr val="000000"/>
                </a:solidFill>
              </a:rPr>
              <a:t>h</a:t>
            </a:r>
            <a:r>
              <a:rPr altLang="en-GB" b="0" dirty="0" sz="2000" lang="en-US">
                <a:solidFill>
                  <a:srgbClr val="000000"/>
                </a:solidFill>
              </a:rPr>
              <a:t>e</a:t>
            </a:r>
            <a:r>
              <a:rPr altLang="en-GB" b="0" dirty="0" sz="2000" lang="en-US">
                <a:solidFill>
                  <a:srgbClr val="000000"/>
                </a:solidFill>
              </a:rPr>
              <a:t>a</a:t>
            </a:r>
            <a:r>
              <a:rPr altLang="en-GB" b="0" dirty="0" sz="2000" lang="en-US">
                <a:solidFill>
                  <a:srgbClr val="000000"/>
                </a:solidFill>
              </a:rPr>
              <a:t>d</a:t>
            </a:r>
            <a:r>
              <a:rPr altLang="en-GB" b="0" dirty="0" sz="2000" lang="en-US">
                <a:solidFill>
                  <a:srgbClr val="000000"/>
                </a:solidFill>
              </a:rPr>
              <a:t>s </a:t>
            </a:r>
            <a:r>
              <a:rPr altLang="en-GB" b="0" dirty="0" sz="2000" lang="en-US">
                <a:solidFill>
                  <a:srgbClr val="000000"/>
                </a:solidFill>
              </a:rPr>
              <a:t>c</a:t>
            </a:r>
            <a:r>
              <a:rPr altLang="en-GB" b="0" dirty="0" sz="2000" lang="en-US">
                <a:solidFill>
                  <a:srgbClr val="000000"/>
                </a:solidFill>
              </a:rPr>
              <a:t>o</a:t>
            </a:r>
            <a:r>
              <a:rPr altLang="en-GB" b="0" dirty="0" sz="2000" lang="en-US">
                <a:solidFill>
                  <a:srgbClr val="000000"/>
                </a:solidFill>
              </a:rPr>
              <a:t>s</a:t>
            </a:r>
            <a:r>
              <a:rPr altLang="en-GB" b="0" dirty="0" sz="2000" lang="en-US">
                <a:solidFill>
                  <a:srgbClr val="000000"/>
                </a:solidFill>
              </a:rPr>
              <a:t>t</a:t>
            </a:r>
            <a:endParaRPr b="0" dirty="0" sz="2000" lang="en-GB">
              <a:solidFill>
                <a:srgbClr val="000000"/>
              </a:solidFill>
            </a:endParaRPr>
          </a:p>
          <a:p>
            <a:pPr algn="l"/>
            <a:r>
              <a:rPr b="1" dirty="0" sz="2400" lang="en-GB">
                <a:solidFill>
                  <a:srgbClr val="000000"/>
                </a:solidFill>
              </a:rPr>
              <a:t>SOCIAL</a:t>
            </a:r>
            <a:endParaRPr b="1" dirty="0" sz="2400" lang="en-GB">
              <a:solidFill>
                <a:srgbClr val="000000"/>
              </a:solidFill>
            </a:endParaRPr>
          </a:p>
          <a:p>
            <a:pPr algn="l" indent="-342900" marL="342900">
              <a:buFont typeface="Arial"/>
              <a:buChar char="•"/>
            </a:pPr>
            <a:r>
              <a:rPr altLang="en-GB" b="0" dirty="0" sz="2400" lang="en-US">
                <a:solidFill>
                  <a:srgbClr val="000000"/>
                </a:solidFill>
              </a:rPr>
              <a:t>P</a:t>
            </a:r>
            <a:r>
              <a:rPr altLang="en-GB" b="0" dirty="0" sz="2400" lang="en-US">
                <a:solidFill>
                  <a:srgbClr val="000000"/>
                </a:solidFill>
              </a:rPr>
              <a:t>e</a:t>
            </a:r>
            <a:r>
              <a:rPr altLang="en-GB" b="0" dirty="0" sz="2400" lang="en-US">
                <a:solidFill>
                  <a:srgbClr val="000000"/>
                </a:solidFill>
              </a:rPr>
              <a:t>o</a:t>
            </a:r>
            <a:r>
              <a:rPr altLang="en-GB" b="0" dirty="0" sz="2400" lang="en-US">
                <a:solidFill>
                  <a:srgbClr val="000000"/>
                </a:solidFill>
              </a:rPr>
              <a:t>p</a:t>
            </a:r>
            <a:r>
              <a:rPr altLang="en-GB" b="0" dirty="0" sz="2400" lang="en-US">
                <a:solidFill>
                  <a:srgbClr val="000000"/>
                </a:solidFill>
              </a:rPr>
              <a:t>l</a:t>
            </a:r>
            <a:r>
              <a:rPr altLang="en-GB" b="0" dirty="0" sz="2400" lang="en-US">
                <a:solidFill>
                  <a:srgbClr val="000000"/>
                </a:solidFill>
              </a:rPr>
              <a:t>e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w</a:t>
            </a:r>
            <a:r>
              <a:rPr altLang="en-GB" b="0" dirty="0" sz="2400" lang="en-US">
                <a:solidFill>
                  <a:srgbClr val="000000"/>
                </a:solidFill>
              </a:rPr>
              <a:t>o</a:t>
            </a:r>
            <a:r>
              <a:rPr altLang="en-GB" b="0" dirty="0" sz="2400" lang="en-US">
                <a:solidFill>
                  <a:srgbClr val="000000"/>
                </a:solidFill>
              </a:rPr>
              <a:t>r</a:t>
            </a:r>
            <a:r>
              <a:rPr altLang="en-GB" b="0" dirty="0" sz="2400" lang="en-US">
                <a:solidFill>
                  <a:srgbClr val="000000"/>
                </a:solidFill>
              </a:rPr>
              <a:t>k</a:t>
            </a:r>
            <a:r>
              <a:rPr altLang="en-GB" b="0" dirty="0" sz="2400" lang="en-US">
                <a:solidFill>
                  <a:srgbClr val="000000"/>
                </a:solidFill>
              </a:rPr>
              <a:t>ing </a:t>
            </a:r>
            <a:r>
              <a:rPr altLang="en-GB" b="0" dirty="0" sz="2400" lang="en-US">
                <a:solidFill>
                  <a:srgbClr val="000000"/>
                </a:solidFill>
              </a:rPr>
              <a:t>f</a:t>
            </a:r>
            <a:r>
              <a:rPr altLang="en-GB" b="0" dirty="0" sz="2400" lang="en-US">
                <a:solidFill>
                  <a:srgbClr val="000000"/>
                </a:solidFill>
              </a:rPr>
              <a:t>r</a:t>
            </a:r>
            <a:r>
              <a:rPr altLang="en-GB" b="0" dirty="0" sz="2400" lang="en-US">
                <a:solidFill>
                  <a:srgbClr val="000000"/>
                </a:solidFill>
              </a:rPr>
              <a:t>o</a:t>
            </a:r>
            <a:r>
              <a:rPr altLang="en-GB" b="0" dirty="0" sz="2400" lang="en-US">
                <a:solidFill>
                  <a:srgbClr val="000000"/>
                </a:solidFill>
              </a:rPr>
              <a:t>m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h</a:t>
            </a:r>
            <a:r>
              <a:rPr altLang="en-GB" b="0" dirty="0" sz="2400" lang="en-US">
                <a:solidFill>
                  <a:srgbClr val="000000"/>
                </a:solidFill>
              </a:rPr>
              <a:t>o</a:t>
            </a:r>
            <a:r>
              <a:rPr altLang="en-GB" b="0" dirty="0" sz="2400" lang="en-US">
                <a:solidFill>
                  <a:srgbClr val="000000"/>
                </a:solidFill>
              </a:rPr>
              <a:t>m</a:t>
            </a:r>
            <a:r>
              <a:rPr altLang="en-GB" b="0" dirty="0" sz="2400" lang="en-US">
                <a:solidFill>
                  <a:srgbClr val="000000"/>
                </a:solidFill>
              </a:rPr>
              <a:t>e </a:t>
            </a:r>
            <a:r>
              <a:rPr altLang="en-GB" b="0" dirty="0" sz="2400" lang="en-US">
                <a:solidFill>
                  <a:srgbClr val="000000"/>
                </a:solidFill>
              </a:rPr>
              <a:t>s</a:t>
            </a:r>
            <a:r>
              <a:rPr altLang="en-GB" b="0" dirty="0" sz="2400" lang="en-US">
                <a:solidFill>
                  <a:srgbClr val="000000"/>
                </a:solidFill>
              </a:rPr>
              <a:t>e</a:t>
            </a:r>
            <a:r>
              <a:rPr altLang="en-GB" b="0" dirty="0" sz="2400" lang="en-US">
                <a:solidFill>
                  <a:srgbClr val="000000"/>
                </a:solidFill>
              </a:rPr>
              <a:t>v</a:t>
            </a:r>
            <a:r>
              <a:rPr altLang="en-GB" b="0" dirty="0" sz="2400" lang="en-US">
                <a:solidFill>
                  <a:srgbClr val="000000"/>
                </a:solidFill>
              </a:rPr>
              <a:t>e</a:t>
            </a:r>
            <a:r>
              <a:rPr altLang="en-GB" b="0" dirty="0" sz="2400" lang="en-US">
                <a:solidFill>
                  <a:srgbClr val="000000"/>
                </a:solidFill>
              </a:rPr>
              <a:t>r</a:t>
            </a:r>
            <a:r>
              <a:rPr altLang="en-GB" b="0" dirty="0" sz="2400" lang="en-US">
                <a:solidFill>
                  <a:srgbClr val="000000"/>
                </a:solidFill>
              </a:rPr>
              <a:t>a</a:t>
            </a:r>
            <a:r>
              <a:rPr altLang="en-GB" b="0" dirty="0" sz="2400" lang="en-US">
                <a:solidFill>
                  <a:srgbClr val="000000"/>
                </a:solidFill>
              </a:rPr>
              <a:t>l </a:t>
            </a:r>
            <a:r>
              <a:rPr altLang="en-GB" b="0" dirty="0" sz="2400" lang="en-US">
                <a:solidFill>
                  <a:srgbClr val="000000"/>
                </a:solidFill>
              </a:rPr>
              <a:t>d</a:t>
            </a:r>
            <a:r>
              <a:rPr altLang="en-GB" b="0" dirty="0" sz="2400" lang="en-US">
                <a:solidFill>
                  <a:srgbClr val="000000"/>
                </a:solidFill>
              </a:rPr>
              <a:t>a</a:t>
            </a:r>
            <a:r>
              <a:rPr altLang="en-GB" b="0" dirty="0" sz="2400" lang="en-US">
                <a:solidFill>
                  <a:srgbClr val="000000"/>
                </a:solidFill>
              </a:rPr>
              <a:t>y</a:t>
            </a:r>
            <a:r>
              <a:rPr altLang="en-GB" b="0" dirty="0" sz="2400" lang="en-US">
                <a:solidFill>
                  <a:srgbClr val="000000"/>
                </a:solidFill>
              </a:rPr>
              <a:t>s</a:t>
            </a:r>
            <a:endParaRPr b="0" dirty="0" sz="2400" lang="en-GB">
              <a:solidFill>
                <a:srgbClr val="000000"/>
              </a:solidFill>
            </a:endParaRPr>
          </a:p>
          <a:p>
            <a:pPr algn="l" indent="-342900" marL="342900">
              <a:buFont typeface="Arial"/>
              <a:buChar char="•"/>
            </a:pPr>
            <a:r>
              <a:rPr altLang="en-GB" b="0" dirty="0" sz="2400" lang="en-US">
                <a:solidFill>
                  <a:srgbClr val="000000"/>
                </a:solidFill>
              </a:rPr>
              <a:t>R</a:t>
            </a:r>
            <a:r>
              <a:rPr altLang="en-GB" b="0" dirty="0" sz="2400" lang="en-US">
                <a:solidFill>
                  <a:srgbClr val="000000"/>
                </a:solidFill>
              </a:rPr>
              <a:t>e</a:t>
            </a:r>
            <a:r>
              <a:rPr altLang="en-GB" b="0" dirty="0" sz="2400" lang="en-US">
                <a:solidFill>
                  <a:srgbClr val="000000"/>
                </a:solidFill>
              </a:rPr>
              <a:t>t</a:t>
            </a:r>
            <a:r>
              <a:rPr altLang="en-GB" b="0" dirty="0" sz="2400" lang="en-US">
                <a:solidFill>
                  <a:srgbClr val="000000"/>
                </a:solidFill>
              </a:rPr>
              <a:t>a</a:t>
            </a:r>
            <a:r>
              <a:rPr altLang="en-GB" b="0" dirty="0" sz="2400" lang="en-US">
                <a:solidFill>
                  <a:srgbClr val="000000"/>
                </a:solidFill>
              </a:rPr>
              <a:t>i</a:t>
            </a:r>
            <a:r>
              <a:rPr altLang="en-GB" b="0" dirty="0" sz="2400" lang="en-US">
                <a:solidFill>
                  <a:srgbClr val="000000"/>
                </a:solidFill>
              </a:rPr>
              <a:t>l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p</a:t>
            </a:r>
            <a:r>
              <a:rPr altLang="en-GB" b="0" dirty="0" sz="2400" lang="en-US">
                <a:solidFill>
                  <a:srgbClr val="000000"/>
                </a:solidFill>
              </a:rPr>
              <a:t>a</a:t>
            </a:r>
            <a:r>
              <a:rPr altLang="en-GB" b="0" dirty="0" sz="2400" lang="en-US">
                <a:solidFill>
                  <a:srgbClr val="000000"/>
                </a:solidFill>
              </a:rPr>
              <a:t>r</a:t>
            </a:r>
            <a:r>
              <a:rPr altLang="en-GB" b="0" dirty="0" sz="2400" lang="en-US">
                <a:solidFill>
                  <a:srgbClr val="000000"/>
                </a:solidFill>
              </a:rPr>
              <a:t>k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m</a:t>
            </a:r>
            <a:r>
              <a:rPr altLang="en-GB" b="0" dirty="0" sz="2400" lang="en-US">
                <a:solidFill>
                  <a:srgbClr val="000000"/>
                </a:solidFill>
              </a:rPr>
              <a:t>u</a:t>
            </a:r>
            <a:r>
              <a:rPr altLang="en-GB" b="0" dirty="0" sz="2400" lang="en-US">
                <a:solidFill>
                  <a:srgbClr val="000000"/>
                </a:solidFill>
              </a:rPr>
              <a:t>c</a:t>
            </a:r>
            <a:r>
              <a:rPr altLang="en-GB" b="0" dirty="0" sz="2400" lang="en-US">
                <a:solidFill>
                  <a:srgbClr val="000000"/>
                </a:solidFill>
              </a:rPr>
              <a:t>h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q</a:t>
            </a:r>
            <a:r>
              <a:rPr altLang="en-GB" b="0" dirty="0" sz="2400" lang="en-US">
                <a:solidFill>
                  <a:srgbClr val="000000"/>
                </a:solidFill>
              </a:rPr>
              <a:t>u</a:t>
            </a:r>
            <a:r>
              <a:rPr altLang="en-GB" b="0" dirty="0" sz="2400" lang="en-US">
                <a:solidFill>
                  <a:srgbClr val="000000"/>
                </a:solidFill>
              </a:rPr>
              <a:t>i</a:t>
            </a:r>
            <a:r>
              <a:rPr altLang="en-GB" b="0" dirty="0" sz="2400" lang="en-US">
                <a:solidFill>
                  <a:srgbClr val="000000"/>
                </a:solidFill>
              </a:rPr>
              <a:t>e</a:t>
            </a:r>
            <a:r>
              <a:rPr altLang="en-GB" b="0" dirty="0" sz="2400" lang="en-US">
                <a:solidFill>
                  <a:srgbClr val="000000"/>
                </a:solidFill>
              </a:rPr>
              <a:t>t</a:t>
            </a:r>
            <a:r>
              <a:rPr altLang="en-GB" b="0" dirty="0" sz="2400" lang="en-US">
                <a:solidFill>
                  <a:srgbClr val="000000"/>
                </a:solidFill>
              </a:rPr>
              <a:t>e</a:t>
            </a:r>
            <a:r>
              <a:rPr altLang="en-GB" b="0" dirty="0" sz="2400" lang="en-US">
                <a:solidFill>
                  <a:srgbClr val="000000"/>
                </a:solidFill>
              </a:rPr>
              <a:t>r</a:t>
            </a:r>
            <a:r>
              <a:rPr altLang="en-GB" b="0" dirty="0" sz="2400" lang="en-US">
                <a:solidFill>
                  <a:srgbClr val="000000"/>
                </a:solidFill>
              </a:rPr>
              <a:t>.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altLang="en-GB" b="0" dirty="0" sz="2400" lang="en-US">
                <a:solidFill>
                  <a:srgbClr val="000000"/>
                </a:solidFill>
              </a:rPr>
              <a:t> </a:t>
            </a:r>
            <a:r>
              <a:rPr b="1" dirty="0" sz="1400" lang="en-GB" u="sng">
                <a:solidFill>
                  <a:srgbClr val="000000"/>
                </a:solidFill>
                <a:latin typeface="Roboto"/>
                <a:ea typeface="Roboto"/>
                <a:cs typeface="Roboto"/>
              </a:rPr>
              <a:t>Proctor, T. (2018)</a:t>
            </a:r>
            <a:endParaRPr b="0" dirty="0" sz="1400"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4" name="Title 1"/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p>
            <a:r>
              <a:rPr b="1" dirty="0" lang="en-GB">
                <a:solidFill>
                  <a:srgbClr val="3399FF"/>
                </a:solidFill>
                <a:latin typeface="Roboto Flex"/>
                <a:cs typeface="Roboto Flex"/>
              </a:rPr>
              <a:t>PESTLE ANALYSIS: Basil’s Bakery</a:t>
            </a:r>
            <a:br>
              <a:rPr b="1" dirty="0" lang="en-GB">
                <a:solidFill>
                  <a:srgbClr val="3399FF"/>
                </a:solidFill>
                <a:latin typeface="Roboto Flex"/>
                <a:cs typeface="Roboto Flex"/>
              </a:rPr>
            </a:br>
            <a:endParaRPr b="1" dirty="0" lang="en-GB">
              <a:solidFill>
                <a:srgbClr val="3399FF"/>
              </a:solidFill>
              <a:latin typeface="Roboto Flex"/>
              <a:cs typeface="Roboto Flex"/>
            </a:endParaRPr>
          </a:p>
        </p:txBody>
      </p:sp>
      <p:sp>
        <p:nvSpPr>
          <p:cNvPr id="1048645" name="Content Placeholder 2"/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4300742"/>
          </a:xfrm>
        </p:spPr>
        <p:txBody>
          <a:bodyPr>
            <a:normAutofit fontScale="50781" lnSpcReduction="10000"/>
          </a:bodyPr>
          <a:p>
            <a:pPr indent="0" marL="0">
              <a:buNone/>
            </a:pPr>
            <a:r>
              <a:rPr b="1" dirty="0" sz="5217" lang="en-GB">
                <a:latin typeface="Roboto Flex"/>
                <a:cs typeface="Roboto Flex"/>
              </a:rPr>
              <a:t>TECHNOLOGICAL</a:t>
            </a:r>
            <a:endParaRPr b="1" dirty="0" sz="5217" lang="en-GB">
              <a:latin typeface="Roboto Flex"/>
              <a:cs typeface="Roboto Flex"/>
            </a:endParaRPr>
          </a:p>
          <a:p>
            <a:pPr>
              <a:buFont typeface="Arial"/>
              <a:buChar char="•"/>
            </a:pPr>
            <a:r>
              <a:rPr altLang="en-GB" b="0" dirty="0" sz="4166" lang="en-US">
                <a:latin typeface="Roboto Flex"/>
                <a:cs typeface="Roboto Flex"/>
              </a:rPr>
              <a:t>L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c</a:t>
            </a:r>
            <a:r>
              <a:rPr altLang="en-GB" b="0" dirty="0" sz="4166" lang="en-US">
                <a:latin typeface="Roboto Flex"/>
                <a:cs typeface="Roboto Flex"/>
              </a:rPr>
              <a:t>k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f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t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c</a:t>
            </a:r>
            <a:r>
              <a:rPr altLang="en-GB" b="0" dirty="0" sz="4166" lang="en-US">
                <a:latin typeface="Roboto Flex"/>
                <a:cs typeface="Roboto Flex"/>
              </a:rPr>
              <a:t>h</a:t>
            </a:r>
            <a:r>
              <a:rPr altLang="en-GB" b="0" dirty="0" sz="4166" lang="en-US">
                <a:latin typeface="Roboto Flex"/>
                <a:cs typeface="Roboto Flex"/>
              </a:rPr>
              <a:t>nology </a:t>
            </a:r>
            <a:r>
              <a:rPr altLang="en-GB" b="0" dirty="0" sz="4166" lang="en-US">
                <a:latin typeface="Roboto Flex"/>
                <a:cs typeface="Roboto Flex"/>
              </a:rPr>
              <a:t>i</a:t>
            </a:r>
            <a:r>
              <a:rPr altLang="en-GB" b="0" dirty="0" sz="4166" lang="en-US">
                <a:latin typeface="Roboto Flex"/>
                <a:cs typeface="Roboto Flex"/>
              </a:rPr>
              <a:t>n</a:t>
            </a:r>
            <a:r>
              <a:rPr altLang="en-GB" b="0" dirty="0" sz="4166" lang="en-US">
                <a:latin typeface="Roboto Flex"/>
                <a:cs typeface="Roboto Flex"/>
              </a:rPr>
              <a:t>novation </a:t>
            </a:r>
            <a:r>
              <a:rPr altLang="en-GB" b="0" dirty="0" sz="4166" lang="en-US">
                <a:latin typeface="Roboto Flex"/>
                <a:cs typeface="Roboto Flex"/>
              </a:rPr>
              <a:t>(</a:t>
            </a:r>
            <a:r>
              <a:rPr b="0" dirty="0" sz="4166" lang="en-US">
                <a:latin typeface="Roboto Flex"/>
                <a:cs typeface="Roboto Flex"/>
              </a:rPr>
              <a:t>U</a:t>
            </a:r>
            <a:r>
              <a:rPr b="0" dirty="0" sz="4166" lang="en-US">
                <a:latin typeface="Roboto Flex"/>
                <a:cs typeface="Roboto Flex"/>
              </a:rPr>
              <a:t>n</a:t>
            </a:r>
            <a:r>
              <a:rPr b="0" dirty="0" sz="4166" lang="en-US">
                <a:latin typeface="Roboto Flex"/>
                <a:cs typeface="Roboto Flex"/>
              </a:rPr>
              <a:t>a</a:t>
            </a:r>
            <a:r>
              <a:rPr b="0" dirty="0" sz="4166" lang="en-US">
                <a:latin typeface="Roboto Flex"/>
                <a:cs typeface="Roboto Flex"/>
              </a:rPr>
              <a:t>n</a:t>
            </a:r>
            <a:r>
              <a:rPr b="0" dirty="0" sz="4166" lang="en-US">
                <a:latin typeface="Roboto Flex"/>
                <a:cs typeface="Roboto Flex"/>
              </a:rPr>
              <a:t>s</a:t>
            </a:r>
            <a:r>
              <a:rPr b="0" dirty="0" sz="4166" lang="en-US">
                <a:latin typeface="Roboto Flex"/>
                <a:cs typeface="Roboto Flex"/>
              </a:rPr>
              <a:t>wered </a:t>
            </a:r>
            <a:r>
              <a:rPr b="0" dirty="0" sz="4166" lang="en-US">
                <a:latin typeface="Roboto Flex"/>
                <a:cs typeface="Roboto Flex"/>
              </a:rPr>
              <a:t>c</a:t>
            </a:r>
            <a:r>
              <a:rPr b="0" dirty="0" sz="4166" lang="en-US">
                <a:latin typeface="Roboto Flex"/>
                <a:cs typeface="Roboto Flex"/>
              </a:rPr>
              <a:t>a</a:t>
            </a:r>
            <a:r>
              <a:rPr b="0" dirty="0" sz="4166" lang="en-US">
                <a:latin typeface="Roboto Flex"/>
                <a:cs typeface="Roboto Flex"/>
              </a:rPr>
              <a:t>l</a:t>
            </a:r>
            <a:r>
              <a:rPr b="0" dirty="0" sz="4166" lang="en-US">
                <a:latin typeface="Roboto Flex"/>
                <a:cs typeface="Roboto Flex"/>
              </a:rPr>
              <a:t>l</a:t>
            </a:r>
            <a:r>
              <a:rPr b="0" dirty="0" sz="4166" lang="en-US">
                <a:latin typeface="Roboto Flex"/>
                <a:cs typeface="Roboto Flex"/>
              </a:rPr>
              <a:t>s</a:t>
            </a:r>
            <a:r>
              <a:rPr altLang="en-GB" b="0" dirty="0" sz="4166" lang="en-US">
                <a:latin typeface="Roboto Flex"/>
                <a:cs typeface="Roboto Flex"/>
              </a:rPr>
              <a:t>)</a:t>
            </a:r>
            <a:endParaRPr b="0" dirty="0" sz="4166" lang="en-GB">
              <a:latin typeface="Roboto Flex"/>
              <a:cs typeface="Roboto Flex"/>
            </a:endParaRPr>
          </a:p>
          <a:p>
            <a:pPr>
              <a:buFont typeface="Arial"/>
              <a:buChar char="•"/>
            </a:pPr>
            <a:r>
              <a:rPr altLang="en-GB" b="0" dirty="0" sz="4166" lang="en-US">
                <a:latin typeface="Roboto Flex"/>
                <a:cs typeface="Roboto Flex"/>
              </a:rPr>
              <a:t>C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n</a:t>
            </a:r>
            <a:r>
              <a:rPr altLang="en-GB" b="0" dirty="0" sz="4166" lang="en-US">
                <a:latin typeface="Roboto Flex"/>
                <a:cs typeface="Roboto Flex"/>
              </a:rPr>
              <a:t>n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t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p</a:t>
            </a:r>
            <a:r>
              <a:rPr altLang="en-GB" b="0" dirty="0" sz="4166" lang="en-US">
                <a:latin typeface="Roboto Flex"/>
                <a:cs typeface="Roboto Flex"/>
              </a:rPr>
              <a:t>r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v</a:t>
            </a:r>
            <a:r>
              <a:rPr altLang="en-GB" b="0" dirty="0" sz="4166" lang="en-US">
                <a:latin typeface="Roboto Flex"/>
                <a:cs typeface="Roboto Flex"/>
              </a:rPr>
              <a:t>i</a:t>
            </a:r>
            <a:r>
              <a:rPr altLang="en-GB" b="0" dirty="0" sz="4166" lang="en-US">
                <a:latin typeface="Roboto Flex"/>
                <a:cs typeface="Roboto Flex"/>
              </a:rPr>
              <a:t>de</a:t>
            </a:r>
            <a:r>
              <a:rPr altLang="en-GB" b="0" dirty="0" sz="4166" lang="en-US">
                <a:latin typeface="Roboto Flex"/>
                <a:cs typeface="Roboto Flex"/>
              </a:rPr>
              <a:t> d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livery</a:t>
            </a:r>
            <a:r>
              <a:rPr altLang="en-GB" b="0" dirty="0" sz="4166" lang="en-US">
                <a:latin typeface="Roboto Flex"/>
                <a:cs typeface="Roboto Flex"/>
              </a:rPr>
              <a:t> s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r</a:t>
            </a:r>
            <a:r>
              <a:rPr altLang="en-GB" b="0" dirty="0" sz="4166" lang="en-US">
                <a:latin typeface="Roboto Flex"/>
                <a:cs typeface="Roboto Flex"/>
              </a:rPr>
              <a:t>v</a:t>
            </a:r>
            <a:r>
              <a:rPr altLang="en-GB" b="0" dirty="0" sz="4166" lang="en-US">
                <a:latin typeface="Roboto Flex"/>
                <a:cs typeface="Roboto Flex"/>
              </a:rPr>
              <a:t>i</a:t>
            </a:r>
            <a:r>
              <a:rPr altLang="en-GB" b="0" dirty="0" sz="4166" lang="en-US">
                <a:latin typeface="Roboto Flex"/>
                <a:cs typeface="Roboto Flex"/>
              </a:rPr>
              <a:t>c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endParaRPr b="0" dirty="0" sz="4166" lang="en-GB">
              <a:latin typeface="Roboto Flex"/>
              <a:cs typeface="Roboto Flex"/>
            </a:endParaRPr>
          </a:p>
          <a:p>
            <a:pPr indent="0" marL="0">
              <a:buNone/>
            </a:pPr>
            <a:endParaRPr b="1" dirty="0" sz="5454" lang="en-GB">
              <a:latin typeface="Roboto Flex"/>
              <a:cs typeface="Roboto Flex"/>
            </a:endParaRPr>
          </a:p>
          <a:p>
            <a:pPr indent="0" marL="0">
              <a:buNone/>
            </a:pPr>
            <a:r>
              <a:rPr b="1" dirty="0" sz="5454" lang="en-GB">
                <a:latin typeface="Roboto Flex"/>
                <a:cs typeface="Roboto Flex"/>
              </a:rPr>
              <a:t>LEGAL</a:t>
            </a:r>
            <a:endParaRPr b="1" dirty="0" sz="5454" lang="en-GB">
              <a:latin typeface="Roboto Flex"/>
              <a:cs typeface="Roboto Flex"/>
            </a:endParaRPr>
          </a:p>
          <a:p>
            <a:pPr>
              <a:buFont typeface="Arial"/>
              <a:buChar char="•"/>
            </a:pP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p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r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t</a:t>
            </a:r>
            <a:r>
              <a:rPr altLang="en-GB" b="0" dirty="0" sz="4166" lang="en-US">
                <a:latin typeface="Roboto Flex"/>
                <a:cs typeface="Roboto Flex"/>
              </a:rPr>
              <a:t>i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n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l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n</a:t>
            </a:r>
            <a:r>
              <a:rPr altLang="en-GB" b="0" dirty="0" sz="4166" lang="en-US">
                <a:latin typeface="Roboto Flex"/>
                <a:cs typeface="Roboto Flex"/>
              </a:rPr>
              <a:t>d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f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d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p</a:t>
            </a:r>
            <a:r>
              <a:rPr altLang="en-GB" b="0" dirty="0" sz="4166" lang="en-US">
                <a:latin typeface="Roboto Flex"/>
                <a:cs typeface="Roboto Flex"/>
              </a:rPr>
              <a:t>r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d</a:t>
            </a:r>
            <a:r>
              <a:rPr altLang="en-GB" b="0" dirty="0" sz="4166" lang="en-US">
                <a:latin typeface="Roboto Flex"/>
                <a:cs typeface="Roboto Flex"/>
              </a:rPr>
              <a:t>u</a:t>
            </a:r>
            <a:r>
              <a:rPr altLang="en-GB" b="0" dirty="0" sz="4166" lang="en-US">
                <a:latin typeface="Roboto Flex"/>
                <a:cs typeface="Roboto Flex"/>
              </a:rPr>
              <a:t>ction </a:t>
            </a:r>
            <a:r>
              <a:rPr altLang="en-GB" b="0" dirty="0" sz="4166" lang="en-US">
                <a:latin typeface="Roboto Flex"/>
                <a:cs typeface="Roboto Flex"/>
              </a:rPr>
              <a:t>m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n</a:t>
            </a:r>
            <a:r>
              <a:rPr altLang="en-GB" b="0" dirty="0" sz="4166" lang="en-US">
                <a:latin typeface="Roboto Flex"/>
                <a:cs typeface="Roboto Flex"/>
              </a:rPr>
              <a:t>d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t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endParaRPr b="0" dirty="0" sz="4166" lang="en-GB">
              <a:latin typeface="Roboto Flex"/>
              <a:cs typeface="Roboto Flex"/>
            </a:endParaRPr>
          </a:p>
          <a:p>
            <a:pPr>
              <a:buFont typeface="Arial"/>
              <a:buChar char="•"/>
            </a:pPr>
            <a:r>
              <a:rPr altLang="en-GB" b="0" dirty="0" sz="4166" lang="en-US">
                <a:latin typeface="Roboto Flex"/>
                <a:cs typeface="Roboto Flex"/>
              </a:rPr>
              <a:t>B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s</a:t>
            </a:r>
            <a:r>
              <a:rPr altLang="en-GB" b="0" dirty="0" sz="4166" lang="en-US">
                <a:latin typeface="Roboto Flex"/>
                <a:cs typeface="Roboto Flex"/>
              </a:rPr>
              <a:t>i</a:t>
            </a:r>
            <a:r>
              <a:rPr altLang="en-GB" b="0" dirty="0" sz="4166" lang="en-US">
                <a:latin typeface="Roboto Flex"/>
                <a:cs typeface="Roboto Flex"/>
              </a:rPr>
              <a:t>l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i</a:t>
            </a:r>
            <a:r>
              <a:rPr altLang="en-GB" b="0" dirty="0" sz="4166" lang="en-US">
                <a:latin typeface="Roboto Flex"/>
                <a:cs typeface="Roboto Flex"/>
              </a:rPr>
              <a:t>s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r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q</a:t>
            </a:r>
            <a:r>
              <a:rPr altLang="en-GB" b="0" dirty="0" sz="4166" lang="en-US">
                <a:latin typeface="Roboto Flex"/>
                <a:cs typeface="Roboto Flex"/>
              </a:rPr>
              <a:t>u</a:t>
            </a:r>
            <a:r>
              <a:rPr altLang="en-GB" b="0" dirty="0" sz="4166" lang="en-US">
                <a:latin typeface="Roboto Flex"/>
                <a:cs typeface="Roboto Flex"/>
              </a:rPr>
              <a:t>i</a:t>
            </a:r>
            <a:r>
              <a:rPr altLang="en-GB" b="0" dirty="0" sz="4166" lang="en-US">
                <a:latin typeface="Roboto Flex"/>
                <a:cs typeface="Roboto Flex"/>
              </a:rPr>
              <a:t>re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t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b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p</a:t>
            </a:r>
            <a:r>
              <a:rPr altLang="en-GB" b="0" dirty="0" sz="4166" lang="en-US">
                <a:latin typeface="Roboto Flex"/>
                <a:cs typeface="Roboto Flex"/>
              </a:rPr>
              <a:t>r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s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n</a:t>
            </a:r>
            <a:r>
              <a:rPr altLang="en-GB" b="0" dirty="0" sz="4166" lang="en-US">
                <a:latin typeface="Roboto Flex"/>
                <a:cs typeface="Roboto Flex"/>
              </a:rPr>
              <a:t>t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n</a:t>
            </a:r>
            <a:r>
              <a:rPr altLang="en-GB" b="0" dirty="0" sz="4166" lang="en-US">
                <a:latin typeface="Roboto Flex"/>
                <a:cs typeface="Roboto Flex"/>
              </a:rPr>
              <a:t>s</a:t>
            </a:r>
            <a:r>
              <a:rPr altLang="en-GB" b="0" dirty="0" sz="4166" lang="en-US">
                <a:latin typeface="Roboto Flex"/>
                <a:cs typeface="Roboto Flex"/>
              </a:rPr>
              <a:t>i</a:t>
            </a:r>
            <a:r>
              <a:rPr altLang="en-GB" b="0" dirty="0" sz="4166" lang="en-US">
                <a:latin typeface="Roboto Flex"/>
                <a:cs typeface="Roboto Flex"/>
              </a:rPr>
              <a:t>t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t</a:t>
            </a:r>
            <a:r>
              <a:rPr altLang="en-GB" b="0" dirty="0" sz="4166" lang="en-US">
                <a:latin typeface="Roboto Flex"/>
                <a:cs typeface="Roboto Flex"/>
              </a:rPr>
              <a:t>o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r>
              <a:rPr altLang="en-GB" b="0" dirty="0" sz="4166" lang="en-US">
                <a:latin typeface="Roboto Flex"/>
                <a:cs typeface="Roboto Flex"/>
              </a:rPr>
              <a:t>b</a:t>
            </a:r>
            <a:r>
              <a:rPr altLang="en-GB" b="0" dirty="0" sz="4166" lang="en-US">
                <a:latin typeface="Roboto Flex"/>
                <a:cs typeface="Roboto Flex"/>
              </a:rPr>
              <a:t>a</a:t>
            </a:r>
            <a:r>
              <a:rPr altLang="en-GB" b="0" dirty="0" sz="4166" lang="en-US">
                <a:latin typeface="Roboto Flex"/>
                <a:cs typeface="Roboto Flex"/>
              </a:rPr>
              <a:t>k</a:t>
            </a:r>
            <a:r>
              <a:rPr altLang="en-GB" b="0" dirty="0" sz="4166" lang="en-US">
                <a:latin typeface="Roboto Flex"/>
                <a:cs typeface="Roboto Flex"/>
              </a:rPr>
              <a:t>e</a:t>
            </a:r>
            <a:r>
              <a:rPr altLang="en-GB" b="0" dirty="0" sz="4166" lang="en-US">
                <a:latin typeface="Roboto Flex"/>
                <a:cs typeface="Roboto Flex"/>
              </a:rPr>
              <a:t> </a:t>
            </a:r>
            <a:endParaRPr b="0" dirty="0" sz="4166" lang="en-GB">
              <a:latin typeface="Roboto Flex"/>
              <a:cs typeface="Roboto Flex"/>
            </a:endParaRPr>
          </a:p>
          <a:p>
            <a:endParaRPr b="1" dirty="0" sz="5454" lang="en-GB">
              <a:latin typeface="Roboto Flex"/>
              <a:cs typeface="Roboto Flex"/>
            </a:endParaRPr>
          </a:p>
          <a:p>
            <a:pPr indent="0" marL="0">
              <a:buNone/>
            </a:pPr>
            <a:r>
              <a:rPr b="1" dirty="0" sz="5454" lang="en-GB">
                <a:latin typeface="Roboto Flex"/>
                <a:cs typeface="Roboto Flex"/>
              </a:rPr>
              <a:t>ENVIRONMENTAL </a:t>
            </a:r>
            <a:endParaRPr b="1" dirty="0" sz="5454" lang="en-GB">
              <a:latin typeface="Roboto Flex"/>
              <a:cs typeface="Roboto Flex"/>
            </a:endParaRPr>
          </a:p>
          <a:p>
            <a:pPr>
              <a:buFont typeface="Arial"/>
              <a:buChar char="•"/>
            </a:pPr>
            <a:r>
              <a:rPr altLang="en-GB" b="0" dirty="0" sz="3921" lang="en-US">
                <a:latin typeface="Roboto Flex"/>
                <a:cs typeface="Roboto Flex"/>
              </a:rPr>
              <a:t>O</a:t>
            </a:r>
            <a:r>
              <a:rPr altLang="en-GB" b="0" dirty="0" sz="3921" lang="en-US">
                <a:latin typeface="Roboto Flex"/>
                <a:cs typeface="Roboto Flex"/>
              </a:rPr>
              <a:t>r</a:t>
            </a:r>
            <a:r>
              <a:rPr altLang="en-GB" b="0" dirty="0" sz="3921" lang="en-US">
                <a:latin typeface="Roboto Flex"/>
                <a:cs typeface="Roboto Flex"/>
              </a:rPr>
              <a:t>g</a:t>
            </a:r>
            <a:r>
              <a:rPr altLang="en-GB" b="0" dirty="0" sz="3921" lang="en-US">
                <a:latin typeface="Roboto Flex"/>
                <a:cs typeface="Roboto Flex"/>
              </a:rPr>
              <a:t>a</a:t>
            </a:r>
            <a:r>
              <a:rPr altLang="en-GB" b="0" dirty="0" sz="3921" lang="en-US">
                <a:latin typeface="Roboto Flex"/>
                <a:cs typeface="Roboto Flex"/>
              </a:rPr>
              <a:t>n</a:t>
            </a:r>
            <a:r>
              <a:rPr altLang="en-GB" b="0" dirty="0" sz="3921" lang="en-US">
                <a:latin typeface="Roboto Flex"/>
                <a:cs typeface="Roboto Flex"/>
              </a:rPr>
              <a:t>i</a:t>
            </a:r>
            <a:r>
              <a:rPr altLang="en-GB" b="0" dirty="0" sz="3921" lang="en-US">
                <a:latin typeface="Roboto Flex"/>
                <a:cs typeface="Roboto Flex"/>
              </a:rPr>
              <a:t>c</a:t>
            </a:r>
            <a:r>
              <a:rPr altLang="en-GB" b="0" dirty="0" sz="3921" lang="en-US">
                <a:latin typeface="Roboto Flex"/>
                <a:cs typeface="Roboto Flex"/>
              </a:rPr>
              <a:t> </a:t>
            </a:r>
            <a:r>
              <a:rPr altLang="en-GB" b="0" dirty="0" sz="3921" lang="en-US">
                <a:latin typeface="Roboto Flex"/>
                <a:cs typeface="Roboto Flex"/>
              </a:rPr>
              <a:t>p</a:t>
            </a:r>
            <a:r>
              <a:rPr altLang="en-GB" b="0" dirty="0" sz="3921" lang="en-US">
                <a:latin typeface="Roboto Flex"/>
                <a:cs typeface="Roboto Flex"/>
              </a:rPr>
              <a:t>r</a:t>
            </a:r>
            <a:r>
              <a:rPr altLang="en-GB" b="0" dirty="0" sz="3921" lang="en-US">
                <a:latin typeface="Roboto Flex"/>
                <a:cs typeface="Roboto Flex"/>
              </a:rPr>
              <a:t>o</a:t>
            </a:r>
            <a:r>
              <a:rPr altLang="en-GB" b="0" dirty="0" sz="3921" lang="en-US">
                <a:latin typeface="Roboto Flex"/>
                <a:cs typeface="Roboto Flex"/>
              </a:rPr>
              <a:t>d</a:t>
            </a:r>
            <a:r>
              <a:rPr altLang="en-GB" b="0" dirty="0" sz="3921" lang="en-US">
                <a:latin typeface="Roboto Flex"/>
                <a:cs typeface="Roboto Flex"/>
              </a:rPr>
              <a:t>uction </a:t>
            </a:r>
            <a:r>
              <a:rPr altLang="en-GB" b="0" dirty="0" sz="3921" lang="en-US">
                <a:latin typeface="Roboto Flex"/>
                <a:cs typeface="Roboto Flex"/>
              </a:rPr>
              <a:t>c</a:t>
            </a:r>
            <a:r>
              <a:rPr altLang="en-GB" b="0" dirty="0" sz="3921" lang="en-US">
                <a:latin typeface="Roboto Flex"/>
                <a:cs typeface="Roboto Flex"/>
              </a:rPr>
              <a:t>o</a:t>
            </a:r>
            <a:r>
              <a:rPr altLang="en-GB" b="0" dirty="0" sz="3921" lang="en-US">
                <a:latin typeface="Roboto Flex"/>
                <a:cs typeface="Roboto Flex"/>
              </a:rPr>
              <a:t>n</a:t>
            </a:r>
            <a:r>
              <a:rPr altLang="en-GB" b="0" dirty="0" sz="3921" lang="en-US">
                <a:latin typeface="Roboto Flex"/>
                <a:cs typeface="Roboto Flex"/>
              </a:rPr>
              <a:t>s</a:t>
            </a:r>
            <a:r>
              <a:rPr altLang="en-GB" b="0" dirty="0" sz="3921" lang="en-US">
                <a:latin typeface="Roboto Flex"/>
                <a:cs typeface="Roboto Flex"/>
              </a:rPr>
              <a:t>t</a:t>
            </a:r>
            <a:r>
              <a:rPr altLang="en-GB" b="0" dirty="0" sz="3921" lang="en-US">
                <a:latin typeface="Roboto Flex"/>
                <a:cs typeface="Roboto Flex"/>
              </a:rPr>
              <a:t>r</a:t>
            </a:r>
            <a:r>
              <a:rPr altLang="en-GB" b="0" dirty="0" sz="3921" lang="en-US">
                <a:latin typeface="Roboto Flex"/>
                <a:cs typeface="Roboto Flex"/>
              </a:rPr>
              <a:t>a</a:t>
            </a:r>
            <a:r>
              <a:rPr altLang="en-GB" b="0" dirty="0" sz="3921" lang="en-US">
                <a:latin typeface="Roboto Flex"/>
                <a:cs typeface="Roboto Flex"/>
              </a:rPr>
              <a:t>int</a:t>
            </a:r>
            <a:r>
              <a:rPr altLang="en-GB" b="0" dirty="0" sz="3921" lang="en-US">
                <a:latin typeface="Roboto Flex"/>
                <a:cs typeface="Roboto Flex"/>
              </a:rPr>
              <a:t>s</a:t>
            </a:r>
            <a:r>
              <a:rPr altLang="en-US" b="0" dirty="0" sz="3921" lang="en-US">
                <a:latin typeface="Roboto Flex"/>
                <a:cs typeface="Roboto Flex"/>
              </a:rPr>
              <a:t> </a:t>
            </a:r>
            <a:r>
              <a:rPr altLang="en-US" b="0" dirty="0" sz="3921" lang="en-US">
                <a:latin typeface="Roboto Flex"/>
                <a:cs typeface="Roboto Flex"/>
              </a:rPr>
              <a:t> </a:t>
            </a:r>
            <a:r>
              <a:rPr altLang="en-US" b="0" dirty="0" sz="3921" lang="en-US">
                <a:latin typeface="Roboto Flex"/>
                <a:cs typeface="Roboto Flex"/>
              </a:rPr>
              <a:t> </a:t>
            </a:r>
            <a:r>
              <a:rPr altLang="en-US" b="0" dirty="0" sz="3921" lang="en-US">
                <a:latin typeface="Roboto Flex"/>
                <a:cs typeface="Roboto Flex"/>
              </a:rPr>
              <a:t> </a:t>
            </a:r>
            <a:endParaRPr altLang="en-US" b="0" sz="3921" lang="zh-CN">
              <a:latin typeface="Roboto Flex"/>
              <a:cs typeface="Roboto Flex"/>
            </a:endParaRPr>
          </a:p>
          <a:p>
            <a:pPr>
              <a:buFont typeface="Arial"/>
              <a:buChar char="•"/>
            </a:pPr>
            <a:r>
              <a:rPr altLang="en-US" b="0" dirty="0" sz="3921" lang="en-US">
                <a:latin typeface="Roboto Flex"/>
                <a:cs typeface="Roboto Flex"/>
              </a:rPr>
              <a:t>C</a:t>
            </a:r>
            <a:r>
              <a:rPr altLang="en-US" b="0" dirty="0" sz="3921" lang="en-US">
                <a:latin typeface="Roboto Flex"/>
                <a:cs typeface="Roboto Flex"/>
              </a:rPr>
              <a:t>r</a:t>
            </a:r>
            <a:r>
              <a:rPr altLang="en-US" b="0" dirty="0" sz="3921" lang="en-US">
                <a:latin typeface="Roboto Flex"/>
                <a:cs typeface="Roboto Flex"/>
              </a:rPr>
              <a:t>o</a:t>
            </a:r>
            <a:r>
              <a:rPr altLang="en-US" b="0" dirty="0" sz="3921" lang="en-US">
                <a:latin typeface="Roboto Flex"/>
                <a:cs typeface="Roboto Flex"/>
              </a:rPr>
              <a:t>p</a:t>
            </a:r>
            <a:r>
              <a:rPr altLang="en-US" b="0" dirty="0" sz="3921" lang="en-US">
                <a:latin typeface="Roboto Flex"/>
                <a:cs typeface="Roboto Flex"/>
              </a:rPr>
              <a:t> </a:t>
            </a:r>
            <a:r>
              <a:rPr altLang="en-US" b="0" dirty="0" sz="3921" lang="en-US">
                <a:latin typeface="Roboto Flex"/>
                <a:cs typeface="Roboto Flex"/>
              </a:rPr>
              <a:t>v</a:t>
            </a:r>
            <a:r>
              <a:rPr altLang="en-US" b="0" dirty="0" sz="3921" lang="en-US">
                <a:latin typeface="Roboto Flex"/>
                <a:cs typeface="Roboto Flex"/>
              </a:rPr>
              <a:t>u</a:t>
            </a:r>
            <a:r>
              <a:rPr altLang="en-US" b="0" dirty="0" sz="3921" lang="en-US">
                <a:latin typeface="Roboto Flex"/>
                <a:cs typeface="Roboto Flex"/>
              </a:rPr>
              <a:t>lnerability </a:t>
            </a:r>
            <a:r>
              <a:rPr altLang="en-GB" b="0" dirty="0" sz="3921" lang="en-US">
                <a:latin typeface="Roboto Flex"/>
                <a:cs typeface="Roboto Flex"/>
              </a:rPr>
              <a:t> </a:t>
            </a:r>
            <a:r>
              <a:rPr altLang="en-GB" b="0" dirty="0" sz="3921" lang="en-US">
                <a:latin typeface="Roboto Flex"/>
                <a:cs typeface="Roboto Flex"/>
              </a:rPr>
              <a:t>t</a:t>
            </a:r>
            <a:r>
              <a:rPr altLang="en-GB" b="0" dirty="0" sz="3921" lang="en-US">
                <a:latin typeface="Roboto Flex"/>
                <a:cs typeface="Roboto Flex"/>
              </a:rPr>
              <a:t>o</a:t>
            </a:r>
            <a:r>
              <a:rPr altLang="en-GB" b="0" dirty="0" sz="3921" lang="en-US">
                <a:latin typeface="Roboto Flex"/>
                <a:cs typeface="Roboto Flex"/>
              </a:rPr>
              <a:t> </a:t>
            </a:r>
            <a:r>
              <a:rPr altLang="en-GB" b="0" dirty="0" sz="3921" lang="en-US">
                <a:latin typeface="Roboto Flex"/>
                <a:cs typeface="Roboto Flex"/>
              </a:rPr>
              <a:t>f</a:t>
            </a:r>
            <a:r>
              <a:rPr altLang="en-GB" b="0" dirty="0" sz="3921" lang="en-US">
                <a:latin typeface="Roboto Flex"/>
                <a:cs typeface="Roboto Flex"/>
              </a:rPr>
              <a:t>a</a:t>
            </a:r>
            <a:r>
              <a:rPr altLang="en-GB" b="0" dirty="0" sz="3921" lang="en-US">
                <a:latin typeface="Roboto Flex"/>
                <a:cs typeface="Roboto Flex"/>
              </a:rPr>
              <a:t>i</a:t>
            </a:r>
            <a:r>
              <a:rPr altLang="en-GB" b="0" dirty="0" sz="3921" lang="en-US">
                <a:latin typeface="Roboto Flex"/>
                <a:cs typeface="Roboto Flex"/>
              </a:rPr>
              <a:t>l</a:t>
            </a:r>
            <a:r>
              <a:rPr altLang="en-GB" b="0" dirty="0" sz="3921" lang="en-US">
                <a:latin typeface="Roboto Flex"/>
                <a:cs typeface="Roboto Flex"/>
              </a:rPr>
              <a:t>u</a:t>
            </a:r>
            <a:r>
              <a:rPr altLang="en-GB" b="0" dirty="0" sz="3921" lang="en-US">
                <a:latin typeface="Roboto Flex"/>
                <a:cs typeface="Roboto Flex"/>
              </a:rPr>
              <a:t>r</a:t>
            </a:r>
            <a:r>
              <a:rPr altLang="en-GB" b="0" dirty="0" sz="3921" lang="en-US">
                <a:latin typeface="Roboto Flex"/>
                <a:cs typeface="Roboto Flex"/>
              </a:rPr>
              <a:t>e</a:t>
            </a:r>
            <a:endParaRPr altLang="en-US" b="0" sz="3921" lang="zh-CN">
              <a:latin typeface="Roboto Flex"/>
              <a:cs typeface="Roboto Flex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2" name="Title 1"/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 fontScale="90000"/>
          </a:bodyPr>
          <a:p>
            <a:r>
              <a:rPr b="1" dirty="0" sz="3200" lang="en-GB"/>
              <a:t>Cause and effect analysis (Fishbone diagram)</a:t>
            </a:r>
            <a:endParaRPr dirty="0" sz="3200" lang="en-US">
              <a:solidFill>
                <a:srgbClr val="000000"/>
              </a:solidFill>
            </a:endParaRPr>
          </a:p>
          <a:p>
            <a:endParaRPr dirty="0" lang="en-US"/>
          </a:p>
        </p:txBody>
      </p:sp>
      <p:sp>
        <p:nvSpPr>
          <p:cNvPr id="1048613" name="Text Placeholder 2"/>
          <p:cNvSpPr>
            <a:spLocks noGrp="1"/>
          </p:cNvSpPr>
          <p:nvPr>
            <p:ph type="body" idx="1"/>
          </p:nvPr>
        </p:nvSpPr>
        <p:spPr>
          <a:xfrm rot="21597850">
            <a:off x="402644" y="1026405"/>
            <a:ext cx="11003868" cy="5699687"/>
          </a:xfrm>
        </p:spPr>
        <p:txBody>
          <a:bodyPr/>
          <a:p>
            <a:endParaRPr dirty="0" sz="1400" lang="en-US">
              <a:latin typeface="Roboto Flex"/>
              <a:cs typeface="Roboto Flex"/>
            </a:endParaRPr>
          </a:p>
        </p:txBody>
      </p:sp>
      <p:pic>
        <p:nvPicPr>
          <p:cNvPr id="2097152" name=""/>
          <p:cNvPicPr>
            <a:picLocks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 rot="0" flipV="1">
            <a:off x="2893184" y="9262104"/>
            <a:ext cx="6319659" cy="211117"/>
          </a:xfrm>
          <a:prstGeom prst="rect"/>
        </p:spPr>
      </p:pic>
      <p:sp>
        <p:nvSpPr>
          <p:cNvPr id="1048614" name=""/>
          <p:cNvSpPr/>
          <p:nvPr/>
        </p:nvSpPr>
        <p:spPr>
          <a:xfrm>
            <a:off x="1036492" y="3792316"/>
            <a:ext cx="8580621" cy="144979"/>
          </a:xfrm>
          <a:prstGeom prst="rightArrow"/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endParaRPr lang="en-US"/>
          </a:p>
        </p:txBody>
      </p:sp>
      <p:sp>
        <p:nvSpPr>
          <p:cNvPr id="1048615" name=""/>
          <p:cNvSpPr/>
          <p:nvPr/>
        </p:nvSpPr>
        <p:spPr>
          <a:xfrm>
            <a:off x="9617113" y="3210187"/>
            <a:ext cx="1454218" cy="1454217"/>
          </a:xfrm>
          <a:prstGeom prst="rect"/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 anchorCtr="1"/>
          <a:p>
            <a:pPr algn="ctr"/>
            <a:r>
              <a:rPr altLang="en-GB" b="1" lang="en-US">
                <a:latin typeface="Roboto Flex"/>
                <a:cs typeface="Roboto Flex"/>
              </a:rPr>
              <a:t>S</a:t>
            </a:r>
            <a:r>
              <a:rPr altLang="en-GB" b="1" lang="en-US">
                <a:latin typeface="Roboto Flex"/>
                <a:cs typeface="Roboto Flex"/>
              </a:rPr>
              <a:t>t</a:t>
            </a:r>
            <a:r>
              <a:rPr altLang="en-GB" b="1" lang="en-US">
                <a:latin typeface="Roboto Flex"/>
                <a:cs typeface="Roboto Flex"/>
              </a:rPr>
              <a:t>a</a:t>
            </a:r>
            <a:r>
              <a:rPr altLang="en-GB" b="1" lang="en-US">
                <a:latin typeface="Roboto Flex"/>
                <a:cs typeface="Roboto Flex"/>
              </a:rPr>
              <a:t>g</a:t>
            </a:r>
            <a:r>
              <a:rPr altLang="en-GB" b="1" lang="en-US">
                <a:latin typeface="Roboto Flex"/>
                <a:cs typeface="Roboto Flex"/>
              </a:rPr>
              <a:t>n</a:t>
            </a:r>
            <a:r>
              <a:rPr altLang="en-GB" b="1" lang="en-US">
                <a:latin typeface="Roboto Flex"/>
                <a:cs typeface="Roboto Flex"/>
              </a:rPr>
              <a:t>a</a:t>
            </a:r>
            <a:r>
              <a:rPr altLang="en-GB" b="1" lang="en-US">
                <a:latin typeface="Roboto Flex"/>
                <a:cs typeface="Roboto Flex"/>
              </a:rPr>
              <a:t>t</a:t>
            </a:r>
            <a:r>
              <a:rPr altLang="en-GB" b="1" lang="en-US">
                <a:latin typeface="Roboto Flex"/>
                <a:cs typeface="Roboto Flex"/>
              </a:rPr>
              <a:t>e</a:t>
            </a:r>
            <a:r>
              <a:rPr altLang="en-GB" b="1" lang="en-US">
                <a:latin typeface="Roboto Flex"/>
                <a:cs typeface="Roboto Flex"/>
              </a:rPr>
              <a:t>d </a:t>
            </a:r>
            <a:r>
              <a:rPr altLang="en-GB" b="1" lang="en-US">
                <a:latin typeface="Roboto Flex"/>
                <a:cs typeface="Roboto Flex"/>
              </a:rPr>
              <a:t>S</a:t>
            </a:r>
            <a:r>
              <a:rPr altLang="en-GB" b="1" lang="en-US">
                <a:latin typeface="Roboto Flex"/>
                <a:cs typeface="Roboto Flex"/>
              </a:rPr>
              <a:t>a</a:t>
            </a:r>
            <a:r>
              <a:rPr altLang="en-GB" b="1" lang="en-US">
                <a:latin typeface="Roboto Flex"/>
                <a:cs typeface="Roboto Flex"/>
              </a:rPr>
              <a:t>l</a:t>
            </a:r>
            <a:r>
              <a:rPr altLang="en-GB" b="1" lang="en-US">
                <a:latin typeface="Roboto Flex"/>
                <a:cs typeface="Roboto Flex"/>
              </a:rPr>
              <a:t>e</a:t>
            </a:r>
            <a:r>
              <a:rPr altLang="en-GB" b="1" lang="en-US">
                <a:latin typeface="Roboto Flex"/>
                <a:cs typeface="Roboto Flex"/>
              </a:rPr>
              <a:t>s</a:t>
            </a:r>
            <a:endParaRPr b="1" lang="en-US">
              <a:latin typeface="Roboto Flex"/>
              <a:cs typeface="Roboto Flex"/>
            </a:endParaRPr>
          </a:p>
          <a:p>
            <a:pPr algn="ctr"/>
            <a:r>
              <a:rPr altLang="en-GB" b="1" lang="en-US">
                <a:latin typeface="Roboto Flex"/>
                <a:cs typeface="Roboto Flex"/>
              </a:rPr>
              <a:t>(</a:t>
            </a:r>
            <a:r>
              <a:rPr altLang="en-GB" b="1" lang="en-US">
                <a:latin typeface="Roboto Flex"/>
                <a:cs typeface="Roboto Flex"/>
              </a:rPr>
              <a:t>2</a:t>
            </a:r>
            <a:r>
              <a:rPr altLang="en-GB" b="1" lang="en-US">
                <a:latin typeface="Roboto Flex"/>
                <a:cs typeface="Roboto Flex"/>
              </a:rPr>
              <a:t>5</a:t>
            </a:r>
            <a:r>
              <a:rPr altLang="en-GB" b="1" lang="en-US">
                <a:latin typeface="Roboto Flex"/>
                <a:cs typeface="Roboto Flex"/>
              </a:rPr>
              <a:t>%</a:t>
            </a:r>
            <a:r>
              <a:rPr altLang="en-GB" b="1" lang="en-US">
                <a:latin typeface="Roboto Flex"/>
                <a:cs typeface="Roboto Flex"/>
              </a:rPr>
              <a:t> </a:t>
            </a:r>
            <a:r>
              <a:rPr altLang="en-GB" b="1" lang="en-US">
                <a:latin typeface="Roboto Flex"/>
                <a:cs typeface="Roboto Flex"/>
              </a:rPr>
              <a:t>b</a:t>
            </a:r>
            <a:r>
              <a:rPr altLang="en-GB" b="1" lang="en-US">
                <a:latin typeface="Roboto Flex"/>
                <a:cs typeface="Roboto Flex"/>
              </a:rPr>
              <a:t>e</a:t>
            </a:r>
            <a:r>
              <a:rPr altLang="en-GB" b="1" lang="en-US">
                <a:latin typeface="Roboto Flex"/>
                <a:cs typeface="Roboto Flex"/>
              </a:rPr>
              <a:t>l</a:t>
            </a:r>
            <a:r>
              <a:rPr altLang="en-GB" b="1" lang="en-US">
                <a:latin typeface="Roboto Flex"/>
                <a:cs typeface="Roboto Flex"/>
              </a:rPr>
              <a:t>o</a:t>
            </a:r>
            <a:r>
              <a:rPr altLang="en-GB" b="1" lang="en-US">
                <a:latin typeface="Roboto Flex"/>
                <a:cs typeface="Roboto Flex"/>
              </a:rPr>
              <a:t>w </a:t>
            </a:r>
            <a:r>
              <a:rPr altLang="en-GB" b="1" lang="en-US">
                <a:latin typeface="Roboto Flex"/>
                <a:cs typeface="Roboto Flex"/>
              </a:rPr>
              <a:t>2</a:t>
            </a:r>
            <a:r>
              <a:rPr altLang="en-GB" b="1" lang="en-US">
                <a:latin typeface="Roboto Flex"/>
                <a:cs typeface="Roboto Flex"/>
              </a:rPr>
              <a:t>0</a:t>
            </a:r>
            <a:r>
              <a:rPr altLang="en-GB" b="1" lang="en-US">
                <a:latin typeface="Roboto Flex"/>
                <a:cs typeface="Roboto Flex"/>
              </a:rPr>
              <a:t>1</a:t>
            </a:r>
            <a:r>
              <a:rPr altLang="en-GB" b="1" lang="en-US">
                <a:latin typeface="Roboto Flex"/>
                <a:cs typeface="Roboto Flex"/>
              </a:rPr>
              <a:t>9</a:t>
            </a:r>
            <a:r>
              <a:rPr altLang="en-GB" b="1" lang="en-US">
                <a:latin typeface="Roboto Flex"/>
                <a:cs typeface="Roboto Flex"/>
              </a:rPr>
              <a:t> </a:t>
            </a:r>
            <a:r>
              <a:rPr altLang="en-GB" b="1" lang="en-US">
                <a:latin typeface="Roboto Flex"/>
                <a:cs typeface="Roboto Flex"/>
              </a:rPr>
              <a:t>l</a:t>
            </a:r>
            <a:r>
              <a:rPr altLang="en-GB" b="1" lang="en-US">
                <a:latin typeface="Roboto Flex"/>
                <a:cs typeface="Roboto Flex"/>
              </a:rPr>
              <a:t>e</a:t>
            </a:r>
            <a:r>
              <a:rPr altLang="en-GB" b="1" lang="en-US">
                <a:latin typeface="Roboto Flex"/>
                <a:cs typeface="Roboto Flex"/>
              </a:rPr>
              <a:t>v</a:t>
            </a:r>
            <a:r>
              <a:rPr altLang="en-GB" b="1" lang="en-US">
                <a:latin typeface="Roboto Flex"/>
                <a:cs typeface="Roboto Flex"/>
              </a:rPr>
              <a:t>e</a:t>
            </a:r>
            <a:r>
              <a:rPr altLang="en-GB" b="1" lang="en-US">
                <a:latin typeface="Roboto Flex"/>
                <a:cs typeface="Roboto Flex"/>
              </a:rPr>
              <a:t>ls</a:t>
            </a:r>
            <a:r>
              <a:rPr altLang="en-GB" b="1" lang="en-US">
                <a:latin typeface="Roboto Flex"/>
                <a:cs typeface="Roboto Flex"/>
              </a:rPr>
              <a:t>)</a:t>
            </a:r>
            <a:endParaRPr b="1" lang="en-US">
              <a:latin typeface="Roboto Flex"/>
              <a:cs typeface="Roboto Flex"/>
            </a:endParaRPr>
          </a:p>
        </p:txBody>
      </p:sp>
      <p:cxnSp>
        <p:nvCxnSpPr>
          <p:cNvPr id="3145728" name=""/>
          <p:cNvCxnSpPr>
            <a:cxnSpLocks/>
          </p:cNvCxnSpPr>
          <p:nvPr/>
        </p:nvCxnSpPr>
        <p:spPr>
          <a:xfrm>
            <a:off x="8342624" y="1930119"/>
            <a:ext cx="1339383" cy="2196710"/>
          </a:xfrm>
          <a:prstGeom prst="line"/>
          <a:solidFill>
            <a:srgbClr val="FFFFFF"/>
          </a:solidFill>
          <a:ln w="25400">
            <a:solidFill>
              <a:srgbClr val="666666"/>
            </a:solidFill>
          </a:ln>
        </p:spPr>
      </p:cxnSp>
      <p:cxnSp>
        <p:nvCxnSpPr>
          <p:cNvPr id="3145729" name=""/>
          <p:cNvCxnSpPr>
            <a:cxnSpLocks/>
          </p:cNvCxnSpPr>
          <p:nvPr/>
        </p:nvCxnSpPr>
        <p:spPr>
          <a:xfrm flipV="1">
            <a:off x="8342623" y="3859498"/>
            <a:ext cx="1156619" cy="2074578"/>
          </a:xfrm>
          <a:prstGeom prst="line"/>
          <a:solidFill>
            <a:srgbClr val="FFFFFF"/>
          </a:solidFill>
          <a:ln w="25400">
            <a:solidFill>
              <a:srgbClr val="666666"/>
            </a:solidFill>
          </a:ln>
        </p:spPr>
      </p:cxnSp>
      <p:cxnSp>
        <p:nvCxnSpPr>
          <p:cNvPr id="3145730" name=""/>
          <p:cNvCxnSpPr>
            <a:cxnSpLocks/>
          </p:cNvCxnSpPr>
          <p:nvPr/>
        </p:nvCxnSpPr>
        <p:spPr>
          <a:xfrm>
            <a:off x="5514599" y="1832118"/>
            <a:ext cx="1067370" cy="1936583"/>
          </a:xfrm>
          <a:prstGeom prst="line"/>
          <a:solidFill>
            <a:srgbClr val="FFFFFF"/>
          </a:solidFill>
          <a:ln w="25400">
            <a:solidFill>
              <a:srgbClr val="666666"/>
            </a:solidFill>
          </a:ln>
        </p:spPr>
      </p:cxnSp>
      <p:cxnSp>
        <p:nvCxnSpPr>
          <p:cNvPr id="3145731" name=""/>
          <p:cNvCxnSpPr>
            <a:cxnSpLocks/>
          </p:cNvCxnSpPr>
          <p:nvPr/>
        </p:nvCxnSpPr>
        <p:spPr>
          <a:xfrm flipV="1">
            <a:off x="5610029" y="3768700"/>
            <a:ext cx="971940" cy="1879956"/>
          </a:xfrm>
          <a:prstGeom prst="line"/>
          <a:solidFill>
            <a:srgbClr val="FFFFFF"/>
          </a:solidFill>
          <a:ln w="25400">
            <a:solidFill>
              <a:srgbClr val="666666"/>
            </a:solidFill>
          </a:ln>
        </p:spPr>
      </p:cxnSp>
      <p:cxnSp>
        <p:nvCxnSpPr>
          <p:cNvPr id="3145732" name=""/>
          <p:cNvCxnSpPr>
            <a:cxnSpLocks/>
          </p:cNvCxnSpPr>
          <p:nvPr/>
        </p:nvCxnSpPr>
        <p:spPr>
          <a:xfrm>
            <a:off x="2519509" y="1620175"/>
            <a:ext cx="1640222" cy="2269856"/>
          </a:xfrm>
          <a:prstGeom prst="line"/>
          <a:solidFill>
            <a:srgbClr val="FFFFFF"/>
          </a:solidFill>
          <a:ln w="25400">
            <a:solidFill>
              <a:srgbClr val="666666"/>
            </a:solidFill>
          </a:ln>
        </p:spPr>
      </p:cxnSp>
      <p:cxnSp>
        <p:nvCxnSpPr>
          <p:cNvPr id="3145733" name=""/>
          <p:cNvCxnSpPr>
            <a:cxnSpLocks/>
          </p:cNvCxnSpPr>
          <p:nvPr/>
        </p:nvCxnSpPr>
        <p:spPr>
          <a:xfrm flipV="1">
            <a:off x="2821995" y="3761838"/>
            <a:ext cx="1323892" cy="1889476"/>
          </a:xfrm>
          <a:prstGeom prst="line"/>
          <a:solidFill>
            <a:srgbClr val="FFFFFF"/>
          </a:solidFill>
          <a:ln w="25400">
            <a:solidFill>
              <a:srgbClr val="666666"/>
            </a:solidFill>
          </a:ln>
        </p:spPr>
      </p:cxn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048616" name=""/>
              <p14:cNvContentPartPr/>
              <p14:nvPr/>
            </p14:nvContentPartPr>
            <p14:xfrm>
              <a:off x="9617113" y="8837714"/>
              <a:ext cx="0" cy="0"/>
            </p14:xfrm>
          </p:contentPart>
        </mc:Choice>
        <mc:Fallback>
          <p:sp>
            <p:nvSpPr>
              <p:cNvPr id="1048616" name=""/>
              <p:cNvSpPr/>
              <p:nvPr/>
            </p:nvSpPr>
            <p:spPr>
              <a:xfrm>
                <a:off x="9617113" y="8837714"/>
                <a:ext cx="0" cy="0"/>
              </a:xfrm>
            </p:spPr>
          </p:sp>
        </mc:Fallback>
      </mc:AlternateContent>
      <p:sp>
        <p:nvSpPr>
          <p:cNvPr id="1048617" name=""/>
          <p:cNvSpPr/>
          <p:nvPr/>
        </p:nvSpPr>
        <p:spPr>
          <a:xfrm>
            <a:off x="1084774" y="1003930"/>
            <a:ext cx="1434734" cy="780041"/>
          </a:xfrm>
          <a:prstGeom prst="rect"/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altLang="en-GB" lang="en-US">
                <a:latin typeface="Roboto Flex"/>
                <a:cs typeface="Roboto Flex"/>
              </a:rPr>
              <a:t>R</a:t>
            </a:r>
            <a:r>
              <a:rPr altLang="en-GB" lang="en-US">
                <a:latin typeface="Roboto Flex"/>
                <a:cs typeface="Roboto Flex"/>
              </a:rPr>
              <a:t>e</a:t>
            </a:r>
            <a:r>
              <a:rPr altLang="en-GB" lang="en-US">
                <a:latin typeface="Roboto Flex"/>
                <a:cs typeface="Roboto Flex"/>
              </a:rPr>
              <a:t>t</a:t>
            </a:r>
            <a:r>
              <a:rPr altLang="en-GB" lang="en-US">
                <a:latin typeface="Roboto Flex"/>
                <a:cs typeface="Roboto Flex"/>
              </a:rPr>
              <a:t>a</a:t>
            </a:r>
            <a:r>
              <a:rPr altLang="en-GB" lang="en-US">
                <a:latin typeface="Roboto Flex"/>
                <a:cs typeface="Roboto Flex"/>
              </a:rPr>
              <a:t>i</a:t>
            </a:r>
            <a:r>
              <a:rPr altLang="en-GB" lang="en-US">
                <a:latin typeface="Roboto Flex"/>
                <a:cs typeface="Roboto Flex"/>
              </a:rPr>
              <a:t>l</a:t>
            </a:r>
            <a:r>
              <a:rPr altLang="en-GB" lang="en-US">
                <a:latin typeface="Roboto Flex"/>
                <a:cs typeface="Roboto Flex"/>
              </a:rPr>
              <a:t> </a:t>
            </a:r>
            <a:r>
              <a:rPr altLang="en-GB" lang="en-US">
                <a:latin typeface="Roboto Flex"/>
                <a:cs typeface="Roboto Flex"/>
              </a:rPr>
              <a:t>p</a:t>
            </a:r>
            <a:r>
              <a:rPr altLang="en-GB" lang="en-US">
                <a:latin typeface="Roboto Flex"/>
                <a:cs typeface="Roboto Flex"/>
              </a:rPr>
              <a:t>a</a:t>
            </a:r>
            <a:r>
              <a:rPr altLang="en-GB" lang="en-US">
                <a:latin typeface="Roboto Flex"/>
                <a:cs typeface="Roboto Flex"/>
              </a:rPr>
              <a:t>r</a:t>
            </a:r>
            <a:r>
              <a:rPr altLang="en-GB" lang="en-US">
                <a:latin typeface="Roboto Flex"/>
                <a:cs typeface="Roboto Flex"/>
              </a:rPr>
              <a:t>k</a:t>
            </a:r>
            <a:endParaRPr lang="en-US">
              <a:latin typeface="Roboto Flex"/>
              <a:cs typeface="Roboto Flex"/>
            </a:endParaRPr>
          </a:p>
        </p:txBody>
      </p:sp>
      <p:sp>
        <p:nvSpPr>
          <p:cNvPr id="1048618" name=""/>
          <p:cNvSpPr/>
          <p:nvPr/>
        </p:nvSpPr>
        <p:spPr>
          <a:xfrm>
            <a:off x="1860560" y="5648656"/>
            <a:ext cx="1647123" cy="841638"/>
          </a:xfrm>
          <a:prstGeom prst="rect"/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altLang="en-GB" lang="en-US">
                <a:latin typeface="Roboto Flex"/>
                <a:cs typeface="Roboto Flex"/>
              </a:rPr>
              <a:t>C</a:t>
            </a:r>
            <a:r>
              <a:rPr altLang="en-GB" lang="en-US">
                <a:latin typeface="Roboto Flex"/>
                <a:cs typeface="Roboto Flex"/>
              </a:rPr>
              <a:t>u</a:t>
            </a:r>
            <a:r>
              <a:rPr altLang="en-GB" lang="en-US">
                <a:latin typeface="Roboto Flex"/>
                <a:cs typeface="Roboto Flex"/>
              </a:rPr>
              <a:t>s</a:t>
            </a:r>
            <a:r>
              <a:rPr altLang="en-GB" lang="en-US">
                <a:latin typeface="Roboto Flex"/>
                <a:cs typeface="Roboto Flex"/>
              </a:rPr>
              <a:t>t</a:t>
            </a:r>
            <a:r>
              <a:rPr altLang="en-GB" lang="en-US">
                <a:latin typeface="Roboto Flex"/>
                <a:cs typeface="Roboto Flex"/>
              </a:rPr>
              <a:t>omer</a:t>
            </a:r>
            <a:r>
              <a:rPr altLang="en-GB" lang="en-US">
                <a:latin typeface="Roboto Flex"/>
                <a:cs typeface="Roboto Flex"/>
              </a:rPr>
              <a:t>s</a:t>
            </a:r>
            <a:r>
              <a:rPr altLang="en-GB" lang="en-US"/>
              <a:t> </a:t>
            </a:r>
            <a:endParaRPr lang="en-US"/>
          </a:p>
        </p:txBody>
      </p:sp>
      <p:sp>
        <p:nvSpPr>
          <p:cNvPr id="1048619" name=""/>
          <p:cNvSpPr/>
          <p:nvPr/>
        </p:nvSpPr>
        <p:spPr>
          <a:xfrm>
            <a:off x="5074762" y="5648656"/>
            <a:ext cx="1070535" cy="748084"/>
          </a:xfrm>
          <a:prstGeom prst="rect"/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altLang="en-GB" lang="en-US">
                <a:latin typeface="Roboto Flex"/>
                <a:cs typeface="Roboto Flex"/>
              </a:rPr>
              <a:t>F</a:t>
            </a:r>
            <a:r>
              <a:rPr altLang="en-GB" lang="en-US">
                <a:latin typeface="Roboto Flex"/>
                <a:cs typeface="Roboto Flex"/>
              </a:rPr>
              <a:t>i</a:t>
            </a:r>
            <a:r>
              <a:rPr altLang="en-GB" lang="en-US">
                <a:latin typeface="Roboto Flex"/>
                <a:cs typeface="Roboto Flex"/>
              </a:rPr>
              <a:t>n</a:t>
            </a:r>
            <a:r>
              <a:rPr altLang="en-GB" lang="en-US">
                <a:latin typeface="Roboto Flex"/>
                <a:cs typeface="Roboto Flex"/>
              </a:rPr>
              <a:t>a</a:t>
            </a:r>
            <a:r>
              <a:rPr altLang="en-GB" lang="en-US">
                <a:latin typeface="Roboto Flex"/>
                <a:cs typeface="Roboto Flex"/>
              </a:rPr>
              <a:t>n</a:t>
            </a:r>
            <a:r>
              <a:rPr altLang="en-GB" lang="en-US">
                <a:latin typeface="Roboto Flex"/>
                <a:cs typeface="Roboto Flex"/>
              </a:rPr>
              <a:t>c</a:t>
            </a:r>
            <a:r>
              <a:rPr altLang="en-GB" lang="en-US">
                <a:latin typeface="Roboto Flex"/>
                <a:cs typeface="Roboto Flex"/>
              </a:rPr>
              <a:t>e</a:t>
            </a:r>
            <a:endParaRPr lang="en-US">
              <a:latin typeface="Roboto Flex"/>
              <a:cs typeface="Roboto Flex"/>
            </a:endParaRPr>
          </a:p>
        </p:txBody>
      </p:sp>
      <p:sp>
        <p:nvSpPr>
          <p:cNvPr id="1048620" name=""/>
          <p:cNvSpPr/>
          <p:nvPr/>
        </p:nvSpPr>
        <p:spPr>
          <a:xfrm>
            <a:off x="8342624" y="5716841"/>
            <a:ext cx="1474906" cy="797598"/>
          </a:xfrm>
          <a:prstGeom prst="rect"/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altLang="en-GB" lang="en-US">
                <a:latin typeface="Roboto Flex"/>
                <a:cs typeface="Roboto Flex"/>
              </a:rPr>
              <a:t>T</a:t>
            </a:r>
            <a:r>
              <a:rPr altLang="en-GB" lang="en-US">
                <a:latin typeface="Roboto Flex"/>
                <a:cs typeface="Roboto Flex"/>
              </a:rPr>
              <a:t>e</a:t>
            </a:r>
            <a:r>
              <a:rPr altLang="en-GB" lang="en-US">
                <a:latin typeface="Roboto Flex"/>
                <a:cs typeface="Roboto Flex"/>
              </a:rPr>
              <a:t>c</a:t>
            </a:r>
            <a:r>
              <a:rPr altLang="en-GB" lang="en-US">
                <a:latin typeface="Roboto Flex"/>
                <a:cs typeface="Roboto Flex"/>
              </a:rPr>
              <a:t>h</a:t>
            </a:r>
            <a:r>
              <a:rPr altLang="en-GB" lang="en-US">
                <a:latin typeface="Roboto Flex"/>
                <a:cs typeface="Roboto Flex"/>
              </a:rPr>
              <a:t>nology</a:t>
            </a:r>
            <a:r>
              <a:rPr altLang="en-GB" lang="en-US"/>
              <a:t> </a:t>
            </a:r>
            <a:endParaRPr lang="en-US"/>
          </a:p>
        </p:txBody>
      </p:sp>
      <p:sp>
        <p:nvSpPr>
          <p:cNvPr id="1048621" name=""/>
          <p:cNvSpPr/>
          <p:nvPr/>
        </p:nvSpPr>
        <p:spPr>
          <a:xfrm>
            <a:off x="7936837" y="1099813"/>
            <a:ext cx="1383179" cy="784342"/>
          </a:xfrm>
          <a:prstGeom prst="rect"/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altLang="en-GB" lang="en-US">
                <a:latin typeface="Roboto Flex"/>
                <a:cs typeface="Roboto Flex"/>
              </a:rPr>
              <a:t>S</a:t>
            </a:r>
            <a:r>
              <a:rPr altLang="en-GB" lang="en-US">
                <a:latin typeface="Roboto Flex"/>
                <a:cs typeface="Roboto Flex"/>
              </a:rPr>
              <a:t>u</a:t>
            </a:r>
            <a:r>
              <a:rPr altLang="en-GB" lang="en-US">
                <a:latin typeface="Roboto Flex"/>
                <a:cs typeface="Roboto Flex"/>
              </a:rPr>
              <a:t>p</a:t>
            </a:r>
            <a:r>
              <a:rPr altLang="en-GB" lang="en-US">
                <a:latin typeface="Roboto Flex"/>
                <a:cs typeface="Roboto Flex"/>
              </a:rPr>
              <a:t>p</a:t>
            </a:r>
            <a:r>
              <a:rPr altLang="en-GB" lang="en-US">
                <a:latin typeface="Roboto Flex"/>
                <a:cs typeface="Roboto Flex"/>
              </a:rPr>
              <a:t>l</a:t>
            </a:r>
            <a:r>
              <a:rPr altLang="en-GB" lang="en-US">
                <a:latin typeface="Roboto Flex"/>
                <a:cs typeface="Roboto Flex"/>
              </a:rPr>
              <a:t>y</a:t>
            </a:r>
            <a:r>
              <a:rPr altLang="en-GB" lang="en-US">
                <a:latin typeface="Roboto Flex"/>
                <a:cs typeface="Roboto Flex"/>
              </a:rPr>
              <a:t> </a:t>
            </a:r>
            <a:endParaRPr lang="en-US">
              <a:latin typeface="Roboto Flex"/>
              <a:cs typeface="Roboto Flex"/>
            </a:endParaRPr>
          </a:p>
          <a:p>
            <a:pPr algn="ctr"/>
            <a:r>
              <a:rPr altLang="en-GB" lang="en-US">
                <a:latin typeface="Roboto Flex"/>
                <a:cs typeface="Roboto Flex"/>
              </a:rPr>
              <a:t>P</a:t>
            </a:r>
            <a:r>
              <a:rPr altLang="en-GB" lang="en-US">
                <a:latin typeface="Roboto Flex"/>
                <a:cs typeface="Roboto Flex"/>
              </a:rPr>
              <a:t>r</a:t>
            </a:r>
            <a:r>
              <a:rPr altLang="en-GB" lang="en-US">
                <a:latin typeface="Roboto Flex"/>
                <a:cs typeface="Roboto Flex"/>
              </a:rPr>
              <a:t>o</a:t>
            </a:r>
            <a:r>
              <a:rPr altLang="en-GB" lang="en-US">
                <a:latin typeface="Roboto Flex"/>
                <a:cs typeface="Roboto Flex"/>
              </a:rPr>
              <a:t>d</a:t>
            </a:r>
            <a:r>
              <a:rPr altLang="en-GB" lang="en-US">
                <a:latin typeface="Roboto Flex"/>
                <a:cs typeface="Roboto Flex"/>
              </a:rPr>
              <a:t>uct</a:t>
            </a:r>
            <a:r>
              <a:rPr altLang="en-GB" lang="en-US">
                <a:latin typeface="Roboto Flex"/>
                <a:cs typeface="Roboto Flex"/>
              </a:rPr>
              <a:t>s</a:t>
            </a:r>
            <a:endParaRPr lang="en-US">
              <a:latin typeface="Roboto Flex"/>
              <a:cs typeface="Roboto Flex"/>
            </a:endParaRPr>
          </a:p>
        </p:txBody>
      </p:sp>
      <p:sp>
        <p:nvSpPr>
          <p:cNvPr id="1048622" name=""/>
          <p:cNvSpPr/>
          <p:nvPr/>
        </p:nvSpPr>
        <p:spPr>
          <a:xfrm>
            <a:off x="4678081" y="1099813"/>
            <a:ext cx="1673037" cy="748575"/>
          </a:xfrm>
          <a:prstGeom prst="rect"/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p>
            <a:pPr algn="ctr"/>
            <a:r>
              <a:rPr altLang="en-GB" lang="en-US">
                <a:latin typeface="Roboto Flex"/>
                <a:cs typeface="Roboto Flex"/>
              </a:rPr>
              <a:t>E</a:t>
            </a:r>
            <a:r>
              <a:rPr altLang="en-GB" lang="en-US">
                <a:latin typeface="Roboto Flex"/>
                <a:cs typeface="Roboto Flex"/>
              </a:rPr>
              <a:t>c</a:t>
            </a:r>
            <a:r>
              <a:rPr altLang="en-GB" lang="en-US">
                <a:latin typeface="Roboto Flex"/>
                <a:cs typeface="Roboto Flex"/>
              </a:rPr>
              <a:t>o</a:t>
            </a:r>
            <a:r>
              <a:rPr altLang="en-GB" lang="en-US">
                <a:latin typeface="Roboto Flex"/>
                <a:cs typeface="Roboto Flex"/>
              </a:rPr>
              <a:t>n</a:t>
            </a:r>
            <a:r>
              <a:rPr altLang="en-GB" lang="en-US">
                <a:latin typeface="Roboto Flex"/>
                <a:cs typeface="Roboto Flex"/>
              </a:rPr>
              <a:t>o</a:t>
            </a:r>
            <a:r>
              <a:rPr altLang="en-GB" lang="en-US">
                <a:latin typeface="Roboto Flex"/>
                <a:cs typeface="Roboto Flex"/>
              </a:rPr>
              <a:t>m</a:t>
            </a:r>
            <a:r>
              <a:rPr altLang="en-GB" lang="en-US">
                <a:latin typeface="Roboto Flex"/>
                <a:cs typeface="Roboto Flex"/>
              </a:rPr>
              <a:t>y</a:t>
            </a:r>
            <a:r>
              <a:rPr altLang="en-GB" lang="en-US"/>
              <a:t> </a:t>
            </a:r>
            <a:endParaRPr lang="en-US"/>
          </a:p>
        </p:txBody>
      </p:sp>
      <p:sp>
        <p:nvSpPr>
          <p:cNvPr id="1048623" name=""/>
          <p:cNvSpPr txBox="1"/>
          <p:nvPr/>
        </p:nvSpPr>
        <p:spPr>
          <a:xfrm>
            <a:off x="2145157" y="4246552"/>
            <a:ext cx="2144565" cy="294640"/>
          </a:xfrm>
          <a:prstGeom prst="rect"/>
        </p:spPr>
        <p:txBody>
          <a:bodyPr rtlCol="0" vert="horz" wrap="square">
            <a:spAutoFit/>
          </a:bodyPr>
          <a:p>
            <a:pPr algn="l" indent="0" marL="0">
              <a:buNone/>
            </a:pP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m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endParaRPr sz="1400" lang="en-US" u="sng">
              <a:solidFill>
                <a:srgbClr val="000000"/>
              </a:solidFill>
              <a:latin typeface="Roboto Flex"/>
              <a:cs typeface="Roboto Flex"/>
            </a:endParaRPr>
          </a:p>
        </p:txBody>
      </p:sp>
      <p:sp>
        <p:nvSpPr>
          <p:cNvPr id="1048624" name=""/>
          <p:cNvSpPr txBox="1"/>
          <p:nvPr/>
        </p:nvSpPr>
        <p:spPr>
          <a:xfrm>
            <a:off x="1676446" y="4915280"/>
            <a:ext cx="2172929" cy="294641"/>
          </a:xfrm>
          <a:prstGeom prst="rect"/>
        </p:spPr>
        <p:txBody>
          <a:bodyPr rtlCol="0" wrap="square">
            <a:spAutoFit/>
          </a:bodyPr>
          <a:p>
            <a:pPr indent="0" marL="0">
              <a:buNone/>
            </a:pP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U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a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s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wered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a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ea typeface="Roboto Flex"/>
                <a:cs typeface="Roboto Flex"/>
              </a:rPr>
              <a:t>s</a:t>
            </a:r>
            <a:endParaRPr sz="1400" lang="en-US" u="sng">
              <a:solidFill>
                <a:srgbClr val="000000"/>
              </a:solidFill>
            </a:endParaRPr>
          </a:p>
        </p:txBody>
      </p:sp>
      <p:sp>
        <p:nvSpPr>
          <p:cNvPr id="1048625" name=""/>
          <p:cNvSpPr txBox="1"/>
          <p:nvPr/>
        </p:nvSpPr>
        <p:spPr>
          <a:xfrm>
            <a:off x="835879" y="2143480"/>
            <a:ext cx="2381560" cy="497840"/>
          </a:xfrm>
          <a:prstGeom prst="rect"/>
        </p:spPr>
        <p:txBody>
          <a:bodyPr rtlCol="0" wrap="square">
            <a:spAutoFit/>
          </a:bodyPr>
          <a:p>
            <a:pPr indent="0" marL="0">
              <a:buNone/>
            </a:pP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k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m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H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m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k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endParaRPr sz="1400" lang="en-US" u="sng">
              <a:solidFill>
                <a:srgbClr val="000000"/>
              </a:solidFill>
              <a:latin typeface="Roboto Flex"/>
              <a:cs typeface="Roboto Flex"/>
            </a:endParaRPr>
          </a:p>
        </p:txBody>
      </p:sp>
      <p:sp>
        <p:nvSpPr>
          <p:cNvPr id="1048626" name=""/>
          <p:cNvSpPr txBox="1"/>
          <p:nvPr/>
        </p:nvSpPr>
        <p:spPr>
          <a:xfrm>
            <a:off x="1740580" y="2844449"/>
            <a:ext cx="1887083" cy="2946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u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u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h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endParaRPr sz="1400" lang="en-US" u="sng">
              <a:solidFill>
                <a:srgbClr val="000000"/>
              </a:solidFill>
              <a:latin typeface="Roboto Flex"/>
              <a:cs typeface="Roboto Flex"/>
            </a:endParaRPr>
          </a:p>
        </p:txBody>
      </p:sp>
      <p:sp>
        <p:nvSpPr>
          <p:cNvPr id="1048627" name=""/>
          <p:cNvSpPr txBox="1"/>
          <p:nvPr/>
        </p:nvSpPr>
        <p:spPr>
          <a:xfrm>
            <a:off x="4517611" y="2009727"/>
            <a:ext cx="1993975" cy="5105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h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p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u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res</a:t>
            </a:r>
            <a:r>
              <a:rPr altLang="en-GB" sz="2800" lang="en-US" u="sng">
                <a:solidFill>
                  <a:srgbClr val="000000"/>
                </a:solidFill>
              </a:rPr>
              <a:t> </a:t>
            </a:r>
            <a:endParaRPr sz="2800" lang="en-US" u="sng">
              <a:solidFill>
                <a:srgbClr val="000000"/>
              </a:solidFill>
            </a:endParaRPr>
          </a:p>
        </p:txBody>
      </p:sp>
      <p:sp>
        <p:nvSpPr>
          <p:cNvPr id="1048628" name=""/>
          <p:cNvSpPr txBox="1"/>
          <p:nvPr/>
        </p:nvSpPr>
        <p:spPr>
          <a:xfrm>
            <a:off x="3936836" y="3039334"/>
            <a:ext cx="4000000" cy="2946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k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u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danc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es </a:t>
            </a:r>
            <a:endParaRPr sz="1400" lang="en-US" u="sng">
              <a:solidFill>
                <a:srgbClr val="000000"/>
              </a:solidFill>
              <a:latin typeface="Roboto Flex"/>
              <a:cs typeface="Roboto Flex"/>
            </a:endParaRPr>
          </a:p>
        </p:txBody>
      </p:sp>
      <p:sp>
        <p:nvSpPr>
          <p:cNvPr id="1048629" name=""/>
          <p:cNvSpPr txBox="1"/>
          <p:nvPr/>
        </p:nvSpPr>
        <p:spPr>
          <a:xfrm>
            <a:off x="4859070" y="4030652"/>
            <a:ext cx="1652516" cy="5105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H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h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u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ty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b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altLang="en-GB" sz="2800" lang="en-US">
                <a:solidFill>
                  <a:srgbClr val="000000"/>
                </a:solidFill>
              </a:rPr>
              <a:t> </a:t>
            </a:r>
            <a:endParaRPr sz="2800" lang="en-US">
              <a:solidFill>
                <a:srgbClr val="000000"/>
              </a:solidFill>
            </a:endParaRPr>
          </a:p>
        </p:txBody>
      </p:sp>
      <p:sp>
        <p:nvSpPr>
          <p:cNvPr id="1048630" name=""/>
          <p:cNvSpPr txBox="1"/>
          <p:nvPr/>
        </p:nvSpPr>
        <p:spPr>
          <a:xfrm>
            <a:off x="3904578" y="5019042"/>
            <a:ext cx="4000000" cy="2946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v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h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eads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endParaRPr sz="1400" lang="en-US" u="sng">
              <a:solidFill>
                <a:srgbClr val="000000"/>
              </a:solidFill>
              <a:latin typeface="Roboto Flex"/>
              <a:cs typeface="Roboto Flex"/>
            </a:endParaRPr>
          </a:p>
        </p:txBody>
      </p:sp>
      <p:sp>
        <p:nvSpPr>
          <p:cNvPr id="1048631" name=""/>
          <p:cNvSpPr txBox="1"/>
          <p:nvPr/>
        </p:nvSpPr>
        <p:spPr>
          <a:xfrm>
            <a:off x="6581969" y="1955071"/>
            <a:ext cx="4000000" cy="5105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p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v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u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lnerable</a:t>
            </a:r>
            <a:r>
              <a:rPr altLang="en-GB" sz="2800" lang="en-US">
                <a:solidFill>
                  <a:srgbClr val="000000"/>
                </a:solidFill>
              </a:rPr>
              <a:t> </a:t>
            </a:r>
            <a:endParaRPr sz="2800" lang="en-US">
              <a:solidFill>
                <a:srgbClr val="000000"/>
              </a:solidFill>
            </a:endParaRPr>
          </a:p>
        </p:txBody>
      </p:sp>
      <p:sp>
        <p:nvSpPr>
          <p:cNvPr id="1048632" name=""/>
          <p:cNvSpPr txBox="1"/>
          <p:nvPr/>
        </p:nvSpPr>
        <p:spPr>
          <a:xfrm>
            <a:off x="6511586" y="2779799"/>
            <a:ext cx="2716663" cy="2946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U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p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d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ictable 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g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dient 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c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t</a:t>
            </a:r>
            <a:r>
              <a:rPr altLang="en-GB" sz="1400" lang="en-US" u="sng">
                <a:solidFill>
                  <a:srgbClr val="000000"/>
                </a:solidFill>
                <a:effectLst/>
                <a:latin typeface="Roboto Flex"/>
                <a:cs typeface="Roboto Flex"/>
              </a:rPr>
              <a:t>s</a:t>
            </a:r>
            <a:endParaRPr sz="1400" lang="en-US" u="sng">
              <a:solidFill>
                <a:srgbClr val="000000"/>
              </a:solidFill>
              <a:effectLst/>
              <a:latin typeface="Roboto Flex"/>
              <a:cs typeface="Roboto Flex"/>
            </a:endParaRPr>
          </a:p>
        </p:txBody>
      </p:sp>
      <p:sp>
        <p:nvSpPr>
          <p:cNvPr id="1048633" name=""/>
          <p:cNvSpPr txBox="1"/>
          <p:nvPr/>
        </p:nvSpPr>
        <p:spPr>
          <a:xfrm>
            <a:off x="6511586" y="4414038"/>
            <a:ext cx="4000000" cy="2946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g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tal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p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orm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p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-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 </a:t>
            </a:r>
            <a:endParaRPr sz="1400" lang="en-US" u="sng">
              <a:solidFill>
                <a:srgbClr val="000000"/>
              </a:solidFill>
              <a:latin typeface="Roboto Flex"/>
              <a:cs typeface="Roboto Flex"/>
            </a:endParaRPr>
          </a:p>
        </p:txBody>
      </p:sp>
      <p:sp>
        <p:nvSpPr>
          <p:cNvPr id="1048634" name=""/>
          <p:cNvSpPr txBox="1"/>
          <p:nvPr/>
        </p:nvSpPr>
        <p:spPr>
          <a:xfrm>
            <a:off x="6581969" y="5019042"/>
            <a:ext cx="4000000" cy="2946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y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n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d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ine 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l</a:t>
            </a:r>
            <a:r>
              <a:rPr altLang="en-GB" sz="1400" lang="en-US" u="sng">
                <a:solidFill>
                  <a:srgbClr val="000000"/>
                </a:solidFill>
                <a:latin typeface="Roboto Flex"/>
                <a:cs typeface="Roboto Flex"/>
              </a:rPr>
              <a:t>ephone </a:t>
            </a:r>
            <a:endParaRPr sz="1400" lang="en-US" u="sng">
              <a:solidFill>
                <a:srgbClr val="000000"/>
              </a:solidFill>
              <a:latin typeface="Roboto Flex"/>
              <a:cs typeface="Roboto Flex"/>
            </a:endParaRPr>
          </a:p>
        </p:txBody>
      </p:sp>
      <p:sp>
        <p:nvSpPr>
          <p:cNvPr id="1048635" name=""/>
          <p:cNvSpPr txBox="1"/>
          <p:nvPr/>
        </p:nvSpPr>
        <p:spPr>
          <a:xfrm>
            <a:off x="9087248" y="651981"/>
            <a:ext cx="2989443" cy="294640"/>
          </a:xfrm>
          <a:prstGeom prst="rect"/>
        </p:spPr>
        <p:txBody>
          <a:bodyPr rtlCol="0" wrap="square">
            <a:spAutoFit/>
          </a:bodyPr>
          <a:p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K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r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u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s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h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i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k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w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(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1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9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6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7</a:t>
            </a:r>
            <a:r>
              <a:rPr altLang="en-GB" sz="1400" lang="en-US">
                <a:solidFill>
                  <a:srgbClr val="000000"/>
                </a:solidFill>
                <a:latin typeface="Roboto Flex"/>
                <a:cs typeface="Roboto Flex"/>
              </a:rPr>
              <a:t>)</a:t>
            </a:r>
            <a:endParaRPr sz="1400" lang="en-US">
              <a:solidFill>
                <a:srgbClr val="000000"/>
              </a:solidFill>
              <a:latin typeface="Roboto Flex"/>
              <a:cs typeface="Roboto Flex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6" name="Title 1"/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p>
            <a:r>
              <a:rPr b="1" dirty="0" lang="en-GB">
                <a:latin typeface="Roboto Flex"/>
                <a:cs typeface="Roboto Flex"/>
              </a:rPr>
              <a:t>Conclusion</a:t>
            </a:r>
            <a:endParaRPr b="1" dirty="0" lang="en-GB">
              <a:latin typeface="Roboto Flex"/>
              <a:cs typeface="Roboto Flex"/>
            </a:endParaRPr>
          </a:p>
        </p:txBody>
      </p:sp>
      <p:sp>
        <p:nvSpPr>
          <p:cNvPr id="1048647" name="Text Placeholder 2"/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 fontScale="100000"/>
          </a:bodyPr>
          <a:p>
            <a:r>
              <a:rPr dirty="0" sz="2400" lang="en-US">
                <a:solidFill>
                  <a:srgbClr val="000000"/>
                </a:solidFill>
              </a:rPr>
              <a:t>.</a:t>
            </a: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The primary insights from these findings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demonstrates that Basil's problems are entirely structural. He is attempting to run a 2019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t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o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f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c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e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model in an environment driven by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:</a:t>
            </a:r>
            <a:endParaRPr dirty="0" sz="24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pPr indent="-342900" marL="342900">
              <a:buFont typeface="Arial"/>
              <a:buChar char="•"/>
            </a:pP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remote work (Sociological)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.</a:t>
            </a:r>
            <a:endParaRPr dirty="0" sz="24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pPr indent="-342900" marL="342900">
              <a:buFont typeface="Arial"/>
              <a:buChar char="•"/>
            </a:pP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inflationary overheads (Economic)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.</a:t>
            </a:r>
            <a:endParaRPr dirty="0" sz="24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pPr indent="-342900" marL="342900">
              <a:buFont typeface="Arial"/>
              <a:buChar char="•"/>
            </a:pP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digital fulfillment expectations (Technological)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.</a:t>
            </a:r>
            <a:endParaRPr dirty="0" sz="24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pPr indent="-342900" marL="342900">
              <a:buFont typeface="Arial"/>
              <a:buChar char="•"/>
            </a:pP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a</a:t>
            </a:r>
            <a:r>
              <a:rPr dirty="0" sz="2400" lang="en-US">
                <a:solidFill>
                  <a:srgbClr val="000000"/>
                </a:solidFill>
                <a:latin typeface="Roboto Flex"/>
                <a:cs typeface="Roboto Flex"/>
              </a:rPr>
              <a:t> </a:t>
            </a:r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volatile climate-impacted supply chains (Environmental).</a:t>
            </a:r>
            <a:endParaRPr dirty="0" sz="2400" lang="en-GB">
              <a:solidFill>
                <a:srgbClr val="000000"/>
              </a:solidFill>
              <a:latin typeface="Roboto Flex"/>
              <a:cs typeface="Roboto Flex"/>
            </a:endParaRPr>
          </a:p>
          <a:p>
            <a:r>
              <a:rPr dirty="0" sz="2400" lang="en-GB">
                <a:solidFill>
                  <a:srgbClr val="000000"/>
                </a:solidFill>
                <a:latin typeface="Roboto Flex"/>
                <a:cs typeface="Roboto Flex"/>
              </a:rPr>
              <a:t>Ultimately, these findings show that continuing to operate the bakery in its current format is unsustainable.</a:t>
            </a:r>
            <a:endParaRPr dirty="0" sz="2400" lang="en-GB">
              <a:solidFill>
                <a:srgbClr val="000000"/>
              </a:solidFill>
              <a:latin typeface="Roboto Flex"/>
              <a:cs typeface="Roboto Flex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6" name="Title 1"/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p>
            <a:r>
              <a:rPr b="1" dirty="0" lang="en-GB">
                <a:latin typeface="Roboto Flex"/>
                <a:cs typeface="Roboto Flex"/>
              </a:rPr>
              <a:t>References</a:t>
            </a:r>
            <a:r>
              <a:rPr b="1" dirty="0" lang="en-GB"/>
              <a:t> </a:t>
            </a:r>
          </a:p>
        </p:txBody>
      </p:sp>
      <p:sp>
        <p:nvSpPr>
          <p:cNvPr id="1048637" name="Text Placeholder 2"/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100000" lnSpcReduction="10000"/>
          </a:bodyPr>
          <a:p>
            <a:endParaRPr b="1" dirty="0" sz="1800" lang="en-GB" u="sng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r>
              <a:rPr b="1" dirty="0" sz="1800" lang="en-GB" u="sng">
                <a:solidFill>
                  <a:srgbClr val="000000"/>
                </a:solidFill>
                <a:latin typeface="Roboto Flex"/>
                <a:ea typeface="Roboto"/>
                <a:cs typeface="Roboto Flex"/>
              </a:rPr>
              <a:t>Proctor, T. (2018) Creative Problem Solving for Managers: </a:t>
            </a:r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r>
              <a:rPr b="1" dirty="0" sz="1800" lang="en-GB" u="sng">
                <a:solidFill>
                  <a:srgbClr val="000000"/>
                </a:solidFill>
                <a:latin typeface="Roboto Flex"/>
                <a:ea typeface="Roboto"/>
                <a:cs typeface="Roboto Flex"/>
              </a:rPr>
              <a:t>Developing Skills for Decision Making and Innovation. Fifth </a:t>
            </a:r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r>
              <a:rPr b="1" dirty="0" sz="1800" lang="en-GB" u="sng">
                <a:solidFill>
                  <a:srgbClr val="000000"/>
                </a:solidFill>
                <a:latin typeface="Roboto Flex"/>
                <a:ea typeface="Roboto"/>
                <a:cs typeface="Roboto Flex"/>
              </a:rPr>
              <a:t>edition. Boca Raton, FL: Routledge.</a:t>
            </a:r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r>
              <a:rPr b="1" dirty="0" sz="1800" lang="en-GB" u="sng">
                <a:solidFill>
                  <a:srgbClr val="000000"/>
                </a:solidFill>
                <a:latin typeface="Roboto Flex"/>
                <a:ea typeface="Roboto"/>
                <a:cs typeface="Roboto Flex"/>
              </a:rPr>
              <a:t> Chevallier, A. (2016). Strategic Thinking in Complex </a:t>
            </a:r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r>
              <a:rPr b="1" dirty="0" sz="1800" lang="en-GB" u="sng">
                <a:solidFill>
                  <a:srgbClr val="000000"/>
                </a:solidFill>
                <a:latin typeface="Roboto Flex"/>
                <a:ea typeface="Roboto"/>
                <a:cs typeface="Roboto Flex"/>
              </a:rPr>
              <a:t>Problem Solving. Oxford University Press.</a:t>
            </a:r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r>
              <a:rPr b="1" dirty="0" sz="1800" lang="en-GB" u="sng">
                <a:solidFill>
                  <a:srgbClr val="000000"/>
                </a:solidFill>
                <a:latin typeface="Roboto Flex"/>
                <a:ea typeface="Roboto"/>
                <a:cs typeface="Roboto Flex"/>
              </a:rPr>
              <a:t>Williams, S. (2002). Making better business decisions </a:t>
            </a:r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r>
              <a:rPr b="1" dirty="0" sz="1800" lang="en-GB" u="sng">
                <a:solidFill>
                  <a:srgbClr val="000000"/>
                </a:solidFill>
                <a:latin typeface="Roboto Flex"/>
                <a:ea typeface="Roboto"/>
                <a:cs typeface="Roboto Flex"/>
              </a:rPr>
              <a:t>understanding and improving critical thinking and problem-</a:t>
            </a:r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  <a:p>
            <a:r>
              <a:rPr b="1" dirty="0" sz="1800" lang="en-GB" u="sng">
                <a:solidFill>
                  <a:srgbClr val="000000"/>
                </a:solidFill>
                <a:latin typeface="Roboto Flex"/>
                <a:ea typeface="Roboto"/>
                <a:cs typeface="Roboto Flex"/>
              </a:rPr>
              <a:t>solving skills. SAGE. Available at :</a:t>
            </a:r>
            <a:endParaRPr b="1" dirty="0" sz="1800" lang="en-GB" u="sng">
              <a:solidFill>
                <a:srgbClr val="000000"/>
              </a:solidFill>
              <a:latin typeface="Roboto Flex"/>
              <a:ea typeface="Roboto"/>
              <a:cs typeface="Roboto Flex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Title 1"/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anchor="b" bIns="45720" lIns="91440" rIns="91440" rtlCol="0" tIns="45720" vert="horz">
            <a:normAutofit/>
          </a:bodyPr>
          <a:p>
            <a:r>
              <a:rPr dirty="0" sz="4100" lang="en-US"/>
              <a:t>				</a:t>
            </a:r>
            <a:r>
              <a:rPr b="1" dirty="0" sz="5400" lang="en-US"/>
              <a:t>Questions</a:t>
            </a:r>
            <a:r>
              <a:rPr dirty="0" sz="5400" lang="en-US"/>
              <a:t> </a:t>
            </a:r>
          </a:p>
        </p:txBody>
      </p:sp>
      <p:pic>
        <p:nvPicPr>
          <p:cNvPr id="2097153" name="Picture 6" descr="Thank You Images - Free Download on Freepik"/>
          <p:cNvPicPr>
            <a:picLocks noChangeAspect="1" noChangeArrowheads="1"/>
          </p:cNvPicPr>
          <p:nvPr/>
        </p:nvPicPr>
        <p:blipFill>
          <a:blip xmlns:r="http://schemas.openxmlformats.org/officeDocument/2006/relationships" r:embed="rId1"/>
          <a:srcRect l="2443" r="174" b="3"/>
          <a:stretch>
            <a:fillRect/>
          </a:stretch>
        </p:blipFill>
        <p:spPr bwMode="auto">
          <a:xfrm>
            <a:off x="929675" y="1250067"/>
            <a:ext cx="4213521" cy="4326599"/>
          </a:xfrm>
          <a:prstGeom prst="rect"/>
          <a:noFill/>
        </p:spPr>
      </p:pic>
    </p:spTree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withEffect" presetClass="entr" presetID="10" presetSubtype="0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dur="700" id="7"/>
                                        <p:tgtEl>
                                          <p:spTgt spid="1048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50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lastClr="000000" val="windowText"/>
      </a:dk1>
      <a:lt1>
        <a:sysClr lastClr="FFFFFF" val="window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r="5400000" dist="254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r="5400000" dist="381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="http://schemas.openxmlformats.org/officeDocument/2006/extended-properties">
  <Application>Microsoft Office PowerPoint</Application>
  <ScaleCrop>0</ScaleCrop>
  <LinksUpToDate>0</LinksUpToDate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Anita Nan</dc:creator>
  <cp:lastModifiedBy>Anita Nan</cp:lastModifiedBy>
  <dcterms:created xsi:type="dcterms:W3CDTF">2024-10-07T13:58:04Z</dcterms:created>
  <dcterms:modified xsi:type="dcterms:W3CDTF">2026-07-13T05:13:56Z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1c9fb222bd174058947c215cba4cee59_23</vt:lpwstr>
  </property>
</Properties>
</file>