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71" r:id="rId4"/>
    <p:sldId id="272" r:id="rId5"/>
    <p:sldId id="273" r:id="rId6"/>
    <p:sldId id="263" r:id="rId7"/>
    <p:sldId id="261" r:id="rId8"/>
    <p:sldId id="267" r:id="rId9"/>
    <p:sldId id="268" r:id="rId10"/>
    <p:sldId id="262" r:id="rId11"/>
    <p:sldId id="269" r:id="rId12"/>
    <p:sldId id="270"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p:restoredTop sz="94592"/>
  </p:normalViewPr>
  <p:slideViewPr>
    <p:cSldViewPr snapToGrid="0" snapToObjects="1">
      <p:cViewPr varScale="1">
        <p:scale>
          <a:sx n="104" d="100"/>
          <a:sy n="104" d="100"/>
        </p:scale>
        <p:origin x="8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9F86A6-63FC-1B40-A7BD-FC539BCC7DDA}" type="doc">
      <dgm:prSet loTypeId="urn:microsoft.com/office/officeart/2009/3/layout/PlusandMinus" loCatId="" qsTypeId="urn:microsoft.com/office/officeart/2005/8/quickstyle/simple1" qsCatId="simple" csTypeId="urn:microsoft.com/office/officeart/2005/8/colors/accent1_2" csCatId="accent1" phldr="1"/>
      <dgm:spPr/>
      <dgm:t>
        <a:bodyPr/>
        <a:lstStyle/>
        <a:p>
          <a:endParaRPr lang="en-US"/>
        </a:p>
      </dgm:t>
    </dgm:pt>
    <dgm:pt modelId="{34EB9F26-CAC9-234C-B6F0-59B75DFD5134}">
      <dgm:prSet phldrT="[Text]" custT="1"/>
      <dgm:spPr/>
      <dgm:t>
        <a:bodyPr/>
        <a:lstStyle/>
        <a:p>
          <a:r>
            <a:rPr lang="en-US" sz="4800" b="1" dirty="0"/>
            <a:t>S</a:t>
          </a:r>
          <a:r>
            <a:rPr lang="en-US" sz="4000" b="1" dirty="0"/>
            <a:t>TRENGTHS</a:t>
          </a:r>
        </a:p>
      </dgm:t>
    </dgm:pt>
    <dgm:pt modelId="{ABAEFFC8-D0FF-5442-B833-E518FFC408ED}" type="parTrans" cxnId="{6E314791-C76B-AE4D-8635-8AA356EA2DAE}">
      <dgm:prSet/>
      <dgm:spPr/>
      <dgm:t>
        <a:bodyPr/>
        <a:lstStyle/>
        <a:p>
          <a:endParaRPr lang="en-US"/>
        </a:p>
      </dgm:t>
    </dgm:pt>
    <dgm:pt modelId="{833BC722-D9AA-EC40-BDAD-AA54E5003040}" type="sibTrans" cxnId="{6E314791-C76B-AE4D-8635-8AA356EA2DAE}">
      <dgm:prSet/>
      <dgm:spPr/>
      <dgm:t>
        <a:bodyPr/>
        <a:lstStyle/>
        <a:p>
          <a:endParaRPr lang="en-US"/>
        </a:p>
      </dgm:t>
    </dgm:pt>
    <dgm:pt modelId="{20B4DE7A-E383-084E-B168-04B813C8FE65}">
      <dgm:prSet phldrT="[Text]" custT="1"/>
      <dgm:spPr/>
      <dgm:t>
        <a:bodyPr/>
        <a:lstStyle/>
        <a:p>
          <a:r>
            <a:rPr lang="en-US" sz="4800" b="1" dirty="0"/>
            <a:t>W</a:t>
          </a:r>
          <a:r>
            <a:rPr lang="en-US" sz="4000" b="1" dirty="0"/>
            <a:t>EAKNESSES</a:t>
          </a:r>
        </a:p>
      </dgm:t>
    </dgm:pt>
    <dgm:pt modelId="{06799B05-B4C2-5941-B7E4-6FF6418A9F95}" type="parTrans" cxnId="{80975F11-7BF3-154F-BC0D-F177B068F30C}">
      <dgm:prSet/>
      <dgm:spPr/>
      <dgm:t>
        <a:bodyPr/>
        <a:lstStyle/>
        <a:p>
          <a:endParaRPr lang="en-US"/>
        </a:p>
      </dgm:t>
    </dgm:pt>
    <dgm:pt modelId="{E84E8784-8015-AE45-8BD7-C9968543CCA8}" type="sibTrans" cxnId="{80975F11-7BF3-154F-BC0D-F177B068F30C}">
      <dgm:prSet/>
      <dgm:spPr/>
      <dgm:t>
        <a:bodyPr/>
        <a:lstStyle/>
        <a:p>
          <a:endParaRPr lang="en-US"/>
        </a:p>
      </dgm:t>
    </dgm:pt>
    <dgm:pt modelId="{9DE2E4D9-7204-1F4E-BBCE-F11DCA51C432}" type="pres">
      <dgm:prSet presAssocID="{199F86A6-63FC-1B40-A7BD-FC539BCC7DDA}" presName="Name0" presStyleCnt="0">
        <dgm:presLayoutVars>
          <dgm:chMax val="2"/>
          <dgm:chPref val="2"/>
          <dgm:dir/>
          <dgm:animOne/>
          <dgm:resizeHandles val="exact"/>
        </dgm:presLayoutVars>
      </dgm:prSet>
      <dgm:spPr/>
    </dgm:pt>
    <dgm:pt modelId="{8E60B777-B1C2-8D46-9D8D-299929872B91}" type="pres">
      <dgm:prSet presAssocID="{199F86A6-63FC-1B40-A7BD-FC539BCC7DDA}" presName="Background" presStyleLbl="bgImgPlace1" presStyleIdx="0" presStyleCnt="1" custLinFactNeighborX="-1620" custLinFactNeighborY="3025"/>
      <dgm:spPr>
        <a:solidFill>
          <a:schemeClr val="bg1"/>
        </a:solidFill>
      </dgm:spPr>
    </dgm:pt>
    <dgm:pt modelId="{7A4DA554-BA0C-A249-A14D-33649A178E05}" type="pres">
      <dgm:prSet presAssocID="{199F86A6-63FC-1B40-A7BD-FC539BCC7DDA}" presName="ParentText1" presStyleLbl="revTx" presStyleIdx="0" presStyleCnt="2" custLinFactNeighborX="13588" custLinFactNeighborY="-16100">
        <dgm:presLayoutVars>
          <dgm:chMax val="0"/>
          <dgm:chPref val="0"/>
          <dgm:bulletEnabled val="1"/>
        </dgm:presLayoutVars>
      </dgm:prSet>
      <dgm:spPr/>
    </dgm:pt>
    <dgm:pt modelId="{345A0208-5DAD-8D4E-9387-97C9A03B6B75}" type="pres">
      <dgm:prSet presAssocID="{199F86A6-63FC-1B40-A7BD-FC539BCC7DDA}" presName="ParentText2" presStyleLbl="revTx" presStyleIdx="1" presStyleCnt="2" custLinFactNeighborX="11738" custLinFactNeighborY="-16625">
        <dgm:presLayoutVars>
          <dgm:chMax val="0"/>
          <dgm:chPref val="0"/>
          <dgm:bulletEnabled val="1"/>
        </dgm:presLayoutVars>
      </dgm:prSet>
      <dgm:spPr/>
    </dgm:pt>
    <dgm:pt modelId="{D333C108-DC4F-FD49-A8D0-9E8B28661894}" type="pres">
      <dgm:prSet presAssocID="{199F86A6-63FC-1B40-A7BD-FC539BCC7DDA}" presName="Plus" presStyleLbl="alignNode1" presStyleIdx="0" presStyleCnt="2" custFlipVert="1" custScaleX="76471" custScaleY="64645" custLinFactNeighborX="2429" custLinFactNeighborY="-1420"/>
      <dgm:spPr>
        <a:solidFill>
          <a:schemeClr val="bg1"/>
        </a:solidFill>
        <a:ln>
          <a:solidFill>
            <a:schemeClr val="bg1"/>
          </a:solidFill>
        </a:ln>
      </dgm:spPr>
    </dgm:pt>
    <dgm:pt modelId="{3B4082D5-B9F5-9243-8732-F2579AF6215A}" type="pres">
      <dgm:prSet presAssocID="{199F86A6-63FC-1B40-A7BD-FC539BCC7DDA}" presName="Minus" presStyleLbl="alignNode1" presStyleIdx="1" presStyleCnt="2" custScaleX="51902" custScaleY="74605" custLinFactNeighborX="-1359" custLinFactNeighborY="-18542"/>
      <dgm:spPr>
        <a:solidFill>
          <a:schemeClr val="bg1"/>
        </a:solidFill>
        <a:ln>
          <a:solidFill>
            <a:schemeClr val="bg1"/>
          </a:solidFill>
        </a:ln>
      </dgm:spPr>
    </dgm:pt>
    <dgm:pt modelId="{FCD994A9-DCCF-6C47-B6F7-0C36B33EDD8C}" type="pres">
      <dgm:prSet presAssocID="{199F86A6-63FC-1B40-A7BD-FC539BCC7DDA}" presName="Divider" presStyleLbl="parChTrans1D1" presStyleIdx="0" presStyleCnt="1" custLinFactX="-17139321" custLinFactNeighborX="-17200000" custLinFactNeighborY="888"/>
      <dgm:spPr/>
    </dgm:pt>
  </dgm:ptLst>
  <dgm:cxnLst>
    <dgm:cxn modelId="{80975F11-7BF3-154F-BC0D-F177B068F30C}" srcId="{199F86A6-63FC-1B40-A7BD-FC539BCC7DDA}" destId="{20B4DE7A-E383-084E-B168-04B813C8FE65}" srcOrd="1" destOrd="0" parTransId="{06799B05-B4C2-5941-B7E4-6FF6418A9F95}" sibTransId="{E84E8784-8015-AE45-8BD7-C9968543CCA8}"/>
    <dgm:cxn modelId="{C3329866-E418-7049-930B-94987746522B}" type="presOf" srcId="{34EB9F26-CAC9-234C-B6F0-59B75DFD5134}" destId="{7A4DA554-BA0C-A249-A14D-33649A178E05}" srcOrd="0" destOrd="0" presId="urn:microsoft.com/office/officeart/2009/3/layout/PlusandMinus"/>
    <dgm:cxn modelId="{6E314791-C76B-AE4D-8635-8AA356EA2DAE}" srcId="{199F86A6-63FC-1B40-A7BD-FC539BCC7DDA}" destId="{34EB9F26-CAC9-234C-B6F0-59B75DFD5134}" srcOrd="0" destOrd="0" parTransId="{ABAEFFC8-D0FF-5442-B833-E518FFC408ED}" sibTransId="{833BC722-D9AA-EC40-BDAD-AA54E5003040}"/>
    <dgm:cxn modelId="{56B20396-136A-834F-9761-01FD7B3CB74B}" type="presOf" srcId="{20B4DE7A-E383-084E-B168-04B813C8FE65}" destId="{345A0208-5DAD-8D4E-9387-97C9A03B6B75}" srcOrd="0" destOrd="0" presId="urn:microsoft.com/office/officeart/2009/3/layout/PlusandMinus"/>
    <dgm:cxn modelId="{0A92DDD8-85AB-EF40-B665-2619B6CACED1}" type="presOf" srcId="{199F86A6-63FC-1B40-A7BD-FC539BCC7DDA}" destId="{9DE2E4D9-7204-1F4E-BBCE-F11DCA51C432}" srcOrd="0" destOrd="0" presId="urn:microsoft.com/office/officeart/2009/3/layout/PlusandMinus"/>
    <dgm:cxn modelId="{1085314B-8951-BE44-B6C3-83A0246FC783}" type="presParOf" srcId="{9DE2E4D9-7204-1F4E-BBCE-F11DCA51C432}" destId="{8E60B777-B1C2-8D46-9D8D-299929872B91}" srcOrd="0" destOrd="0" presId="urn:microsoft.com/office/officeart/2009/3/layout/PlusandMinus"/>
    <dgm:cxn modelId="{E2727A95-7955-E04E-AA72-AC0B4EF47207}" type="presParOf" srcId="{9DE2E4D9-7204-1F4E-BBCE-F11DCA51C432}" destId="{7A4DA554-BA0C-A249-A14D-33649A178E05}" srcOrd="1" destOrd="0" presId="urn:microsoft.com/office/officeart/2009/3/layout/PlusandMinus"/>
    <dgm:cxn modelId="{C39D58BE-B9AD-EF48-AEB3-9A3DD95A20BB}" type="presParOf" srcId="{9DE2E4D9-7204-1F4E-BBCE-F11DCA51C432}" destId="{345A0208-5DAD-8D4E-9387-97C9A03B6B75}" srcOrd="2" destOrd="0" presId="urn:microsoft.com/office/officeart/2009/3/layout/PlusandMinus"/>
    <dgm:cxn modelId="{27BC2FA0-FF10-994C-9CDE-F9A8737398F0}" type="presParOf" srcId="{9DE2E4D9-7204-1F4E-BBCE-F11DCA51C432}" destId="{D333C108-DC4F-FD49-A8D0-9E8B28661894}" srcOrd="3" destOrd="0" presId="urn:microsoft.com/office/officeart/2009/3/layout/PlusandMinus"/>
    <dgm:cxn modelId="{67DF6A69-C727-7D40-810F-818EE33EF016}" type="presParOf" srcId="{9DE2E4D9-7204-1F4E-BBCE-F11DCA51C432}" destId="{3B4082D5-B9F5-9243-8732-F2579AF6215A}" srcOrd="4" destOrd="0" presId="urn:microsoft.com/office/officeart/2009/3/layout/PlusandMinus"/>
    <dgm:cxn modelId="{60E2B118-DA4B-664B-BB79-E0B0274DED3E}" type="presParOf" srcId="{9DE2E4D9-7204-1F4E-BBCE-F11DCA51C432}" destId="{FCD994A9-DCCF-6C47-B6F7-0C36B33EDD8C}" srcOrd="5" destOrd="0" presId="urn:microsoft.com/office/officeart/2009/3/layout/PlusandMinu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9F86A6-63FC-1B40-A7BD-FC539BCC7DDA}" type="doc">
      <dgm:prSet loTypeId="urn:microsoft.com/office/officeart/2009/3/layout/PlusandMinus" loCatId="" qsTypeId="urn:microsoft.com/office/officeart/2005/8/quickstyle/simple1" qsCatId="simple" csTypeId="urn:microsoft.com/office/officeart/2005/8/colors/accent1_2" csCatId="accent1" phldr="1"/>
      <dgm:spPr/>
      <dgm:t>
        <a:bodyPr/>
        <a:lstStyle/>
        <a:p>
          <a:endParaRPr lang="en-US"/>
        </a:p>
      </dgm:t>
    </dgm:pt>
    <dgm:pt modelId="{34EB9F26-CAC9-234C-B6F0-59B75DFD5134}">
      <dgm:prSet phldrT="[Text]" custT="1"/>
      <dgm:spPr/>
      <dgm:t>
        <a:bodyPr/>
        <a:lstStyle/>
        <a:p>
          <a:r>
            <a:rPr lang="en-US" sz="4800" b="1" dirty="0"/>
            <a:t>T</a:t>
          </a:r>
          <a:r>
            <a:rPr lang="en-US" sz="4000" b="1" dirty="0"/>
            <a:t>HREATS</a:t>
          </a:r>
        </a:p>
      </dgm:t>
    </dgm:pt>
    <dgm:pt modelId="{ABAEFFC8-D0FF-5442-B833-E518FFC408ED}" type="parTrans" cxnId="{6E314791-C76B-AE4D-8635-8AA356EA2DAE}">
      <dgm:prSet/>
      <dgm:spPr/>
      <dgm:t>
        <a:bodyPr/>
        <a:lstStyle/>
        <a:p>
          <a:endParaRPr lang="en-US"/>
        </a:p>
      </dgm:t>
    </dgm:pt>
    <dgm:pt modelId="{833BC722-D9AA-EC40-BDAD-AA54E5003040}" type="sibTrans" cxnId="{6E314791-C76B-AE4D-8635-8AA356EA2DAE}">
      <dgm:prSet/>
      <dgm:spPr/>
      <dgm:t>
        <a:bodyPr/>
        <a:lstStyle/>
        <a:p>
          <a:endParaRPr lang="en-US"/>
        </a:p>
      </dgm:t>
    </dgm:pt>
    <dgm:pt modelId="{20B4DE7A-E383-084E-B168-04B813C8FE65}">
      <dgm:prSet phldrT="[Text]" custT="1"/>
      <dgm:spPr/>
      <dgm:t>
        <a:bodyPr/>
        <a:lstStyle/>
        <a:p>
          <a:r>
            <a:rPr lang="en-US" sz="4800" b="1" dirty="0"/>
            <a:t>O</a:t>
          </a:r>
          <a:r>
            <a:rPr lang="en-US" sz="4000" b="1" dirty="0"/>
            <a:t>PPORTUNITIES</a:t>
          </a:r>
        </a:p>
      </dgm:t>
    </dgm:pt>
    <dgm:pt modelId="{06799B05-B4C2-5941-B7E4-6FF6418A9F95}" type="parTrans" cxnId="{80975F11-7BF3-154F-BC0D-F177B068F30C}">
      <dgm:prSet/>
      <dgm:spPr/>
      <dgm:t>
        <a:bodyPr/>
        <a:lstStyle/>
        <a:p>
          <a:endParaRPr lang="en-US"/>
        </a:p>
      </dgm:t>
    </dgm:pt>
    <dgm:pt modelId="{E84E8784-8015-AE45-8BD7-C9968543CCA8}" type="sibTrans" cxnId="{80975F11-7BF3-154F-BC0D-F177B068F30C}">
      <dgm:prSet/>
      <dgm:spPr/>
      <dgm:t>
        <a:bodyPr/>
        <a:lstStyle/>
        <a:p>
          <a:endParaRPr lang="en-US"/>
        </a:p>
      </dgm:t>
    </dgm:pt>
    <dgm:pt modelId="{FD2DDDCF-41F4-41F8-8384-7039C335A7F4}">
      <dgm:prSet/>
      <dgm:spPr/>
      <dgm:t>
        <a:bodyPr/>
        <a:lstStyle/>
        <a:p>
          <a:endParaRPr lang="en-US"/>
        </a:p>
      </dgm:t>
    </dgm:pt>
    <dgm:pt modelId="{0728AA7C-05D4-49E7-92DB-6C94B39E9324}" type="parTrans" cxnId="{B057C6B1-D79B-4A4A-9DDC-8E9471D8D027}">
      <dgm:prSet/>
      <dgm:spPr/>
      <dgm:t>
        <a:bodyPr/>
        <a:lstStyle/>
        <a:p>
          <a:endParaRPr lang="en-GB"/>
        </a:p>
      </dgm:t>
    </dgm:pt>
    <dgm:pt modelId="{DAA9A4A0-C898-4E25-B762-1315F49CEBBA}" type="sibTrans" cxnId="{B057C6B1-D79B-4A4A-9DDC-8E9471D8D027}">
      <dgm:prSet/>
      <dgm:spPr/>
      <dgm:t>
        <a:bodyPr/>
        <a:lstStyle/>
        <a:p>
          <a:endParaRPr lang="en-GB"/>
        </a:p>
      </dgm:t>
    </dgm:pt>
    <dgm:pt modelId="{31F73825-78C0-4BE0-A350-979C81C3791E}">
      <dgm:prSet/>
      <dgm:spPr/>
      <dgm:t>
        <a:bodyPr/>
        <a:lstStyle/>
        <a:p>
          <a:endParaRPr lang="en-GB" b="0" i="0" u="none"/>
        </a:p>
      </dgm:t>
    </dgm:pt>
    <dgm:pt modelId="{40AEEF30-C8C6-4429-B056-698FA6AD8B1E}" type="parTrans" cxnId="{B01BB234-3047-477E-AEE3-B5CCE4E22A36}">
      <dgm:prSet/>
      <dgm:spPr/>
      <dgm:t>
        <a:bodyPr/>
        <a:lstStyle/>
        <a:p>
          <a:endParaRPr lang="en-GB"/>
        </a:p>
      </dgm:t>
    </dgm:pt>
    <dgm:pt modelId="{70FD96B4-1D61-497D-B0E3-2AC082D78205}" type="sibTrans" cxnId="{B01BB234-3047-477E-AEE3-B5CCE4E22A36}">
      <dgm:prSet/>
      <dgm:spPr/>
      <dgm:t>
        <a:bodyPr/>
        <a:lstStyle/>
        <a:p>
          <a:endParaRPr lang="en-GB"/>
        </a:p>
      </dgm:t>
    </dgm:pt>
    <dgm:pt modelId="{79F73AFE-60FA-484A-A93F-9C6B3296CCB2}">
      <dgm:prSet/>
      <dgm:spPr/>
      <dgm:t>
        <a:bodyPr/>
        <a:lstStyle/>
        <a:p>
          <a:endParaRPr lang="en-GB"/>
        </a:p>
      </dgm:t>
    </dgm:pt>
    <dgm:pt modelId="{C6EAAB36-C9E7-47AD-8762-4C14F76E96ED}" type="parTrans" cxnId="{2B2D7A4E-0C83-4824-81A3-B3EAC484F8FB}">
      <dgm:prSet/>
      <dgm:spPr/>
      <dgm:t>
        <a:bodyPr/>
        <a:lstStyle/>
        <a:p>
          <a:endParaRPr lang="en-GB"/>
        </a:p>
      </dgm:t>
    </dgm:pt>
    <dgm:pt modelId="{91A654FC-CDF1-483D-89AD-93DDCD8A353D}" type="sibTrans" cxnId="{2B2D7A4E-0C83-4824-81A3-B3EAC484F8FB}">
      <dgm:prSet/>
      <dgm:spPr/>
      <dgm:t>
        <a:bodyPr/>
        <a:lstStyle/>
        <a:p>
          <a:endParaRPr lang="en-GB"/>
        </a:p>
      </dgm:t>
    </dgm:pt>
    <dgm:pt modelId="{6292F229-4924-4C46-AFBD-E35F9298059A}">
      <dgm:prSet/>
      <dgm:spPr/>
      <dgm:t>
        <a:bodyPr/>
        <a:lstStyle/>
        <a:p>
          <a:endParaRPr lang="en-US"/>
        </a:p>
      </dgm:t>
    </dgm:pt>
    <dgm:pt modelId="{7F317139-8A5A-4CCB-AA9A-103FC8802DAE}" type="parTrans" cxnId="{CDC6BC98-59A2-46DA-8804-D33709C1C7F9}">
      <dgm:prSet/>
      <dgm:spPr/>
      <dgm:t>
        <a:bodyPr/>
        <a:lstStyle/>
        <a:p>
          <a:endParaRPr lang="en-GB"/>
        </a:p>
      </dgm:t>
    </dgm:pt>
    <dgm:pt modelId="{37177E28-7946-4524-A42C-1588CFFA8300}" type="sibTrans" cxnId="{CDC6BC98-59A2-46DA-8804-D33709C1C7F9}">
      <dgm:prSet/>
      <dgm:spPr/>
      <dgm:t>
        <a:bodyPr/>
        <a:lstStyle/>
        <a:p>
          <a:endParaRPr lang="en-GB"/>
        </a:p>
      </dgm:t>
    </dgm:pt>
    <dgm:pt modelId="{8FE42D34-ED20-481B-ADD9-B70C4CF427CB}">
      <dgm:prSet/>
      <dgm:spPr/>
      <dgm:t>
        <a:bodyPr/>
        <a:lstStyle/>
        <a:p>
          <a:endParaRPr lang="en-GB" b="0" i="0" u="none"/>
        </a:p>
      </dgm:t>
    </dgm:pt>
    <dgm:pt modelId="{9952A22F-5F3F-4708-ACBC-618C2E7E4BF6}" type="parTrans" cxnId="{3A4E3AB3-2CAA-4984-8BEF-AB37275599FC}">
      <dgm:prSet/>
      <dgm:spPr/>
      <dgm:t>
        <a:bodyPr/>
        <a:lstStyle/>
        <a:p>
          <a:endParaRPr lang="en-GB"/>
        </a:p>
      </dgm:t>
    </dgm:pt>
    <dgm:pt modelId="{FB27EF91-8B4D-4987-A25B-26055B0A62EA}" type="sibTrans" cxnId="{3A4E3AB3-2CAA-4984-8BEF-AB37275599FC}">
      <dgm:prSet/>
      <dgm:spPr/>
      <dgm:t>
        <a:bodyPr/>
        <a:lstStyle/>
        <a:p>
          <a:endParaRPr lang="en-GB"/>
        </a:p>
      </dgm:t>
    </dgm:pt>
    <dgm:pt modelId="{45104020-63CC-47A2-8ED3-FF894F72A1FD}">
      <dgm:prSet/>
      <dgm:spPr/>
      <dgm:t>
        <a:bodyPr/>
        <a:lstStyle/>
        <a:p>
          <a:endParaRPr lang="en-GB"/>
        </a:p>
      </dgm:t>
    </dgm:pt>
    <dgm:pt modelId="{D4FA8D98-FEBD-4A1E-945B-CC0C1B7C4BEC}" type="parTrans" cxnId="{18C388CC-FFFB-4821-9F6A-A8126F736C9D}">
      <dgm:prSet/>
      <dgm:spPr/>
      <dgm:t>
        <a:bodyPr/>
        <a:lstStyle/>
        <a:p>
          <a:endParaRPr lang="en-GB"/>
        </a:p>
      </dgm:t>
    </dgm:pt>
    <dgm:pt modelId="{F04E810A-A790-43E0-A2F4-809496892970}" type="sibTrans" cxnId="{18C388CC-FFFB-4821-9F6A-A8126F736C9D}">
      <dgm:prSet/>
      <dgm:spPr/>
      <dgm:t>
        <a:bodyPr/>
        <a:lstStyle/>
        <a:p>
          <a:endParaRPr lang="en-GB"/>
        </a:p>
      </dgm:t>
    </dgm:pt>
    <dgm:pt modelId="{E44BC076-E003-4457-9109-358334A67C00}">
      <dgm:prSet/>
      <dgm:spPr/>
      <dgm:t>
        <a:bodyPr/>
        <a:lstStyle/>
        <a:p>
          <a:endParaRPr lang="en-GB" b="0" i="0" u="none"/>
        </a:p>
      </dgm:t>
    </dgm:pt>
    <dgm:pt modelId="{4EFDAEEE-D5D9-43C9-8CFA-05294A1A2C23}" type="parTrans" cxnId="{C945ED2D-76A4-490E-A08C-51F4A0B76EF1}">
      <dgm:prSet/>
      <dgm:spPr/>
      <dgm:t>
        <a:bodyPr/>
        <a:lstStyle/>
        <a:p>
          <a:endParaRPr lang="en-GB"/>
        </a:p>
      </dgm:t>
    </dgm:pt>
    <dgm:pt modelId="{A56D3A82-459B-4474-8BBE-636F9B687AB3}" type="sibTrans" cxnId="{C945ED2D-76A4-490E-A08C-51F4A0B76EF1}">
      <dgm:prSet/>
      <dgm:spPr/>
      <dgm:t>
        <a:bodyPr/>
        <a:lstStyle/>
        <a:p>
          <a:endParaRPr lang="en-GB"/>
        </a:p>
      </dgm:t>
    </dgm:pt>
    <dgm:pt modelId="{47287BD0-2174-476D-B0F4-C0DF5E810E7B}">
      <dgm:prSet/>
      <dgm:spPr/>
      <dgm:t>
        <a:bodyPr/>
        <a:lstStyle/>
        <a:p>
          <a:endParaRPr lang="en-GB" b="0" i="0" u="none"/>
        </a:p>
      </dgm:t>
    </dgm:pt>
    <dgm:pt modelId="{005D991A-15BC-4284-9A66-D3105A94796C}" type="parTrans" cxnId="{3AF63C01-FCD5-46F9-B149-710A4DA80B31}">
      <dgm:prSet/>
      <dgm:spPr/>
      <dgm:t>
        <a:bodyPr/>
        <a:lstStyle/>
        <a:p>
          <a:endParaRPr lang="en-GB"/>
        </a:p>
      </dgm:t>
    </dgm:pt>
    <dgm:pt modelId="{0689C7D2-63EE-49F9-9ED7-33088EEFE6AF}" type="sibTrans" cxnId="{3AF63C01-FCD5-46F9-B149-710A4DA80B31}">
      <dgm:prSet/>
      <dgm:spPr/>
      <dgm:t>
        <a:bodyPr/>
        <a:lstStyle/>
        <a:p>
          <a:endParaRPr lang="en-GB"/>
        </a:p>
      </dgm:t>
    </dgm:pt>
    <dgm:pt modelId="{BCD28D99-C3EA-4B94-AF99-71BAA789C722}">
      <dgm:prSet/>
      <dgm:spPr/>
      <dgm:t>
        <a:bodyPr/>
        <a:lstStyle/>
        <a:p>
          <a:endParaRPr lang="en-US"/>
        </a:p>
      </dgm:t>
    </dgm:pt>
    <dgm:pt modelId="{4E122483-20AE-4CB1-9C95-F1112B91715E}" type="parTrans" cxnId="{B39FE631-3E5E-4651-9FC6-BC71D6CD77EB}">
      <dgm:prSet/>
      <dgm:spPr/>
      <dgm:t>
        <a:bodyPr/>
        <a:lstStyle/>
        <a:p>
          <a:endParaRPr lang="en-GB"/>
        </a:p>
      </dgm:t>
    </dgm:pt>
    <dgm:pt modelId="{1009E22A-CC48-40A9-A780-BCBB5B9C3592}" type="sibTrans" cxnId="{B39FE631-3E5E-4651-9FC6-BC71D6CD77EB}">
      <dgm:prSet/>
      <dgm:spPr/>
      <dgm:t>
        <a:bodyPr/>
        <a:lstStyle/>
        <a:p>
          <a:endParaRPr lang="en-GB"/>
        </a:p>
      </dgm:t>
    </dgm:pt>
    <dgm:pt modelId="{2AE7E284-E303-4A8F-A900-F89CEEF15F4F}">
      <dgm:prSet/>
      <dgm:spPr/>
      <dgm:t>
        <a:bodyPr/>
        <a:lstStyle/>
        <a:p>
          <a:endParaRPr lang="en-GB" b="0" i="0" u="none"/>
        </a:p>
      </dgm:t>
    </dgm:pt>
    <dgm:pt modelId="{8F10F2A6-B0E8-4026-B704-9BB66D680869}" type="parTrans" cxnId="{E8979C67-DCF6-48A5-9A72-F343A4DE3CBA}">
      <dgm:prSet/>
      <dgm:spPr/>
      <dgm:t>
        <a:bodyPr/>
        <a:lstStyle/>
        <a:p>
          <a:endParaRPr lang="en-GB"/>
        </a:p>
      </dgm:t>
    </dgm:pt>
    <dgm:pt modelId="{C27DF22A-30EC-45CC-96BC-02F3BD4CF8C5}" type="sibTrans" cxnId="{E8979C67-DCF6-48A5-9A72-F343A4DE3CBA}">
      <dgm:prSet/>
      <dgm:spPr/>
      <dgm:t>
        <a:bodyPr/>
        <a:lstStyle/>
        <a:p>
          <a:endParaRPr lang="en-GB"/>
        </a:p>
      </dgm:t>
    </dgm:pt>
    <dgm:pt modelId="{CC5D289E-4FFD-40B2-A195-0D43215B795A}">
      <dgm:prSet/>
      <dgm:spPr/>
      <dgm:t>
        <a:bodyPr/>
        <a:lstStyle/>
        <a:p>
          <a:endParaRPr lang="en-GB"/>
        </a:p>
      </dgm:t>
    </dgm:pt>
    <dgm:pt modelId="{FA98A6D0-442A-4D7F-9288-0A6A4F80E1A4}" type="parTrans" cxnId="{D308A480-431B-456C-B94D-B4BF4F4265E4}">
      <dgm:prSet/>
      <dgm:spPr/>
      <dgm:t>
        <a:bodyPr/>
        <a:lstStyle/>
        <a:p>
          <a:endParaRPr lang="en-GB"/>
        </a:p>
      </dgm:t>
    </dgm:pt>
    <dgm:pt modelId="{B3B27DE3-48F6-433D-A184-64EE90033D4B}" type="sibTrans" cxnId="{D308A480-431B-456C-B94D-B4BF4F4265E4}">
      <dgm:prSet/>
      <dgm:spPr/>
      <dgm:t>
        <a:bodyPr/>
        <a:lstStyle/>
        <a:p>
          <a:endParaRPr lang="en-GB"/>
        </a:p>
      </dgm:t>
    </dgm:pt>
    <dgm:pt modelId="{32CA3C39-A44A-4F75-848B-F2CD31E14322}">
      <dgm:prSet/>
      <dgm:spPr/>
      <dgm:t>
        <a:bodyPr/>
        <a:lstStyle/>
        <a:p>
          <a:endParaRPr lang="en-US"/>
        </a:p>
      </dgm:t>
    </dgm:pt>
    <dgm:pt modelId="{0B59569E-74F9-42C7-B520-F00E95EC1AA7}" type="parTrans" cxnId="{ECAB4C2A-F854-4AAD-8551-7DED8C0B42D3}">
      <dgm:prSet/>
      <dgm:spPr/>
      <dgm:t>
        <a:bodyPr/>
        <a:lstStyle/>
        <a:p>
          <a:endParaRPr lang="en-GB"/>
        </a:p>
      </dgm:t>
    </dgm:pt>
    <dgm:pt modelId="{806E5513-0942-4C11-8C0A-2C63C302DAE5}" type="sibTrans" cxnId="{ECAB4C2A-F854-4AAD-8551-7DED8C0B42D3}">
      <dgm:prSet/>
      <dgm:spPr/>
      <dgm:t>
        <a:bodyPr/>
        <a:lstStyle/>
        <a:p>
          <a:endParaRPr lang="en-GB"/>
        </a:p>
      </dgm:t>
    </dgm:pt>
    <dgm:pt modelId="{D3F661D0-F01B-4EDA-A258-972EC484D042}">
      <dgm:prSet/>
      <dgm:spPr/>
      <dgm:t>
        <a:bodyPr/>
        <a:lstStyle/>
        <a:p>
          <a:endParaRPr lang="en-GB" b="0" i="0" u="none"/>
        </a:p>
      </dgm:t>
    </dgm:pt>
    <dgm:pt modelId="{5A344EAE-C10B-4D2F-B2B6-3AC7A5FCE59E}" type="parTrans" cxnId="{4686804D-D544-4561-819C-805969765755}">
      <dgm:prSet/>
      <dgm:spPr/>
      <dgm:t>
        <a:bodyPr/>
        <a:lstStyle/>
        <a:p>
          <a:endParaRPr lang="en-GB"/>
        </a:p>
      </dgm:t>
    </dgm:pt>
    <dgm:pt modelId="{C6B1AFB0-BC8A-4B3D-B237-371F8DD987D3}" type="sibTrans" cxnId="{4686804D-D544-4561-819C-805969765755}">
      <dgm:prSet/>
      <dgm:spPr/>
      <dgm:t>
        <a:bodyPr/>
        <a:lstStyle/>
        <a:p>
          <a:endParaRPr lang="en-GB"/>
        </a:p>
      </dgm:t>
    </dgm:pt>
    <dgm:pt modelId="{70B63AAF-1F7E-435B-8303-5B50E243D19A}">
      <dgm:prSet/>
      <dgm:spPr/>
      <dgm:t>
        <a:bodyPr/>
        <a:lstStyle/>
        <a:p>
          <a:endParaRPr lang="en-GB"/>
        </a:p>
      </dgm:t>
    </dgm:pt>
    <dgm:pt modelId="{8C7257F0-225D-47B0-A604-10DB88B69C78}" type="parTrans" cxnId="{73CD1C4C-8630-4700-B4B1-0167034755DD}">
      <dgm:prSet/>
      <dgm:spPr/>
      <dgm:t>
        <a:bodyPr/>
        <a:lstStyle/>
        <a:p>
          <a:endParaRPr lang="en-GB"/>
        </a:p>
      </dgm:t>
    </dgm:pt>
    <dgm:pt modelId="{4AF68B5B-7631-471E-92E1-80D15D9E24F7}" type="sibTrans" cxnId="{73CD1C4C-8630-4700-B4B1-0167034755DD}">
      <dgm:prSet/>
      <dgm:spPr/>
      <dgm:t>
        <a:bodyPr/>
        <a:lstStyle/>
        <a:p>
          <a:endParaRPr lang="en-GB"/>
        </a:p>
      </dgm:t>
    </dgm:pt>
    <dgm:pt modelId="{1736CC94-2111-43D2-A5FA-C84047BB601A}">
      <dgm:prSet/>
      <dgm:spPr/>
      <dgm:t>
        <a:bodyPr/>
        <a:lstStyle/>
        <a:p>
          <a:endParaRPr lang="en-GB" b="0" i="0" u="none"/>
        </a:p>
      </dgm:t>
    </dgm:pt>
    <dgm:pt modelId="{0E28CBE9-D665-4BFC-884C-65E4D8229CFF}" type="parTrans" cxnId="{1CA781A2-F00D-441A-9158-8A9D2F869E34}">
      <dgm:prSet/>
      <dgm:spPr/>
      <dgm:t>
        <a:bodyPr/>
        <a:lstStyle/>
        <a:p>
          <a:endParaRPr lang="en-GB"/>
        </a:p>
      </dgm:t>
    </dgm:pt>
    <dgm:pt modelId="{3C10B4D0-E60C-4984-AA3D-45DD0A039E8F}" type="sibTrans" cxnId="{1CA781A2-F00D-441A-9158-8A9D2F869E34}">
      <dgm:prSet/>
      <dgm:spPr/>
      <dgm:t>
        <a:bodyPr/>
        <a:lstStyle/>
        <a:p>
          <a:endParaRPr lang="en-GB"/>
        </a:p>
      </dgm:t>
    </dgm:pt>
    <dgm:pt modelId="{05784A25-6C62-40AB-BA09-8A93EE600CCB}">
      <dgm:prSet/>
      <dgm:spPr/>
      <dgm:t>
        <a:bodyPr/>
        <a:lstStyle/>
        <a:p>
          <a:endParaRPr lang="en-GB" b="0" i="0" u="none"/>
        </a:p>
      </dgm:t>
    </dgm:pt>
    <dgm:pt modelId="{E6D15FC6-5931-4ED4-A5A0-BF351D66482C}" type="parTrans" cxnId="{561C4FF5-35E3-4AD2-AA78-0068A7836C88}">
      <dgm:prSet/>
      <dgm:spPr/>
      <dgm:t>
        <a:bodyPr/>
        <a:lstStyle/>
        <a:p>
          <a:endParaRPr lang="en-GB"/>
        </a:p>
      </dgm:t>
    </dgm:pt>
    <dgm:pt modelId="{28FFA052-993E-4114-B026-DFDFFB0469D4}" type="sibTrans" cxnId="{561C4FF5-35E3-4AD2-AA78-0068A7836C88}">
      <dgm:prSet/>
      <dgm:spPr/>
      <dgm:t>
        <a:bodyPr/>
        <a:lstStyle/>
        <a:p>
          <a:endParaRPr lang="en-GB"/>
        </a:p>
      </dgm:t>
    </dgm:pt>
    <dgm:pt modelId="{9DE2E4D9-7204-1F4E-BBCE-F11DCA51C432}" type="pres">
      <dgm:prSet presAssocID="{199F86A6-63FC-1B40-A7BD-FC539BCC7DDA}" presName="Name0" presStyleCnt="0">
        <dgm:presLayoutVars>
          <dgm:chMax val="2"/>
          <dgm:chPref val="2"/>
          <dgm:dir/>
          <dgm:animOne/>
          <dgm:resizeHandles val="exact"/>
        </dgm:presLayoutVars>
      </dgm:prSet>
      <dgm:spPr/>
    </dgm:pt>
    <dgm:pt modelId="{8E60B777-B1C2-8D46-9D8D-299929872B91}" type="pres">
      <dgm:prSet presAssocID="{199F86A6-63FC-1B40-A7BD-FC539BCC7DDA}" presName="Background" presStyleLbl="bgImgPlace1" presStyleIdx="0" presStyleCnt="1" custLinFactNeighborX="-1268" custLinFactNeighborY="1611"/>
      <dgm:spPr>
        <a:solidFill>
          <a:schemeClr val="bg1"/>
        </a:solidFill>
      </dgm:spPr>
    </dgm:pt>
    <dgm:pt modelId="{7A4DA554-BA0C-A249-A14D-33649A178E05}" type="pres">
      <dgm:prSet presAssocID="{199F86A6-63FC-1B40-A7BD-FC539BCC7DDA}" presName="ParentText1" presStyleLbl="revTx" presStyleIdx="0" presStyleCnt="2" custScaleX="102701" custScaleY="23706" custLinFactX="17011" custLinFactNeighborX="100000" custLinFactNeighborY="-51659">
        <dgm:presLayoutVars>
          <dgm:chMax val="0"/>
          <dgm:chPref val="0"/>
          <dgm:bulletEnabled val="1"/>
        </dgm:presLayoutVars>
      </dgm:prSet>
      <dgm:spPr/>
    </dgm:pt>
    <dgm:pt modelId="{345A0208-5DAD-8D4E-9387-97C9A03B6B75}" type="pres">
      <dgm:prSet presAssocID="{199F86A6-63FC-1B40-A7BD-FC539BCC7DDA}" presName="ParentText2" presStyleLbl="revTx" presStyleIdx="1" presStyleCnt="2" custLinFactX="-3721" custLinFactNeighborX="-100000" custLinFactNeighborY="-13014">
        <dgm:presLayoutVars>
          <dgm:chMax val="0"/>
          <dgm:chPref val="0"/>
          <dgm:bulletEnabled val="1"/>
        </dgm:presLayoutVars>
      </dgm:prSet>
      <dgm:spPr/>
    </dgm:pt>
    <dgm:pt modelId="{D333C108-DC4F-FD49-A8D0-9E8B28661894}" type="pres">
      <dgm:prSet presAssocID="{199F86A6-63FC-1B40-A7BD-FC539BCC7DDA}" presName="Plus" presStyleLbl="alignNode1" presStyleIdx="0" presStyleCnt="2" custFlipVert="1" custScaleX="76471" custScaleY="64645" custLinFactNeighborX="-2286" custLinFactNeighborY="935"/>
      <dgm:spPr>
        <a:solidFill>
          <a:schemeClr val="bg1"/>
        </a:solidFill>
        <a:ln>
          <a:solidFill>
            <a:schemeClr val="bg1"/>
          </a:solidFill>
        </a:ln>
      </dgm:spPr>
    </dgm:pt>
    <dgm:pt modelId="{3B4082D5-B9F5-9243-8732-F2579AF6215A}" type="pres">
      <dgm:prSet presAssocID="{199F86A6-63FC-1B40-A7BD-FC539BCC7DDA}" presName="Minus" presStyleLbl="alignNode1" presStyleIdx="1" presStyleCnt="2" custScaleX="51902" custScaleY="74605" custLinFactNeighborX="-70914" custLinFactNeighborY="80604"/>
      <dgm:spPr>
        <a:solidFill>
          <a:schemeClr val="bg1"/>
        </a:solidFill>
        <a:ln>
          <a:solidFill>
            <a:schemeClr val="bg1"/>
          </a:solidFill>
        </a:ln>
      </dgm:spPr>
    </dgm:pt>
    <dgm:pt modelId="{FCD994A9-DCCF-6C47-B6F7-0C36B33EDD8C}" type="pres">
      <dgm:prSet presAssocID="{199F86A6-63FC-1B40-A7BD-FC539BCC7DDA}" presName="Divider" presStyleLbl="parChTrans1D1" presStyleIdx="0" presStyleCnt="1" custLinFactX="-17139321" custLinFactNeighborX="-17200000" custLinFactNeighborY="888"/>
      <dgm:spPr/>
    </dgm:pt>
  </dgm:ptLst>
  <dgm:cxnLst>
    <dgm:cxn modelId="{3AF63C01-FCD5-46F9-B149-710A4DA80B31}" srcId="{E44BC076-E003-4457-9109-358334A67C00}" destId="{47287BD0-2174-476D-B0F4-C0DF5E810E7B}" srcOrd="0" destOrd="0" parTransId="{005D991A-15BC-4284-9A66-D3105A94796C}" sibTransId="{0689C7D2-63EE-49F9-9ED7-33088EEFE6AF}"/>
    <dgm:cxn modelId="{80975F11-7BF3-154F-BC0D-F177B068F30C}" srcId="{199F86A6-63FC-1B40-A7BD-FC539BCC7DDA}" destId="{20B4DE7A-E383-084E-B168-04B813C8FE65}" srcOrd="1" destOrd="0" parTransId="{06799B05-B4C2-5941-B7E4-6FF6418A9F95}" sibTransId="{E84E8784-8015-AE45-8BD7-C9968543CCA8}"/>
    <dgm:cxn modelId="{ECAB4C2A-F854-4AAD-8551-7DED8C0B42D3}" srcId="{199F86A6-63FC-1B40-A7BD-FC539BCC7DDA}" destId="{32CA3C39-A44A-4F75-848B-F2CD31E14322}" srcOrd="9" destOrd="0" parTransId="{0B59569E-74F9-42C7-B520-F00E95EC1AA7}" sibTransId="{806E5513-0942-4C11-8C0A-2C63C302DAE5}"/>
    <dgm:cxn modelId="{C945ED2D-76A4-490E-A08C-51F4A0B76EF1}" srcId="{199F86A6-63FC-1B40-A7BD-FC539BCC7DDA}" destId="{E44BC076-E003-4457-9109-358334A67C00}" srcOrd="6" destOrd="0" parTransId="{4EFDAEEE-D5D9-43C9-8CFA-05294A1A2C23}" sibTransId="{A56D3A82-459B-4474-8BBE-636F9B687AB3}"/>
    <dgm:cxn modelId="{B39FE631-3E5E-4651-9FC6-BC71D6CD77EB}" srcId="{199F86A6-63FC-1B40-A7BD-FC539BCC7DDA}" destId="{BCD28D99-C3EA-4B94-AF99-71BAA789C722}" srcOrd="7" destOrd="0" parTransId="{4E122483-20AE-4CB1-9C95-F1112B91715E}" sibTransId="{1009E22A-CC48-40A9-A780-BCBB5B9C3592}"/>
    <dgm:cxn modelId="{B01BB234-3047-477E-AEE3-B5CCE4E22A36}" srcId="{FD2DDDCF-41F4-41F8-8384-7039C335A7F4}" destId="{31F73825-78C0-4BE0-A350-979C81C3791E}" srcOrd="0" destOrd="0" parTransId="{40AEEF30-C8C6-4429-B056-698FA6AD8B1E}" sibTransId="{70FD96B4-1D61-497D-B0E3-2AC082D78205}"/>
    <dgm:cxn modelId="{73CD1C4C-8630-4700-B4B1-0167034755DD}" srcId="{199F86A6-63FC-1B40-A7BD-FC539BCC7DDA}" destId="{70B63AAF-1F7E-435B-8303-5B50E243D19A}" srcOrd="10" destOrd="0" parTransId="{8C7257F0-225D-47B0-A604-10DB88B69C78}" sibTransId="{4AF68B5B-7631-471E-92E1-80D15D9E24F7}"/>
    <dgm:cxn modelId="{4686804D-D544-4561-819C-805969765755}" srcId="{32CA3C39-A44A-4F75-848B-F2CD31E14322}" destId="{D3F661D0-F01B-4EDA-A258-972EC484D042}" srcOrd="0" destOrd="0" parTransId="{5A344EAE-C10B-4D2F-B2B6-3AC7A5FCE59E}" sibTransId="{C6B1AFB0-BC8A-4B3D-B237-371F8DD987D3}"/>
    <dgm:cxn modelId="{2B2D7A4E-0C83-4824-81A3-B3EAC484F8FB}" srcId="{199F86A6-63FC-1B40-A7BD-FC539BCC7DDA}" destId="{79F73AFE-60FA-484A-A93F-9C6B3296CCB2}" srcOrd="3" destOrd="0" parTransId="{C6EAAB36-C9E7-47AD-8762-4C14F76E96ED}" sibTransId="{91A654FC-CDF1-483D-89AD-93DDCD8A353D}"/>
    <dgm:cxn modelId="{C3329866-E418-7049-930B-94987746522B}" type="presOf" srcId="{34EB9F26-CAC9-234C-B6F0-59B75DFD5134}" destId="{7A4DA554-BA0C-A249-A14D-33649A178E05}" srcOrd="0" destOrd="0" presId="urn:microsoft.com/office/officeart/2009/3/layout/PlusandMinus"/>
    <dgm:cxn modelId="{E8979C67-DCF6-48A5-9A72-F343A4DE3CBA}" srcId="{BCD28D99-C3EA-4B94-AF99-71BAA789C722}" destId="{2AE7E284-E303-4A8F-A900-F89CEEF15F4F}" srcOrd="0" destOrd="0" parTransId="{8F10F2A6-B0E8-4026-B704-9BB66D680869}" sibTransId="{C27DF22A-30EC-45CC-96BC-02F3BD4CF8C5}"/>
    <dgm:cxn modelId="{D308A480-431B-456C-B94D-B4BF4F4265E4}" srcId="{199F86A6-63FC-1B40-A7BD-FC539BCC7DDA}" destId="{CC5D289E-4FFD-40B2-A195-0D43215B795A}" srcOrd="8" destOrd="0" parTransId="{FA98A6D0-442A-4D7F-9288-0A6A4F80E1A4}" sibTransId="{B3B27DE3-48F6-433D-A184-64EE90033D4B}"/>
    <dgm:cxn modelId="{6E314791-C76B-AE4D-8635-8AA356EA2DAE}" srcId="{199F86A6-63FC-1B40-A7BD-FC539BCC7DDA}" destId="{34EB9F26-CAC9-234C-B6F0-59B75DFD5134}" srcOrd="0" destOrd="0" parTransId="{ABAEFFC8-D0FF-5442-B833-E518FFC408ED}" sibTransId="{833BC722-D9AA-EC40-BDAD-AA54E5003040}"/>
    <dgm:cxn modelId="{56B20396-136A-834F-9761-01FD7B3CB74B}" type="presOf" srcId="{20B4DE7A-E383-084E-B168-04B813C8FE65}" destId="{345A0208-5DAD-8D4E-9387-97C9A03B6B75}" srcOrd="0" destOrd="0" presId="urn:microsoft.com/office/officeart/2009/3/layout/PlusandMinus"/>
    <dgm:cxn modelId="{CDC6BC98-59A2-46DA-8804-D33709C1C7F9}" srcId="{199F86A6-63FC-1B40-A7BD-FC539BCC7DDA}" destId="{6292F229-4924-4C46-AFBD-E35F9298059A}" srcOrd="4" destOrd="0" parTransId="{7F317139-8A5A-4CCB-AA9A-103FC8802DAE}" sibTransId="{37177E28-7946-4524-A42C-1588CFFA8300}"/>
    <dgm:cxn modelId="{1CA781A2-F00D-441A-9158-8A9D2F869E34}" srcId="{199F86A6-63FC-1B40-A7BD-FC539BCC7DDA}" destId="{1736CC94-2111-43D2-A5FA-C84047BB601A}" srcOrd="11" destOrd="0" parTransId="{0E28CBE9-D665-4BFC-884C-65E4D8229CFF}" sibTransId="{3C10B4D0-E60C-4984-AA3D-45DD0A039E8F}"/>
    <dgm:cxn modelId="{B057C6B1-D79B-4A4A-9DDC-8E9471D8D027}" srcId="{199F86A6-63FC-1B40-A7BD-FC539BCC7DDA}" destId="{FD2DDDCF-41F4-41F8-8384-7039C335A7F4}" srcOrd="2" destOrd="0" parTransId="{0728AA7C-05D4-49E7-92DB-6C94B39E9324}" sibTransId="{DAA9A4A0-C898-4E25-B762-1315F49CEBBA}"/>
    <dgm:cxn modelId="{3A4E3AB3-2CAA-4984-8BEF-AB37275599FC}" srcId="{6292F229-4924-4C46-AFBD-E35F9298059A}" destId="{8FE42D34-ED20-481B-ADD9-B70C4CF427CB}" srcOrd="0" destOrd="0" parTransId="{9952A22F-5F3F-4708-ACBC-618C2E7E4BF6}" sibTransId="{FB27EF91-8B4D-4987-A25B-26055B0A62EA}"/>
    <dgm:cxn modelId="{18C388CC-FFFB-4821-9F6A-A8126F736C9D}" srcId="{199F86A6-63FC-1B40-A7BD-FC539BCC7DDA}" destId="{45104020-63CC-47A2-8ED3-FF894F72A1FD}" srcOrd="5" destOrd="0" parTransId="{D4FA8D98-FEBD-4A1E-945B-CC0C1B7C4BEC}" sibTransId="{F04E810A-A790-43E0-A2F4-809496892970}"/>
    <dgm:cxn modelId="{0A92DDD8-85AB-EF40-B665-2619B6CACED1}" type="presOf" srcId="{199F86A6-63FC-1B40-A7BD-FC539BCC7DDA}" destId="{9DE2E4D9-7204-1F4E-BBCE-F11DCA51C432}" srcOrd="0" destOrd="0" presId="urn:microsoft.com/office/officeart/2009/3/layout/PlusandMinus"/>
    <dgm:cxn modelId="{561C4FF5-35E3-4AD2-AA78-0068A7836C88}" srcId="{1736CC94-2111-43D2-A5FA-C84047BB601A}" destId="{05784A25-6C62-40AB-BA09-8A93EE600CCB}" srcOrd="0" destOrd="0" parTransId="{E6D15FC6-5931-4ED4-A5A0-BF351D66482C}" sibTransId="{28FFA052-993E-4114-B026-DFDFFB0469D4}"/>
    <dgm:cxn modelId="{1085314B-8951-BE44-B6C3-83A0246FC783}" type="presParOf" srcId="{9DE2E4D9-7204-1F4E-BBCE-F11DCA51C432}" destId="{8E60B777-B1C2-8D46-9D8D-299929872B91}" srcOrd="0" destOrd="0" presId="urn:microsoft.com/office/officeart/2009/3/layout/PlusandMinus"/>
    <dgm:cxn modelId="{E2727A95-7955-E04E-AA72-AC0B4EF47207}" type="presParOf" srcId="{9DE2E4D9-7204-1F4E-BBCE-F11DCA51C432}" destId="{7A4DA554-BA0C-A249-A14D-33649A178E05}" srcOrd="1" destOrd="0" presId="urn:microsoft.com/office/officeart/2009/3/layout/PlusandMinus"/>
    <dgm:cxn modelId="{C39D58BE-B9AD-EF48-AEB3-9A3DD95A20BB}" type="presParOf" srcId="{9DE2E4D9-7204-1F4E-BBCE-F11DCA51C432}" destId="{345A0208-5DAD-8D4E-9387-97C9A03B6B75}" srcOrd="2" destOrd="0" presId="urn:microsoft.com/office/officeart/2009/3/layout/PlusandMinus"/>
    <dgm:cxn modelId="{27BC2FA0-FF10-994C-9CDE-F9A8737398F0}" type="presParOf" srcId="{9DE2E4D9-7204-1F4E-BBCE-F11DCA51C432}" destId="{D333C108-DC4F-FD49-A8D0-9E8B28661894}" srcOrd="3" destOrd="0" presId="urn:microsoft.com/office/officeart/2009/3/layout/PlusandMinus"/>
    <dgm:cxn modelId="{67DF6A69-C727-7D40-810F-818EE33EF016}" type="presParOf" srcId="{9DE2E4D9-7204-1F4E-BBCE-F11DCA51C432}" destId="{3B4082D5-B9F5-9243-8732-F2579AF6215A}" srcOrd="4" destOrd="0" presId="urn:microsoft.com/office/officeart/2009/3/layout/PlusandMinus"/>
    <dgm:cxn modelId="{60E2B118-DA4B-664B-BB79-E0B0274DED3E}" type="presParOf" srcId="{9DE2E4D9-7204-1F4E-BBCE-F11DCA51C432}" destId="{FCD994A9-DCCF-6C47-B6F7-0C36B33EDD8C}" srcOrd="5" destOrd="0" presId="urn:microsoft.com/office/officeart/2009/3/layout/PlusandMinu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0B777-B1C2-8D46-9D8D-299929872B91}">
      <dsp:nvSpPr>
        <dsp:cNvPr id="0" name=""/>
        <dsp:cNvSpPr/>
      </dsp:nvSpPr>
      <dsp:spPr>
        <a:xfrm>
          <a:off x="1038092" y="1219296"/>
          <a:ext cx="10607040" cy="5481653"/>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4DA554-BA0C-A249-A14D-33649A178E05}">
      <dsp:nvSpPr>
        <dsp:cNvPr id="0" name=""/>
        <dsp:cNvSpPr/>
      </dsp:nvSpPr>
      <dsp:spPr>
        <a:xfrm>
          <a:off x="2196204" y="939554"/>
          <a:ext cx="4925568" cy="4689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2133600">
            <a:lnSpc>
              <a:spcPct val="90000"/>
            </a:lnSpc>
            <a:spcBef>
              <a:spcPct val="0"/>
            </a:spcBef>
            <a:spcAft>
              <a:spcPct val="35000"/>
            </a:spcAft>
            <a:buNone/>
          </a:pPr>
          <a:r>
            <a:rPr lang="en-US" sz="4800" b="1" kern="1200" dirty="0"/>
            <a:t>S</a:t>
          </a:r>
          <a:r>
            <a:rPr lang="en-US" sz="4000" b="1" kern="1200" dirty="0"/>
            <a:t>TRENGTHS</a:t>
          </a:r>
        </a:p>
      </dsp:txBody>
      <dsp:txXfrm>
        <a:off x="2196204" y="939554"/>
        <a:ext cx="4925568" cy="4689487"/>
      </dsp:txXfrm>
    </dsp:sp>
    <dsp:sp modelId="{345A0208-5DAD-8D4E-9387-97C9A03B6B75}">
      <dsp:nvSpPr>
        <dsp:cNvPr id="0" name=""/>
        <dsp:cNvSpPr/>
      </dsp:nvSpPr>
      <dsp:spPr>
        <a:xfrm>
          <a:off x="7140377" y="914935"/>
          <a:ext cx="4925568" cy="4689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2133600">
            <a:lnSpc>
              <a:spcPct val="90000"/>
            </a:lnSpc>
            <a:spcBef>
              <a:spcPct val="0"/>
            </a:spcBef>
            <a:spcAft>
              <a:spcPct val="35000"/>
            </a:spcAft>
            <a:buNone/>
          </a:pPr>
          <a:r>
            <a:rPr lang="en-US" sz="4800" b="1" kern="1200" dirty="0"/>
            <a:t>W</a:t>
          </a:r>
          <a:r>
            <a:rPr lang="en-US" sz="4000" b="1" kern="1200" dirty="0"/>
            <a:t>EAKNESSES</a:t>
          </a:r>
        </a:p>
      </dsp:txBody>
      <dsp:txXfrm>
        <a:off x="7140377" y="914935"/>
        <a:ext cx="4925568" cy="4689487"/>
      </dsp:txXfrm>
    </dsp:sp>
    <dsp:sp modelId="{D333C108-DC4F-FD49-A8D0-9E8B28661894}">
      <dsp:nvSpPr>
        <dsp:cNvPr id="0" name=""/>
        <dsp:cNvSpPr/>
      </dsp:nvSpPr>
      <dsp:spPr>
        <a:xfrm flipV="1">
          <a:off x="406826" y="293436"/>
          <a:ext cx="1584968" cy="1339858"/>
        </a:xfrm>
        <a:prstGeom prst="plus">
          <a:avLst>
            <a:gd name="adj" fmla="val 32810"/>
          </a:avLst>
        </a:prstGeom>
        <a:solidFill>
          <a:schemeClr val="bg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4082D5-B9F5-9243-8732-F2579AF6215A}">
      <dsp:nvSpPr>
        <dsp:cNvPr id="0" name=""/>
        <dsp:cNvSpPr/>
      </dsp:nvSpPr>
      <dsp:spPr>
        <a:xfrm>
          <a:off x="10796544" y="662778"/>
          <a:ext cx="1012462" cy="498730"/>
        </a:xfrm>
        <a:prstGeom prst="rect">
          <a:avLst/>
        </a:prstGeom>
        <a:solidFill>
          <a:schemeClr val="bg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994A9-DCCF-6C47-B6F7-0C36B33EDD8C}">
      <dsp:nvSpPr>
        <dsp:cNvPr id="0" name=""/>
        <dsp:cNvSpPr/>
      </dsp:nvSpPr>
      <dsp:spPr>
        <a:xfrm>
          <a:off x="6094781" y="1744362"/>
          <a:ext cx="1219" cy="4478912"/>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0B777-B1C2-8D46-9D8D-299929872B91}">
      <dsp:nvSpPr>
        <dsp:cNvPr id="0" name=""/>
        <dsp:cNvSpPr/>
      </dsp:nvSpPr>
      <dsp:spPr>
        <a:xfrm>
          <a:off x="1075429" y="1141785"/>
          <a:ext cx="10607040" cy="5481653"/>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4DA554-BA0C-A249-A14D-33649A178E05}">
      <dsp:nvSpPr>
        <dsp:cNvPr id="0" name=""/>
        <dsp:cNvSpPr/>
      </dsp:nvSpPr>
      <dsp:spPr>
        <a:xfrm>
          <a:off x="7133392" y="1060918"/>
          <a:ext cx="5058607" cy="1111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2133600">
            <a:lnSpc>
              <a:spcPct val="90000"/>
            </a:lnSpc>
            <a:spcBef>
              <a:spcPct val="0"/>
            </a:spcBef>
            <a:spcAft>
              <a:spcPct val="35000"/>
            </a:spcAft>
            <a:buNone/>
          </a:pPr>
          <a:r>
            <a:rPr lang="en-US" sz="4800" b="1" kern="1200" dirty="0"/>
            <a:t>T</a:t>
          </a:r>
          <a:r>
            <a:rPr lang="en-US" sz="4000" b="1" kern="1200" dirty="0"/>
            <a:t>HREATS</a:t>
          </a:r>
        </a:p>
      </dsp:txBody>
      <dsp:txXfrm>
        <a:off x="7133392" y="1060918"/>
        <a:ext cx="5058607" cy="1111689"/>
      </dsp:txXfrm>
    </dsp:sp>
    <dsp:sp modelId="{345A0208-5DAD-8D4E-9387-97C9A03B6B75}">
      <dsp:nvSpPr>
        <dsp:cNvPr id="0" name=""/>
        <dsp:cNvSpPr/>
      </dsp:nvSpPr>
      <dsp:spPr>
        <a:xfrm>
          <a:off x="1453366" y="1084272"/>
          <a:ext cx="4925568" cy="4689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2133600">
            <a:lnSpc>
              <a:spcPct val="90000"/>
            </a:lnSpc>
            <a:spcBef>
              <a:spcPct val="0"/>
            </a:spcBef>
            <a:spcAft>
              <a:spcPct val="35000"/>
            </a:spcAft>
            <a:buNone/>
          </a:pPr>
          <a:r>
            <a:rPr lang="en-US" sz="4800" b="1" kern="1200" dirty="0"/>
            <a:t>O</a:t>
          </a:r>
          <a:r>
            <a:rPr lang="en-US" sz="4000" b="1" kern="1200" dirty="0"/>
            <a:t>PPORTUNITIES</a:t>
          </a:r>
        </a:p>
      </dsp:txBody>
      <dsp:txXfrm>
        <a:off x="1453366" y="1084272"/>
        <a:ext cx="4925568" cy="4689487"/>
      </dsp:txXfrm>
    </dsp:sp>
    <dsp:sp modelId="{D333C108-DC4F-FD49-A8D0-9E8B28661894}">
      <dsp:nvSpPr>
        <dsp:cNvPr id="0" name=""/>
        <dsp:cNvSpPr/>
      </dsp:nvSpPr>
      <dsp:spPr>
        <a:xfrm flipV="1">
          <a:off x="309101" y="342247"/>
          <a:ext cx="1584968" cy="1339858"/>
        </a:xfrm>
        <a:prstGeom prst="plus">
          <a:avLst>
            <a:gd name="adj" fmla="val 32810"/>
          </a:avLst>
        </a:prstGeom>
        <a:solidFill>
          <a:schemeClr val="bg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4082D5-B9F5-9243-8732-F2579AF6215A}">
      <dsp:nvSpPr>
        <dsp:cNvPr id="0" name=""/>
        <dsp:cNvSpPr/>
      </dsp:nvSpPr>
      <dsp:spPr>
        <a:xfrm>
          <a:off x="9439721" y="1325563"/>
          <a:ext cx="1012462" cy="498730"/>
        </a:xfrm>
        <a:prstGeom prst="rect">
          <a:avLst/>
        </a:prstGeom>
        <a:solidFill>
          <a:schemeClr val="bg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994A9-DCCF-6C47-B6F7-0C36B33EDD8C}">
      <dsp:nvSpPr>
        <dsp:cNvPr id="0" name=""/>
        <dsp:cNvSpPr/>
      </dsp:nvSpPr>
      <dsp:spPr>
        <a:xfrm>
          <a:off x="6094781" y="1744362"/>
          <a:ext cx="1219" cy="4478912"/>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2.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CDC9A-D7FA-024B-91DB-E3DFB54CCB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2A6A1B1-1B10-6E41-83D8-8DFCB565B2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4FCFDC6-0B06-D44C-B5AF-E0D74BEB3ABC}"/>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5" name="Footer Placeholder 4">
            <a:extLst>
              <a:ext uri="{FF2B5EF4-FFF2-40B4-BE49-F238E27FC236}">
                <a16:creationId xmlns:a16="http://schemas.microsoft.com/office/drawing/2014/main" id="{38CBDB43-A025-EA4E-AB51-FD01F9939F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92B2E8-1D81-7242-A68F-300BEDFECF88}"/>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3045936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F362-6952-BC40-A639-489FF815B38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7AC3E93-0774-EB42-B2B2-15A03381776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E5339C-FEEB-1A41-A225-0B9462B79BA6}"/>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5" name="Footer Placeholder 4">
            <a:extLst>
              <a:ext uri="{FF2B5EF4-FFF2-40B4-BE49-F238E27FC236}">
                <a16:creationId xmlns:a16="http://schemas.microsoft.com/office/drawing/2014/main" id="{DF06EC24-2885-334B-B8BE-9F03613F4A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AA93DB-66DB-A54C-B6F4-9823479BD9DE}"/>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1392361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7D88-75B7-524A-A6E4-8B6B6F2BC4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C3596B1-407C-F141-AC71-5A4AD57F05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08ABF8E-E1EC-6E41-A04B-C7F8E3E136A0}"/>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5" name="Footer Placeholder 4">
            <a:extLst>
              <a:ext uri="{FF2B5EF4-FFF2-40B4-BE49-F238E27FC236}">
                <a16:creationId xmlns:a16="http://schemas.microsoft.com/office/drawing/2014/main" id="{D718CE6A-2DAA-5640-B9B9-BA00F1166E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550EDF-B59C-AB46-8DB3-57FB0D6A2B38}"/>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2715055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90028-7A4E-F74B-8782-020C5B430DF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C1AFF-7AB2-6B49-9A51-136B28FF292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1C0272E-AD0A-0943-A61B-461920A6B1C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32B11B3-D12F-B344-8FBC-347A557DF80B}"/>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6" name="Footer Placeholder 5">
            <a:extLst>
              <a:ext uri="{FF2B5EF4-FFF2-40B4-BE49-F238E27FC236}">
                <a16:creationId xmlns:a16="http://schemas.microsoft.com/office/drawing/2014/main" id="{FCB9F8D5-8892-2B41-B518-06D0D57C9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F1C33B-867E-504D-ACF7-A66C9AF7C4DF}"/>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820524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79075-9DAD-5F46-A24D-ABEA50AC54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F51B541-7E66-5B47-9FCB-BFDDCBB3AB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624E37F-5FCA-DB43-9587-88C59469EF0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EA97A8-523E-0643-AE87-D2E8388E8F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83106B3-4E07-0E42-B003-F3CF647B679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0354972-3CCE-B14C-B010-E024CD5EF6B6}"/>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8" name="Footer Placeholder 7">
            <a:extLst>
              <a:ext uri="{FF2B5EF4-FFF2-40B4-BE49-F238E27FC236}">
                <a16:creationId xmlns:a16="http://schemas.microsoft.com/office/drawing/2014/main" id="{B4EF87B6-AF66-484A-AADE-DCD52519B4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CD1826-8C69-AB4F-8E6B-32582F300554}"/>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225706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87BAE-E9CF-994D-B41B-C395AD84828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C0C8CB5-E297-B442-94BE-F8531E1FDE68}"/>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4" name="Footer Placeholder 3">
            <a:extLst>
              <a:ext uri="{FF2B5EF4-FFF2-40B4-BE49-F238E27FC236}">
                <a16:creationId xmlns:a16="http://schemas.microsoft.com/office/drawing/2014/main" id="{64AD8834-4B3B-4A44-8CFB-449C19AD71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A908DA-BB72-2349-B9DF-CE508348386B}"/>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3350270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1D4AA1-8E51-ED4D-A51A-3CD1AF912AE7}"/>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3" name="Footer Placeholder 2">
            <a:extLst>
              <a:ext uri="{FF2B5EF4-FFF2-40B4-BE49-F238E27FC236}">
                <a16:creationId xmlns:a16="http://schemas.microsoft.com/office/drawing/2014/main" id="{AB196C56-A3F4-194F-B0F9-23012260C58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5136B75-0F55-D143-BB22-9D4FFFE897BC}"/>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544487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42334-A7A1-3A43-A1BE-AD478ED7D0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7B176A-1471-C848-80FC-7D950A1013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E0DFE7-6E63-E64B-80D1-1C1F58F996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AA06DE2-3003-0F4F-AE53-65BEA3871A5B}"/>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6" name="Footer Placeholder 5">
            <a:extLst>
              <a:ext uri="{FF2B5EF4-FFF2-40B4-BE49-F238E27FC236}">
                <a16:creationId xmlns:a16="http://schemas.microsoft.com/office/drawing/2014/main" id="{D2BB9E46-6EF3-114F-A25A-58E6F0E183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DB9A55-B6D8-0940-88AA-8533555995BF}"/>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3031230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30F0-714F-714F-9CEA-F76BDCA63F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8C24B0D-3C0A-F443-B496-118F10CABF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9D5B2-52E8-5A4D-8E3F-F57970D378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9A40EF1-2B59-6148-B634-2CEB8DEE649C}"/>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6" name="Footer Placeholder 5">
            <a:extLst>
              <a:ext uri="{FF2B5EF4-FFF2-40B4-BE49-F238E27FC236}">
                <a16:creationId xmlns:a16="http://schemas.microsoft.com/office/drawing/2014/main" id="{304DFE89-63FA-E048-B435-4C0A66AC21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6A1EB3-AD16-D34C-8E6B-B77761D0296B}"/>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4023423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5BF9A-9FC5-514D-B963-55DA3B19554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EAD4C48-782B-D045-8E6F-47A2FF8697D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22B76D-0C48-AD4D-A330-1DC03C72743B}"/>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5" name="Footer Placeholder 4">
            <a:extLst>
              <a:ext uri="{FF2B5EF4-FFF2-40B4-BE49-F238E27FC236}">
                <a16:creationId xmlns:a16="http://schemas.microsoft.com/office/drawing/2014/main" id="{21760BA7-7408-9140-87E9-056E4BC51C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42FB0F-58A2-1C47-BF4A-8C8F3AC2FADC}"/>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4265587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B08A56-56CB-4944-855F-33D19C6940B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9181D4E-3F5D-2F4A-8A55-2AB15099713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8D99E0-99AA-3A49-A5A4-FA25A25E2535}"/>
              </a:ext>
            </a:extLst>
          </p:cNvPr>
          <p:cNvSpPr>
            <a:spLocks noGrp="1"/>
          </p:cNvSpPr>
          <p:nvPr>
            <p:ph type="dt" sz="half" idx="10"/>
          </p:nvPr>
        </p:nvSpPr>
        <p:spPr/>
        <p:txBody>
          <a:bodyPr/>
          <a:lstStyle/>
          <a:p>
            <a:fld id="{304BA6C8-41E5-7B41-A1DB-882578173957}" type="datetimeFigureOut">
              <a:rPr lang="en-US" smtClean="0"/>
              <a:t>12/12/19</a:t>
            </a:fld>
            <a:endParaRPr lang="en-US"/>
          </a:p>
        </p:txBody>
      </p:sp>
      <p:sp>
        <p:nvSpPr>
          <p:cNvPr id="5" name="Footer Placeholder 4">
            <a:extLst>
              <a:ext uri="{FF2B5EF4-FFF2-40B4-BE49-F238E27FC236}">
                <a16:creationId xmlns:a16="http://schemas.microsoft.com/office/drawing/2014/main" id="{85B60944-341F-CE49-8DF8-4609B2C01C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85FB51-E360-FB41-9311-0F78D76A95BA}"/>
              </a:ext>
            </a:extLst>
          </p:cNvPr>
          <p:cNvSpPr>
            <a:spLocks noGrp="1"/>
          </p:cNvSpPr>
          <p:nvPr>
            <p:ph type="sldNum" sz="quarter" idx="12"/>
          </p:nvPr>
        </p:nvSpPr>
        <p:spPr/>
        <p:txBody>
          <a:bodyPr/>
          <a:lstStyle/>
          <a:p>
            <a:fld id="{1A89CB48-7F81-5841-A9AC-4691A7F040D0}" type="slidenum">
              <a:rPr lang="en-US" smtClean="0"/>
              <a:t>‹#›</a:t>
            </a:fld>
            <a:endParaRPr lang="en-US"/>
          </a:p>
        </p:txBody>
      </p:sp>
    </p:spTree>
    <p:extLst>
      <p:ext uri="{BB962C8B-B14F-4D97-AF65-F5344CB8AC3E}">
        <p14:creationId xmlns:p14="http://schemas.microsoft.com/office/powerpoint/2010/main" val="3715080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3396CE-96CB-0442-B2F7-CE025B585D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25E2DC4-D40F-E440-BDE4-A8C4878DC6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68BDD0-3B07-FF44-9B9B-7A9CF41C39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4BA6C8-41E5-7B41-A1DB-882578173957}" type="datetimeFigureOut">
              <a:rPr lang="en-US" smtClean="0"/>
              <a:t>12/12/19</a:t>
            </a:fld>
            <a:endParaRPr lang="en-US"/>
          </a:p>
        </p:txBody>
      </p:sp>
      <p:sp>
        <p:nvSpPr>
          <p:cNvPr id="5" name="Footer Placeholder 4">
            <a:extLst>
              <a:ext uri="{FF2B5EF4-FFF2-40B4-BE49-F238E27FC236}">
                <a16:creationId xmlns:a16="http://schemas.microsoft.com/office/drawing/2014/main" id="{5B9639D6-15AF-7B4F-9A09-1C3EAA6E08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AC6153A-B01E-0B48-9FFF-61905703C8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89CB48-7F81-5841-A9AC-4691A7F040D0}" type="slidenum">
              <a:rPr lang="en-US" smtClean="0"/>
              <a:t>‹#›</a:t>
            </a:fld>
            <a:endParaRPr lang="en-US"/>
          </a:p>
        </p:txBody>
      </p:sp>
    </p:spTree>
    <p:extLst>
      <p:ext uri="{BB962C8B-B14F-4D97-AF65-F5344CB8AC3E}">
        <p14:creationId xmlns:p14="http://schemas.microsoft.com/office/powerpoint/2010/main" val="1638712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C42D-94F1-AF42-B8EF-0811B1007C5E}"/>
              </a:ext>
            </a:extLst>
          </p:cNvPr>
          <p:cNvSpPr>
            <a:spLocks noGrp="1"/>
          </p:cNvSpPr>
          <p:nvPr>
            <p:ph type="ctrTitle"/>
          </p:nvPr>
        </p:nvSpPr>
        <p:spPr>
          <a:xfrm>
            <a:off x="6746628" y="2295403"/>
            <a:ext cx="4645250" cy="2889114"/>
          </a:xfrm>
        </p:spPr>
        <p:txBody>
          <a:bodyPr anchor="b">
            <a:normAutofit fontScale="90000"/>
          </a:bodyPr>
          <a:lstStyle/>
          <a:p>
            <a:pPr algn="l"/>
            <a:r>
              <a:rPr lang="en-US" sz="7200" b="1" dirty="0"/>
              <a:t>ALDI UK </a:t>
            </a:r>
            <a:r>
              <a:rPr lang="en-US" sz="5100" dirty="0"/>
              <a:t>STRATEGIC POSITION</a:t>
            </a:r>
            <a:br>
              <a:rPr lang="en-US" sz="5100" dirty="0"/>
            </a:br>
            <a:br>
              <a:rPr lang="en-US" sz="5100" dirty="0"/>
            </a:br>
            <a:r>
              <a:rPr lang="en-US" sz="2000" dirty="0"/>
              <a:t>Matthew Kilgariff 1705241</a:t>
            </a:r>
          </a:p>
        </p:txBody>
      </p:sp>
      <p:sp>
        <p:nvSpPr>
          <p:cNvPr id="3" name="Subtitle 2">
            <a:extLst>
              <a:ext uri="{FF2B5EF4-FFF2-40B4-BE49-F238E27FC236}">
                <a16:creationId xmlns:a16="http://schemas.microsoft.com/office/drawing/2014/main" id="{B8D976C5-FD22-2B4D-A77F-63652D7A0198}"/>
              </a:ext>
            </a:extLst>
          </p:cNvPr>
          <p:cNvSpPr>
            <a:spLocks noGrp="1"/>
          </p:cNvSpPr>
          <p:nvPr>
            <p:ph type="subTitle" idx="1"/>
          </p:nvPr>
        </p:nvSpPr>
        <p:spPr>
          <a:xfrm>
            <a:off x="6746627" y="4750893"/>
            <a:ext cx="4645250" cy="1147863"/>
          </a:xfrm>
        </p:spPr>
        <p:txBody>
          <a:bodyPr anchor="t">
            <a:normAutofit/>
          </a:bodyPr>
          <a:lstStyle/>
          <a:p>
            <a:pPr algn="l"/>
            <a:endParaRPr lang="en-US" sz="2000" dirty="0"/>
          </a:p>
          <a:p>
            <a:pPr algn="l"/>
            <a:endParaRPr lang="en-US" sz="2000" dirty="0"/>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4462C5E-5D13-A64D-90D1-3A53496086B9}"/>
              </a:ext>
            </a:extLst>
          </p:cNvPr>
          <p:cNvPicPr>
            <a:picLocks noChangeAspect="1"/>
          </p:cNvPicPr>
          <p:nvPr/>
        </p:nvPicPr>
        <p:blipFill rotWithShape="1">
          <a:blip r:embed="rId2"/>
          <a:srcRect l="27281" r="32092"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07460793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7E58291A-2FEC-6341-A4A5-61E022C5CDB0}"/>
              </a:ext>
            </a:extLst>
          </p:cNvPr>
          <p:cNvSpPr/>
          <p:nvPr/>
        </p:nvSpPr>
        <p:spPr>
          <a:xfrm>
            <a:off x="5450691" y="483816"/>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cap="none" spc="0" dirty="0">
                <a:ln w="12700">
                  <a:solidFill>
                    <a:schemeClr val="tx2">
                      <a:lumMod val="75000"/>
                    </a:schemeClr>
                  </a:solidFill>
                  <a:prstDash val="solid"/>
                </a:ln>
                <a:solidFill>
                  <a:srgbClr val="000000"/>
                </a:solidFill>
                <a:effectLst>
                  <a:outerShdw dist="38100" dir="2640000" algn="bl" rotWithShape="0">
                    <a:schemeClr val="tx2">
                      <a:lumMod val="75000"/>
                    </a:schemeClr>
                  </a:outerShdw>
                </a:effectLst>
                <a:latin typeface="+mj-lt"/>
                <a:ea typeface="+mj-ea"/>
                <a:cs typeface="+mj-cs"/>
              </a:rPr>
              <a:t>STRATEGIC MANAGEMENT</a:t>
            </a:r>
          </a:p>
        </p:txBody>
      </p:sp>
      <p:sp>
        <p:nvSpPr>
          <p:cNvPr id="16"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Bullseye">
            <a:extLst>
              <a:ext uri="{FF2B5EF4-FFF2-40B4-BE49-F238E27FC236}">
                <a16:creationId xmlns:a16="http://schemas.microsoft.com/office/drawing/2014/main" id="{51718CE8-4C54-4D5D-9384-282DBA2929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8D8C4BE-C682-8845-B330-88474F5A3489}"/>
              </a:ext>
            </a:extLst>
          </p:cNvPr>
          <p:cNvSpPr>
            <a:spLocks noGrp="1"/>
          </p:cNvSpPr>
          <p:nvPr>
            <p:ph idx="1"/>
          </p:nvPr>
        </p:nvSpPr>
        <p:spPr>
          <a:xfrm>
            <a:off x="5450691" y="2421682"/>
            <a:ext cx="6328021" cy="3639289"/>
          </a:xfrm>
        </p:spPr>
        <p:txBody>
          <a:bodyPr vert="horz" lIns="91440" tIns="45720" rIns="91440" bIns="45720" rtlCol="0" anchor="ctr">
            <a:normAutofit fontScale="55000" lnSpcReduction="20000"/>
          </a:bodyPr>
          <a:lstStyle/>
          <a:p>
            <a:pPr marL="0" indent="0">
              <a:buNone/>
            </a:pPr>
            <a:r>
              <a:rPr lang="en-US" sz="3300" b="1" dirty="0">
                <a:solidFill>
                  <a:srgbClr val="000000"/>
                </a:solidFill>
              </a:rPr>
              <a:t>Harrison and St. John (2014) </a:t>
            </a:r>
            <a:r>
              <a:rPr lang="en-US" sz="3300" dirty="0">
                <a:solidFill>
                  <a:srgbClr val="000000"/>
                </a:solidFill>
              </a:rPr>
              <a:t>define strategic management as;</a:t>
            </a:r>
            <a:r>
              <a:rPr lang="en-US" sz="3300" i="1" dirty="0">
                <a:solidFill>
                  <a:srgbClr val="000000"/>
                </a:solidFill>
              </a:rPr>
              <a:t> </a:t>
            </a:r>
          </a:p>
          <a:p>
            <a:pPr marL="0" indent="0">
              <a:buNone/>
            </a:pPr>
            <a:endParaRPr lang="en-US" sz="2000" i="1" dirty="0">
              <a:solidFill>
                <a:srgbClr val="000000"/>
              </a:solidFill>
            </a:endParaRPr>
          </a:p>
          <a:p>
            <a:pPr marL="0" indent="0">
              <a:lnSpc>
                <a:spcPct val="170000"/>
              </a:lnSpc>
              <a:buNone/>
            </a:pPr>
            <a:r>
              <a:rPr lang="en-US" sz="3800" i="1" dirty="0">
                <a:solidFill>
                  <a:srgbClr val="000000"/>
                </a:solidFill>
              </a:rPr>
              <a:t>“The process through which organizations </a:t>
            </a:r>
            <a:r>
              <a:rPr lang="en-US" sz="3800" i="1" dirty="0" err="1">
                <a:solidFill>
                  <a:srgbClr val="000000"/>
                </a:solidFill>
              </a:rPr>
              <a:t>analyse</a:t>
            </a:r>
            <a:r>
              <a:rPr lang="en-US" sz="3800" i="1" dirty="0">
                <a:solidFill>
                  <a:srgbClr val="000000"/>
                </a:solidFill>
              </a:rPr>
              <a:t> and learn from their internal and external environments, establish strategic direction, create strategies that are intended to help achieve established goals, and execute these strategies, all in an effort to satisfy key organizational stakeholders” </a:t>
            </a:r>
            <a:endParaRPr lang="en-US" sz="38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601286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F5EE1AE-69F3-7F49-9813-CDBF41F85E75}"/>
              </a:ext>
            </a:extLst>
          </p:cNvPr>
          <p:cNvPicPr>
            <a:picLocks noGrp="1" noChangeAspect="1"/>
          </p:cNvPicPr>
          <p:nvPr>
            <p:ph idx="1"/>
          </p:nvPr>
        </p:nvPicPr>
        <p:blipFill>
          <a:blip r:embed="rId2"/>
          <a:stretch>
            <a:fillRect/>
          </a:stretch>
        </p:blipFill>
        <p:spPr>
          <a:xfrm>
            <a:off x="0" y="0"/>
            <a:ext cx="12123963" cy="6858000"/>
          </a:xfrm>
        </p:spPr>
      </p:pic>
    </p:spTree>
    <p:extLst>
      <p:ext uri="{BB962C8B-B14F-4D97-AF65-F5344CB8AC3E}">
        <p14:creationId xmlns:p14="http://schemas.microsoft.com/office/powerpoint/2010/main" val="2106770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43991A7-3E97-ED47-B253-81C8EBC697FD}"/>
              </a:ext>
            </a:extLst>
          </p:cNvPr>
          <p:cNvPicPr>
            <a:picLocks noGrp="1" noChangeAspect="1"/>
          </p:cNvPicPr>
          <p:nvPr>
            <p:ph idx="1"/>
          </p:nvPr>
        </p:nvPicPr>
        <p:blipFill>
          <a:blip r:embed="rId2"/>
          <a:stretch>
            <a:fillRect/>
          </a:stretch>
        </p:blipFill>
        <p:spPr>
          <a:xfrm>
            <a:off x="0" y="112626"/>
            <a:ext cx="12092616" cy="6745374"/>
          </a:xfrm>
        </p:spPr>
      </p:pic>
    </p:spTree>
    <p:extLst>
      <p:ext uri="{BB962C8B-B14F-4D97-AF65-F5344CB8AC3E}">
        <p14:creationId xmlns:p14="http://schemas.microsoft.com/office/powerpoint/2010/main" val="3339188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DECC0F8-DD59-5D43-BD3D-548E3DCB3F76}"/>
              </a:ext>
            </a:extLst>
          </p:cNvPr>
          <p:cNvPicPr>
            <a:picLocks noGrp="1" noChangeAspect="1"/>
          </p:cNvPicPr>
          <p:nvPr>
            <p:ph idx="1"/>
          </p:nvPr>
        </p:nvPicPr>
        <p:blipFill>
          <a:blip r:embed="rId2"/>
          <a:stretch>
            <a:fillRect/>
          </a:stretch>
        </p:blipFill>
        <p:spPr>
          <a:xfrm>
            <a:off x="130647" y="86498"/>
            <a:ext cx="12061353" cy="6771502"/>
          </a:xfrm>
        </p:spPr>
      </p:pic>
    </p:spTree>
    <p:extLst>
      <p:ext uri="{BB962C8B-B14F-4D97-AF65-F5344CB8AC3E}">
        <p14:creationId xmlns:p14="http://schemas.microsoft.com/office/powerpoint/2010/main" val="846381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B9DC1-A817-084E-967E-7E4D78823B7E}"/>
              </a:ext>
            </a:extLst>
          </p:cNvPr>
          <p:cNvSpPr>
            <a:spLocks noGrp="1"/>
          </p:cNvSpPr>
          <p:nvPr>
            <p:ph type="title"/>
          </p:nvPr>
        </p:nvSpPr>
        <p:spPr>
          <a:xfrm>
            <a:off x="7791645" y="330369"/>
            <a:ext cx="4073503" cy="2077617"/>
          </a:xfrm>
        </p:spPr>
        <p:txBody>
          <a:bodyPr>
            <a:normAutofit/>
          </a:bodyPr>
          <a:lstStyle/>
          <a:p>
            <a:r>
              <a:rPr lang="en-US" sz="4000" b="1" dirty="0">
                <a:latin typeface="Bahnschrift Condensed" panose="020B0502040204020203" pitchFamily="34" charset="0"/>
              </a:rPr>
              <a:t>Bowman’s Strategic Clock</a:t>
            </a:r>
          </a:p>
        </p:txBody>
      </p:sp>
      <p:pic>
        <p:nvPicPr>
          <p:cNvPr id="4" name="Content Placeholder 3">
            <a:extLst>
              <a:ext uri="{FF2B5EF4-FFF2-40B4-BE49-F238E27FC236}">
                <a16:creationId xmlns:a16="http://schemas.microsoft.com/office/drawing/2014/main" id="{D0792FEF-C0F8-574A-A8AF-B0747CDCF6AE}"/>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0" y="1177817"/>
            <a:ext cx="7734634" cy="5434055"/>
          </a:xfrm>
          <a:prstGeom prst="rect">
            <a:avLst/>
          </a:prstGeom>
        </p:spPr>
      </p:pic>
      <p:sp>
        <p:nvSpPr>
          <p:cNvPr id="3" name="TextBox 2">
            <a:extLst>
              <a:ext uri="{FF2B5EF4-FFF2-40B4-BE49-F238E27FC236}">
                <a16:creationId xmlns:a16="http://schemas.microsoft.com/office/drawing/2014/main" id="{E3C6027C-6938-DB49-A2EB-95EBACEC1F84}"/>
              </a:ext>
            </a:extLst>
          </p:cNvPr>
          <p:cNvSpPr txBox="1"/>
          <p:nvPr/>
        </p:nvSpPr>
        <p:spPr>
          <a:xfrm>
            <a:off x="7592364" y="2407986"/>
            <a:ext cx="3910263" cy="2893100"/>
          </a:xfrm>
          <a:prstGeom prst="rect">
            <a:avLst/>
          </a:prstGeom>
          <a:noFill/>
        </p:spPr>
        <p:txBody>
          <a:bodyPr wrap="square" rtlCol="0">
            <a:spAutoFit/>
          </a:bodyPr>
          <a:lstStyle/>
          <a:p>
            <a:r>
              <a:rPr lang="en-US" b="1" dirty="0"/>
              <a:t>Low Price. </a:t>
            </a:r>
          </a:p>
          <a:p>
            <a:r>
              <a:rPr lang="en-US" i="1" dirty="0"/>
              <a:t>Hard Discount Supermarket</a:t>
            </a:r>
          </a:p>
          <a:p>
            <a:endParaRPr lang="en-US" i="1" dirty="0"/>
          </a:p>
          <a:p>
            <a:r>
              <a:rPr lang="en-US" b="1" dirty="0"/>
              <a:t>Average Perceived Value. </a:t>
            </a:r>
          </a:p>
          <a:p>
            <a:r>
              <a:rPr lang="en-US" i="1" dirty="0"/>
              <a:t>Own Brand</a:t>
            </a:r>
          </a:p>
          <a:p>
            <a:r>
              <a:rPr lang="en-US" i="1" dirty="0"/>
              <a:t>Specially Selected Range</a:t>
            </a:r>
          </a:p>
          <a:p>
            <a:endParaRPr lang="en-US" i="1" dirty="0"/>
          </a:p>
          <a:p>
            <a:endParaRPr lang="en-US" sz="2800" dirty="0">
              <a:latin typeface="Bahnschrift" panose="020B0502040204020203" pitchFamily="34" charset="0"/>
            </a:endParaRPr>
          </a:p>
          <a:p>
            <a:r>
              <a:rPr lang="en-US" sz="2800" i="1" dirty="0">
                <a:solidFill>
                  <a:srgbClr val="FF0000"/>
                </a:solidFill>
                <a:latin typeface="Bahnschrift" panose="020B0502040204020203" pitchFamily="34" charset="0"/>
              </a:rPr>
              <a:t>.</a:t>
            </a:r>
            <a:endParaRPr lang="en-US" sz="2800" dirty="0">
              <a:solidFill>
                <a:srgbClr val="FF0000"/>
              </a:solidFill>
              <a:latin typeface="Bahnschrift" panose="020B0502040204020203" pitchFamily="34" charset="0"/>
            </a:endParaRPr>
          </a:p>
        </p:txBody>
      </p:sp>
      <p:sp>
        <p:nvSpPr>
          <p:cNvPr id="5" name="Rectangle 4">
            <a:extLst>
              <a:ext uri="{FF2B5EF4-FFF2-40B4-BE49-F238E27FC236}">
                <a16:creationId xmlns:a16="http://schemas.microsoft.com/office/drawing/2014/main" id="{C1F5688E-7DDE-CC4D-B6AB-D2C567EBD1E9}"/>
              </a:ext>
            </a:extLst>
          </p:cNvPr>
          <p:cNvSpPr/>
          <p:nvPr/>
        </p:nvSpPr>
        <p:spPr>
          <a:xfrm>
            <a:off x="496485" y="363558"/>
            <a:ext cx="6417141" cy="707886"/>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solidFill>
                  <a:schemeClr val="tx1">
                    <a:lumMod val="65000"/>
                    <a:lumOff val="35000"/>
                  </a:schemeClr>
                </a:solidFill>
                <a:effectLst>
                  <a:outerShdw dist="38100" dir="2640000" algn="bl" rotWithShape="0">
                    <a:schemeClr val="tx2">
                      <a:lumMod val="75000"/>
                    </a:schemeClr>
                  </a:outerShdw>
                </a:effectLst>
                <a:latin typeface="Copperplate" panose="02000504000000020004" pitchFamily="2" charset="77"/>
              </a:rPr>
              <a:t>Competitive </a:t>
            </a:r>
            <a:r>
              <a:rPr lang="en-US" sz="4000" b="1" dirty="0">
                <a:ln w="12700">
                  <a:solidFill>
                    <a:schemeClr val="tx2">
                      <a:lumMod val="75000"/>
                    </a:schemeClr>
                  </a:solidFill>
                  <a:prstDash val="solid"/>
                </a:ln>
                <a:solidFill>
                  <a:schemeClr val="tx1">
                    <a:lumMod val="65000"/>
                    <a:lumOff val="35000"/>
                  </a:schemeClr>
                </a:solidFill>
                <a:effectLst>
                  <a:outerShdw dist="38100" dir="2640000" algn="bl" rotWithShape="0">
                    <a:schemeClr val="tx2">
                      <a:lumMod val="75000"/>
                    </a:schemeClr>
                  </a:outerShdw>
                </a:effectLst>
                <a:latin typeface="Copperplate" panose="02000504000000020004" pitchFamily="2" charset="77"/>
              </a:rPr>
              <a:t>Advantage</a:t>
            </a:r>
            <a:endParaRPr lang="en-US" sz="4000" b="1" cap="none" spc="0" dirty="0">
              <a:ln w="12700">
                <a:solidFill>
                  <a:schemeClr val="tx2">
                    <a:lumMod val="75000"/>
                  </a:schemeClr>
                </a:solidFill>
                <a:prstDash val="solid"/>
              </a:ln>
              <a:solidFill>
                <a:schemeClr val="tx1">
                  <a:lumMod val="65000"/>
                  <a:lumOff val="35000"/>
                </a:schemeClr>
              </a:solidFill>
              <a:effectLst>
                <a:outerShdw dist="38100" dir="2640000" algn="bl" rotWithShape="0">
                  <a:schemeClr val="tx2">
                    <a:lumMod val="75000"/>
                  </a:schemeClr>
                </a:outerShdw>
              </a:effectLst>
              <a:latin typeface="Copperplate" panose="02000504000000020004" pitchFamily="2" charset="77"/>
            </a:endParaRPr>
          </a:p>
        </p:txBody>
      </p:sp>
      <p:pic>
        <p:nvPicPr>
          <p:cNvPr id="7" name="Picture 6">
            <a:extLst>
              <a:ext uri="{FF2B5EF4-FFF2-40B4-BE49-F238E27FC236}">
                <a16:creationId xmlns:a16="http://schemas.microsoft.com/office/drawing/2014/main" id="{753085B1-C906-5943-BA7A-05B29603C6A4}"/>
              </a:ext>
            </a:extLst>
          </p:cNvPr>
          <p:cNvPicPr>
            <a:picLocks noChangeAspect="1"/>
          </p:cNvPicPr>
          <p:nvPr/>
        </p:nvPicPr>
        <p:blipFill>
          <a:blip r:embed="rId3"/>
          <a:stretch>
            <a:fillRect/>
          </a:stretch>
        </p:blipFill>
        <p:spPr>
          <a:xfrm>
            <a:off x="10588665" y="5511631"/>
            <a:ext cx="1827924" cy="1218616"/>
          </a:xfrm>
          <a:prstGeom prst="rect">
            <a:avLst/>
          </a:prstGeom>
        </p:spPr>
      </p:pic>
      <p:pic>
        <p:nvPicPr>
          <p:cNvPr id="9" name="Picture 8">
            <a:extLst>
              <a:ext uri="{FF2B5EF4-FFF2-40B4-BE49-F238E27FC236}">
                <a16:creationId xmlns:a16="http://schemas.microsoft.com/office/drawing/2014/main" id="{2964BEB8-B9B6-9B46-BC0C-CCCECFB6A00E}"/>
              </a:ext>
            </a:extLst>
          </p:cNvPr>
          <p:cNvPicPr>
            <a:picLocks noChangeAspect="1"/>
          </p:cNvPicPr>
          <p:nvPr/>
        </p:nvPicPr>
        <p:blipFill>
          <a:blip r:embed="rId4"/>
          <a:stretch>
            <a:fillRect/>
          </a:stretch>
        </p:blipFill>
        <p:spPr>
          <a:xfrm>
            <a:off x="4315997" y="2577903"/>
            <a:ext cx="606759" cy="606759"/>
          </a:xfrm>
          <a:prstGeom prst="rect">
            <a:avLst/>
          </a:prstGeom>
        </p:spPr>
      </p:pic>
      <p:pic>
        <p:nvPicPr>
          <p:cNvPr id="11" name="Picture 10">
            <a:extLst>
              <a:ext uri="{FF2B5EF4-FFF2-40B4-BE49-F238E27FC236}">
                <a16:creationId xmlns:a16="http://schemas.microsoft.com/office/drawing/2014/main" id="{9F07598E-0322-8B46-B62D-04A7E7B7A0AB}"/>
              </a:ext>
            </a:extLst>
          </p:cNvPr>
          <p:cNvPicPr>
            <a:picLocks noChangeAspect="1"/>
          </p:cNvPicPr>
          <p:nvPr/>
        </p:nvPicPr>
        <p:blipFill>
          <a:blip r:embed="rId5"/>
          <a:stretch>
            <a:fillRect/>
          </a:stretch>
        </p:blipFill>
        <p:spPr>
          <a:xfrm>
            <a:off x="2909856" y="2783069"/>
            <a:ext cx="886326" cy="738605"/>
          </a:xfrm>
          <a:prstGeom prst="rect">
            <a:avLst/>
          </a:prstGeom>
        </p:spPr>
      </p:pic>
      <p:sp>
        <p:nvSpPr>
          <p:cNvPr id="6" name="TextBox 5">
            <a:extLst>
              <a:ext uri="{FF2B5EF4-FFF2-40B4-BE49-F238E27FC236}">
                <a16:creationId xmlns:a16="http://schemas.microsoft.com/office/drawing/2014/main" id="{655A9070-00CA-1249-B1EB-5D3E43F26A15}"/>
              </a:ext>
            </a:extLst>
          </p:cNvPr>
          <p:cNvSpPr txBox="1"/>
          <p:nvPr/>
        </p:nvSpPr>
        <p:spPr>
          <a:xfrm>
            <a:off x="679622" y="6427206"/>
            <a:ext cx="4090086" cy="369332"/>
          </a:xfrm>
          <a:prstGeom prst="rect">
            <a:avLst/>
          </a:prstGeom>
          <a:noFill/>
        </p:spPr>
        <p:txBody>
          <a:bodyPr wrap="square" rtlCol="0">
            <a:spAutoFit/>
          </a:bodyPr>
          <a:lstStyle/>
          <a:p>
            <a:r>
              <a:rPr lang="en-GB" dirty="0"/>
              <a:t>(Bowman, C., &amp; Faulkner, D. (1997). </a:t>
            </a:r>
            <a:endParaRPr lang="en-US" dirty="0"/>
          </a:p>
        </p:txBody>
      </p:sp>
    </p:spTree>
    <p:extLst>
      <p:ext uri="{BB962C8B-B14F-4D97-AF65-F5344CB8AC3E}">
        <p14:creationId xmlns:p14="http://schemas.microsoft.com/office/powerpoint/2010/main" val="904419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51F4B0D-21E4-E544-B248-5409C8506AF3}"/>
              </a:ext>
            </a:extLst>
          </p:cNvPr>
          <p:cNvGraphicFramePr>
            <a:graphicFrameLocks noGrp="1"/>
          </p:cNvGraphicFramePr>
          <p:nvPr>
            <p:ph idx="1"/>
            <p:extLst>
              <p:ext uri="{D42A27DB-BD31-4B8C-83A1-F6EECF244321}">
                <p14:modId xmlns:p14="http://schemas.microsoft.com/office/powerpoint/2010/main" val="3342009341"/>
              </p:ext>
            </p:extLst>
          </p:nvPr>
        </p:nvGraphicFramePr>
        <p:xfrm>
          <a:off x="1" y="1"/>
          <a:ext cx="12192000" cy="68579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1BB7A410-C9C2-5A4D-B7F3-90C4675E7065}"/>
              </a:ext>
            </a:extLst>
          </p:cNvPr>
          <p:cNvSpPr>
            <a:spLocks noGrp="1"/>
          </p:cNvSpPr>
          <p:nvPr>
            <p:ph type="title"/>
          </p:nvPr>
        </p:nvSpPr>
        <p:spPr>
          <a:xfrm>
            <a:off x="4110790" y="0"/>
            <a:ext cx="10515600" cy="1325563"/>
          </a:xfrm>
        </p:spPr>
        <p:txBody>
          <a:bodyPr/>
          <a:lstStyle/>
          <a:p>
            <a:r>
              <a:rPr lang="en-US" dirty="0"/>
              <a:t> </a:t>
            </a:r>
          </a:p>
        </p:txBody>
      </p:sp>
      <p:pic>
        <p:nvPicPr>
          <p:cNvPr id="5" name="Picture 4">
            <a:extLst>
              <a:ext uri="{FF2B5EF4-FFF2-40B4-BE49-F238E27FC236}">
                <a16:creationId xmlns:a16="http://schemas.microsoft.com/office/drawing/2014/main" id="{9DD1D779-B4EF-1D43-A2D0-419E4F292311}"/>
              </a:ext>
            </a:extLst>
          </p:cNvPr>
          <p:cNvPicPr>
            <a:picLocks noChangeAspect="1"/>
          </p:cNvPicPr>
          <p:nvPr/>
        </p:nvPicPr>
        <p:blipFill>
          <a:blip r:embed="rId7"/>
          <a:stretch>
            <a:fillRect/>
          </a:stretch>
        </p:blipFill>
        <p:spPr>
          <a:xfrm>
            <a:off x="5212597" y="662781"/>
            <a:ext cx="1827924" cy="1218616"/>
          </a:xfrm>
          <a:prstGeom prst="rect">
            <a:avLst/>
          </a:prstGeom>
        </p:spPr>
      </p:pic>
      <p:sp>
        <p:nvSpPr>
          <p:cNvPr id="3" name="TextBox 2">
            <a:extLst>
              <a:ext uri="{FF2B5EF4-FFF2-40B4-BE49-F238E27FC236}">
                <a16:creationId xmlns:a16="http://schemas.microsoft.com/office/drawing/2014/main" id="{517266AC-0E0C-4B04-BCD7-9B936433EBBB}"/>
              </a:ext>
            </a:extLst>
          </p:cNvPr>
          <p:cNvSpPr txBox="1"/>
          <p:nvPr/>
        </p:nvSpPr>
        <p:spPr>
          <a:xfrm>
            <a:off x="1101582" y="4537454"/>
            <a:ext cx="4711485" cy="2831544"/>
          </a:xfrm>
          <a:prstGeom prst="rect">
            <a:avLst/>
          </a:prstGeom>
          <a:noFill/>
        </p:spPr>
        <p:txBody>
          <a:bodyPr wrap="square" rtlCol="0">
            <a:spAutoFit/>
          </a:bodyPr>
          <a:lstStyle/>
          <a:p>
            <a:pPr marL="285750" indent="-285750">
              <a:buFont typeface="Arial" panose="020B0604020202020204" pitchFamily="34" charset="0"/>
              <a:buChar char="•"/>
            </a:pPr>
            <a:r>
              <a:rPr lang="en-GB" sz="3200" dirty="0"/>
              <a:t>Efficiency</a:t>
            </a:r>
          </a:p>
          <a:p>
            <a:pPr marL="285750" indent="-285750">
              <a:buFont typeface="Arial" panose="020B0604020202020204" pitchFamily="34" charset="0"/>
              <a:buChar char="•"/>
            </a:pPr>
            <a:r>
              <a:rPr lang="en-GB" sz="3200" dirty="0"/>
              <a:t>Wages </a:t>
            </a:r>
            <a:r>
              <a:rPr lang="en-GB" dirty="0"/>
              <a:t>(Lintott, R. (2019). </a:t>
            </a:r>
            <a:endParaRPr lang="en-GB" sz="3200" dirty="0"/>
          </a:p>
          <a:p>
            <a:pPr marL="285750" indent="-285750">
              <a:buFont typeface="Arial" panose="020B0604020202020204" pitchFamily="34" charset="0"/>
              <a:buChar char="•"/>
            </a:pPr>
            <a:r>
              <a:rPr lang="en-GB" sz="3200" dirty="0"/>
              <a:t>Marketing Campaign</a:t>
            </a:r>
          </a:p>
          <a:p>
            <a:r>
              <a:rPr lang="en-GB" dirty="0"/>
              <a:t>(</a:t>
            </a:r>
            <a:r>
              <a:rPr lang="en-GB" dirty="0" err="1"/>
              <a:t>Szmigin</a:t>
            </a:r>
            <a:r>
              <a:rPr lang="en-GB" dirty="0"/>
              <a:t>, I., &amp; </a:t>
            </a:r>
            <a:r>
              <a:rPr lang="en-GB" dirty="0" err="1"/>
              <a:t>Piacentini</a:t>
            </a:r>
            <a:r>
              <a:rPr lang="en-GB" dirty="0"/>
              <a:t>, M. (2018).  </a:t>
            </a:r>
            <a:endParaRPr lang="en-GB" sz="3200" dirty="0"/>
          </a:p>
          <a:p>
            <a:r>
              <a:rPr lang="en-GB" sz="3200" dirty="0"/>
              <a:t>     </a:t>
            </a:r>
          </a:p>
          <a:p>
            <a:pPr marL="285750" indent="-285750">
              <a:buFont typeface="Arial" panose="020B0604020202020204" pitchFamily="34" charset="0"/>
              <a:buChar char="•"/>
            </a:pPr>
            <a:endParaRPr lang="en-GB" sz="3200" dirty="0"/>
          </a:p>
        </p:txBody>
      </p:sp>
      <p:pic>
        <p:nvPicPr>
          <p:cNvPr id="7" name="Picture 6">
            <a:extLst>
              <a:ext uri="{FF2B5EF4-FFF2-40B4-BE49-F238E27FC236}">
                <a16:creationId xmlns:a16="http://schemas.microsoft.com/office/drawing/2014/main" id="{A53E685F-F872-4FE6-9E0E-C92787897422}"/>
              </a:ext>
            </a:extLst>
          </p:cNvPr>
          <p:cNvPicPr>
            <a:picLocks noChangeAspect="1"/>
          </p:cNvPicPr>
          <p:nvPr/>
        </p:nvPicPr>
        <p:blipFill>
          <a:blip r:embed="rId8"/>
          <a:stretch>
            <a:fillRect/>
          </a:stretch>
        </p:blipFill>
        <p:spPr>
          <a:xfrm>
            <a:off x="1537353" y="2014373"/>
            <a:ext cx="3680668" cy="2368632"/>
          </a:xfrm>
          <a:prstGeom prst="rect">
            <a:avLst/>
          </a:prstGeom>
        </p:spPr>
      </p:pic>
      <p:sp>
        <p:nvSpPr>
          <p:cNvPr id="8" name="TextBox 7">
            <a:extLst>
              <a:ext uri="{FF2B5EF4-FFF2-40B4-BE49-F238E27FC236}">
                <a16:creationId xmlns:a16="http://schemas.microsoft.com/office/drawing/2014/main" id="{5ED33FB0-0EEB-4554-A180-6A00217BCA78}"/>
              </a:ext>
            </a:extLst>
          </p:cNvPr>
          <p:cNvSpPr txBox="1"/>
          <p:nvPr/>
        </p:nvSpPr>
        <p:spPr>
          <a:xfrm>
            <a:off x="6378934" y="4383005"/>
            <a:ext cx="5560692"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t>Technology </a:t>
            </a:r>
            <a:r>
              <a:rPr lang="en-GB" dirty="0"/>
              <a:t>(Cox, J. (2019). </a:t>
            </a:r>
            <a:endParaRPr lang="en-GB" sz="3200" dirty="0"/>
          </a:p>
          <a:p>
            <a:pPr marL="285750" indent="-285750">
              <a:buFont typeface="Arial" panose="020B0604020202020204" pitchFamily="34" charset="0"/>
              <a:buChar char="•"/>
            </a:pPr>
            <a:r>
              <a:rPr lang="en-GB" sz="3200" dirty="0"/>
              <a:t>Product Range</a:t>
            </a:r>
          </a:p>
          <a:p>
            <a:pPr marL="285750" indent="-285750">
              <a:buFont typeface="Arial" panose="020B0604020202020204" pitchFamily="34" charset="0"/>
              <a:buChar char="•"/>
            </a:pPr>
            <a:r>
              <a:rPr lang="en-GB" sz="3200" dirty="0"/>
              <a:t>Low Profit Margin </a:t>
            </a:r>
            <a:r>
              <a:rPr lang="en-GB" dirty="0"/>
              <a:t>(Parnell, J. (2014). </a:t>
            </a:r>
          </a:p>
          <a:p>
            <a:pPr marL="285750" indent="-285750">
              <a:buFont typeface="Arial" panose="020B0604020202020204" pitchFamily="34" charset="0"/>
              <a:buChar char="•"/>
            </a:pPr>
            <a:r>
              <a:rPr lang="en-GB" sz="3200" dirty="0"/>
              <a:t>Human Resources </a:t>
            </a:r>
            <a:r>
              <a:rPr lang="en-GB" dirty="0"/>
              <a:t>(Leeming, R. (2019).</a:t>
            </a:r>
            <a:endParaRPr lang="en-GB" sz="3200" dirty="0"/>
          </a:p>
          <a:p>
            <a:pPr marL="285750" indent="-285750">
              <a:buFont typeface="Arial" panose="020B0604020202020204" pitchFamily="34" charset="0"/>
              <a:buChar char="•"/>
            </a:pPr>
            <a:endParaRPr lang="en-GB" sz="3200" dirty="0"/>
          </a:p>
          <a:p>
            <a:r>
              <a:rPr lang="en-GB" sz="3200" dirty="0"/>
              <a:t>     </a:t>
            </a:r>
          </a:p>
          <a:p>
            <a:pPr marL="285750" indent="-285750">
              <a:buFont typeface="Arial" panose="020B0604020202020204" pitchFamily="34" charset="0"/>
              <a:buChar char="•"/>
            </a:pPr>
            <a:endParaRPr lang="en-GB" sz="3200" dirty="0"/>
          </a:p>
        </p:txBody>
      </p:sp>
      <p:pic>
        <p:nvPicPr>
          <p:cNvPr id="9" name="Picture 8">
            <a:extLst>
              <a:ext uri="{FF2B5EF4-FFF2-40B4-BE49-F238E27FC236}">
                <a16:creationId xmlns:a16="http://schemas.microsoft.com/office/drawing/2014/main" id="{019C7323-B1BD-4C1C-AAA1-793D8BC9F84E}"/>
              </a:ext>
            </a:extLst>
          </p:cNvPr>
          <p:cNvPicPr>
            <a:picLocks noChangeAspect="1"/>
          </p:cNvPicPr>
          <p:nvPr/>
        </p:nvPicPr>
        <p:blipFill>
          <a:blip r:embed="rId9"/>
          <a:stretch>
            <a:fillRect/>
          </a:stretch>
        </p:blipFill>
        <p:spPr>
          <a:xfrm>
            <a:off x="6755372" y="1726126"/>
            <a:ext cx="3989757" cy="2365655"/>
          </a:xfrm>
          <a:prstGeom prst="rect">
            <a:avLst/>
          </a:prstGeom>
        </p:spPr>
      </p:pic>
      <p:sp>
        <p:nvSpPr>
          <p:cNvPr id="10" name="Title 3">
            <a:extLst>
              <a:ext uri="{FF2B5EF4-FFF2-40B4-BE49-F238E27FC236}">
                <a16:creationId xmlns:a16="http://schemas.microsoft.com/office/drawing/2014/main" id="{2B4EC9C5-9022-49E6-9647-53242F5D72A8}"/>
              </a:ext>
            </a:extLst>
          </p:cNvPr>
          <p:cNvSpPr txBox="1">
            <a:spLocks/>
          </p:cNvSpPr>
          <p:nvPr/>
        </p:nvSpPr>
        <p:spPr>
          <a:xfrm>
            <a:off x="298204" y="290115"/>
            <a:ext cx="4960012" cy="658257"/>
          </a:xfrm>
          <a:prstGeom prst="rect">
            <a:avLst/>
          </a:prstGeom>
          <a:noFill/>
        </p:spPr>
        <p:txBody>
          <a:bodyPr vert="horz" wrap="non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ln w="12700">
                  <a:solidFill>
                    <a:schemeClr val="tx2">
                      <a:lumMod val="75000"/>
                    </a:schemeClr>
                  </a:solidFill>
                  <a:prstDash val="solid"/>
                </a:ln>
                <a:solidFill>
                  <a:schemeClr val="tx1">
                    <a:lumMod val="65000"/>
                    <a:lumOff val="35000"/>
                  </a:schemeClr>
                </a:solidFill>
                <a:effectLst>
                  <a:outerShdw dist="38100" dir="2640000" algn="bl" rotWithShape="0">
                    <a:schemeClr val="tx2">
                      <a:lumMod val="75000"/>
                    </a:schemeClr>
                  </a:outerShdw>
                </a:effectLst>
                <a:latin typeface="Copperplate" panose="02000504000000020004" pitchFamily="2" charset="77"/>
              </a:rPr>
              <a:t>Internal Factors</a:t>
            </a:r>
          </a:p>
        </p:txBody>
      </p:sp>
    </p:spTree>
    <p:extLst>
      <p:ext uri="{BB962C8B-B14F-4D97-AF65-F5344CB8AC3E}">
        <p14:creationId xmlns:p14="http://schemas.microsoft.com/office/powerpoint/2010/main" val="1443492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51F4B0D-21E4-E544-B248-5409C8506AF3}"/>
              </a:ext>
            </a:extLst>
          </p:cNvPr>
          <p:cNvGraphicFramePr>
            <a:graphicFrameLocks noGrp="1"/>
          </p:cNvGraphicFramePr>
          <p:nvPr>
            <p:ph idx="1"/>
            <p:extLst>
              <p:ext uri="{D42A27DB-BD31-4B8C-83A1-F6EECF244321}">
                <p14:modId xmlns:p14="http://schemas.microsoft.com/office/powerpoint/2010/main" val="2415064972"/>
              </p:ext>
            </p:extLst>
          </p:nvPr>
        </p:nvGraphicFramePr>
        <p:xfrm>
          <a:off x="1" y="1"/>
          <a:ext cx="12192000" cy="68579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1BB7A410-C9C2-5A4D-B7F3-90C4675E7065}"/>
              </a:ext>
            </a:extLst>
          </p:cNvPr>
          <p:cNvSpPr>
            <a:spLocks noGrp="1"/>
          </p:cNvSpPr>
          <p:nvPr>
            <p:ph type="title"/>
          </p:nvPr>
        </p:nvSpPr>
        <p:spPr>
          <a:xfrm>
            <a:off x="4110790" y="0"/>
            <a:ext cx="10515600" cy="1325563"/>
          </a:xfrm>
        </p:spPr>
        <p:txBody>
          <a:bodyPr/>
          <a:lstStyle/>
          <a:p>
            <a:r>
              <a:rPr lang="en-US" dirty="0"/>
              <a:t> </a:t>
            </a:r>
          </a:p>
        </p:txBody>
      </p:sp>
      <p:graphicFrame>
        <p:nvGraphicFramePr>
          <p:cNvPr id="6" name="Table 5">
            <a:extLst>
              <a:ext uri="{FF2B5EF4-FFF2-40B4-BE49-F238E27FC236}">
                <a16:creationId xmlns:a16="http://schemas.microsoft.com/office/drawing/2014/main" id="{96B99C50-E0FB-41EC-9421-6BEC92A02AC5}"/>
              </a:ext>
            </a:extLst>
          </p:cNvPr>
          <p:cNvGraphicFramePr>
            <a:graphicFrameLocks noGrp="1"/>
          </p:cNvGraphicFramePr>
          <p:nvPr>
            <p:extLst>
              <p:ext uri="{D42A27DB-BD31-4B8C-83A1-F6EECF244321}">
                <p14:modId xmlns:p14="http://schemas.microsoft.com/office/powerpoint/2010/main" val="66157081"/>
              </p:ext>
            </p:extLst>
          </p:nvPr>
        </p:nvGraphicFramePr>
        <p:xfrm>
          <a:off x="544164" y="1968900"/>
          <a:ext cx="5407186" cy="4555468"/>
        </p:xfrm>
        <a:graphic>
          <a:graphicData uri="http://schemas.openxmlformats.org/drawingml/2006/table">
            <a:tbl>
              <a:tblPr firstRow="1" bandRow="1">
                <a:tableStyleId>{5C22544A-7EE6-4342-B048-85BDC9FD1C3A}</a:tableStyleId>
              </a:tblPr>
              <a:tblGrid>
                <a:gridCol w="2703593">
                  <a:extLst>
                    <a:ext uri="{9D8B030D-6E8A-4147-A177-3AD203B41FA5}">
                      <a16:colId xmlns:a16="http://schemas.microsoft.com/office/drawing/2014/main" val="3777191238"/>
                    </a:ext>
                  </a:extLst>
                </a:gridCol>
                <a:gridCol w="2703593">
                  <a:extLst>
                    <a:ext uri="{9D8B030D-6E8A-4147-A177-3AD203B41FA5}">
                      <a16:colId xmlns:a16="http://schemas.microsoft.com/office/drawing/2014/main" val="2048116122"/>
                    </a:ext>
                  </a:extLst>
                </a:gridCol>
              </a:tblGrid>
              <a:tr h="1697540">
                <a:tc>
                  <a:txBody>
                    <a:bodyPr/>
                    <a:lstStyle/>
                    <a:p>
                      <a:r>
                        <a:rPr lang="en-GB" sz="4000" dirty="0"/>
                        <a:t>Economic</a:t>
                      </a:r>
                    </a:p>
                  </a:txBody>
                  <a:tcPr/>
                </a:tc>
                <a:tc>
                  <a:txBody>
                    <a:bodyPr/>
                    <a:lstStyle/>
                    <a:p>
                      <a:pPr marL="285750" indent="-285750">
                        <a:buFont typeface="Arial" panose="020B0604020202020204" pitchFamily="34" charset="0"/>
                        <a:buChar char="•"/>
                      </a:pPr>
                      <a:r>
                        <a:rPr lang="en-GB" b="1" dirty="0"/>
                        <a:t>Recession</a:t>
                      </a:r>
                      <a:r>
                        <a:rPr lang="en-GB" b="0" dirty="0"/>
                        <a:t> and </a:t>
                      </a:r>
                      <a:r>
                        <a:rPr lang="en-GB" b="1" dirty="0"/>
                        <a:t>weak pound</a:t>
                      </a:r>
                      <a:r>
                        <a:rPr lang="en-GB" b="0" dirty="0"/>
                        <a:t> as Britain decides to leave Europe. </a:t>
                      </a:r>
                    </a:p>
                    <a:p>
                      <a:pPr marL="285750" indent="-285750">
                        <a:buFont typeface="Arial" panose="020B0604020202020204" pitchFamily="34" charset="0"/>
                        <a:buChar char="•"/>
                      </a:pPr>
                      <a:endParaRPr lang="en-GB" b="0" dirty="0"/>
                    </a:p>
                    <a:p>
                      <a:pPr marL="285750" indent="-285750">
                        <a:buFont typeface="Arial" panose="020B0604020202020204" pitchFamily="34" charset="0"/>
                        <a:buChar char="•"/>
                      </a:pPr>
                      <a:r>
                        <a:rPr lang="en-GB" b="1" dirty="0"/>
                        <a:t>Expansion 1,200 shops </a:t>
                      </a:r>
                      <a:r>
                        <a:rPr lang="en-GB" b="0" dirty="0"/>
                        <a:t>planned by 2025 </a:t>
                      </a:r>
                      <a:r>
                        <a:rPr lang="en-GB" sz="1800" b="0" kern="1200" dirty="0">
                          <a:solidFill>
                            <a:schemeClr val="lt1"/>
                          </a:solidFill>
                          <a:effectLst/>
                          <a:latin typeface="+mn-lt"/>
                          <a:ea typeface="+mn-ea"/>
                          <a:cs typeface="+mn-cs"/>
                        </a:rPr>
                        <a:t>(Berg, N. (2019).</a:t>
                      </a:r>
                      <a:r>
                        <a:rPr lang="en-GB" b="0" dirty="0">
                          <a:effectLst/>
                        </a:rPr>
                        <a:t> </a:t>
                      </a:r>
                      <a:endParaRPr lang="en-GB" b="0" dirty="0"/>
                    </a:p>
                  </a:txBody>
                  <a:tcPr/>
                </a:tc>
                <a:extLst>
                  <a:ext uri="{0D108BD9-81ED-4DB2-BD59-A6C34878D82A}">
                    <a16:rowId xmlns:a16="http://schemas.microsoft.com/office/drawing/2014/main" val="3762458994"/>
                  </a:ext>
                </a:extLst>
              </a:tr>
              <a:tr h="2269468">
                <a:tc>
                  <a:txBody>
                    <a:bodyPr/>
                    <a:lstStyle/>
                    <a:p>
                      <a:r>
                        <a:rPr lang="en-GB" sz="4000" dirty="0"/>
                        <a:t>Technology</a:t>
                      </a:r>
                    </a:p>
                  </a:txBody>
                  <a:tcPr/>
                </a:tc>
                <a:tc>
                  <a:txBody>
                    <a:bodyPr/>
                    <a:lstStyle/>
                    <a:p>
                      <a:pPr marL="285750" indent="-285750">
                        <a:buFont typeface="Arial" panose="020B0604020202020204" pitchFamily="34" charset="0"/>
                        <a:buChar char="•"/>
                      </a:pPr>
                      <a:r>
                        <a:rPr lang="en-GB" dirty="0"/>
                        <a:t>Online supermarket industry is valued at </a:t>
                      </a:r>
                      <a:r>
                        <a:rPr lang="en-GB" b="1" dirty="0"/>
                        <a:t>£141.9 million. </a:t>
                      </a:r>
                      <a:r>
                        <a:rPr lang="en-GB" sz="1800" kern="1200" dirty="0">
                          <a:solidFill>
                            <a:schemeClr val="dk1"/>
                          </a:solidFill>
                          <a:effectLst/>
                          <a:latin typeface="+mn-lt"/>
                          <a:ea typeface="+mn-ea"/>
                          <a:cs typeface="+mn-cs"/>
                        </a:rPr>
                        <a:t>(Statista. (2019). </a:t>
                      </a:r>
                    </a:p>
                    <a:p>
                      <a:pPr marL="285750" indent="-285750">
                        <a:buFont typeface="Arial" panose="020B0604020202020204" pitchFamily="34" charset="0"/>
                        <a:buChar char="•"/>
                      </a:pPr>
                      <a:endParaRPr lang="en-GB" sz="1800" b="1" kern="1200" dirty="0">
                        <a:solidFill>
                          <a:schemeClr val="dk1"/>
                        </a:solidFill>
                        <a:effectLst/>
                        <a:latin typeface="+mn-lt"/>
                        <a:ea typeface="+mn-ea"/>
                        <a:cs typeface="+mn-cs"/>
                      </a:endParaRPr>
                    </a:p>
                    <a:p>
                      <a:pPr marL="285750" indent="-285750">
                        <a:buFont typeface="Arial" panose="020B0604020202020204" pitchFamily="34" charset="0"/>
                        <a:buChar char="•"/>
                      </a:pPr>
                      <a:r>
                        <a:rPr lang="en-GB" sz="1800" b="1" kern="1200" dirty="0">
                          <a:solidFill>
                            <a:schemeClr val="dk1"/>
                          </a:solidFill>
                          <a:effectLst/>
                          <a:latin typeface="+mn-lt"/>
                          <a:ea typeface="+mn-ea"/>
                          <a:cs typeface="+mn-cs"/>
                        </a:rPr>
                        <a:t>Modernization</a:t>
                      </a:r>
                      <a:r>
                        <a:rPr lang="en-GB" sz="1800" b="0" kern="1200" dirty="0">
                          <a:solidFill>
                            <a:schemeClr val="dk1"/>
                          </a:solidFill>
                          <a:effectLst/>
                          <a:latin typeface="+mn-lt"/>
                          <a:ea typeface="+mn-ea"/>
                          <a:cs typeface="+mn-cs"/>
                        </a:rPr>
                        <a:t>; Self checkout tills.</a:t>
                      </a:r>
                      <a:endParaRPr lang="en-GB" b="0" dirty="0"/>
                    </a:p>
                  </a:txBody>
                  <a:tcPr/>
                </a:tc>
                <a:extLst>
                  <a:ext uri="{0D108BD9-81ED-4DB2-BD59-A6C34878D82A}">
                    <a16:rowId xmlns:a16="http://schemas.microsoft.com/office/drawing/2014/main" val="1686629784"/>
                  </a:ext>
                </a:extLst>
              </a:tr>
            </a:tbl>
          </a:graphicData>
        </a:graphic>
      </p:graphicFrame>
      <p:graphicFrame>
        <p:nvGraphicFramePr>
          <p:cNvPr id="10" name="Table 9">
            <a:extLst>
              <a:ext uri="{FF2B5EF4-FFF2-40B4-BE49-F238E27FC236}">
                <a16:creationId xmlns:a16="http://schemas.microsoft.com/office/drawing/2014/main" id="{43C4D2ED-7C42-4C74-A095-D8134D4A7216}"/>
              </a:ext>
            </a:extLst>
          </p:cNvPr>
          <p:cNvGraphicFramePr>
            <a:graphicFrameLocks noGrp="1"/>
          </p:cNvGraphicFramePr>
          <p:nvPr>
            <p:extLst>
              <p:ext uri="{D42A27DB-BD31-4B8C-83A1-F6EECF244321}">
                <p14:modId xmlns:p14="http://schemas.microsoft.com/office/powerpoint/2010/main" val="1315098549"/>
              </p:ext>
            </p:extLst>
          </p:nvPr>
        </p:nvGraphicFramePr>
        <p:xfrm>
          <a:off x="6228295" y="1968900"/>
          <a:ext cx="5407186" cy="4572000"/>
        </p:xfrm>
        <a:graphic>
          <a:graphicData uri="http://schemas.openxmlformats.org/drawingml/2006/table">
            <a:tbl>
              <a:tblPr firstRow="1" bandRow="1">
                <a:tableStyleId>{5C22544A-7EE6-4342-B048-85BDC9FD1C3A}</a:tableStyleId>
              </a:tblPr>
              <a:tblGrid>
                <a:gridCol w="2703593">
                  <a:extLst>
                    <a:ext uri="{9D8B030D-6E8A-4147-A177-3AD203B41FA5}">
                      <a16:colId xmlns:a16="http://schemas.microsoft.com/office/drawing/2014/main" val="3777191238"/>
                    </a:ext>
                  </a:extLst>
                </a:gridCol>
                <a:gridCol w="2703593">
                  <a:extLst>
                    <a:ext uri="{9D8B030D-6E8A-4147-A177-3AD203B41FA5}">
                      <a16:colId xmlns:a16="http://schemas.microsoft.com/office/drawing/2014/main" val="2048116122"/>
                    </a:ext>
                  </a:extLst>
                </a:gridCol>
              </a:tblGrid>
              <a:tr h="1930546">
                <a:tc>
                  <a:txBody>
                    <a:bodyPr/>
                    <a:lstStyle/>
                    <a:p>
                      <a:r>
                        <a:rPr lang="en-GB" sz="4000" dirty="0"/>
                        <a:t>Political</a:t>
                      </a:r>
                    </a:p>
                  </a:txBody>
                  <a:tcPr/>
                </a:tc>
                <a:tc>
                  <a:txBody>
                    <a:bodyPr/>
                    <a:lstStyle/>
                    <a:p>
                      <a:pPr marL="285750" indent="-285750">
                        <a:buFont typeface="Arial" panose="020B0604020202020204" pitchFamily="34" charset="0"/>
                        <a:buChar char="•"/>
                      </a:pPr>
                      <a:r>
                        <a:rPr lang="en-GB" b="1" dirty="0"/>
                        <a:t>Brexit</a:t>
                      </a:r>
                      <a:r>
                        <a:rPr lang="en-GB" b="0" dirty="0"/>
                        <a:t>'s affects on trade deals/ import legislation.</a:t>
                      </a:r>
                      <a:r>
                        <a:rPr lang="en-GB" sz="1800" b="0" kern="1200" dirty="0">
                          <a:solidFill>
                            <a:schemeClr val="lt1"/>
                          </a:solidFill>
                          <a:effectLst/>
                          <a:latin typeface="+mn-lt"/>
                          <a:ea typeface="+mn-ea"/>
                          <a:cs typeface="+mn-cs"/>
                        </a:rPr>
                        <a:t> (</a:t>
                      </a:r>
                      <a:r>
                        <a:rPr lang="en-US" sz="1800" b="0" kern="1200" dirty="0">
                          <a:solidFill>
                            <a:schemeClr val="lt1"/>
                          </a:solidFill>
                          <a:effectLst/>
                          <a:latin typeface="+mn-lt"/>
                          <a:ea typeface="+mn-ea"/>
                          <a:cs typeface="+mn-cs"/>
                        </a:rPr>
                        <a:t>Connelly, T. (2018)</a:t>
                      </a:r>
                      <a:r>
                        <a:rPr lang="en-GB" sz="1800" b="0" kern="1200" dirty="0">
                          <a:solidFill>
                            <a:schemeClr val="lt1"/>
                          </a:solidFill>
                          <a:effectLst/>
                          <a:latin typeface="+mn-lt"/>
                          <a:ea typeface="+mn-ea"/>
                          <a:cs typeface="+mn-cs"/>
                        </a:rPr>
                        <a:t>. </a:t>
                      </a:r>
                      <a:r>
                        <a:rPr lang="en-GB" b="0" dirty="0"/>
                        <a:t> </a:t>
                      </a:r>
                    </a:p>
                    <a:p>
                      <a:pPr marL="285750" indent="-285750">
                        <a:buFont typeface="Arial" panose="020B0604020202020204" pitchFamily="34" charset="0"/>
                        <a:buChar char="•"/>
                      </a:pPr>
                      <a:endParaRPr lang="en-GB" dirty="0"/>
                    </a:p>
                    <a:p>
                      <a:endParaRPr lang="en-GB" dirty="0"/>
                    </a:p>
                    <a:p>
                      <a:endParaRPr lang="en-GB" dirty="0"/>
                    </a:p>
                  </a:txBody>
                  <a:tcPr/>
                </a:tc>
                <a:extLst>
                  <a:ext uri="{0D108BD9-81ED-4DB2-BD59-A6C34878D82A}">
                    <a16:rowId xmlns:a16="http://schemas.microsoft.com/office/drawing/2014/main" val="3762458994"/>
                  </a:ext>
                </a:extLst>
              </a:tr>
              <a:tr h="2076772">
                <a:tc>
                  <a:txBody>
                    <a:bodyPr/>
                    <a:lstStyle/>
                    <a:p>
                      <a:r>
                        <a:rPr lang="en-GB" sz="4000" dirty="0"/>
                        <a:t>Socio- Cultural</a:t>
                      </a:r>
                    </a:p>
                  </a:txBody>
                  <a:tcPr/>
                </a:tc>
                <a:tc>
                  <a:txBody>
                    <a:bodyPr/>
                    <a:lstStyle/>
                    <a:p>
                      <a:pPr marL="285750" indent="-285750">
                        <a:buFont typeface="Arial" panose="020B0604020202020204" pitchFamily="34" charset="0"/>
                        <a:buChar char="•"/>
                      </a:pPr>
                      <a:r>
                        <a:rPr lang="en-GB" dirty="0"/>
                        <a:t>Phycological </a:t>
                      </a:r>
                      <a:r>
                        <a:rPr lang="en-GB" b="1" dirty="0"/>
                        <a:t>cost and quality association</a:t>
                      </a:r>
                      <a:r>
                        <a:rPr lang="en-GB" dirty="0"/>
                        <a:t> </a:t>
                      </a:r>
                      <a:r>
                        <a:rPr lang="en-GB" sz="1800" kern="1200" dirty="0">
                          <a:solidFill>
                            <a:schemeClr val="dk1"/>
                          </a:solidFill>
                          <a:effectLst/>
                          <a:latin typeface="+mn-lt"/>
                          <a:ea typeface="+mn-ea"/>
                          <a:cs typeface="+mn-cs"/>
                        </a:rPr>
                        <a:t>(Cox, J. (2019)</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Consumer buying trends in </a:t>
                      </a:r>
                      <a:r>
                        <a:rPr lang="en-GB" b="1" dirty="0"/>
                        <a:t>buying local, healthy eating </a:t>
                      </a:r>
                      <a:r>
                        <a:rPr lang="en-GB" dirty="0"/>
                        <a:t>and </a:t>
                      </a:r>
                      <a:r>
                        <a:rPr lang="en-GB" b="1" dirty="0"/>
                        <a:t>ethically minded customers</a:t>
                      </a:r>
                      <a:r>
                        <a:rPr lang="en-GB" dirty="0"/>
                        <a:t>.</a:t>
                      </a:r>
                    </a:p>
                  </a:txBody>
                  <a:tcPr/>
                </a:tc>
                <a:extLst>
                  <a:ext uri="{0D108BD9-81ED-4DB2-BD59-A6C34878D82A}">
                    <a16:rowId xmlns:a16="http://schemas.microsoft.com/office/drawing/2014/main" val="1686629784"/>
                  </a:ext>
                </a:extLst>
              </a:tr>
            </a:tbl>
          </a:graphicData>
        </a:graphic>
      </p:graphicFrame>
      <p:sp>
        <p:nvSpPr>
          <p:cNvPr id="11" name="Title 3">
            <a:extLst>
              <a:ext uri="{FF2B5EF4-FFF2-40B4-BE49-F238E27FC236}">
                <a16:creationId xmlns:a16="http://schemas.microsoft.com/office/drawing/2014/main" id="{4469451E-BD64-46FD-8D81-5E61B2162E8D}"/>
              </a:ext>
            </a:extLst>
          </p:cNvPr>
          <p:cNvSpPr txBox="1">
            <a:spLocks/>
          </p:cNvSpPr>
          <p:nvPr/>
        </p:nvSpPr>
        <p:spPr>
          <a:xfrm>
            <a:off x="268191" y="331260"/>
            <a:ext cx="5075428" cy="658257"/>
          </a:xfrm>
          <a:prstGeom prst="rect">
            <a:avLst/>
          </a:prstGeom>
          <a:noFill/>
        </p:spPr>
        <p:txBody>
          <a:bodyPr vert="horz" wrap="non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ln w="12700">
                  <a:solidFill>
                    <a:schemeClr val="tx2">
                      <a:lumMod val="75000"/>
                    </a:schemeClr>
                  </a:solidFill>
                  <a:prstDash val="solid"/>
                </a:ln>
                <a:solidFill>
                  <a:schemeClr val="tx1">
                    <a:lumMod val="65000"/>
                    <a:lumOff val="35000"/>
                  </a:schemeClr>
                </a:solidFill>
                <a:effectLst>
                  <a:outerShdw dist="38100" dir="2640000" algn="bl" rotWithShape="0">
                    <a:schemeClr val="tx2">
                      <a:lumMod val="75000"/>
                    </a:schemeClr>
                  </a:outerShdw>
                </a:effectLst>
                <a:latin typeface="Copperplate" panose="02000504000000020004" pitchFamily="2" charset="77"/>
              </a:rPr>
              <a:t>External Factors</a:t>
            </a:r>
          </a:p>
        </p:txBody>
      </p:sp>
    </p:spTree>
    <p:extLst>
      <p:ext uri="{BB962C8B-B14F-4D97-AF65-F5344CB8AC3E}">
        <p14:creationId xmlns:p14="http://schemas.microsoft.com/office/powerpoint/2010/main" val="288379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811D23-672A-4756-8680-CA2FEB0B85B0}"/>
              </a:ext>
            </a:extLst>
          </p:cNvPr>
          <p:cNvSpPr>
            <a:spLocks noGrp="1"/>
          </p:cNvSpPr>
          <p:nvPr>
            <p:ph type="title"/>
          </p:nvPr>
        </p:nvSpPr>
        <p:spPr>
          <a:xfrm>
            <a:off x="306415" y="590289"/>
            <a:ext cx="6216766" cy="658257"/>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solidFill>
                  <a:schemeClr val="tx1">
                    <a:lumMod val="65000"/>
                    <a:lumOff val="35000"/>
                  </a:schemeClr>
                </a:solidFill>
                <a:effectLst>
                  <a:outerShdw dist="38100" dir="2640000" algn="bl" rotWithShape="0">
                    <a:schemeClr val="tx2">
                      <a:lumMod val="75000"/>
                    </a:schemeClr>
                  </a:outerShdw>
                </a:effectLst>
                <a:latin typeface="Copperplate" panose="02000504000000020004" pitchFamily="2" charset="77"/>
              </a:rPr>
              <a:t>Stakeholder Analysis</a:t>
            </a:r>
          </a:p>
        </p:txBody>
      </p:sp>
      <p:pic>
        <p:nvPicPr>
          <p:cNvPr id="5" name="Content Placeholder 4">
            <a:extLst>
              <a:ext uri="{FF2B5EF4-FFF2-40B4-BE49-F238E27FC236}">
                <a16:creationId xmlns:a16="http://schemas.microsoft.com/office/drawing/2014/main" id="{114E7651-5048-44F8-BAAF-3CD4A566087F}"/>
              </a:ext>
            </a:extLst>
          </p:cNvPr>
          <p:cNvPicPr>
            <a:picLocks noGrp="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4778" y="1681895"/>
            <a:ext cx="7131798" cy="4552195"/>
          </a:xfrm>
          <a:prstGeom prst="rect">
            <a:avLst/>
          </a:prstGeom>
        </p:spPr>
      </p:pic>
      <p:sp>
        <p:nvSpPr>
          <p:cNvPr id="6" name="TextBox 5">
            <a:extLst>
              <a:ext uri="{FF2B5EF4-FFF2-40B4-BE49-F238E27FC236}">
                <a16:creationId xmlns:a16="http://schemas.microsoft.com/office/drawing/2014/main" id="{11F6951B-924B-4C77-9B21-3E3065E27192}"/>
              </a:ext>
            </a:extLst>
          </p:cNvPr>
          <p:cNvSpPr txBox="1"/>
          <p:nvPr/>
        </p:nvSpPr>
        <p:spPr>
          <a:xfrm>
            <a:off x="7126632" y="358456"/>
            <a:ext cx="4633993" cy="1323439"/>
          </a:xfrm>
          <a:prstGeom prst="rect">
            <a:avLst/>
          </a:prstGeom>
          <a:noFill/>
        </p:spPr>
        <p:txBody>
          <a:bodyPr wrap="square" rtlCol="0">
            <a:spAutoFit/>
          </a:bodyPr>
          <a:lstStyle/>
          <a:p>
            <a:r>
              <a:rPr lang="en-GB" sz="4000" b="1" dirty="0" err="1"/>
              <a:t>Mendelow’s</a:t>
            </a:r>
            <a:r>
              <a:rPr lang="en-GB" sz="4000" b="1" dirty="0"/>
              <a:t> Power- Interest Matrix</a:t>
            </a:r>
          </a:p>
        </p:txBody>
      </p:sp>
      <p:sp>
        <p:nvSpPr>
          <p:cNvPr id="2" name="TextBox 1">
            <a:extLst>
              <a:ext uri="{FF2B5EF4-FFF2-40B4-BE49-F238E27FC236}">
                <a16:creationId xmlns:a16="http://schemas.microsoft.com/office/drawing/2014/main" id="{63D146C1-43AD-7B43-BABF-D087F94F2665}"/>
              </a:ext>
            </a:extLst>
          </p:cNvPr>
          <p:cNvSpPr txBox="1"/>
          <p:nvPr/>
        </p:nvSpPr>
        <p:spPr>
          <a:xfrm>
            <a:off x="711488" y="6298107"/>
            <a:ext cx="3089189" cy="369332"/>
          </a:xfrm>
          <a:prstGeom prst="rect">
            <a:avLst/>
          </a:prstGeom>
          <a:noFill/>
        </p:spPr>
        <p:txBody>
          <a:bodyPr wrap="square" rtlCol="0">
            <a:spAutoFit/>
          </a:bodyPr>
          <a:lstStyle/>
          <a:p>
            <a:r>
              <a:rPr lang="en-GB" dirty="0"/>
              <a:t>(</a:t>
            </a:r>
            <a:r>
              <a:rPr lang="en-GB" dirty="0" err="1"/>
              <a:t>Mendelow</a:t>
            </a:r>
            <a:r>
              <a:rPr lang="en-GB" dirty="0"/>
              <a:t>, A. (1991). </a:t>
            </a:r>
            <a:endParaRPr lang="en-US" dirty="0"/>
          </a:p>
        </p:txBody>
      </p:sp>
      <p:sp>
        <p:nvSpPr>
          <p:cNvPr id="3" name="TextBox 2">
            <a:extLst>
              <a:ext uri="{FF2B5EF4-FFF2-40B4-BE49-F238E27FC236}">
                <a16:creationId xmlns:a16="http://schemas.microsoft.com/office/drawing/2014/main" id="{44DBE651-047D-9543-A1BD-B079CDDB03C4}"/>
              </a:ext>
            </a:extLst>
          </p:cNvPr>
          <p:cNvSpPr txBox="1"/>
          <p:nvPr/>
        </p:nvSpPr>
        <p:spPr>
          <a:xfrm>
            <a:off x="7366576" y="2115244"/>
            <a:ext cx="3113903" cy="2246769"/>
          </a:xfrm>
          <a:prstGeom prst="rect">
            <a:avLst/>
          </a:prstGeom>
          <a:noFill/>
        </p:spPr>
        <p:txBody>
          <a:bodyPr wrap="square" rtlCol="0">
            <a:spAutoFit/>
          </a:bodyPr>
          <a:lstStyle/>
          <a:p>
            <a:r>
              <a:rPr lang="en-US" sz="2000" b="1" dirty="0"/>
              <a:t>Four management techniques. </a:t>
            </a:r>
          </a:p>
          <a:p>
            <a:endParaRPr lang="en-US" sz="2000" i="1" dirty="0"/>
          </a:p>
          <a:p>
            <a:r>
              <a:rPr lang="en-US" sz="2000" i="1" dirty="0"/>
              <a:t>Interest in company.</a:t>
            </a:r>
          </a:p>
          <a:p>
            <a:endParaRPr lang="en-US" sz="2000" i="1" dirty="0"/>
          </a:p>
          <a:p>
            <a:r>
              <a:rPr lang="en-US" sz="2000" i="1" dirty="0"/>
              <a:t>Influence in company strategy.</a:t>
            </a:r>
          </a:p>
        </p:txBody>
      </p:sp>
    </p:spTree>
    <p:extLst>
      <p:ext uri="{BB962C8B-B14F-4D97-AF65-F5344CB8AC3E}">
        <p14:creationId xmlns:p14="http://schemas.microsoft.com/office/powerpoint/2010/main" val="199046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4A62-8854-7F46-92D4-6F2CFBDA1CE0}"/>
              </a:ext>
            </a:extLst>
          </p:cNvPr>
          <p:cNvSpPr>
            <a:spLocks noGrp="1"/>
          </p:cNvSpPr>
          <p:nvPr>
            <p:ph type="title"/>
          </p:nvPr>
        </p:nvSpPr>
        <p:spPr>
          <a:xfrm>
            <a:off x="503337" y="185845"/>
            <a:ext cx="10515600" cy="1325563"/>
          </a:xfrm>
        </p:spPr>
        <p:txBody>
          <a:bodyPr>
            <a:normAutofit/>
          </a:bodyPr>
          <a:lstStyle/>
          <a:p>
            <a:r>
              <a:rPr lang="en-US" sz="4000" dirty="0">
                <a:latin typeface="Copperplate" panose="02000504000000020004" pitchFamily="2" charset="77"/>
              </a:rPr>
              <a:t>RECOMMENDATIONS TO STRATEGY </a:t>
            </a:r>
          </a:p>
        </p:txBody>
      </p:sp>
      <p:pic>
        <p:nvPicPr>
          <p:cNvPr id="2050" name="Picture 2" descr="Image result for supermarket brand loyalty&quot;">
            <a:extLst>
              <a:ext uri="{FF2B5EF4-FFF2-40B4-BE49-F238E27FC236}">
                <a16:creationId xmlns:a16="http://schemas.microsoft.com/office/drawing/2014/main" id="{DF22C26F-18EE-41DD-B16C-74F2D85C2E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3337" y="2730843"/>
            <a:ext cx="3760187" cy="234708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ADE7894-C737-894F-BA45-1C5A52309B82}"/>
              </a:ext>
            </a:extLst>
          </p:cNvPr>
          <p:cNvSpPr/>
          <p:nvPr/>
        </p:nvSpPr>
        <p:spPr>
          <a:xfrm>
            <a:off x="3021422" y="1511408"/>
            <a:ext cx="8309134"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1. Introduce Loyalty Systems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4" name="TextBox 3">
            <a:extLst>
              <a:ext uri="{FF2B5EF4-FFF2-40B4-BE49-F238E27FC236}">
                <a16:creationId xmlns:a16="http://schemas.microsoft.com/office/drawing/2014/main" id="{A640E18C-D88C-244B-BC9A-D0C59FBB66D5}"/>
              </a:ext>
            </a:extLst>
          </p:cNvPr>
          <p:cNvSpPr txBox="1"/>
          <p:nvPr/>
        </p:nvSpPr>
        <p:spPr>
          <a:xfrm>
            <a:off x="4510215" y="2730843"/>
            <a:ext cx="6289589" cy="1477328"/>
          </a:xfrm>
          <a:prstGeom prst="rect">
            <a:avLst/>
          </a:prstGeom>
          <a:noFill/>
        </p:spPr>
        <p:txBody>
          <a:bodyPr wrap="square" rtlCol="0">
            <a:spAutoFit/>
          </a:bodyPr>
          <a:lstStyle/>
          <a:p>
            <a:pPr marL="285750" indent="-285750">
              <a:buFont typeface="Arial" panose="020B0604020202020204" pitchFamily="34" charset="0"/>
              <a:buChar char="•"/>
            </a:pPr>
            <a:r>
              <a:rPr lang="en-US" i="1" dirty="0"/>
              <a:t>Customers have high power in industry</a:t>
            </a:r>
            <a:r>
              <a:rPr lang="en-US" dirty="0"/>
              <a: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i="1" dirty="0"/>
              <a:t>Loyalty schemes encourage brand selection.</a:t>
            </a:r>
          </a:p>
          <a:p>
            <a:pPr marL="285750" indent="-285750">
              <a:buFont typeface="Arial" panose="020B0604020202020204" pitchFamily="34" charset="0"/>
              <a:buChar char="•"/>
            </a:pPr>
            <a:endParaRPr lang="en-US" i="1" dirty="0"/>
          </a:p>
          <a:p>
            <a:pPr marL="285750" indent="-285750">
              <a:buFont typeface="Arial" panose="020B0604020202020204" pitchFamily="34" charset="0"/>
              <a:buChar char="•"/>
            </a:pPr>
            <a:r>
              <a:rPr lang="en-US" i="1" dirty="0"/>
              <a:t>Creates data on their customers. </a:t>
            </a:r>
            <a:r>
              <a:rPr lang="en-GB" sz="1200" dirty="0"/>
              <a:t>(</a:t>
            </a:r>
            <a:r>
              <a:rPr lang="en-US" sz="1200" dirty="0" err="1"/>
              <a:t>Humby</a:t>
            </a:r>
            <a:r>
              <a:rPr lang="en-US" sz="1200" dirty="0"/>
              <a:t>, C., Hunt, T., &amp; Phillips, T. (2008)</a:t>
            </a:r>
            <a:r>
              <a:rPr lang="en-GB" sz="1200" dirty="0"/>
              <a:t>. </a:t>
            </a:r>
            <a:endParaRPr lang="en-US" sz="1200" i="1" dirty="0"/>
          </a:p>
        </p:txBody>
      </p:sp>
    </p:spTree>
    <p:extLst>
      <p:ext uri="{BB962C8B-B14F-4D97-AF65-F5344CB8AC3E}">
        <p14:creationId xmlns:p14="http://schemas.microsoft.com/office/powerpoint/2010/main" val="1405702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594358-0826-7446-A85D-A73AA695B3A2}"/>
              </a:ext>
            </a:extLst>
          </p:cNvPr>
          <p:cNvSpPr>
            <a:spLocks noGrp="1"/>
          </p:cNvSpPr>
          <p:nvPr>
            <p:ph type="title"/>
          </p:nvPr>
        </p:nvSpPr>
        <p:spPr>
          <a:xfrm>
            <a:off x="1302773" y="1064991"/>
            <a:ext cx="9586470" cy="8402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2. </a:t>
            </a:r>
            <a:r>
              <a:rPr lang="en-US" sz="5400" b="1" dirty="0">
                <a:ln w="9525">
                  <a:solidFill>
                    <a:schemeClr val="bg1"/>
                  </a:solidFill>
                  <a:prstDash val="solid"/>
                </a:ln>
                <a:effectLst>
                  <a:outerShdw blurRad="12700" dist="38100" dir="2700000" algn="tl" rotWithShape="0">
                    <a:schemeClr val="bg1">
                      <a:lumMod val="50000"/>
                    </a:schemeClr>
                  </a:outerShdw>
                </a:effectLst>
                <a:latin typeface="+mn-lt"/>
              </a:rPr>
              <a:t>Develop Online Sales Strategy </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mn-lt"/>
            </a:endParaRPr>
          </a:p>
        </p:txBody>
      </p:sp>
      <p:sp>
        <p:nvSpPr>
          <p:cNvPr id="6" name="TextBox 5">
            <a:extLst>
              <a:ext uri="{FF2B5EF4-FFF2-40B4-BE49-F238E27FC236}">
                <a16:creationId xmlns:a16="http://schemas.microsoft.com/office/drawing/2014/main" id="{8FDE6E25-C34B-C84C-AEC4-86B4A1D3D897}"/>
              </a:ext>
            </a:extLst>
          </p:cNvPr>
          <p:cNvSpPr txBox="1"/>
          <p:nvPr/>
        </p:nvSpPr>
        <p:spPr>
          <a:xfrm>
            <a:off x="4609070" y="2506973"/>
            <a:ext cx="5807676" cy="1554272"/>
          </a:xfrm>
          <a:prstGeom prst="rect">
            <a:avLst/>
          </a:prstGeom>
          <a:noFill/>
        </p:spPr>
        <p:txBody>
          <a:bodyPr wrap="square" rtlCol="0">
            <a:spAutoFit/>
          </a:bodyPr>
          <a:lstStyle/>
          <a:p>
            <a:pPr marL="285750" indent="-285750">
              <a:buFont typeface="Arial" panose="020B0604020202020204" pitchFamily="34" charset="0"/>
              <a:buChar char="•"/>
            </a:pPr>
            <a:r>
              <a:rPr lang="en-GB" i="1" dirty="0"/>
              <a:t>Online sales in the UK are now at 19.2% </a:t>
            </a:r>
            <a:r>
              <a:rPr lang="en-GB" sz="1100" dirty="0"/>
              <a:t>(Office for National Statistics. (2019). </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i="1" dirty="0"/>
              <a:t>Thirty nine percent of UK consumers report they purchased groceries online once or twice a month </a:t>
            </a:r>
            <a:r>
              <a:rPr lang="en-GB" sz="1200" i="1" dirty="0"/>
              <a:t>(Statista. (2019). </a:t>
            </a:r>
          </a:p>
        </p:txBody>
      </p:sp>
      <p:pic>
        <p:nvPicPr>
          <p:cNvPr id="7" name="Picture 6">
            <a:extLst>
              <a:ext uri="{FF2B5EF4-FFF2-40B4-BE49-F238E27FC236}">
                <a16:creationId xmlns:a16="http://schemas.microsoft.com/office/drawing/2014/main" id="{68E6D98C-177E-9444-A183-5174D1FA6A0D}"/>
              </a:ext>
            </a:extLst>
          </p:cNvPr>
          <p:cNvPicPr>
            <a:picLocks noChangeAspect="1"/>
          </p:cNvPicPr>
          <p:nvPr/>
        </p:nvPicPr>
        <p:blipFill>
          <a:blip r:embed="rId2"/>
          <a:stretch>
            <a:fillRect/>
          </a:stretch>
        </p:blipFill>
        <p:spPr>
          <a:xfrm>
            <a:off x="1627957" y="2506973"/>
            <a:ext cx="2144075" cy="2144075"/>
          </a:xfrm>
          <a:prstGeom prst="rect">
            <a:avLst/>
          </a:prstGeom>
        </p:spPr>
      </p:pic>
      <p:pic>
        <p:nvPicPr>
          <p:cNvPr id="4" name="Picture 4" descr="Image result for aldi text png">
            <a:extLst>
              <a:ext uri="{FF2B5EF4-FFF2-40B4-BE49-F238E27FC236}">
                <a16:creationId xmlns:a16="http://schemas.microsoft.com/office/drawing/2014/main" id="{66E12444-A1CE-9745-A213-28E380C1850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47046" y="2170182"/>
            <a:ext cx="2905898" cy="1113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46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96401A5-C383-5545-AE39-FE6C884AC6D6}"/>
              </a:ext>
            </a:extLst>
          </p:cNvPr>
          <p:cNvPicPr>
            <a:picLocks noGrp="1" noChangeAspect="1"/>
          </p:cNvPicPr>
          <p:nvPr>
            <p:ph idx="1"/>
          </p:nvPr>
        </p:nvPicPr>
        <p:blipFill>
          <a:blip r:embed="rId2"/>
          <a:stretch>
            <a:fillRect/>
          </a:stretch>
        </p:blipFill>
        <p:spPr>
          <a:xfrm>
            <a:off x="1007961" y="2273643"/>
            <a:ext cx="4380643" cy="3285482"/>
          </a:xfrm>
          <a:prstGeom prst="rect">
            <a:avLst/>
          </a:prstGeom>
        </p:spPr>
      </p:pic>
      <p:sp>
        <p:nvSpPr>
          <p:cNvPr id="5" name="Title 4">
            <a:extLst>
              <a:ext uri="{FF2B5EF4-FFF2-40B4-BE49-F238E27FC236}">
                <a16:creationId xmlns:a16="http://schemas.microsoft.com/office/drawing/2014/main" id="{20594358-0826-7446-A85D-A73AA695B3A2}"/>
              </a:ext>
            </a:extLst>
          </p:cNvPr>
          <p:cNvSpPr>
            <a:spLocks noGrp="1"/>
          </p:cNvSpPr>
          <p:nvPr>
            <p:ph type="title"/>
          </p:nvPr>
        </p:nvSpPr>
        <p:spPr>
          <a:xfrm>
            <a:off x="406672" y="1064991"/>
            <a:ext cx="11378692" cy="8402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3. </a:t>
            </a:r>
            <a:r>
              <a:rPr lang="en-US" sz="5400" b="1" dirty="0">
                <a:ln w="9525">
                  <a:solidFill>
                    <a:schemeClr val="bg1"/>
                  </a:solidFill>
                  <a:prstDash val="solid"/>
                </a:ln>
                <a:effectLst>
                  <a:outerShdw blurRad="12700" dist="38100" dir="2700000" algn="tl" rotWithShape="0">
                    <a:schemeClr val="bg1">
                      <a:lumMod val="50000"/>
                    </a:schemeClr>
                  </a:outerShdw>
                </a:effectLst>
                <a:latin typeface="+mn-lt"/>
              </a:rPr>
              <a:t>Extend it’s Specially Selected Range. </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mn-lt"/>
            </a:endParaRPr>
          </a:p>
        </p:txBody>
      </p:sp>
      <p:sp>
        <p:nvSpPr>
          <p:cNvPr id="6" name="TextBox 5">
            <a:extLst>
              <a:ext uri="{FF2B5EF4-FFF2-40B4-BE49-F238E27FC236}">
                <a16:creationId xmlns:a16="http://schemas.microsoft.com/office/drawing/2014/main" id="{8FDE6E25-C34B-C84C-AEC4-86B4A1D3D897}"/>
              </a:ext>
            </a:extLst>
          </p:cNvPr>
          <p:cNvSpPr txBox="1"/>
          <p:nvPr/>
        </p:nvSpPr>
        <p:spPr>
          <a:xfrm>
            <a:off x="5116756" y="2469903"/>
            <a:ext cx="5807676" cy="1846659"/>
          </a:xfrm>
          <a:prstGeom prst="rect">
            <a:avLst/>
          </a:prstGeom>
          <a:noFill/>
        </p:spPr>
        <p:txBody>
          <a:bodyPr wrap="square" rtlCol="0">
            <a:spAutoFit/>
          </a:bodyPr>
          <a:lstStyle/>
          <a:p>
            <a:pPr marL="285750" indent="-285750">
              <a:buFont typeface="Arial" panose="020B0604020202020204" pitchFamily="34" charset="0"/>
              <a:buChar char="•"/>
            </a:pPr>
            <a:r>
              <a:rPr lang="en-GB" i="1" dirty="0"/>
              <a:t>Attract a more affluent market. </a:t>
            </a:r>
            <a:r>
              <a:rPr lang="en-GB" sz="1200" dirty="0"/>
              <a:t>(Cox, J. (2019). </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i="1" dirty="0"/>
              <a:t>Higher profit margins. </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i="1" dirty="0"/>
              <a:t>Better quality/value perception.</a:t>
            </a:r>
          </a:p>
          <a:p>
            <a:pPr marL="285750" indent="-285750">
              <a:buFont typeface="Arial" panose="020B0604020202020204" pitchFamily="34" charset="0"/>
              <a:buChar char="•"/>
            </a:pPr>
            <a:endParaRPr lang="en-GB" sz="1200" i="1" dirty="0"/>
          </a:p>
          <a:p>
            <a:pPr marL="285750" indent="-285750">
              <a:buFont typeface="Arial" panose="020B0604020202020204" pitchFamily="34" charset="0"/>
              <a:buChar char="•"/>
            </a:pPr>
            <a:endParaRPr lang="en-GB" sz="1200" i="1" dirty="0"/>
          </a:p>
        </p:txBody>
      </p:sp>
    </p:spTree>
    <p:extLst>
      <p:ext uri="{BB962C8B-B14F-4D97-AF65-F5344CB8AC3E}">
        <p14:creationId xmlns:p14="http://schemas.microsoft.com/office/powerpoint/2010/main" val="3153150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CB16-0DF4-1B45-BB75-9D0F9792B5E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C449F74-F842-8948-99D5-BEE43A14E746}"/>
              </a:ext>
            </a:extLst>
          </p:cNvPr>
          <p:cNvSpPr>
            <a:spLocks noGrp="1"/>
          </p:cNvSpPr>
          <p:nvPr>
            <p:ph idx="1"/>
          </p:nvPr>
        </p:nvSpPr>
        <p:spPr>
          <a:xfrm>
            <a:off x="838200" y="1430209"/>
            <a:ext cx="8256373" cy="4351338"/>
          </a:xfrm>
        </p:spPr>
        <p:txBody>
          <a:bodyPr>
            <a:normAutofit fontScale="92500" lnSpcReduction="10000"/>
          </a:bodyPr>
          <a:lstStyle/>
          <a:p>
            <a:pPr marL="0" indent="0">
              <a:buNone/>
            </a:pPr>
            <a:r>
              <a:rPr lang="en-GB" sz="1100" dirty="0"/>
              <a:t>Butler, S. (2019).  </a:t>
            </a:r>
            <a:r>
              <a:rPr lang="en-GB" sz="1100" i="1" dirty="0"/>
              <a:t>Aldi profits dive as firm focuses on expansion and price cuts</a:t>
            </a:r>
            <a:r>
              <a:rPr lang="en-GB" sz="1100" dirty="0"/>
              <a:t>. The Guardian</a:t>
            </a:r>
            <a:r>
              <a:rPr lang="en-GB" sz="1400" dirty="0"/>
              <a:t>.  </a:t>
            </a:r>
            <a:r>
              <a:rPr lang="en-GB" sz="1100" dirty="0"/>
              <a:t>https://</a:t>
            </a:r>
            <a:r>
              <a:rPr lang="en-GB" sz="1100" dirty="0" err="1"/>
              <a:t>www.theguardian.com</a:t>
            </a:r>
            <a:r>
              <a:rPr lang="en-GB" sz="1100" dirty="0"/>
              <a:t>/business/2019/</a:t>
            </a:r>
            <a:r>
              <a:rPr lang="en-GB" sz="1100" dirty="0" err="1"/>
              <a:t>sep</a:t>
            </a:r>
            <a:r>
              <a:rPr lang="en-GB" sz="1100" dirty="0"/>
              <a:t>/16/</a:t>
            </a:r>
            <a:r>
              <a:rPr lang="en-GB" sz="1100" dirty="0" err="1"/>
              <a:t>aldi</a:t>
            </a:r>
            <a:r>
              <a:rPr lang="en-GB" sz="1100" dirty="0"/>
              <a:t>-profits-dive-as-firm-focuses-on-expansion-and-price-cuts</a:t>
            </a:r>
            <a:endParaRPr lang="en-US" sz="1100" dirty="0"/>
          </a:p>
          <a:p>
            <a:pPr marL="0" indent="0">
              <a:buNone/>
            </a:pPr>
            <a:r>
              <a:rPr lang="en-GB" sz="1100" dirty="0"/>
              <a:t>Cox, J. (2019). </a:t>
            </a:r>
            <a:r>
              <a:rPr lang="en-GB" sz="1100" i="1" dirty="0"/>
              <a:t>How Aldi went from small-town German discount supermarket to major threat for Tesco, Sainsbury and Co. </a:t>
            </a:r>
            <a:r>
              <a:rPr lang="en-GB" sz="1100" dirty="0"/>
              <a:t>The Independent. https://www.independent.co.uk/news/business/analysis-and-features/aldi-supermarket-latest-how-grow-small-germany-discount-why-uk-us-tesco-sainsbury-rival-a8142066.html</a:t>
            </a:r>
            <a:endParaRPr lang="en-US" sz="1100" dirty="0"/>
          </a:p>
          <a:p>
            <a:pPr marL="0" indent="0">
              <a:buNone/>
            </a:pPr>
            <a:r>
              <a:rPr lang="en-US" sz="1100" dirty="0"/>
              <a:t>Harrison, J., &amp; St. John, C. (2014). </a:t>
            </a:r>
            <a:r>
              <a:rPr lang="en-US" sz="1100" i="1" dirty="0"/>
              <a:t>Foundations in strategic management</a:t>
            </a:r>
            <a:r>
              <a:rPr lang="en-US" sz="1100" dirty="0"/>
              <a:t>. Boston: South-Western Cengage Learning.</a:t>
            </a:r>
            <a:endParaRPr lang="en-GB" sz="1100" dirty="0"/>
          </a:p>
          <a:p>
            <a:pPr marL="0" indent="0">
              <a:buNone/>
            </a:pPr>
            <a:r>
              <a:rPr lang="en-US" sz="1200" dirty="0" err="1"/>
              <a:t>Humby</a:t>
            </a:r>
            <a:r>
              <a:rPr lang="en-US" sz="1200" dirty="0"/>
              <a:t>, C., Hunt, T., &amp; Phillips, T. (2008). </a:t>
            </a:r>
            <a:r>
              <a:rPr lang="en-US" sz="1200" i="1" dirty="0"/>
              <a:t>Scoring points</a:t>
            </a:r>
            <a:r>
              <a:rPr lang="en-US" sz="1200" dirty="0"/>
              <a:t> (pp. 10-14). London: Kogan Page Ltd.</a:t>
            </a:r>
            <a:endParaRPr lang="en-GB" sz="1100" dirty="0"/>
          </a:p>
          <a:p>
            <a:pPr marL="0" indent="0">
              <a:buNone/>
            </a:pPr>
            <a:r>
              <a:rPr lang="en-GB" sz="1100" dirty="0"/>
              <a:t>Leeming, R. (2019). </a:t>
            </a:r>
            <a:r>
              <a:rPr lang="en-GB" sz="1100" i="1" dirty="0"/>
              <a:t>Aldi defends HR practices after scathing.</a:t>
            </a:r>
            <a:r>
              <a:rPr lang="en-GB" sz="1100" dirty="0"/>
              <a:t> https://www.hrreview.co.uk/hr-news/strategy-news/aldi-defends-hr-practices-scathing-channel-4-documentary/60055</a:t>
            </a:r>
          </a:p>
          <a:p>
            <a:pPr marL="0" indent="0">
              <a:buNone/>
            </a:pPr>
            <a:r>
              <a:rPr lang="en-GB" sz="1100" dirty="0"/>
              <a:t>Lintott, R. (2019). </a:t>
            </a:r>
            <a:r>
              <a:rPr lang="en-GB" sz="1100" i="1" dirty="0"/>
              <a:t>Aldi market share in the UK – Growth of the grocer. </a:t>
            </a:r>
            <a:r>
              <a:rPr lang="en-GB" sz="1100" dirty="0"/>
              <a:t>Verdict Retail.  https://www.retail-insight-network.com/features/</a:t>
            </a:r>
            <a:r>
              <a:rPr lang="en-GB" sz="1100" dirty="0" err="1"/>
              <a:t>aldi</a:t>
            </a:r>
            <a:r>
              <a:rPr lang="en-GB" sz="1100" dirty="0"/>
              <a:t>-market-share-</a:t>
            </a:r>
            <a:r>
              <a:rPr lang="en-GB" sz="1100" dirty="0" err="1"/>
              <a:t>uk</a:t>
            </a:r>
            <a:r>
              <a:rPr lang="en-GB" sz="1100" dirty="0"/>
              <a:t>/</a:t>
            </a:r>
          </a:p>
          <a:p>
            <a:pPr marL="0" indent="0">
              <a:buNone/>
            </a:pPr>
            <a:r>
              <a:rPr lang="en-GB" sz="1100" dirty="0"/>
              <a:t>MarketLine (2019). </a:t>
            </a:r>
            <a:r>
              <a:rPr lang="en-GB" sz="1100" i="1" dirty="0"/>
              <a:t>Aldi Stores Ltd.</a:t>
            </a:r>
            <a:r>
              <a:rPr lang="en-GB" sz="1100" dirty="0"/>
              <a:t> https://advantage-</a:t>
            </a:r>
            <a:r>
              <a:rPr lang="en-GB" sz="1100" dirty="0" err="1"/>
              <a:t>marketline</a:t>
            </a:r>
            <a:r>
              <a:rPr lang="en-GB" sz="1100" dirty="0"/>
              <a:t>-</a:t>
            </a:r>
            <a:r>
              <a:rPr lang="en-GB" sz="1100" dirty="0" err="1"/>
              <a:t>com.ezproxy.uwtsd.ac.uk</a:t>
            </a:r>
            <a:r>
              <a:rPr lang="en-GB" sz="1100" dirty="0"/>
              <a:t>/Company/Summary/aldi-stores-limited_2311250</a:t>
            </a:r>
            <a:endParaRPr lang="en-US" sz="1100" dirty="0"/>
          </a:p>
          <a:p>
            <a:pPr marL="0" indent="0">
              <a:buNone/>
            </a:pPr>
            <a:r>
              <a:rPr lang="en-GB" sz="1200" dirty="0" err="1"/>
              <a:t>Mendelow</a:t>
            </a:r>
            <a:r>
              <a:rPr lang="en-GB" sz="1200" dirty="0"/>
              <a:t>, A. (1991). </a:t>
            </a:r>
            <a:r>
              <a:rPr lang="en-GB" sz="1200" i="1" dirty="0"/>
              <a:t>Stakeholder mapping.</a:t>
            </a:r>
            <a:r>
              <a:rPr lang="en-GB" sz="1200" dirty="0"/>
              <a:t> Proceedings of the 2nd International Conference on Information Systems. Cambridge: MA.</a:t>
            </a:r>
            <a:endParaRPr lang="en-GB" sz="1100" dirty="0"/>
          </a:p>
          <a:p>
            <a:pPr marL="0" indent="0">
              <a:buNone/>
            </a:pPr>
            <a:r>
              <a:rPr lang="en-GB" sz="1100" dirty="0"/>
              <a:t>Office for National Statistics. (2019). </a:t>
            </a:r>
            <a:r>
              <a:rPr lang="en-GB" sz="1100" i="1" dirty="0"/>
              <a:t>Retail sales, Great Britain Statistics.</a:t>
            </a:r>
            <a:r>
              <a:rPr lang="en-GB" sz="1100" dirty="0"/>
              <a:t> https://</a:t>
            </a:r>
            <a:r>
              <a:rPr lang="en-GB" sz="1100" dirty="0" err="1"/>
              <a:t>www.ons.gov.uk</a:t>
            </a:r>
            <a:r>
              <a:rPr lang="en-GB" sz="1100" dirty="0"/>
              <a:t>/</a:t>
            </a:r>
            <a:r>
              <a:rPr lang="en-GB" sz="1100" dirty="0" err="1"/>
              <a:t>businessindustryandtrade</a:t>
            </a:r>
            <a:r>
              <a:rPr lang="en-GB" sz="1100" dirty="0"/>
              <a:t>/</a:t>
            </a:r>
            <a:r>
              <a:rPr lang="en-GB" sz="1100" dirty="0" err="1"/>
              <a:t>retailindustry</a:t>
            </a:r>
            <a:r>
              <a:rPr lang="en-GB" sz="1100" dirty="0"/>
              <a:t>/bulletins/</a:t>
            </a:r>
            <a:r>
              <a:rPr lang="en-GB" sz="1100" dirty="0" err="1"/>
              <a:t>retailsales</a:t>
            </a:r>
            <a:r>
              <a:rPr lang="en-GB" sz="1100" dirty="0"/>
              <a:t>/october2019</a:t>
            </a:r>
          </a:p>
          <a:p>
            <a:pPr marL="0" indent="0">
              <a:buNone/>
            </a:pPr>
            <a:r>
              <a:rPr lang="en-GB" sz="1100" dirty="0"/>
              <a:t>Parnell, J. (2014). </a:t>
            </a:r>
            <a:r>
              <a:rPr lang="en-GB" sz="1100" i="1" dirty="0"/>
              <a:t>Strategic management</a:t>
            </a:r>
            <a:r>
              <a:rPr lang="en-GB" sz="1100" dirty="0"/>
              <a:t>. Los Angeles: SAGE.</a:t>
            </a:r>
          </a:p>
          <a:p>
            <a:pPr marL="0" indent="0">
              <a:buNone/>
            </a:pPr>
            <a:r>
              <a:rPr lang="en-GB" sz="1100" dirty="0"/>
              <a:t>Ruddick, G. (2013). </a:t>
            </a:r>
            <a:r>
              <a:rPr lang="en-GB" sz="1100" i="1" dirty="0"/>
              <a:t>Aldi: a history of the low-cost supermarket.</a:t>
            </a:r>
            <a:r>
              <a:rPr lang="en-GB" sz="1100" dirty="0"/>
              <a:t> Telegraph. https://www.telegraph.co.uk/finance/newsbysector/retailandconsumer/10343032/Aldi-a-history-of-the-low-cost-supermarket.html</a:t>
            </a:r>
          </a:p>
          <a:p>
            <a:pPr marL="0" indent="0">
              <a:buNone/>
            </a:pPr>
            <a:r>
              <a:rPr lang="en-GB" sz="1100" dirty="0"/>
              <a:t>Statista (2019a). </a:t>
            </a:r>
            <a:r>
              <a:rPr lang="en-GB" sz="1100" i="1" dirty="0"/>
              <a:t>Supermarkets in the United Kingdom (UK)</a:t>
            </a:r>
            <a:r>
              <a:rPr lang="en-GB" sz="1100" dirty="0"/>
              <a:t>. https://</a:t>
            </a:r>
            <a:r>
              <a:rPr lang="en-GB" sz="1100" dirty="0" err="1"/>
              <a:t>www.statista.com</a:t>
            </a:r>
            <a:r>
              <a:rPr lang="en-GB" sz="1100" dirty="0"/>
              <a:t>/topics/1983/supermarkets-in-the-united-kingdom-</a:t>
            </a:r>
            <a:r>
              <a:rPr lang="en-GB" sz="1100" dirty="0" err="1"/>
              <a:t>uk</a:t>
            </a:r>
            <a:r>
              <a:rPr lang="en-GB" sz="1100" dirty="0"/>
              <a:t>/</a:t>
            </a:r>
          </a:p>
          <a:p>
            <a:pPr marL="0" indent="0">
              <a:buNone/>
            </a:pPr>
            <a:r>
              <a:rPr lang="en-GB" sz="1100" dirty="0"/>
              <a:t>Wood, Z. (2017). </a:t>
            </a:r>
            <a:r>
              <a:rPr lang="en-GB" sz="1100" i="1" dirty="0"/>
              <a:t>Aldi plans to open up to eight stores in some UK towns</a:t>
            </a:r>
            <a:r>
              <a:rPr lang="en-GB" sz="1100" dirty="0"/>
              <a:t>. https://</a:t>
            </a:r>
            <a:r>
              <a:rPr lang="en-GB" sz="1100" dirty="0" err="1"/>
              <a:t>www.theguardian.com</a:t>
            </a:r>
            <a:r>
              <a:rPr lang="en-GB" sz="1100" dirty="0"/>
              <a:t>/business/2017/may/11/aldi-plans-uk-supermarket-for-every-30000-people</a:t>
            </a:r>
          </a:p>
          <a:p>
            <a:endParaRPr lang="en-GB" dirty="0"/>
          </a:p>
          <a:p>
            <a:endParaRPr lang="en-US" dirty="0"/>
          </a:p>
        </p:txBody>
      </p:sp>
    </p:spTree>
    <p:extLst>
      <p:ext uri="{BB962C8B-B14F-4D97-AF65-F5344CB8AC3E}">
        <p14:creationId xmlns:p14="http://schemas.microsoft.com/office/powerpoint/2010/main" val="2680518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TotalTime>
  <Words>423</Words>
  <Application>Microsoft Macintosh PowerPoint</Application>
  <PresentationFormat>Widescreen</PresentationFormat>
  <Paragraphs>90</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Bahnschrift</vt:lpstr>
      <vt:lpstr>Bahnschrift Condensed</vt:lpstr>
      <vt:lpstr>Calibri</vt:lpstr>
      <vt:lpstr>Calibri Light</vt:lpstr>
      <vt:lpstr>Copperplate</vt:lpstr>
      <vt:lpstr>Office Theme</vt:lpstr>
      <vt:lpstr>ALDI UK STRATEGIC POSITION  Matthew Kilgariff 1705241</vt:lpstr>
      <vt:lpstr>PowerPoint Presentation</vt:lpstr>
      <vt:lpstr>PowerPoint Presentation</vt:lpstr>
      <vt:lpstr>PowerPoint Presentation</vt:lpstr>
      <vt:lpstr>PowerPoint Presentation</vt:lpstr>
      <vt:lpstr>Bowman’s Strategic Clock</vt:lpstr>
      <vt:lpstr> </vt:lpstr>
      <vt:lpstr> </vt:lpstr>
      <vt:lpstr>Stakeholder Analysis</vt:lpstr>
      <vt:lpstr>RECOMMENDATIONS TO STRATEGY </vt:lpstr>
      <vt:lpstr>2. Develop Online Sales Strategy </vt:lpstr>
      <vt:lpstr>3. Extend it’s Specially Selected Range. </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INTRODUCTION</dc:title>
  <dc:creator>Microsoft Office User</dc:creator>
  <cp:lastModifiedBy>Microsoft Office User</cp:lastModifiedBy>
  <cp:revision>47</cp:revision>
  <dcterms:created xsi:type="dcterms:W3CDTF">2019-12-06T09:32:02Z</dcterms:created>
  <dcterms:modified xsi:type="dcterms:W3CDTF">2019-12-12T22:06:28Z</dcterms:modified>
</cp:coreProperties>
</file>