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38" r:id="rId1"/>
  </p:sldMasterIdLst>
  <p:notesMasterIdLst>
    <p:notesMasterId r:id="rId16"/>
  </p:notesMasterIdLst>
  <p:handoutMasterIdLst>
    <p:handoutMasterId r:id="rId17"/>
  </p:handoutMasterIdLst>
  <p:sldIdLst>
    <p:sldId id="308" r:id="rId2"/>
    <p:sldId id="317" r:id="rId3"/>
    <p:sldId id="315" r:id="rId4"/>
    <p:sldId id="300" r:id="rId5"/>
    <p:sldId id="319" r:id="rId6"/>
    <p:sldId id="311" r:id="rId7"/>
    <p:sldId id="318" r:id="rId8"/>
    <p:sldId id="302" r:id="rId9"/>
    <p:sldId id="303" r:id="rId10"/>
    <p:sldId id="305" r:id="rId11"/>
    <p:sldId id="306" r:id="rId12"/>
    <p:sldId id="316" r:id="rId13"/>
    <p:sldId id="314" r:id="rId14"/>
    <p:sldId id="31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79CC93D-E52E-4D84-901B-11D7331DD495}">
          <p14:sldIdLst/>
        </p14:section>
        <p14:section name="Overview and Objectives" id="{ABA716BF-3A5C-4ADB-94C9-CFEF84EBA240}">
          <p14:sldIdLst>
            <p14:sldId id="308"/>
            <p14:sldId id="317"/>
            <p14:sldId id="315"/>
            <p14:sldId id="300"/>
            <p14:sldId id="319"/>
            <p14:sldId id="311"/>
            <p14:sldId id="318"/>
            <p14:sldId id="302"/>
            <p14:sldId id="303"/>
            <p14:sldId id="305"/>
            <p14:sldId id="306"/>
            <p14:sldId id="316"/>
            <p14:sldId id="314"/>
            <p14:sldId id="31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9ED6"/>
    <a:srgbClr val="003300"/>
  </p:clrMru>
  <p:extLst>
    <p:ext uri="{E76CE94A-603C-4142-B9EB-6D1370010A27}">
      <p14:discardImageEditData xmlns:p14="http://schemas.microsoft.com/office/powerpoint/2010/main" val="1"/>
    </p:ext>
    <p:ext uri="{D31A062A-798A-4329-ABDD-BBA856620510}">
      <p14:defaultImageDpi xmlns:p14="http://schemas.microsoft.com/office/powerpoint/2010/main" val="96"/>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91" autoAdjust="0"/>
    <p:restoredTop sz="76111" autoAdjust="0"/>
  </p:normalViewPr>
  <p:slideViewPr>
    <p:cSldViewPr>
      <p:cViewPr varScale="1">
        <p:scale>
          <a:sx n="81" d="100"/>
          <a:sy n="81" d="100"/>
        </p:scale>
        <p:origin x="2280" y="176"/>
      </p:cViewPr>
      <p:guideLst>
        <p:guide orient="horz" pos="2160"/>
        <p:guide pos="2880"/>
      </p:guideLst>
    </p:cSldViewPr>
  </p:slideViewPr>
  <p:notesTextViewPr>
    <p:cViewPr>
      <p:scale>
        <a:sx n="100" d="100"/>
        <a:sy n="100" d="100"/>
      </p:scale>
      <p:origin x="0" y="0"/>
    </p:cViewPr>
  </p:notesTextViewPr>
  <p:sorterViewPr>
    <p:cViewPr>
      <p:scale>
        <a:sx n="154" d="100"/>
        <a:sy n="154" d="100"/>
      </p:scale>
      <p:origin x="0" y="0"/>
    </p:cViewPr>
  </p:sorterViewPr>
  <p:notesViewPr>
    <p:cSldViewPr>
      <p:cViewPr varScale="1">
        <p:scale>
          <a:sx n="83" d="100"/>
          <a:sy n="83" d="100"/>
        </p:scale>
        <p:origin x="-3144"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3FEF19-6D5B-4A65-BBC8-32856657F81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355ECCE-8CC6-41A1-B929-93F1AF904E0C}">
      <dgm:prSet phldrT="[Text]" custT="1"/>
      <dgm:spPr/>
      <dgm:t>
        <a:bodyPr/>
        <a:lstStyle/>
        <a:p>
          <a:r>
            <a:rPr lang="en-US" sz="5400" dirty="0">
              <a:latin typeface="Times New Roman" panose="02020603050405020304" pitchFamily="18" charset="0"/>
              <a:cs typeface="Times New Roman" panose="02020603050405020304" pitchFamily="18" charset="0"/>
            </a:rPr>
            <a:t>Short Term</a:t>
          </a:r>
        </a:p>
      </dgm:t>
    </dgm:pt>
    <dgm:pt modelId="{9CC5F00F-3564-4A31-8701-E85D33AAD216}" type="parTrans" cxnId="{BB978EEF-6888-4FF7-A9D3-480451A2308B}">
      <dgm:prSet/>
      <dgm:spPr/>
      <dgm:t>
        <a:bodyPr/>
        <a:lstStyle/>
        <a:p>
          <a:endParaRPr lang="en-US"/>
        </a:p>
      </dgm:t>
    </dgm:pt>
    <dgm:pt modelId="{2B66D9D6-F774-4D3F-AEC7-AA70F66DF184}" type="sibTrans" cxnId="{BB978EEF-6888-4FF7-A9D3-480451A2308B}">
      <dgm:prSet/>
      <dgm:spPr/>
      <dgm:t>
        <a:bodyPr/>
        <a:lstStyle/>
        <a:p>
          <a:endParaRPr lang="en-US"/>
        </a:p>
      </dgm:t>
    </dgm:pt>
    <dgm:pt modelId="{57A34E53-30DA-4768-BD6A-8454239897E2}">
      <dgm:prSet phldrT="[Text]" custT="1"/>
      <dgm:spPr/>
      <dgm:t>
        <a:bodyPr/>
        <a:lstStyle/>
        <a:p>
          <a:r>
            <a:rPr lang="en-US" sz="5400" dirty="0">
              <a:latin typeface="Times New Roman" panose="02020603050405020304" pitchFamily="18" charset="0"/>
              <a:cs typeface="Times New Roman" panose="02020603050405020304" pitchFamily="18" charset="0"/>
            </a:rPr>
            <a:t>Long Term</a:t>
          </a:r>
        </a:p>
      </dgm:t>
    </dgm:pt>
    <dgm:pt modelId="{95CF80C1-1E84-456F-807C-A818E342C4D1}" type="parTrans" cxnId="{A54B238B-13F6-4AB2-9F3A-CD2F5ADBF887}">
      <dgm:prSet/>
      <dgm:spPr/>
      <dgm:t>
        <a:bodyPr/>
        <a:lstStyle/>
        <a:p>
          <a:endParaRPr lang="en-US"/>
        </a:p>
      </dgm:t>
    </dgm:pt>
    <dgm:pt modelId="{5B912253-E5B4-4E3B-8A7B-D08D08D9EBAB}" type="sibTrans" cxnId="{A54B238B-13F6-4AB2-9F3A-CD2F5ADBF887}">
      <dgm:prSet/>
      <dgm:spPr/>
      <dgm:t>
        <a:bodyPr/>
        <a:lstStyle/>
        <a:p>
          <a:endParaRPr lang="en-US"/>
        </a:p>
      </dgm:t>
    </dgm:pt>
    <dgm:pt modelId="{32AEA3F3-B702-4AD8-AA1A-47C00854744C}" type="pres">
      <dgm:prSet presAssocID="{543FEF19-6D5B-4A65-BBC8-32856657F81C}" presName="diagram" presStyleCnt="0">
        <dgm:presLayoutVars>
          <dgm:dir/>
          <dgm:resizeHandles val="exact"/>
        </dgm:presLayoutVars>
      </dgm:prSet>
      <dgm:spPr/>
    </dgm:pt>
    <dgm:pt modelId="{30279117-67A8-4BA1-A23B-49F809A4C91A}" type="pres">
      <dgm:prSet presAssocID="{1355ECCE-8CC6-41A1-B929-93F1AF904E0C}" presName="node" presStyleLbl="node1" presStyleIdx="0" presStyleCnt="2" custLinFactNeighborX="-59714" custLinFactNeighborY="43317">
        <dgm:presLayoutVars>
          <dgm:bulletEnabled val="1"/>
        </dgm:presLayoutVars>
      </dgm:prSet>
      <dgm:spPr/>
    </dgm:pt>
    <dgm:pt modelId="{6382E50E-7A36-495B-A636-48267AE2ECF5}" type="pres">
      <dgm:prSet presAssocID="{2B66D9D6-F774-4D3F-AEC7-AA70F66DF184}" presName="sibTrans" presStyleCnt="0"/>
      <dgm:spPr/>
    </dgm:pt>
    <dgm:pt modelId="{393EF6B1-4B04-4A90-AC05-7A59AAF031C9}" type="pres">
      <dgm:prSet presAssocID="{57A34E53-30DA-4768-BD6A-8454239897E2}" presName="node" presStyleLbl="node1" presStyleIdx="1" presStyleCnt="2" custLinFactNeighborX="62190" custLinFactNeighborY="16048">
        <dgm:presLayoutVars>
          <dgm:bulletEnabled val="1"/>
        </dgm:presLayoutVars>
      </dgm:prSet>
      <dgm:spPr/>
    </dgm:pt>
  </dgm:ptLst>
  <dgm:cxnLst>
    <dgm:cxn modelId="{5D428F5E-2FAE-4623-B48B-2469BCD9AB51}" type="presOf" srcId="{57A34E53-30DA-4768-BD6A-8454239897E2}" destId="{393EF6B1-4B04-4A90-AC05-7A59AAF031C9}" srcOrd="0" destOrd="0" presId="urn:microsoft.com/office/officeart/2005/8/layout/default"/>
    <dgm:cxn modelId="{A54B238B-13F6-4AB2-9F3A-CD2F5ADBF887}" srcId="{543FEF19-6D5B-4A65-BBC8-32856657F81C}" destId="{57A34E53-30DA-4768-BD6A-8454239897E2}" srcOrd="1" destOrd="0" parTransId="{95CF80C1-1E84-456F-807C-A818E342C4D1}" sibTransId="{5B912253-E5B4-4E3B-8A7B-D08D08D9EBAB}"/>
    <dgm:cxn modelId="{88F7BEA8-BDC4-4938-BD12-ADFA41B56228}" type="presOf" srcId="{1355ECCE-8CC6-41A1-B929-93F1AF904E0C}" destId="{30279117-67A8-4BA1-A23B-49F809A4C91A}" srcOrd="0" destOrd="0" presId="urn:microsoft.com/office/officeart/2005/8/layout/default"/>
    <dgm:cxn modelId="{4290F3B6-B7C6-4D42-87E3-32963F953949}" type="presOf" srcId="{543FEF19-6D5B-4A65-BBC8-32856657F81C}" destId="{32AEA3F3-B702-4AD8-AA1A-47C00854744C}" srcOrd="0" destOrd="0" presId="urn:microsoft.com/office/officeart/2005/8/layout/default"/>
    <dgm:cxn modelId="{BB978EEF-6888-4FF7-A9D3-480451A2308B}" srcId="{543FEF19-6D5B-4A65-BBC8-32856657F81C}" destId="{1355ECCE-8CC6-41A1-B929-93F1AF904E0C}" srcOrd="0" destOrd="0" parTransId="{9CC5F00F-3564-4A31-8701-E85D33AAD216}" sibTransId="{2B66D9D6-F774-4D3F-AEC7-AA70F66DF184}"/>
    <dgm:cxn modelId="{35D74F0C-2DAF-4325-9978-CB9137DF571B}" type="presParOf" srcId="{32AEA3F3-B702-4AD8-AA1A-47C00854744C}" destId="{30279117-67A8-4BA1-A23B-49F809A4C91A}" srcOrd="0" destOrd="0" presId="urn:microsoft.com/office/officeart/2005/8/layout/default"/>
    <dgm:cxn modelId="{C17B10FC-98DC-496C-A20A-7E34F68C590C}" type="presParOf" srcId="{32AEA3F3-B702-4AD8-AA1A-47C00854744C}" destId="{6382E50E-7A36-495B-A636-48267AE2ECF5}" srcOrd="1" destOrd="0" presId="urn:microsoft.com/office/officeart/2005/8/layout/default"/>
    <dgm:cxn modelId="{EE46EC8A-B718-4E9D-B12D-4176B349F52B}" type="presParOf" srcId="{32AEA3F3-B702-4AD8-AA1A-47C00854744C}" destId="{393EF6B1-4B04-4A90-AC05-7A59AAF031C9}"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645F4A-4359-4F24-BE09-601D5ECBFDD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300697B3-1B22-44CC-9474-B82F39C5F559}">
      <dgm:prSet phldrT="[Text]" custT="1"/>
      <dgm:spPr/>
      <dgm:t>
        <a:bodyPr/>
        <a:lstStyle/>
        <a:p>
          <a:r>
            <a:rPr lang="en-US" sz="2000" b="1" dirty="0">
              <a:latin typeface="Arial" pitchFamily="34" charset="0"/>
              <a:cs typeface="Arial" pitchFamily="34" charset="0"/>
            </a:rPr>
            <a:t>Linking talent acquisition to business objectives (Branham, 2005)</a:t>
          </a:r>
          <a:endParaRPr lang="en-US" sz="2000" dirty="0">
            <a:latin typeface="Arial" pitchFamily="34" charset="0"/>
            <a:cs typeface="Arial" pitchFamily="34" charset="0"/>
          </a:endParaRPr>
        </a:p>
      </dgm:t>
    </dgm:pt>
    <dgm:pt modelId="{08B4C806-3118-4E1E-9D16-EB0A39D48417}" type="parTrans" cxnId="{9033F929-22C3-4FC6-9F1B-34D2ADFDC389}">
      <dgm:prSet/>
      <dgm:spPr/>
      <dgm:t>
        <a:bodyPr/>
        <a:lstStyle/>
        <a:p>
          <a:endParaRPr lang="en-US"/>
        </a:p>
      </dgm:t>
    </dgm:pt>
    <dgm:pt modelId="{2A579656-C32C-4AB5-92CA-451C27C9963E}" type="sibTrans" cxnId="{9033F929-22C3-4FC6-9F1B-34D2ADFDC389}">
      <dgm:prSet/>
      <dgm:spPr/>
      <dgm:t>
        <a:bodyPr/>
        <a:lstStyle/>
        <a:p>
          <a:endParaRPr lang="en-US"/>
        </a:p>
      </dgm:t>
    </dgm:pt>
    <dgm:pt modelId="{D38BAC04-FF3A-4D18-B83F-100CEEB086CC}">
      <dgm:prSet phldrT="[Text]" custT="1"/>
      <dgm:spPr/>
      <dgm:t>
        <a:bodyPr/>
        <a:lstStyle/>
        <a:p>
          <a:r>
            <a:rPr lang="en-US" sz="2000" b="1" dirty="0">
              <a:latin typeface="Arial" pitchFamily="34" charset="0"/>
              <a:cs typeface="Arial" pitchFamily="34" charset="0"/>
            </a:rPr>
            <a:t>Focusing on better employer branding to gain a competitive edge (</a:t>
          </a:r>
          <a:r>
            <a:rPr lang="en-US" sz="2000" b="1" dirty="0" err="1">
              <a:latin typeface="Arial" pitchFamily="34" charset="0"/>
              <a:cs typeface="Arial" pitchFamily="34" charset="0"/>
            </a:rPr>
            <a:t>Saviom</a:t>
          </a:r>
          <a:r>
            <a:rPr lang="en-US" sz="2000" b="1" dirty="0">
              <a:latin typeface="Arial" pitchFamily="34" charset="0"/>
              <a:cs typeface="Arial" pitchFamily="34" charset="0"/>
            </a:rPr>
            <a:t>, 2022)</a:t>
          </a:r>
          <a:endParaRPr lang="en-US" sz="2000" dirty="0">
            <a:latin typeface="Arial" pitchFamily="34" charset="0"/>
            <a:cs typeface="Arial" pitchFamily="34" charset="0"/>
          </a:endParaRPr>
        </a:p>
      </dgm:t>
    </dgm:pt>
    <dgm:pt modelId="{2B38C63C-F6DC-40FF-9AD1-DDF7C4C5E05F}" type="parTrans" cxnId="{0E602872-2C63-48FB-86F5-1D61E21F311B}">
      <dgm:prSet/>
      <dgm:spPr/>
      <dgm:t>
        <a:bodyPr/>
        <a:lstStyle/>
        <a:p>
          <a:endParaRPr lang="en-US"/>
        </a:p>
      </dgm:t>
    </dgm:pt>
    <dgm:pt modelId="{2135B0C2-7D9E-4D74-BD98-7BD34B58F4D6}" type="sibTrans" cxnId="{0E602872-2C63-48FB-86F5-1D61E21F311B}">
      <dgm:prSet/>
      <dgm:spPr/>
      <dgm:t>
        <a:bodyPr/>
        <a:lstStyle/>
        <a:p>
          <a:endParaRPr lang="en-US"/>
        </a:p>
      </dgm:t>
    </dgm:pt>
    <dgm:pt modelId="{C3276EFD-45B8-433C-A317-963DF706F9D8}">
      <dgm:prSet phldrT="[Text]" custT="1"/>
      <dgm:spPr/>
      <dgm:t>
        <a:bodyPr/>
        <a:lstStyle/>
        <a:p>
          <a:r>
            <a:rPr lang="en-US" sz="2000" b="1" dirty="0">
              <a:latin typeface="Arial" pitchFamily="34" charset="0"/>
              <a:cs typeface="Arial" pitchFamily="34" charset="0"/>
            </a:rPr>
            <a:t>Attractive career paths (</a:t>
          </a:r>
          <a:r>
            <a:rPr lang="en-US" sz="2000" b="1" dirty="0" err="1">
              <a:latin typeface="Arial" pitchFamily="34" charset="0"/>
              <a:cs typeface="Arial" pitchFamily="34" charset="0"/>
            </a:rPr>
            <a:t>Sen</a:t>
          </a:r>
          <a:r>
            <a:rPr lang="en-US" sz="2000" b="1" dirty="0">
              <a:latin typeface="Arial" pitchFamily="34" charset="0"/>
              <a:cs typeface="Arial" pitchFamily="34" charset="0"/>
            </a:rPr>
            <a:t> and Bhattacharya,  2019) </a:t>
          </a:r>
          <a:endParaRPr lang="en-US" sz="2000" dirty="0">
            <a:latin typeface="Arial" pitchFamily="34" charset="0"/>
            <a:cs typeface="Arial" pitchFamily="34" charset="0"/>
          </a:endParaRPr>
        </a:p>
      </dgm:t>
    </dgm:pt>
    <dgm:pt modelId="{711A16DD-EB19-410F-936A-24D50C40885D}" type="parTrans" cxnId="{37B62492-F424-433C-8B3C-671093725014}">
      <dgm:prSet/>
      <dgm:spPr/>
      <dgm:t>
        <a:bodyPr/>
        <a:lstStyle/>
        <a:p>
          <a:endParaRPr lang="en-US"/>
        </a:p>
      </dgm:t>
    </dgm:pt>
    <dgm:pt modelId="{3B0D729B-675C-46A8-B267-F92C0C7EAB7F}" type="sibTrans" cxnId="{37B62492-F424-433C-8B3C-671093725014}">
      <dgm:prSet/>
      <dgm:spPr/>
      <dgm:t>
        <a:bodyPr/>
        <a:lstStyle/>
        <a:p>
          <a:endParaRPr lang="en-US"/>
        </a:p>
      </dgm:t>
    </dgm:pt>
    <dgm:pt modelId="{629E8028-573F-4356-A88C-35E920667E14}" type="pres">
      <dgm:prSet presAssocID="{56645F4A-4359-4F24-BE09-601D5ECBFDD6}" presName="linear" presStyleCnt="0">
        <dgm:presLayoutVars>
          <dgm:dir/>
          <dgm:animLvl val="lvl"/>
          <dgm:resizeHandles val="exact"/>
        </dgm:presLayoutVars>
      </dgm:prSet>
      <dgm:spPr/>
    </dgm:pt>
    <dgm:pt modelId="{80474A60-5809-4465-8C87-663F2044DF2A}" type="pres">
      <dgm:prSet presAssocID="{300697B3-1B22-44CC-9474-B82F39C5F559}" presName="parentLin" presStyleCnt="0"/>
      <dgm:spPr/>
    </dgm:pt>
    <dgm:pt modelId="{E67E0EEE-ADC6-45E6-A2A3-09C7AF536201}" type="pres">
      <dgm:prSet presAssocID="{300697B3-1B22-44CC-9474-B82F39C5F559}" presName="parentLeftMargin" presStyleLbl="node1" presStyleIdx="0" presStyleCnt="3"/>
      <dgm:spPr/>
    </dgm:pt>
    <dgm:pt modelId="{A9E19CC9-8A85-49B7-87BF-2EDBEF2336C0}" type="pres">
      <dgm:prSet presAssocID="{300697B3-1B22-44CC-9474-B82F39C5F559}" presName="parentText" presStyleLbl="node1" presStyleIdx="0" presStyleCnt="3" custScaleX="119913" custScaleY="357746">
        <dgm:presLayoutVars>
          <dgm:chMax val="0"/>
          <dgm:bulletEnabled val="1"/>
        </dgm:presLayoutVars>
      </dgm:prSet>
      <dgm:spPr/>
    </dgm:pt>
    <dgm:pt modelId="{A9D77829-3039-4240-8D42-0258FDC81594}" type="pres">
      <dgm:prSet presAssocID="{300697B3-1B22-44CC-9474-B82F39C5F559}" presName="negativeSpace" presStyleCnt="0"/>
      <dgm:spPr/>
    </dgm:pt>
    <dgm:pt modelId="{DAA45F21-B47C-4732-958F-90EFEFADC24C}" type="pres">
      <dgm:prSet presAssocID="{300697B3-1B22-44CC-9474-B82F39C5F559}" presName="childText" presStyleLbl="conFgAcc1" presStyleIdx="0" presStyleCnt="3">
        <dgm:presLayoutVars>
          <dgm:bulletEnabled val="1"/>
        </dgm:presLayoutVars>
      </dgm:prSet>
      <dgm:spPr/>
    </dgm:pt>
    <dgm:pt modelId="{26E2A811-DAA0-439A-B3EE-749949D9C45C}" type="pres">
      <dgm:prSet presAssocID="{2A579656-C32C-4AB5-92CA-451C27C9963E}" presName="spaceBetweenRectangles" presStyleCnt="0"/>
      <dgm:spPr/>
    </dgm:pt>
    <dgm:pt modelId="{21C864DE-4E13-4C49-AFD2-44285E4FCE45}" type="pres">
      <dgm:prSet presAssocID="{D38BAC04-FF3A-4D18-B83F-100CEEB086CC}" presName="parentLin" presStyleCnt="0"/>
      <dgm:spPr/>
    </dgm:pt>
    <dgm:pt modelId="{E1804084-3634-4DA7-9DD1-89A0D519B123}" type="pres">
      <dgm:prSet presAssocID="{D38BAC04-FF3A-4D18-B83F-100CEEB086CC}" presName="parentLeftMargin" presStyleLbl="node1" presStyleIdx="0" presStyleCnt="3"/>
      <dgm:spPr/>
    </dgm:pt>
    <dgm:pt modelId="{E0F86178-B801-40F5-A582-5A868B14A4FA}" type="pres">
      <dgm:prSet presAssocID="{D38BAC04-FF3A-4D18-B83F-100CEEB086CC}" presName="parentText" presStyleLbl="node1" presStyleIdx="1" presStyleCnt="3" custScaleX="119911" custScaleY="347282">
        <dgm:presLayoutVars>
          <dgm:chMax val="0"/>
          <dgm:bulletEnabled val="1"/>
        </dgm:presLayoutVars>
      </dgm:prSet>
      <dgm:spPr/>
    </dgm:pt>
    <dgm:pt modelId="{ABE2971D-FF3F-414D-A4DE-275D5A7FBBC3}" type="pres">
      <dgm:prSet presAssocID="{D38BAC04-FF3A-4D18-B83F-100CEEB086CC}" presName="negativeSpace" presStyleCnt="0"/>
      <dgm:spPr/>
    </dgm:pt>
    <dgm:pt modelId="{1C0FEE7F-4EB8-447F-A999-99443D99C3D6}" type="pres">
      <dgm:prSet presAssocID="{D38BAC04-FF3A-4D18-B83F-100CEEB086CC}" presName="childText" presStyleLbl="conFgAcc1" presStyleIdx="1" presStyleCnt="3">
        <dgm:presLayoutVars>
          <dgm:bulletEnabled val="1"/>
        </dgm:presLayoutVars>
      </dgm:prSet>
      <dgm:spPr/>
    </dgm:pt>
    <dgm:pt modelId="{1079190C-3865-4FE2-B603-979201604ACF}" type="pres">
      <dgm:prSet presAssocID="{2135B0C2-7D9E-4D74-BD98-7BD34B58F4D6}" presName="spaceBetweenRectangles" presStyleCnt="0"/>
      <dgm:spPr/>
    </dgm:pt>
    <dgm:pt modelId="{623BABA9-8171-431F-89AF-8D6924D42B40}" type="pres">
      <dgm:prSet presAssocID="{C3276EFD-45B8-433C-A317-963DF706F9D8}" presName="parentLin" presStyleCnt="0"/>
      <dgm:spPr/>
    </dgm:pt>
    <dgm:pt modelId="{D8A0F99C-7222-4A75-9CE9-024BF4C693E9}" type="pres">
      <dgm:prSet presAssocID="{C3276EFD-45B8-433C-A317-963DF706F9D8}" presName="parentLeftMargin" presStyleLbl="node1" presStyleIdx="1" presStyleCnt="3"/>
      <dgm:spPr/>
    </dgm:pt>
    <dgm:pt modelId="{3C633D0D-5825-4645-841F-19E9F8E3ABED}" type="pres">
      <dgm:prSet presAssocID="{C3276EFD-45B8-433C-A317-963DF706F9D8}" presName="parentText" presStyleLbl="node1" presStyleIdx="2" presStyleCnt="3" custScaleX="119913" custScaleY="305207">
        <dgm:presLayoutVars>
          <dgm:chMax val="0"/>
          <dgm:bulletEnabled val="1"/>
        </dgm:presLayoutVars>
      </dgm:prSet>
      <dgm:spPr/>
    </dgm:pt>
    <dgm:pt modelId="{D8FA8D48-16BE-4FED-906F-CC88D01D58B2}" type="pres">
      <dgm:prSet presAssocID="{C3276EFD-45B8-433C-A317-963DF706F9D8}" presName="negativeSpace" presStyleCnt="0"/>
      <dgm:spPr/>
    </dgm:pt>
    <dgm:pt modelId="{FA27002A-1E54-45B8-8DE5-D7C584D67489}" type="pres">
      <dgm:prSet presAssocID="{C3276EFD-45B8-433C-A317-963DF706F9D8}" presName="childText" presStyleLbl="conFgAcc1" presStyleIdx="2" presStyleCnt="3">
        <dgm:presLayoutVars>
          <dgm:bulletEnabled val="1"/>
        </dgm:presLayoutVars>
      </dgm:prSet>
      <dgm:spPr/>
    </dgm:pt>
  </dgm:ptLst>
  <dgm:cxnLst>
    <dgm:cxn modelId="{9BAEFE05-40F4-4CA8-B928-E698AE162742}" type="presOf" srcId="{D38BAC04-FF3A-4D18-B83F-100CEEB086CC}" destId="{E1804084-3634-4DA7-9DD1-89A0D519B123}" srcOrd="0" destOrd="0" presId="urn:microsoft.com/office/officeart/2005/8/layout/list1"/>
    <dgm:cxn modelId="{98BC3117-98F6-4D39-9D74-6F33F53F9EFA}" type="presOf" srcId="{300697B3-1B22-44CC-9474-B82F39C5F559}" destId="{A9E19CC9-8A85-49B7-87BF-2EDBEF2336C0}" srcOrd="1" destOrd="0" presId="urn:microsoft.com/office/officeart/2005/8/layout/list1"/>
    <dgm:cxn modelId="{9033F929-22C3-4FC6-9F1B-34D2ADFDC389}" srcId="{56645F4A-4359-4F24-BE09-601D5ECBFDD6}" destId="{300697B3-1B22-44CC-9474-B82F39C5F559}" srcOrd="0" destOrd="0" parTransId="{08B4C806-3118-4E1E-9D16-EB0A39D48417}" sibTransId="{2A579656-C32C-4AB5-92CA-451C27C9963E}"/>
    <dgm:cxn modelId="{DEB25E4D-7587-4BB5-B5C2-E4A669E3E11D}" type="presOf" srcId="{300697B3-1B22-44CC-9474-B82F39C5F559}" destId="{E67E0EEE-ADC6-45E6-A2A3-09C7AF536201}" srcOrd="0" destOrd="0" presId="urn:microsoft.com/office/officeart/2005/8/layout/list1"/>
    <dgm:cxn modelId="{618FC170-6F8C-42EF-9690-38CA6DEEC256}" type="presOf" srcId="{C3276EFD-45B8-433C-A317-963DF706F9D8}" destId="{3C633D0D-5825-4645-841F-19E9F8E3ABED}" srcOrd="1" destOrd="0" presId="urn:microsoft.com/office/officeart/2005/8/layout/list1"/>
    <dgm:cxn modelId="{0E602872-2C63-48FB-86F5-1D61E21F311B}" srcId="{56645F4A-4359-4F24-BE09-601D5ECBFDD6}" destId="{D38BAC04-FF3A-4D18-B83F-100CEEB086CC}" srcOrd="1" destOrd="0" parTransId="{2B38C63C-F6DC-40FF-9AD1-DDF7C4C5E05F}" sibTransId="{2135B0C2-7D9E-4D74-BD98-7BD34B58F4D6}"/>
    <dgm:cxn modelId="{37B62492-F424-433C-8B3C-671093725014}" srcId="{56645F4A-4359-4F24-BE09-601D5ECBFDD6}" destId="{C3276EFD-45B8-433C-A317-963DF706F9D8}" srcOrd="2" destOrd="0" parTransId="{711A16DD-EB19-410F-936A-24D50C40885D}" sibTransId="{3B0D729B-675C-46A8-B267-F92C0C7EAB7F}"/>
    <dgm:cxn modelId="{F4FB19D1-FF59-4B72-B8CF-2887C327E9A8}" type="presOf" srcId="{C3276EFD-45B8-433C-A317-963DF706F9D8}" destId="{D8A0F99C-7222-4A75-9CE9-024BF4C693E9}" srcOrd="0" destOrd="0" presId="urn:microsoft.com/office/officeart/2005/8/layout/list1"/>
    <dgm:cxn modelId="{4AD878D1-4EC1-4490-BC2E-1EBF75B4B0FC}" type="presOf" srcId="{D38BAC04-FF3A-4D18-B83F-100CEEB086CC}" destId="{E0F86178-B801-40F5-A582-5A868B14A4FA}" srcOrd="1" destOrd="0" presId="urn:microsoft.com/office/officeart/2005/8/layout/list1"/>
    <dgm:cxn modelId="{8CE65EEA-4C5B-4EE8-9343-02FF564BCC3B}" type="presOf" srcId="{56645F4A-4359-4F24-BE09-601D5ECBFDD6}" destId="{629E8028-573F-4356-A88C-35E920667E14}" srcOrd="0" destOrd="0" presId="urn:microsoft.com/office/officeart/2005/8/layout/list1"/>
    <dgm:cxn modelId="{E0DCA02F-5C89-4BB7-9D3B-C813115B512D}" type="presParOf" srcId="{629E8028-573F-4356-A88C-35E920667E14}" destId="{80474A60-5809-4465-8C87-663F2044DF2A}" srcOrd="0" destOrd="0" presId="urn:microsoft.com/office/officeart/2005/8/layout/list1"/>
    <dgm:cxn modelId="{EE7AE9B4-F650-4F3A-B40C-FCE6469634E7}" type="presParOf" srcId="{80474A60-5809-4465-8C87-663F2044DF2A}" destId="{E67E0EEE-ADC6-45E6-A2A3-09C7AF536201}" srcOrd="0" destOrd="0" presId="urn:microsoft.com/office/officeart/2005/8/layout/list1"/>
    <dgm:cxn modelId="{A0E57A52-B27F-4BDB-9762-F3982282DFD8}" type="presParOf" srcId="{80474A60-5809-4465-8C87-663F2044DF2A}" destId="{A9E19CC9-8A85-49B7-87BF-2EDBEF2336C0}" srcOrd="1" destOrd="0" presId="urn:microsoft.com/office/officeart/2005/8/layout/list1"/>
    <dgm:cxn modelId="{085F0445-6CD2-4120-ADAC-C4B1C37E3F10}" type="presParOf" srcId="{629E8028-573F-4356-A88C-35E920667E14}" destId="{A9D77829-3039-4240-8D42-0258FDC81594}" srcOrd="1" destOrd="0" presId="urn:microsoft.com/office/officeart/2005/8/layout/list1"/>
    <dgm:cxn modelId="{8884B7B3-4B90-4728-AF8A-4CF92D1E8470}" type="presParOf" srcId="{629E8028-573F-4356-A88C-35E920667E14}" destId="{DAA45F21-B47C-4732-958F-90EFEFADC24C}" srcOrd="2" destOrd="0" presId="urn:microsoft.com/office/officeart/2005/8/layout/list1"/>
    <dgm:cxn modelId="{B9867221-DA5C-4C2B-B5A7-49A37BA869F0}" type="presParOf" srcId="{629E8028-573F-4356-A88C-35E920667E14}" destId="{26E2A811-DAA0-439A-B3EE-749949D9C45C}" srcOrd="3" destOrd="0" presId="urn:microsoft.com/office/officeart/2005/8/layout/list1"/>
    <dgm:cxn modelId="{1A8C88B0-3E52-4D51-86B5-741C67ABEAAD}" type="presParOf" srcId="{629E8028-573F-4356-A88C-35E920667E14}" destId="{21C864DE-4E13-4C49-AFD2-44285E4FCE45}" srcOrd="4" destOrd="0" presId="urn:microsoft.com/office/officeart/2005/8/layout/list1"/>
    <dgm:cxn modelId="{28285ADE-CE34-4D53-862A-F1E5D535FA5D}" type="presParOf" srcId="{21C864DE-4E13-4C49-AFD2-44285E4FCE45}" destId="{E1804084-3634-4DA7-9DD1-89A0D519B123}" srcOrd="0" destOrd="0" presId="urn:microsoft.com/office/officeart/2005/8/layout/list1"/>
    <dgm:cxn modelId="{2D4AF329-A303-4564-9FF0-243A00C9C96B}" type="presParOf" srcId="{21C864DE-4E13-4C49-AFD2-44285E4FCE45}" destId="{E0F86178-B801-40F5-A582-5A868B14A4FA}" srcOrd="1" destOrd="0" presId="urn:microsoft.com/office/officeart/2005/8/layout/list1"/>
    <dgm:cxn modelId="{EC1A678C-0211-44D4-892D-DE210F5DB057}" type="presParOf" srcId="{629E8028-573F-4356-A88C-35E920667E14}" destId="{ABE2971D-FF3F-414D-A4DE-275D5A7FBBC3}" srcOrd="5" destOrd="0" presId="urn:microsoft.com/office/officeart/2005/8/layout/list1"/>
    <dgm:cxn modelId="{7A60D2B0-0279-499D-88D9-B5B49985AE33}" type="presParOf" srcId="{629E8028-573F-4356-A88C-35E920667E14}" destId="{1C0FEE7F-4EB8-447F-A999-99443D99C3D6}" srcOrd="6" destOrd="0" presId="urn:microsoft.com/office/officeart/2005/8/layout/list1"/>
    <dgm:cxn modelId="{54BF6549-33FF-48BD-865C-9C71C4543D83}" type="presParOf" srcId="{629E8028-573F-4356-A88C-35E920667E14}" destId="{1079190C-3865-4FE2-B603-979201604ACF}" srcOrd="7" destOrd="0" presId="urn:microsoft.com/office/officeart/2005/8/layout/list1"/>
    <dgm:cxn modelId="{89C357F7-A8BA-40A3-8290-9891B43BB3DF}" type="presParOf" srcId="{629E8028-573F-4356-A88C-35E920667E14}" destId="{623BABA9-8171-431F-89AF-8D6924D42B40}" srcOrd="8" destOrd="0" presId="urn:microsoft.com/office/officeart/2005/8/layout/list1"/>
    <dgm:cxn modelId="{F86F1FE3-E14C-43F8-B694-0E7C94A29C32}" type="presParOf" srcId="{623BABA9-8171-431F-89AF-8D6924D42B40}" destId="{D8A0F99C-7222-4A75-9CE9-024BF4C693E9}" srcOrd="0" destOrd="0" presId="urn:microsoft.com/office/officeart/2005/8/layout/list1"/>
    <dgm:cxn modelId="{2E9AF59A-4786-4D0F-A148-EB52A8F2F668}" type="presParOf" srcId="{623BABA9-8171-431F-89AF-8D6924D42B40}" destId="{3C633D0D-5825-4645-841F-19E9F8E3ABED}" srcOrd="1" destOrd="0" presId="urn:microsoft.com/office/officeart/2005/8/layout/list1"/>
    <dgm:cxn modelId="{84370248-5EA9-4373-A8BB-D781436C9DB2}" type="presParOf" srcId="{629E8028-573F-4356-A88C-35E920667E14}" destId="{D8FA8D48-16BE-4FED-906F-CC88D01D58B2}" srcOrd="9" destOrd="0" presId="urn:microsoft.com/office/officeart/2005/8/layout/list1"/>
    <dgm:cxn modelId="{9FFB49B6-E8C7-4651-AC52-42FC2AA54EBB}" type="presParOf" srcId="{629E8028-573F-4356-A88C-35E920667E14}" destId="{FA27002A-1E54-45B8-8DE5-D7C584D6748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B06618-4295-4246-8132-909A6BDF26D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54D3FC7-7A0B-4A9F-85E4-AF415D1C5EA8}">
      <dgm:prSet phldrT="[Text]"/>
      <dgm:spPr/>
      <dgm:t>
        <a:bodyPr/>
        <a:lstStyle/>
        <a:p>
          <a:r>
            <a:rPr lang="en-US" dirty="0">
              <a:latin typeface="Times New Roman" panose="02020603050405020304" pitchFamily="18" charset="0"/>
              <a:cs typeface="Times New Roman" panose="02020603050405020304" pitchFamily="18" charset="0"/>
            </a:rPr>
            <a:t>Monetary Methods</a:t>
          </a:r>
        </a:p>
      </dgm:t>
    </dgm:pt>
    <dgm:pt modelId="{6DFBB1D2-F66D-4469-9EA1-A4D481E40183}" type="parTrans" cxnId="{D78CDF9C-0989-40AE-A447-3FAE8915E7BA}">
      <dgm:prSet/>
      <dgm:spPr/>
      <dgm:t>
        <a:bodyPr/>
        <a:lstStyle/>
        <a:p>
          <a:endParaRPr lang="en-US"/>
        </a:p>
      </dgm:t>
    </dgm:pt>
    <dgm:pt modelId="{2D389C3D-2CCB-4C14-9371-8401582B831E}" type="sibTrans" cxnId="{D78CDF9C-0989-40AE-A447-3FAE8915E7BA}">
      <dgm:prSet/>
      <dgm:spPr/>
      <dgm:t>
        <a:bodyPr/>
        <a:lstStyle/>
        <a:p>
          <a:endParaRPr lang="en-US"/>
        </a:p>
      </dgm:t>
    </dgm:pt>
    <dgm:pt modelId="{9339C481-EB54-4591-B3DA-41569353ADEF}">
      <dgm:prSet phldrT="[Text]"/>
      <dgm:spPr/>
      <dgm:t>
        <a:bodyPr/>
        <a:lstStyle/>
        <a:p>
          <a:r>
            <a:rPr lang="en-US" dirty="0">
              <a:latin typeface="Times New Roman" panose="02020603050405020304" pitchFamily="18" charset="0"/>
              <a:cs typeface="Times New Roman" panose="02020603050405020304" pitchFamily="18" charset="0"/>
            </a:rPr>
            <a:t>Non-monetary Methods</a:t>
          </a:r>
        </a:p>
      </dgm:t>
    </dgm:pt>
    <dgm:pt modelId="{8677DCC9-00C2-4E52-95C4-1F6CC4A952D2}" type="parTrans" cxnId="{1A5EAE44-0A90-48B2-9D76-237725359339}">
      <dgm:prSet/>
      <dgm:spPr/>
      <dgm:t>
        <a:bodyPr/>
        <a:lstStyle/>
        <a:p>
          <a:endParaRPr lang="en-US"/>
        </a:p>
      </dgm:t>
    </dgm:pt>
    <dgm:pt modelId="{66559389-5C52-4C83-B904-77CE76DF3A33}" type="sibTrans" cxnId="{1A5EAE44-0A90-48B2-9D76-237725359339}">
      <dgm:prSet/>
      <dgm:spPr/>
      <dgm:t>
        <a:bodyPr/>
        <a:lstStyle/>
        <a:p>
          <a:endParaRPr lang="en-US"/>
        </a:p>
      </dgm:t>
    </dgm:pt>
    <dgm:pt modelId="{8E8F1C92-B894-49EA-8A1C-BBC5A8DBB745}" type="pres">
      <dgm:prSet presAssocID="{32B06618-4295-4246-8132-909A6BDF26D7}" presName="diagram" presStyleCnt="0">
        <dgm:presLayoutVars>
          <dgm:dir/>
          <dgm:resizeHandles val="exact"/>
        </dgm:presLayoutVars>
      </dgm:prSet>
      <dgm:spPr/>
    </dgm:pt>
    <dgm:pt modelId="{22F1DEFD-871D-430E-88D3-AF3E5775DB47}" type="pres">
      <dgm:prSet presAssocID="{354D3FC7-7A0B-4A9F-85E4-AF415D1C5EA8}" presName="node" presStyleLbl="node1" presStyleIdx="0" presStyleCnt="2" custScaleX="38219" custScaleY="55785" custLinFactNeighborX="-2404" custLinFactNeighborY="-3898">
        <dgm:presLayoutVars>
          <dgm:bulletEnabled val="1"/>
        </dgm:presLayoutVars>
      </dgm:prSet>
      <dgm:spPr/>
    </dgm:pt>
    <dgm:pt modelId="{ABA5B7EB-14CD-423E-A60A-D24D511BCFFE}" type="pres">
      <dgm:prSet presAssocID="{2D389C3D-2CCB-4C14-9371-8401582B831E}" presName="sibTrans" presStyleCnt="0"/>
      <dgm:spPr/>
    </dgm:pt>
    <dgm:pt modelId="{57A43476-5BFB-470F-AF6D-B3D8007CB2DA}" type="pres">
      <dgm:prSet presAssocID="{9339C481-EB54-4591-B3DA-41569353ADEF}" presName="node" presStyleLbl="node1" presStyleIdx="1" presStyleCnt="2" custScaleX="44751" custScaleY="49668" custLinFactNeighborX="-1734" custLinFactNeighborY="13414">
        <dgm:presLayoutVars>
          <dgm:bulletEnabled val="1"/>
        </dgm:presLayoutVars>
      </dgm:prSet>
      <dgm:spPr/>
    </dgm:pt>
  </dgm:ptLst>
  <dgm:cxnLst>
    <dgm:cxn modelId="{1A5EAE44-0A90-48B2-9D76-237725359339}" srcId="{32B06618-4295-4246-8132-909A6BDF26D7}" destId="{9339C481-EB54-4591-B3DA-41569353ADEF}" srcOrd="1" destOrd="0" parTransId="{8677DCC9-00C2-4E52-95C4-1F6CC4A952D2}" sibTransId="{66559389-5C52-4C83-B904-77CE76DF3A33}"/>
    <dgm:cxn modelId="{45C65472-AEF2-40A1-98FB-3EBBC780F81E}" type="presOf" srcId="{32B06618-4295-4246-8132-909A6BDF26D7}" destId="{8E8F1C92-B894-49EA-8A1C-BBC5A8DBB745}" srcOrd="0" destOrd="0" presId="urn:microsoft.com/office/officeart/2005/8/layout/default"/>
    <dgm:cxn modelId="{D78CDF9C-0989-40AE-A447-3FAE8915E7BA}" srcId="{32B06618-4295-4246-8132-909A6BDF26D7}" destId="{354D3FC7-7A0B-4A9F-85E4-AF415D1C5EA8}" srcOrd="0" destOrd="0" parTransId="{6DFBB1D2-F66D-4469-9EA1-A4D481E40183}" sibTransId="{2D389C3D-2CCB-4C14-9371-8401582B831E}"/>
    <dgm:cxn modelId="{F5EB15A3-4882-43AA-896F-5D60F12C135A}" type="presOf" srcId="{9339C481-EB54-4591-B3DA-41569353ADEF}" destId="{57A43476-5BFB-470F-AF6D-B3D8007CB2DA}" srcOrd="0" destOrd="0" presId="urn:microsoft.com/office/officeart/2005/8/layout/default"/>
    <dgm:cxn modelId="{60F45BCE-1E5D-44CB-ACA8-B39FCC462572}" type="presOf" srcId="{354D3FC7-7A0B-4A9F-85E4-AF415D1C5EA8}" destId="{22F1DEFD-871D-430E-88D3-AF3E5775DB47}" srcOrd="0" destOrd="0" presId="urn:microsoft.com/office/officeart/2005/8/layout/default"/>
    <dgm:cxn modelId="{EDF86436-023C-44FE-A463-CD6FC64698AF}" type="presParOf" srcId="{8E8F1C92-B894-49EA-8A1C-BBC5A8DBB745}" destId="{22F1DEFD-871D-430E-88D3-AF3E5775DB47}" srcOrd="0" destOrd="0" presId="urn:microsoft.com/office/officeart/2005/8/layout/default"/>
    <dgm:cxn modelId="{1F36D499-E42D-487A-8A6F-03665429C47D}" type="presParOf" srcId="{8E8F1C92-B894-49EA-8A1C-BBC5A8DBB745}" destId="{ABA5B7EB-14CD-423E-A60A-D24D511BCFFE}" srcOrd="1" destOrd="0" presId="urn:microsoft.com/office/officeart/2005/8/layout/default"/>
    <dgm:cxn modelId="{9FE732F0-7A03-4259-9329-E9016840664E}" type="presParOf" srcId="{8E8F1C92-B894-49EA-8A1C-BBC5A8DBB745}" destId="{57A43476-5BFB-470F-AF6D-B3D8007CB2D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7EFECB-0F2B-4DAE-A0DF-5B43923144E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6345220-AADB-4DBC-9846-9EB80DB8E754}">
      <dgm:prSet phldrT="[Text]"/>
      <dgm:spPr/>
      <dgm:t>
        <a:bodyPr/>
        <a:lstStyle/>
        <a:p>
          <a:r>
            <a:rPr lang="en-US" b="1" dirty="0">
              <a:latin typeface="Times New Roman" panose="02020603050405020304" pitchFamily="18" charset="0"/>
              <a:cs typeface="Times New Roman" panose="02020603050405020304" pitchFamily="18" charset="0"/>
            </a:rPr>
            <a:t>Compensation (</a:t>
          </a:r>
          <a:r>
            <a:rPr lang="en-US" b="1" dirty="0" err="1">
              <a:latin typeface="Times New Roman" panose="02020603050405020304" pitchFamily="18" charset="0"/>
              <a:cs typeface="Times New Roman" panose="02020603050405020304" pitchFamily="18" charset="0"/>
            </a:rPr>
            <a:t>TouchBistro</a:t>
          </a:r>
          <a:r>
            <a:rPr lang="en-US" b="1" dirty="0">
              <a:latin typeface="Times New Roman" panose="02020603050405020304" pitchFamily="18" charset="0"/>
              <a:cs typeface="Times New Roman" panose="02020603050405020304" pitchFamily="18" charset="0"/>
            </a:rPr>
            <a:t>, 2023)</a:t>
          </a:r>
          <a:endParaRPr lang="en-US" dirty="0">
            <a:latin typeface="Times New Roman" panose="02020603050405020304" pitchFamily="18" charset="0"/>
            <a:cs typeface="Times New Roman" panose="02020603050405020304" pitchFamily="18" charset="0"/>
          </a:endParaRPr>
        </a:p>
      </dgm:t>
    </dgm:pt>
    <dgm:pt modelId="{AD4BA94C-F04D-47B2-9196-86F3A52089EA}" type="parTrans" cxnId="{32755BB4-06C4-484D-B4A3-7B9979E7891A}">
      <dgm:prSet/>
      <dgm:spPr/>
      <dgm:t>
        <a:bodyPr/>
        <a:lstStyle/>
        <a:p>
          <a:endParaRPr lang="en-US"/>
        </a:p>
      </dgm:t>
    </dgm:pt>
    <dgm:pt modelId="{3DDC93AE-CFBD-45A9-A939-391A4E601A33}" type="sibTrans" cxnId="{32755BB4-06C4-484D-B4A3-7B9979E7891A}">
      <dgm:prSet/>
      <dgm:spPr/>
      <dgm:t>
        <a:bodyPr/>
        <a:lstStyle/>
        <a:p>
          <a:endParaRPr lang="en-US"/>
        </a:p>
      </dgm:t>
    </dgm:pt>
    <dgm:pt modelId="{26A7C1E8-0461-415E-B010-2CA547E9B7C1}">
      <dgm:prSet phldrT="[Text]" custT="1"/>
      <dgm:spPr/>
      <dgm:t>
        <a:bodyPr/>
        <a:lstStyle/>
        <a:p>
          <a:r>
            <a:rPr lang="en-US" sz="4200" b="1" dirty="0">
              <a:latin typeface="Times New Roman" panose="02020603050405020304" pitchFamily="18" charset="0"/>
              <a:cs typeface="Times New Roman" panose="02020603050405020304" pitchFamily="18" charset="0"/>
            </a:rPr>
            <a:t>Profit-sharing (</a:t>
          </a:r>
          <a:r>
            <a:rPr lang="en-US" sz="4200" b="1" dirty="0" err="1">
              <a:latin typeface="Times New Roman" panose="02020603050405020304" pitchFamily="18" charset="0"/>
              <a:cs typeface="Times New Roman" panose="02020603050405020304" pitchFamily="18" charset="0"/>
            </a:rPr>
            <a:t>TouchBistro</a:t>
          </a:r>
          <a:r>
            <a:rPr lang="en-US" sz="4200" b="1" dirty="0">
              <a:latin typeface="Times New Roman" panose="02020603050405020304" pitchFamily="18" charset="0"/>
              <a:cs typeface="Times New Roman" panose="02020603050405020304" pitchFamily="18" charset="0"/>
            </a:rPr>
            <a:t>, 2023</a:t>
          </a:r>
          <a:r>
            <a:rPr lang="en-US" sz="1800" b="1" dirty="0">
              <a:latin typeface="Times New Roman" panose="02020603050405020304" pitchFamily="18" charset="0"/>
              <a:cs typeface="Times New Roman" panose="02020603050405020304" pitchFamily="18" charset="0"/>
            </a:rPr>
            <a:t>)</a:t>
          </a:r>
          <a:endParaRPr lang="en-US" sz="1800" dirty="0">
            <a:latin typeface="Times New Roman" panose="02020603050405020304" pitchFamily="18" charset="0"/>
            <a:cs typeface="Times New Roman" panose="02020603050405020304" pitchFamily="18" charset="0"/>
          </a:endParaRPr>
        </a:p>
      </dgm:t>
    </dgm:pt>
    <dgm:pt modelId="{6AF5D01B-736D-4739-A46F-BA42C348EBA0}" type="parTrans" cxnId="{CD472C97-3249-415E-BA09-F5380493B2D2}">
      <dgm:prSet/>
      <dgm:spPr/>
      <dgm:t>
        <a:bodyPr/>
        <a:lstStyle/>
        <a:p>
          <a:endParaRPr lang="en-US"/>
        </a:p>
      </dgm:t>
    </dgm:pt>
    <dgm:pt modelId="{03EBC337-D14E-481D-B2F8-60FFA4DDC967}" type="sibTrans" cxnId="{CD472C97-3249-415E-BA09-F5380493B2D2}">
      <dgm:prSet/>
      <dgm:spPr/>
      <dgm:t>
        <a:bodyPr/>
        <a:lstStyle/>
        <a:p>
          <a:endParaRPr lang="en-US"/>
        </a:p>
      </dgm:t>
    </dgm:pt>
    <dgm:pt modelId="{C6489F35-A14D-4DB2-9E7D-8BFA3F9C5EF4}" type="pres">
      <dgm:prSet presAssocID="{D97EFECB-0F2B-4DAE-A0DF-5B43923144ED}" presName="diagram" presStyleCnt="0">
        <dgm:presLayoutVars>
          <dgm:dir/>
          <dgm:resizeHandles val="exact"/>
        </dgm:presLayoutVars>
      </dgm:prSet>
      <dgm:spPr/>
    </dgm:pt>
    <dgm:pt modelId="{FCEBBD99-90DE-4728-84D4-F682316CF9FA}" type="pres">
      <dgm:prSet presAssocID="{86345220-AADB-4DBC-9846-9EB80DB8E754}" presName="node" presStyleLbl="node1" presStyleIdx="0" presStyleCnt="2">
        <dgm:presLayoutVars>
          <dgm:bulletEnabled val="1"/>
        </dgm:presLayoutVars>
      </dgm:prSet>
      <dgm:spPr/>
    </dgm:pt>
    <dgm:pt modelId="{BBD2A80E-27DA-4C7C-9BB7-A5D9B5F1A498}" type="pres">
      <dgm:prSet presAssocID="{3DDC93AE-CFBD-45A9-A939-391A4E601A33}" presName="sibTrans" presStyleCnt="0"/>
      <dgm:spPr/>
    </dgm:pt>
    <dgm:pt modelId="{AA38A994-BC01-48B6-AF53-94607095DF92}" type="pres">
      <dgm:prSet presAssocID="{26A7C1E8-0461-415E-B010-2CA547E9B7C1}" presName="node" presStyleLbl="node1" presStyleIdx="1" presStyleCnt="2">
        <dgm:presLayoutVars>
          <dgm:bulletEnabled val="1"/>
        </dgm:presLayoutVars>
      </dgm:prSet>
      <dgm:spPr/>
    </dgm:pt>
  </dgm:ptLst>
  <dgm:cxnLst>
    <dgm:cxn modelId="{8B60C90F-E6AB-432A-B306-90F98B89FE1D}" type="presOf" srcId="{D97EFECB-0F2B-4DAE-A0DF-5B43923144ED}" destId="{C6489F35-A14D-4DB2-9E7D-8BFA3F9C5EF4}" srcOrd="0" destOrd="0" presId="urn:microsoft.com/office/officeart/2005/8/layout/default"/>
    <dgm:cxn modelId="{10567E8B-422F-4325-9CB0-4ABC238E1403}" type="presOf" srcId="{86345220-AADB-4DBC-9846-9EB80DB8E754}" destId="{FCEBBD99-90DE-4728-84D4-F682316CF9FA}" srcOrd="0" destOrd="0" presId="urn:microsoft.com/office/officeart/2005/8/layout/default"/>
    <dgm:cxn modelId="{CD472C97-3249-415E-BA09-F5380493B2D2}" srcId="{D97EFECB-0F2B-4DAE-A0DF-5B43923144ED}" destId="{26A7C1E8-0461-415E-B010-2CA547E9B7C1}" srcOrd="1" destOrd="0" parTransId="{6AF5D01B-736D-4739-A46F-BA42C348EBA0}" sibTransId="{03EBC337-D14E-481D-B2F8-60FFA4DDC967}"/>
    <dgm:cxn modelId="{32755BB4-06C4-484D-B4A3-7B9979E7891A}" srcId="{D97EFECB-0F2B-4DAE-A0DF-5B43923144ED}" destId="{86345220-AADB-4DBC-9846-9EB80DB8E754}" srcOrd="0" destOrd="0" parTransId="{AD4BA94C-F04D-47B2-9196-86F3A52089EA}" sibTransId="{3DDC93AE-CFBD-45A9-A939-391A4E601A33}"/>
    <dgm:cxn modelId="{AD2B8DC5-FED0-46FD-8EDE-AF16DA7CA5F8}" type="presOf" srcId="{26A7C1E8-0461-415E-B010-2CA547E9B7C1}" destId="{AA38A994-BC01-48B6-AF53-94607095DF92}" srcOrd="0" destOrd="0" presId="urn:microsoft.com/office/officeart/2005/8/layout/default"/>
    <dgm:cxn modelId="{822AD788-21E7-4B98-A451-AE0C97F8AFB4}" type="presParOf" srcId="{C6489F35-A14D-4DB2-9E7D-8BFA3F9C5EF4}" destId="{FCEBBD99-90DE-4728-84D4-F682316CF9FA}" srcOrd="0" destOrd="0" presId="urn:microsoft.com/office/officeart/2005/8/layout/default"/>
    <dgm:cxn modelId="{932BB567-E73B-4646-A764-8697EBBC516D}" type="presParOf" srcId="{C6489F35-A14D-4DB2-9E7D-8BFA3F9C5EF4}" destId="{BBD2A80E-27DA-4C7C-9BB7-A5D9B5F1A498}" srcOrd="1" destOrd="0" presId="urn:microsoft.com/office/officeart/2005/8/layout/default"/>
    <dgm:cxn modelId="{F17EC131-AE76-4586-9095-706EBDC34F40}" type="presParOf" srcId="{C6489F35-A14D-4DB2-9E7D-8BFA3F9C5EF4}" destId="{AA38A994-BC01-48B6-AF53-94607095DF9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7EFECB-0F2B-4DAE-A0DF-5B43923144E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6345220-AADB-4DBC-9846-9EB80DB8E754}">
      <dgm:prSet phldrT="[Text]" custT="1"/>
      <dgm:spPr/>
      <dgm:t>
        <a:bodyPr/>
        <a:lstStyle/>
        <a:p>
          <a:r>
            <a:rPr lang="en-US" sz="2800" b="1" dirty="0">
              <a:latin typeface="Times New Roman" panose="02020603050405020304" pitchFamily="18" charset="0"/>
              <a:cs typeface="Times New Roman" panose="02020603050405020304" pitchFamily="18" charset="0"/>
            </a:rPr>
            <a:t>Professional Training and Personal Development (</a:t>
          </a:r>
          <a:r>
            <a:rPr lang="en-US" sz="2800" b="1" dirty="0" err="1">
              <a:latin typeface="Times New Roman" panose="02020603050405020304" pitchFamily="18" charset="0"/>
              <a:cs typeface="Times New Roman" panose="02020603050405020304" pitchFamily="18" charset="0"/>
            </a:rPr>
            <a:t>TouchBistro</a:t>
          </a:r>
          <a:r>
            <a:rPr lang="en-US" sz="2800" b="1" dirty="0">
              <a:latin typeface="Times New Roman" panose="02020603050405020304" pitchFamily="18" charset="0"/>
              <a:cs typeface="Times New Roman" panose="02020603050405020304" pitchFamily="18" charset="0"/>
            </a:rPr>
            <a:t>, 2023)</a:t>
          </a:r>
          <a:endParaRPr lang="en-US" sz="2800" dirty="0">
            <a:latin typeface="Times New Roman" panose="02020603050405020304" pitchFamily="18" charset="0"/>
            <a:cs typeface="Times New Roman" panose="02020603050405020304" pitchFamily="18" charset="0"/>
          </a:endParaRPr>
        </a:p>
      </dgm:t>
    </dgm:pt>
    <dgm:pt modelId="{AD4BA94C-F04D-47B2-9196-86F3A52089EA}" type="parTrans" cxnId="{32755BB4-06C4-484D-B4A3-7B9979E7891A}">
      <dgm:prSet/>
      <dgm:spPr/>
      <dgm:t>
        <a:bodyPr/>
        <a:lstStyle/>
        <a:p>
          <a:endParaRPr lang="en-US"/>
        </a:p>
      </dgm:t>
    </dgm:pt>
    <dgm:pt modelId="{3DDC93AE-CFBD-45A9-A939-391A4E601A33}" type="sibTrans" cxnId="{32755BB4-06C4-484D-B4A3-7B9979E7891A}">
      <dgm:prSet/>
      <dgm:spPr/>
      <dgm:t>
        <a:bodyPr/>
        <a:lstStyle/>
        <a:p>
          <a:endParaRPr lang="en-US"/>
        </a:p>
      </dgm:t>
    </dgm:pt>
    <dgm:pt modelId="{26A7C1E8-0461-415E-B010-2CA547E9B7C1}">
      <dgm:prSet phldrT="[Text]" custT="1"/>
      <dgm:spPr/>
      <dgm:t>
        <a:bodyPr/>
        <a:lstStyle/>
        <a:p>
          <a:r>
            <a:rPr lang="en-US" sz="2800" b="1" dirty="0">
              <a:latin typeface="Times New Roman" panose="02020603050405020304" pitchFamily="18" charset="0"/>
              <a:cs typeface="Times New Roman" panose="02020603050405020304" pitchFamily="18" charset="0"/>
            </a:rPr>
            <a:t>Allowing the Staff With Their Preferred Section Or Shift (The Restaurant Times, 2023)</a:t>
          </a:r>
          <a:endParaRPr lang="en-US" sz="2800" dirty="0">
            <a:latin typeface="Times New Roman" panose="02020603050405020304" pitchFamily="18" charset="0"/>
            <a:cs typeface="Times New Roman" panose="02020603050405020304" pitchFamily="18" charset="0"/>
          </a:endParaRPr>
        </a:p>
      </dgm:t>
    </dgm:pt>
    <dgm:pt modelId="{6AF5D01B-736D-4739-A46F-BA42C348EBA0}" type="parTrans" cxnId="{CD472C97-3249-415E-BA09-F5380493B2D2}">
      <dgm:prSet/>
      <dgm:spPr/>
      <dgm:t>
        <a:bodyPr/>
        <a:lstStyle/>
        <a:p>
          <a:endParaRPr lang="en-US"/>
        </a:p>
      </dgm:t>
    </dgm:pt>
    <dgm:pt modelId="{03EBC337-D14E-481D-B2F8-60FFA4DDC967}" type="sibTrans" cxnId="{CD472C97-3249-415E-BA09-F5380493B2D2}">
      <dgm:prSet/>
      <dgm:spPr/>
      <dgm:t>
        <a:bodyPr/>
        <a:lstStyle/>
        <a:p>
          <a:endParaRPr lang="en-US"/>
        </a:p>
      </dgm:t>
    </dgm:pt>
    <dgm:pt modelId="{C6489F35-A14D-4DB2-9E7D-8BFA3F9C5EF4}" type="pres">
      <dgm:prSet presAssocID="{D97EFECB-0F2B-4DAE-A0DF-5B43923144ED}" presName="diagram" presStyleCnt="0">
        <dgm:presLayoutVars>
          <dgm:dir/>
          <dgm:resizeHandles val="exact"/>
        </dgm:presLayoutVars>
      </dgm:prSet>
      <dgm:spPr/>
    </dgm:pt>
    <dgm:pt modelId="{FCEBBD99-90DE-4728-84D4-F682316CF9FA}" type="pres">
      <dgm:prSet presAssocID="{86345220-AADB-4DBC-9846-9EB80DB8E754}" presName="node" presStyleLbl="node1" presStyleIdx="0" presStyleCnt="2">
        <dgm:presLayoutVars>
          <dgm:bulletEnabled val="1"/>
        </dgm:presLayoutVars>
      </dgm:prSet>
      <dgm:spPr/>
    </dgm:pt>
    <dgm:pt modelId="{BBD2A80E-27DA-4C7C-9BB7-A5D9B5F1A498}" type="pres">
      <dgm:prSet presAssocID="{3DDC93AE-CFBD-45A9-A939-391A4E601A33}" presName="sibTrans" presStyleCnt="0"/>
      <dgm:spPr/>
    </dgm:pt>
    <dgm:pt modelId="{AA38A994-BC01-48B6-AF53-94607095DF92}" type="pres">
      <dgm:prSet presAssocID="{26A7C1E8-0461-415E-B010-2CA547E9B7C1}" presName="node" presStyleLbl="node1" presStyleIdx="1" presStyleCnt="2">
        <dgm:presLayoutVars>
          <dgm:bulletEnabled val="1"/>
        </dgm:presLayoutVars>
      </dgm:prSet>
      <dgm:spPr/>
    </dgm:pt>
  </dgm:ptLst>
  <dgm:cxnLst>
    <dgm:cxn modelId="{35B24952-C49A-4005-A865-E662E8284FE3}" type="presOf" srcId="{D97EFECB-0F2B-4DAE-A0DF-5B43923144ED}" destId="{C6489F35-A14D-4DB2-9E7D-8BFA3F9C5EF4}" srcOrd="0" destOrd="0" presId="urn:microsoft.com/office/officeart/2005/8/layout/default"/>
    <dgm:cxn modelId="{670CCB78-1C39-4D72-A1CD-47898BDC07F5}" type="presOf" srcId="{86345220-AADB-4DBC-9846-9EB80DB8E754}" destId="{FCEBBD99-90DE-4728-84D4-F682316CF9FA}" srcOrd="0" destOrd="0" presId="urn:microsoft.com/office/officeart/2005/8/layout/default"/>
    <dgm:cxn modelId="{CD472C97-3249-415E-BA09-F5380493B2D2}" srcId="{D97EFECB-0F2B-4DAE-A0DF-5B43923144ED}" destId="{26A7C1E8-0461-415E-B010-2CA547E9B7C1}" srcOrd="1" destOrd="0" parTransId="{6AF5D01B-736D-4739-A46F-BA42C348EBA0}" sibTransId="{03EBC337-D14E-481D-B2F8-60FFA4DDC967}"/>
    <dgm:cxn modelId="{32755BB4-06C4-484D-B4A3-7B9979E7891A}" srcId="{D97EFECB-0F2B-4DAE-A0DF-5B43923144ED}" destId="{86345220-AADB-4DBC-9846-9EB80DB8E754}" srcOrd="0" destOrd="0" parTransId="{AD4BA94C-F04D-47B2-9196-86F3A52089EA}" sibTransId="{3DDC93AE-CFBD-45A9-A939-391A4E601A33}"/>
    <dgm:cxn modelId="{3E1487C7-F419-4013-B4DC-B4FD2C5175D2}" type="presOf" srcId="{26A7C1E8-0461-415E-B010-2CA547E9B7C1}" destId="{AA38A994-BC01-48B6-AF53-94607095DF92}" srcOrd="0" destOrd="0" presId="urn:microsoft.com/office/officeart/2005/8/layout/default"/>
    <dgm:cxn modelId="{69A988F2-7EB8-4635-9DB5-5F0F7F93F202}" type="presParOf" srcId="{C6489F35-A14D-4DB2-9E7D-8BFA3F9C5EF4}" destId="{FCEBBD99-90DE-4728-84D4-F682316CF9FA}" srcOrd="0" destOrd="0" presId="urn:microsoft.com/office/officeart/2005/8/layout/default"/>
    <dgm:cxn modelId="{0966C45C-14F2-4758-B27A-AB6E9D33BB16}" type="presParOf" srcId="{C6489F35-A14D-4DB2-9E7D-8BFA3F9C5EF4}" destId="{BBD2A80E-27DA-4C7C-9BB7-A5D9B5F1A498}" srcOrd="1" destOrd="0" presId="urn:microsoft.com/office/officeart/2005/8/layout/default"/>
    <dgm:cxn modelId="{2F559109-CFC6-426B-B5AA-662C8433040F}" type="presParOf" srcId="{C6489F35-A14D-4DB2-9E7D-8BFA3F9C5EF4}" destId="{AA38A994-BC01-48B6-AF53-94607095DF9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79117-67A8-4BA1-A23B-49F809A4C91A}">
      <dsp:nvSpPr>
        <dsp:cNvPr id="0" name=""/>
        <dsp:cNvSpPr/>
      </dsp:nvSpPr>
      <dsp:spPr>
        <a:xfrm>
          <a:off x="0" y="812791"/>
          <a:ext cx="3125390" cy="187523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Times New Roman" panose="02020603050405020304" pitchFamily="18" charset="0"/>
              <a:cs typeface="Times New Roman" panose="02020603050405020304" pitchFamily="18" charset="0"/>
            </a:rPr>
            <a:t>Short Term</a:t>
          </a:r>
        </a:p>
      </dsp:txBody>
      <dsp:txXfrm>
        <a:off x="0" y="812791"/>
        <a:ext cx="3125390" cy="1875234"/>
      </dsp:txXfrm>
    </dsp:sp>
    <dsp:sp modelId="{393EF6B1-4B04-4A90-AC05-7A59AAF031C9}">
      <dsp:nvSpPr>
        <dsp:cNvPr id="0" name=""/>
        <dsp:cNvSpPr/>
      </dsp:nvSpPr>
      <dsp:spPr>
        <a:xfrm>
          <a:off x="2970609" y="2188765"/>
          <a:ext cx="3125390" cy="187523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Times New Roman" panose="02020603050405020304" pitchFamily="18" charset="0"/>
              <a:cs typeface="Times New Roman" panose="02020603050405020304" pitchFamily="18" charset="0"/>
            </a:rPr>
            <a:t>Long Term</a:t>
          </a:r>
        </a:p>
      </dsp:txBody>
      <dsp:txXfrm>
        <a:off x="2970609" y="2188765"/>
        <a:ext cx="3125390" cy="18752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45F21-B47C-4732-958F-90EFEFADC24C}">
      <dsp:nvSpPr>
        <dsp:cNvPr id="0" name=""/>
        <dsp:cNvSpPr/>
      </dsp:nvSpPr>
      <dsp:spPr>
        <a:xfrm>
          <a:off x="0" y="1066566"/>
          <a:ext cx="77470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E19CC9-8A85-49B7-87BF-2EDBEF2336C0}">
      <dsp:nvSpPr>
        <dsp:cNvPr id="0" name=""/>
        <dsp:cNvSpPr/>
      </dsp:nvSpPr>
      <dsp:spPr>
        <a:xfrm>
          <a:off x="386971" y="67253"/>
          <a:ext cx="6496411" cy="116167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973" tIns="0" rIns="204973" bIns="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pitchFamily="34" charset="0"/>
              <a:cs typeface="Arial" pitchFamily="34" charset="0"/>
            </a:rPr>
            <a:t>Linking talent acquisition to business objectives (Branham, 2005)</a:t>
          </a:r>
          <a:endParaRPr lang="en-US" sz="2000" kern="1200" dirty="0">
            <a:latin typeface="Arial" pitchFamily="34" charset="0"/>
            <a:cs typeface="Arial" pitchFamily="34" charset="0"/>
          </a:endParaRPr>
        </a:p>
      </dsp:txBody>
      <dsp:txXfrm>
        <a:off x="443679" y="123961"/>
        <a:ext cx="6382995" cy="1048256"/>
      </dsp:txXfrm>
    </dsp:sp>
    <dsp:sp modelId="{1C0FEE7F-4EB8-447F-A999-99443D99C3D6}">
      <dsp:nvSpPr>
        <dsp:cNvPr id="0" name=""/>
        <dsp:cNvSpPr/>
      </dsp:nvSpPr>
      <dsp:spPr>
        <a:xfrm>
          <a:off x="0" y="2368500"/>
          <a:ext cx="77470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F86178-B801-40F5-A582-5A868B14A4FA}">
      <dsp:nvSpPr>
        <dsp:cNvPr id="0" name=""/>
        <dsp:cNvSpPr/>
      </dsp:nvSpPr>
      <dsp:spPr>
        <a:xfrm>
          <a:off x="386971" y="1403166"/>
          <a:ext cx="6496303" cy="112769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973" tIns="0" rIns="204973" bIns="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pitchFamily="34" charset="0"/>
              <a:cs typeface="Arial" pitchFamily="34" charset="0"/>
            </a:rPr>
            <a:t>Focusing on better employer branding to gain a competitive edge (</a:t>
          </a:r>
          <a:r>
            <a:rPr lang="en-US" sz="2000" b="1" kern="1200" dirty="0" err="1">
              <a:latin typeface="Arial" pitchFamily="34" charset="0"/>
              <a:cs typeface="Arial" pitchFamily="34" charset="0"/>
            </a:rPr>
            <a:t>Saviom</a:t>
          </a:r>
          <a:r>
            <a:rPr lang="en-US" sz="2000" b="1" kern="1200" dirty="0">
              <a:latin typeface="Arial" pitchFamily="34" charset="0"/>
              <a:cs typeface="Arial" pitchFamily="34" charset="0"/>
            </a:rPr>
            <a:t>, 2022)</a:t>
          </a:r>
          <a:endParaRPr lang="en-US" sz="2000" kern="1200" dirty="0">
            <a:latin typeface="Arial" pitchFamily="34" charset="0"/>
            <a:cs typeface="Arial" pitchFamily="34" charset="0"/>
          </a:endParaRPr>
        </a:p>
      </dsp:txBody>
      <dsp:txXfrm>
        <a:off x="442020" y="1458215"/>
        <a:ext cx="6386205" cy="1017596"/>
      </dsp:txXfrm>
    </dsp:sp>
    <dsp:sp modelId="{FA27002A-1E54-45B8-8DE5-D7C584D67489}">
      <dsp:nvSpPr>
        <dsp:cNvPr id="0" name=""/>
        <dsp:cNvSpPr/>
      </dsp:nvSpPr>
      <dsp:spPr>
        <a:xfrm>
          <a:off x="0" y="3533809"/>
          <a:ext cx="77470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C633D0D-5825-4645-841F-19E9F8E3ABED}">
      <dsp:nvSpPr>
        <dsp:cNvPr id="0" name=""/>
        <dsp:cNvSpPr/>
      </dsp:nvSpPr>
      <dsp:spPr>
        <a:xfrm>
          <a:off x="386971" y="2705100"/>
          <a:ext cx="6496411" cy="99106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973" tIns="0" rIns="204973" bIns="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pitchFamily="34" charset="0"/>
              <a:cs typeface="Arial" pitchFamily="34" charset="0"/>
            </a:rPr>
            <a:t>Attractive career paths (</a:t>
          </a:r>
          <a:r>
            <a:rPr lang="en-US" sz="2000" b="1" kern="1200" dirty="0" err="1">
              <a:latin typeface="Arial" pitchFamily="34" charset="0"/>
              <a:cs typeface="Arial" pitchFamily="34" charset="0"/>
            </a:rPr>
            <a:t>Sen</a:t>
          </a:r>
          <a:r>
            <a:rPr lang="en-US" sz="2000" b="1" kern="1200" dirty="0">
              <a:latin typeface="Arial" pitchFamily="34" charset="0"/>
              <a:cs typeface="Arial" pitchFamily="34" charset="0"/>
            </a:rPr>
            <a:t> and Bhattacharya,  2019) </a:t>
          </a:r>
          <a:endParaRPr lang="en-US" sz="2000" kern="1200" dirty="0">
            <a:latin typeface="Arial" pitchFamily="34" charset="0"/>
            <a:cs typeface="Arial" pitchFamily="34" charset="0"/>
          </a:endParaRPr>
        </a:p>
      </dsp:txBody>
      <dsp:txXfrm>
        <a:off x="435351" y="2753480"/>
        <a:ext cx="6399651" cy="8943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1DEFD-871D-430E-88D3-AF3E5775DB47}">
      <dsp:nvSpPr>
        <dsp:cNvPr id="0" name=""/>
        <dsp:cNvSpPr/>
      </dsp:nvSpPr>
      <dsp:spPr>
        <a:xfrm>
          <a:off x="76192" y="965184"/>
          <a:ext cx="2621059" cy="2295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dirty="0">
              <a:latin typeface="Times New Roman" panose="02020603050405020304" pitchFamily="18" charset="0"/>
              <a:cs typeface="Times New Roman" panose="02020603050405020304" pitchFamily="18" charset="0"/>
            </a:rPr>
            <a:t>Monetary Methods</a:t>
          </a:r>
        </a:p>
      </dsp:txBody>
      <dsp:txXfrm>
        <a:off x="76192" y="965184"/>
        <a:ext cx="2621059" cy="2295441"/>
      </dsp:txXfrm>
    </dsp:sp>
    <dsp:sp modelId="{57A43476-5BFB-470F-AF6D-B3D8007CB2DA}">
      <dsp:nvSpPr>
        <dsp:cNvPr id="0" name=""/>
        <dsp:cNvSpPr/>
      </dsp:nvSpPr>
      <dsp:spPr>
        <a:xfrm>
          <a:off x="3429000" y="1803389"/>
          <a:ext cx="3069023" cy="204373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dirty="0">
              <a:latin typeface="Times New Roman" panose="02020603050405020304" pitchFamily="18" charset="0"/>
              <a:cs typeface="Times New Roman" panose="02020603050405020304" pitchFamily="18" charset="0"/>
            </a:rPr>
            <a:t>Non-monetary Methods</a:t>
          </a:r>
        </a:p>
      </dsp:txBody>
      <dsp:txXfrm>
        <a:off x="3429000" y="1803389"/>
        <a:ext cx="3069023" cy="20437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BBD99-90DE-4728-84D4-F682316CF9FA}">
      <dsp:nvSpPr>
        <dsp:cNvPr id="0" name=""/>
        <dsp:cNvSpPr/>
      </dsp:nvSpPr>
      <dsp:spPr>
        <a:xfrm>
          <a:off x="945" y="832687"/>
          <a:ext cx="3688146" cy="2212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b="1" kern="1200" dirty="0">
              <a:latin typeface="Times New Roman" panose="02020603050405020304" pitchFamily="18" charset="0"/>
              <a:cs typeface="Times New Roman" panose="02020603050405020304" pitchFamily="18" charset="0"/>
            </a:rPr>
            <a:t>Compensation (</a:t>
          </a:r>
          <a:r>
            <a:rPr lang="en-US" sz="4200" b="1" kern="1200" dirty="0" err="1">
              <a:latin typeface="Times New Roman" panose="02020603050405020304" pitchFamily="18" charset="0"/>
              <a:cs typeface="Times New Roman" panose="02020603050405020304" pitchFamily="18" charset="0"/>
            </a:rPr>
            <a:t>TouchBistro</a:t>
          </a:r>
          <a:r>
            <a:rPr lang="en-US" sz="4200" b="1" kern="1200" dirty="0">
              <a:latin typeface="Times New Roman" panose="02020603050405020304" pitchFamily="18" charset="0"/>
              <a:cs typeface="Times New Roman" panose="02020603050405020304" pitchFamily="18" charset="0"/>
            </a:rPr>
            <a:t>, 2023)</a:t>
          </a:r>
          <a:endParaRPr lang="en-US" sz="4200" kern="1200" dirty="0">
            <a:latin typeface="Times New Roman" panose="02020603050405020304" pitchFamily="18" charset="0"/>
            <a:cs typeface="Times New Roman" panose="02020603050405020304" pitchFamily="18" charset="0"/>
          </a:endParaRPr>
        </a:p>
      </dsp:txBody>
      <dsp:txXfrm>
        <a:off x="945" y="832687"/>
        <a:ext cx="3688146" cy="2212888"/>
      </dsp:txXfrm>
    </dsp:sp>
    <dsp:sp modelId="{AA38A994-BC01-48B6-AF53-94607095DF92}">
      <dsp:nvSpPr>
        <dsp:cNvPr id="0" name=""/>
        <dsp:cNvSpPr/>
      </dsp:nvSpPr>
      <dsp:spPr>
        <a:xfrm>
          <a:off x="4057907" y="832687"/>
          <a:ext cx="3688146" cy="2212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b="1" kern="1200" dirty="0">
              <a:latin typeface="Times New Roman" panose="02020603050405020304" pitchFamily="18" charset="0"/>
              <a:cs typeface="Times New Roman" panose="02020603050405020304" pitchFamily="18" charset="0"/>
            </a:rPr>
            <a:t>Profit-sharing (</a:t>
          </a:r>
          <a:r>
            <a:rPr lang="en-US" sz="4200" b="1" kern="1200" dirty="0" err="1">
              <a:latin typeface="Times New Roman" panose="02020603050405020304" pitchFamily="18" charset="0"/>
              <a:cs typeface="Times New Roman" panose="02020603050405020304" pitchFamily="18" charset="0"/>
            </a:rPr>
            <a:t>TouchBistro</a:t>
          </a:r>
          <a:r>
            <a:rPr lang="en-US" sz="4200" b="1" kern="1200" dirty="0">
              <a:latin typeface="Times New Roman" panose="02020603050405020304" pitchFamily="18" charset="0"/>
              <a:cs typeface="Times New Roman" panose="02020603050405020304" pitchFamily="18" charset="0"/>
            </a:rPr>
            <a:t>, 2023</a:t>
          </a:r>
          <a:r>
            <a:rPr lang="en-US" sz="1800" b="1" kern="1200" dirty="0">
              <a:latin typeface="Times New Roman" panose="02020603050405020304" pitchFamily="18" charset="0"/>
              <a:cs typeface="Times New Roman" panose="02020603050405020304" pitchFamily="18" charset="0"/>
            </a:rPr>
            <a:t>)</a:t>
          </a:r>
          <a:endParaRPr lang="en-US" sz="1800" kern="1200" dirty="0">
            <a:latin typeface="Times New Roman" panose="02020603050405020304" pitchFamily="18" charset="0"/>
            <a:cs typeface="Times New Roman" panose="02020603050405020304" pitchFamily="18" charset="0"/>
          </a:endParaRPr>
        </a:p>
      </dsp:txBody>
      <dsp:txXfrm>
        <a:off x="4057907" y="832687"/>
        <a:ext cx="3688146" cy="22128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BBD99-90DE-4728-84D4-F682316CF9FA}">
      <dsp:nvSpPr>
        <dsp:cNvPr id="0" name=""/>
        <dsp:cNvSpPr/>
      </dsp:nvSpPr>
      <dsp:spPr>
        <a:xfrm>
          <a:off x="945" y="832687"/>
          <a:ext cx="3688146" cy="2212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Times New Roman" panose="02020603050405020304" pitchFamily="18" charset="0"/>
              <a:cs typeface="Times New Roman" panose="02020603050405020304" pitchFamily="18" charset="0"/>
            </a:rPr>
            <a:t>Professional Training and Personal Development (</a:t>
          </a:r>
          <a:r>
            <a:rPr lang="en-US" sz="2800" b="1" kern="1200" dirty="0" err="1">
              <a:latin typeface="Times New Roman" panose="02020603050405020304" pitchFamily="18" charset="0"/>
              <a:cs typeface="Times New Roman" panose="02020603050405020304" pitchFamily="18" charset="0"/>
            </a:rPr>
            <a:t>TouchBistro</a:t>
          </a:r>
          <a:r>
            <a:rPr lang="en-US" sz="2800" b="1" kern="1200" dirty="0">
              <a:latin typeface="Times New Roman" panose="02020603050405020304" pitchFamily="18" charset="0"/>
              <a:cs typeface="Times New Roman" panose="02020603050405020304" pitchFamily="18" charset="0"/>
            </a:rPr>
            <a:t>, 2023)</a:t>
          </a:r>
          <a:endParaRPr lang="en-US" sz="2800" kern="1200" dirty="0">
            <a:latin typeface="Times New Roman" panose="02020603050405020304" pitchFamily="18" charset="0"/>
            <a:cs typeface="Times New Roman" panose="02020603050405020304" pitchFamily="18" charset="0"/>
          </a:endParaRPr>
        </a:p>
      </dsp:txBody>
      <dsp:txXfrm>
        <a:off x="945" y="832687"/>
        <a:ext cx="3688146" cy="2212888"/>
      </dsp:txXfrm>
    </dsp:sp>
    <dsp:sp modelId="{AA38A994-BC01-48B6-AF53-94607095DF92}">
      <dsp:nvSpPr>
        <dsp:cNvPr id="0" name=""/>
        <dsp:cNvSpPr/>
      </dsp:nvSpPr>
      <dsp:spPr>
        <a:xfrm>
          <a:off x="4057907" y="832687"/>
          <a:ext cx="3688146" cy="2212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Times New Roman" panose="02020603050405020304" pitchFamily="18" charset="0"/>
              <a:cs typeface="Times New Roman" panose="02020603050405020304" pitchFamily="18" charset="0"/>
            </a:rPr>
            <a:t>Allowing the Staff With Their Preferred Section Or Shift (The Restaurant Times, 2023)</a:t>
          </a:r>
          <a:endParaRPr lang="en-US" sz="2800" kern="1200" dirty="0">
            <a:latin typeface="Times New Roman" panose="02020603050405020304" pitchFamily="18" charset="0"/>
            <a:cs typeface="Times New Roman" panose="02020603050405020304" pitchFamily="18" charset="0"/>
          </a:endParaRPr>
        </a:p>
      </dsp:txBody>
      <dsp:txXfrm>
        <a:off x="4057907" y="832687"/>
        <a:ext cx="3688146" cy="221288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83FDC75-7F73-4A4A-A77C-09AADF00E0EA}" type="datetimeFigureOut">
              <a:rPr lang="en-US" smtClean="0"/>
              <a:pPr/>
              <a:t>4/1/23</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59226BF-1F13-42D3-80DC-373E7ADD1EBC}" type="slidenum">
              <a:rPr lang="en-US" smtClean="0"/>
              <a:pPr/>
              <a:t>‹#›</a:t>
            </a:fld>
            <a:endParaRPr lang="en-US" dirty="0"/>
          </a:p>
        </p:txBody>
      </p:sp>
    </p:spTree>
    <p:extLst>
      <p:ext uri="{BB962C8B-B14F-4D97-AF65-F5344CB8AC3E}">
        <p14:creationId xmlns:p14="http://schemas.microsoft.com/office/powerpoint/2010/main" val="42691403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AEF76B-3757-4A0B-AF93-28494465C1DD}" type="datetimeFigureOut">
              <a:rPr lang="en-US" smtClean="0"/>
              <a:pPr/>
              <a:t>4/1/23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693FD4-8F83-4EF7-AC3F-0DC0388986B0}" type="slidenum">
              <a:rPr lang="en-US" smtClean="0"/>
              <a:pPr/>
              <a:t>‹#›</a:t>
            </a:fld>
            <a:endParaRPr lang="en-US" dirty="0"/>
          </a:p>
        </p:txBody>
      </p:sp>
    </p:spTree>
    <p:extLst>
      <p:ext uri="{BB962C8B-B14F-4D97-AF65-F5344CB8AC3E}">
        <p14:creationId xmlns:p14="http://schemas.microsoft.com/office/powerpoint/2010/main" val="2786639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Welcome to the Presentation</a:t>
            </a:r>
          </a:p>
        </p:txBody>
      </p:sp>
      <p:sp>
        <p:nvSpPr>
          <p:cNvPr id="4" name="Slide Number Placeholder 3"/>
          <p:cNvSpPr>
            <a:spLocks noGrp="1"/>
          </p:cNvSpPr>
          <p:nvPr>
            <p:ph type="sldNum" sz="quarter" idx="5"/>
          </p:nvPr>
        </p:nvSpPr>
        <p:spPr/>
        <p:txBody>
          <a:bodyPr/>
          <a:lstStyle/>
          <a:p>
            <a:fld id="{75693FD4-8F83-4EF7-AC3F-0DC0388986B0}" type="slidenum">
              <a:rPr lang="en-US" smtClean="0"/>
              <a:pPr/>
              <a:t>1</a:t>
            </a:fld>
            <a:endParaRPr lang="en-US" dirty="0"/>
          </a:p>
        </p:txBody>
      </p:sp>
    </p:spTree>
    <p:extLst>
      <p:ext uri="{BB962C8B-B14F-4D97-AF65-F5344CB8AC3E}">
        <p14:creationId xmlns:p14="http://schemas.microsoft.com/office/powerpoint/2010/main" val="970076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Contents of the Presentation</a:t>
            </a:r>
          </a:p>
        </p:txBody>
      </p:sp>
      <p:sp>
        <p:nvSpPr>
          <p:cNvPr id="4" name="Slide Number Placeholder 3"/>
          <p:cNvSpPr>
            <a:spLocks noGrp="1"/>
          </p:cNvSpPr>
          <p:nvPr>
            <p:ph type="sldNum" sz="quarter" idx="10"/>
          </p:nvPr>
        </p:nvSpPr>
        <p:spPr/>
        <p:txBody>
          <a:bodyPr/>
          <a:lstStyle/>
          <a:p>
            <a:fld id="{75693FD4-8F83-4EF7-AC3F-0DC0388986B0}" type="slidenum">
              <a:rPr lang="en-US" smtClean="0"/>
              <a:pPr/>
              <a:t>2</a:t>
            </a:fld>
            <a:endParaRPr lang="en-US" dirty="0"/>
          </a:p>
        </p:txBody>
      </p:sp>
    </p:spTree>
    <p:extLst>
      <p:ext uri="{BB962C8B-B14F-4D97-AF65-F5344CB8AC3E}">
        <p14:creationId xmlns:p14="http://schemas.microsoft.com/office/powerpoint/2010/main" val="147577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Today I</a:t>
            </a:r>
            <a:r>
              <a:rPr lang="en-US" baseline="0" dirty="0">
                <a:latin typeface="Times New Roman" panose="02020603050405020304" pitchFamily="18" charset="0"/>
                <a:cs typeface="Times New Roman" panose="02020603050405020304" pitchFamily="18" charset="0"/>
              </a:rPr>
              <a:t> am going to talk about different </a:t>
            </a:r>
            <a:r>
              <a:rPr lang="en-US" dirty="0">
                <a:latin typeface="Times New Roman" panose="02020603050405020304" pitchFamily="18" charset="0"/>
                <a:cs typeface="Times New Roman" panose="02020603050405020304" pitchFamily="18" charset="0"/>
              </a:rPr>
              <a:t>talent acquisition strategies and incentives methods that would help to attract the candidates</a:t>
            </a:r>
            <a:r>
              <a:rPr lang="en-US" baseline="0" dirty="0">
                <a:latin typeface="Times New Roman" panose="02020603050405020304" pitchFamily="18" charset="0"/>
                <a:cs typeface="Times New Roman" panose="02020603050405020304" pitchFamily="18" charset="0"/>
              </a:rPr>
              <a:t> who have the potential to </a:t>
            </a:r>
            <a:r>
              <a:rPr lang="en-US" dirty="0">
                <a:latin typeface="Times New Roman" panose="02020603050405020304" pitchFamily="18" charset="0"/>
                <a:cs typeface="Times New Roman" panose="02020603050405020304" pitchFamily="18" charset="0"/>
              </a:rPr>
              <a:t>work in the operations of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Steak and Lobster</a:t>
            </a:r>
            <a:r>
              <a:rPr lang="en-US" dirty="0">
                <a:latin typeface="Times New Roman" panose="02020603050405020304" pitchFamily="18" charset="0"/>
                <a:cs typeface="Times New Roman" panose="02020603050405020304" pitchFamily="18" charset="0"/>
              </a:rPr>
              <a:t> which is located in the UK that consist of causal and fine dining. As its name suggests, it is</a:t>
            </a:r>
            <a:r>
              <a:rPr lang="en-US" baseline="0" dirty="0">
                <a:latin typeface="Times New Roman" panose="02020603050405020304" pitchFamily="18" charset="0"/>
                <a:cs typeface="Times New Roman" panose="02020603050405020304" pitchFamily="18" charset="0"/>
              </a:rPr>
              <a:t> specialized</a:t>
            </a:r>
            <a:r>
              <a:rPr lang="en-US" dirty="0">
                <a:latin typeface="Times New Roman" panose="02020603050405020304" pitchFamily="18" charset="0"/>
                <a:cs typeface="Times New Roman" panose="02020603050405020304" pitchFamily="18" charset="0"/>
              </a:rPr>
              <a:t> in two things: excellent steaks and flavorful lobsters, celebrating the finest from land and sea and delivering the best produce. They provide a simple yet delicious menu that includes unlimited fries and your choice of steak or lobster delivered with a side salad (Steak</a:t>
            </a:r>
            <a:r>
              <a:rPr lang="en-US" baseline="0" dirty="0">
                <a:latin typeface="Times New Roman" panose="02020603050405020304" pitchFamily="18" charset="0"/>
                <a:cs typeface="Times New Roman" panose="02020603050405020304" pitchFamily="18" charset="0"/>
              </a:rPr>
              <a:t> &amp; Lobster, 2023)</a:t>
            </a:r>
            <a:r>
              <a:rPr lang="en-US"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10"/>
          </p:nvPr>
        </p:nvSpPr>
        <p:spPr/>
        <p:txBody>
          <a:bodyPr/>
          <a:lstStyle/>
          <a:p>
            <a:fld id="{75693FD4-8F83-4EF7-AC3F-0DC0388986B0}" type="slidenum">
              <a:rPr lang="en-US" smtClean="0"/>
              <a:pPr/>
              <a:t>3</a:t>
            </a:fld>
            <a:endParaRPr lang="en-US" dirty="0"/>
          </a:p>
        </p:txBody>
      </p:sp>
    </p:spTree>
    <p:extLst>
      <p:ext uri="{BB962C8B-B14F-4D97-AF65-F5344CB8AC3E}">
        <p14:creationId xmlns:p14="http://schemas.microsoft.com/office/powerpoint/2010/main" val="2580995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Talent acquisition refers to the process of identification, attraction, engagement, and retention of highly qualified and talented people. Therefore, talent acquisitions ensure a better experience for both sides job seekers and hiring managers.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693FD4-8F83-4EF7-AC3F-0DC0388986B0}" type="slidenum">
              <a:rPr lang="en-US" smtClean="0"/>
              <a:pPr/>
              <a:t>4</a:t>
            </a:fld>
            <a:endParaRPr lang="en-US" dirty="0"/>
          </a:p>
        </p:txBody>
      </p:sp>
    </p:spTree>
    <p:extLst>
      <p:ext uri="{BB962C8B-B14F-4D97-AF65-F5344CB8AC3E}">
        <p14:creationId xmlns:p14="http://schemas.microsoft.com/office/powerpoint/2010/main" val="3482670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rPr>
              <a:t>Finding the best talent and keeping it is a competitive advantage, but finding the appropriate person for the position is equally crucial and challenging. Organizations now devote more time, energy, and resources to establishing their recruitment strategy as a result of the rising competition in the recruitment market (Tyagi, 2012). </a:t>
            </a:r>
            <a:r>
              <a:rPr lang="en-GB" sz="1800">
                <a:effectLst/>
                <a:latin typeface="Calibri" panose="020F0502020204030204" pitchFamily="34" charset="0"/>
              </a:rPr>
              <a:t>Restaurants </a:t>
            </a:r>
            <a:r>
              <a:rPr lang="en-GB" sz="1800" dirty="0">
                <a:effectLst/>
                <a:latin typeface="Calibri" panose="020F0502020204030204" pitchFamily="34" charset="0"/>
              </a:rPr>
              <a:t>that view talent holistically and pay attention to all of its components are better able to handle skill shortages and achieve company growth goals (</a:t>
            </a:r>
            <a:r>
              <a:rPr lang="en-GB" sz="1800" dirty="0" err="1">
                <a:effectLst/>
                <a:latin typeface="Calibri" panose="020F0502020204030204" pitchFamily="34" charset="0"/>
              </a:rPr>
              <a:t>Cepin</a:t>
            </a:r>
            <a:r>
              <a:rPr lang="en-GB" sz="1800" dirty="0">
                <a:effectLst/>
                <a:latin typeface="Calibri" panose="020F0502020204030204" pitchFamily="34" charset="0"/>
              </a:rPr>
              <a:t>, 2013) </a:t>
            </a:r>
            <a:endParaRPr lang="en-GB" dirty="0">
              <a:effectLst/>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693FD4-8F83-4EF7-AC3F-0DC0388986B0}" type="slidenum">
              <a:rPr lang="en-US" smtClean="0"/>
              <a:pPr/>
              <a:t>5</a:t>
            </a:fld>
            <a:endParaRPr lang="en-US" dirty="0"/>
          </a:p>
        </p:txBody>
      </p:sp>
    </p:spTree>
    <p:extLst>
      <p:ext uri="{BB962C8B-B14F-4D97-AF65-F5344CB8AC3E}">
        <p14:creationId xmlns:p14="http://schemas.microsoft.com/office/powerpoint/2010/main" val="1196526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Short-term employment is a job with a set duration, usually between a few weeks and a few months. When specialized expertise is needed for a one-time job or extra help is needed for a short time, these skilled workers are outsourced. On the other side, the long-term acquisition is a continuous process in which personnel are frequently and occasionally in huge numbers hired.</a:t>
            </a:r>
          </a:p>
        </p:txBody>
      </p:sp>
      <p:sp>
        <p:nvSpPr>
          <p:cNvPr id="4" name="Slide Number Placeholder 3"/>
          <p:cNvSpPr>
            <a:spLocks noGrp="1"/>
          </p:cNvSpPr>
          <p:nvPr>
            <p:ph type="sldNum" sz="quarter" idx="10"/>
          </p:nvPr>
        </p:nvSpPr>
        <p:spPr/>
        <p:txBody>
          <a:bodyPr/>
          <a:lstStyle/>
          <a:p>
            <a:fld id="{75693FD4-8F83-4EF7-AC3F-0DC0388986B0}" type="slidenum">
              <a:rPr lang="en-US" smtClean="0"/>
              <a:pPr/>
              <a:t>6</a:t>
            </a:fld>
            <a:endParaRPr lang="en-US" dirty="0"/>
          </a:p>
        </p:txBody>
      </p:sp>
    </p:spTree>
    <p:extLst>
      <p:ext uri="{BB962C8B-B14F-4D97-AF65-F5344CB8AC3E}">
        <p14:creationId xmlns:p14="http://schemas.microsoft.com/office/powerpoint/2010/main" val="4104855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rPr>
              <a:t>Short term strategies such as assessing skills demands and time period for hiring, developing a clear job description that emphasizes role details, checking the quality of hire, cost, and employment terms before final selection are important.</a:t>
            </a:r>
          </a:p>
          <a:p>
            <a:br>
              <a:rPr lang="en-GB" sz="1800" dirty="0">
                <a:effectLst/>
                <a:latin typeface="Calibri" panose="020F0502020204030204" pitchFamily="34" charset="0"/>
              </a:rPr>
            </a:br>
            <a:r>
              <a:rPr lang="en-GB" sz="1800" b="1" dirty="0">
                <a:effectLst/>
                <a:latin typeface="Calibri" panose="020F0502020204030204" pitchFamily="34" charset="0"/>
              </a:rPr>
              <a:t>Assess the skills demands &amp; time period for hiring (</a:t>
            </a:r>
            <a:r>
              <a:rPr lang="en-GB" sz="1800" b="1" dirty="0" err="1">
                <a:effectLst/>
                <a:latin typeface="Calibri" panose="020F0502020204030204" pitchFamily="34" charset="0"/>
              </a:rPr>
              <a:t>Saviom</a:t>
            </a:r>
            <a:r>
              <a:rPr lang="en-GB" sz="1800" b="1" dirty="0">
                <a:effectLst/>
                <a:latin typeface="Calibri" panose="020F0502020204030204" pitchFamily="34" charset="0"/>
              </a:rPr>
              <a:t>, 2022) </a:t>
            </a:r>
            <a:endParaRPr lang="en-GB" dirty="0">
              <a:effectLst/>
            </a:endParaRPr>
          </a:p>
          <a:p>
            <a:r>
              <a:rPr lang="en-GB" sz="1800" dirty="0">
                <a:effectLst/>
                <a:latin typeface="Calibri" panose="020F0502020204030204" pitchFamily="34" charset="0"/>
              </a:rPr>
              <a:t>Managers must consider both the hiring period and talent demand when creating an acquisition plan. This entails examining the discrepancy between supply and demand, figuring out what abilities are required, and deciding if they are temporary or ongoing. The hiring process must be sped up when temporary hires are required, such as for rapid replacements or to satisfy urgent project demands. In the restaurants business temporary staff is often required for busy periods such as Christmas, so implementing an acquisition plan early on and setting a target for the hiring process is one efficient strategy that enables recruiters to identify qualified applicants quickly without adding any more time to the project. </a:t>
            </a:r>
          </a:p>
          <a:p>
            <a:endParaRPr lang="en-GB" dirty="0">
              <a:effectLst/>
            </a:endParaRPr>
          </a:p>
          <a:p>
            <a:r>
              <a:rPr lang="en-GB" sz="1800" b="1" dirty="0">
                <a:effectLst/>
                <a:latin typeface="Calibri" panose="020F0502020204030204" pitchFamily="34" charset="0"/>
              </a:rPr>
              <a:t>Develop a clear job description that emphasizes role details (</a:t>
            </a:r>
            <a:r>
              <a:rPr lang="en-GB" sz="1800" b="1" dirty="0" err="1">
                <a:effectLst/>
                <a:latin typeface="Calibri" panose="020F0502020204030204" pitchFamily="34" charset="0"/>
              </a:rPr>
              <a:t>Saviom</a:t>
            </a:r>
            <a:r>
              <a:rPr lang="en-GB" sz="1800" b="1" dirty="0">
                <a:effectLst/>
                <a:latin typeface="Calibri" panose="020F0502020204030204" pitchFamily="34" charset="0"/>
              </a:rPr>
              <a:t>, 2022) </a:t>
            </a:r>
            <a:endParaRPr lang="en-GB" dirty="0">
              <a:effectLst/>
            </a:endParaRPr>
          </a:p>
          <a:p>
            <a:r>
              <a:rPr lang="en-GB" sz="1800" dirty="0">
                <a:effectLst/>
                <a:latin typeface="Calibri" panose="020F0502020204030204" pitchFamily="34" charset="0"/>
              </a:rPr>
              <a:t>A job description is a crucial component of hiring since it enables applicants to assess their suitability for the role. As a result, businesses must make sure that job descriptions are precise, thorough, and current. It includes the job title, educational prerequisites, duties, experience, and even pay. The job description makes any ambiguity about the role clear and assists candidates in determining whether the post matches their qualifications. As a result, the organization will only receive high- quality submissions, which will speed up the evaluation process. </a:t>
            </a:r>
          </a:p>
          <a:p>
            <a:endParaRPr lang="en-GB" dirty="0">
              <a:effectLst/>
            </a:endParaRPr>
          </a:p>
          <a:p>
            <a:r>
              <a:rPr lang="en-GB" sz="1800" b="1" dirty="0">
                <a:effectLst/>
                <a:latin typeface="Calibri" panose="020F0502020204030204" pitchFamily="34" charset="0"/>
              </a:rPr>
              <a:t>Check quality of hire, cost &amp; employment terms before final selection (</a:t>
            </a:r>
            <a:r>
              <a:rPr lang="en-GB" sz="1800" b="1" dirty="0" err="1">
                <a:effectLst/>
                <a:latin typeface="Calibri" panose="020F0502020204030204" pitchFamily="34" charset="0"/>
              </a:rPr>
              <a:t>Saviom</a:t>
            </a:r>
            <a:r>
              <a:rPr lang="en-GB" sz="1800" b="1" dirty="0">
                <a:effectLst/>
                <a:latin typeface="Calibri" panose="020F0502020204030204" pitchFamily="34" charset="0"/>
              </a:rPr>
              <a:t>, 2022)</a:t>
            </a:r>
            <a:br>
              <a:rPr lang="en-GB" sz="1800" b="1" dirty="0">
                <a:effectLst/>
                <a:latin typeface="Calibri" panose="020F0502020204030204" pitchFamily="34" charset="0"/>
              </a:rPr>
            </a:br>
            <a:r>
              <a:rPr lang="en-GB" sz="1800" dirty="0">
                <a:effectLst/>
                <a:latin typeface="Calibri" panose="020F0502020204030204" pitchFamily="34" charset="0"/>
              </a:rPr>
              <a:t>To avoid project delays and budget overruns, careful screening is essential to make sure the correct employee is hired on the right conditions. Restaurants should ask for examples of prior work products or carry out a pre-employment examination to evaluate applicants' talents before making a shortlist, for example, trial runs in the kitchen or the dining space. In order to meet their expectations, HR managers must also discuss the compensation and other benefits.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75693FD4-8F83-4EF7-AC3F-0DC0388986B0}" type="slidenum">
              <a:rPr lang="en-US" smtClean="0"/>
              <a:pPr/>
              <a:t>7</a:t>
            </a:fld>
            <a:endParaRPr lang="en-US" dirty="0"/>
          </a:p>
        </p:txBody>
      </p:sp>
    </p:spTree>
    <p:extLst>
      <p:ext uri="{BB962C8B-B14F-4D97-AF65-F5344CB8AC3E}">
        <p14:creationId xmlns:p14="http://schemas.microsoft.com/office/powerpoint/2010/main" val="1526372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Long term strategies such as Linking talent acquisition to business objectives,</a:t>
            </a:r>
            <a:r>
              <a:rPr lang="en-US" sz="1200" b="0" i="0" kern="1200" baseline="0" dirty="0">
                <a:solidFill>
                  <a:schemeClr val="tx1"/>
                </a:solidFill>
                <a:effectLst/>
                <a:latin typeface="Times New Roman" panose="02020603050405020304" pitchFamily="18" charset="0"/>
                <a:ea typeface="+mn-ea"/>
                <a:cs typeface="Times New Roman" panose="02020603050405020304" pitchFamily="18" charset="0"/>
              </a:rPr>
              <a:t> focusing on better employer branding to gain a competitive edge, and attractive career paths are also very important for the restaurant to attract highly talented people. </a:t>
            </a:r>
          </a:p>
          <a:p>
            <a:endParaRPr lang="en-US" sz="12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Linking talent acquisition to business objectives (Branham, 2005)</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A long-term strategy that can help restaurants recruit and keep top people while reaching their overall goals is connecting talent acquisition to business objectives. Restaurants can create a talent pool with the essential capabilities to drive success and give employees a sense of purpose and direction by coordinating recruitment efforts with strategic objectives.</a:t>
            </a:r>
          </a:p>
          <a:p>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Focusing on better employer branding to gain a competitive edge (</a:t>
            </a:r>
            <a:r>
              <a:rPr lang="en-US" sz="1200" b="1" kern="1200" dirty="0" err="1">
                <a:solidFill>
                  <a:schemeClr val="tx1"/>
                </a:solidFill>
                <a:effectLst/>
                <a:latin typeface="Times New Roman" panose="02020603050405020304" pitchFamily="18" charset="0"/>
                <a:ea typeface="+mn-ea"/>
                <a:cs typeface="Times New Roman" panose="02020603050405020304" pitchFamily="18" charset="0"/>
              </a:rPr>
              <a:t>Saviom</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2022)</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Employer branding is a long-term strategy that requires consistent efforts to maintain a positive reputation among candidates. It can help restaurants attract and retain top talent (chefs, restaurant managers, pastry chefs), as well as differentiate themselves from competitors. Restaurants can improve their chances of luring the top people and achieving their business goals by developing a strong and genuine employer brand. For restaurants this can focus on fine dining, or the value offered by dinner services to customers as well as strategies on how they treat employees.</a:t>
            </a:r>
          </a:p>
          <a:p>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Attractive career paths (Sen and Bhattacharya,  2019) </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Providing appealing career routes is a successful long-term talent acquisition approach for restaurants. A clearly defined career path gives employees a feeling of direction for their professional development and helps them envision a future with the organization. </a:t>
            </a:r>
            <a:r>
              <a:rPr lang="en-US" sz="1200" kern="1200">
                <a:solidFill>
                  <a:schemeClr val="tx1"/>
                </a:solidFill>
                <a:effectLst/>
                <a:latin typeface="Times New Roman" panose="02020603050405020304" pitchFamily="18" charset="0"/>
                <a:ea typeface="+mn-ea"/>
                <a:cs typeface="Times New Roman" panose="02020603050405020304" pitchFamily="18" charset="0"/>
              </a:rPr>
              <a:t>Restaurants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may boost employee engagement, keep top talent on board, and establish a solid reputation as an employer of choice by offering appealing career options. In the restaurant industry this could be by offering training to waiters which allows them to become managers, offering training to bar staff and chefs which allows for the development of diverse and changing menus. </a:t>
            </a:r>
          </a:p>
          <a:p>
            <a:endParaRPr lang="en-US" dirty="0"/>
          </a:p>
        </p:txBody>
      </p:sp>
      <p:sp>
        <p:nvSpPr>
          <p:cNvPr id="4" name="Slide Number Placeholder 3"/>
          <p:cNvSpPr>
            <a:spLocks noGrp="1"/>
          </p:cNvSpPr>
          <p:nvPr>
            <p:ph type="sldNum" sz="quarter" idx="10"/>
          </p:nvPr>
        </p:nvSpPr>
        <p:spPr/>
        <p:txBody>
          <a:bodyPr/>
          <a:lstStyle/>
          <a:p>
            <a:fld id="{75693FD4-8F83-4EF7-AC3F-0DC0388986B0}" type="slidenum">
              <a:rPr lang="en-US" smtClean="0"/>
              <a:pPr/>
              <a:t>8</a:t>
            </a:fld>
            <a:endParaRPr lang="en-US" dirty="0"/>
          </a:p>
        </p:txBody>
      </p:sp>
    </p:spTree>
    <p:extLst>
      <p:ext uri="{BB962C8B-B14F-4D97-AF65-F5344CB8AC3E}">
        <p14:creationId xmlns:p14="http://schemas.microsoft.com/office/powerpoint/2010/main" val="4052388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There are</a:t>
            </a:r>
            <a:r>
              <a:rPr lang="en-US" baseline="0" dirty="0">
                <a:latin typeface="Times New Roman" panose="02020603050405020304" pitchFamily="18" charset="0"/>
                <a:cs typeface="Times New Roman" panose="02020603050405020304" pitchFamily="18" charset="0"/>
              </a:rPr>
              <a:t> two types of monetary methods for providing incentives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to attract potential candidates to work in the restaurant operations that consist of causal and fine dining</a:t>
            </a:r>
            <a:r>
              <a:rPr lang="en-US" baseline="0" dirty="0">
                <a:latin typeface="Times New Roman" panose="02020603050405020304" pitchFamily="18" charset="0"/>
                <a:cs typeface="Times New Roman" panose="02020603050405020304" pitchFamily="18" charset="0"/>
              </a:rPr>
              <a:t>. These are Monetary methods and Non-monetary methods.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693FD4-8F83-4EF7-AC3F-0DC0388986B0}" type="slidenum">
              <a:rPr lang="en-US" smtClean="0"/>
              <a:pPr/>
              <a:t>9</a:t>
            </a:fld>
            <a:endParaRPr lang="en-US" dirty="0"/>
          </a:p>
        </p:txBody>
      </p:sp>
    </p:spTree>
    <p:extLst>
      <p:ext uri="{BB962C8B-B14F-4D97-AF65-F5344CB8AC3E}">
        <p14:creationId xmlns:p14="http://schemas.microsoft.com/office/powerpoint/2010/main" val="24170683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Compensation (</a:t>
            </a:r>
            <a:r>
              <a:rPr lang="en-US" sz="1200" b="1" kern="1200" dirty="0" err="1">
                <a:solidFill>
                  <a:schemeClr val="tx1"/>
                </a:solidFill>
                <a:effectLst/>
                <a:latin typeface="Times New Roman" panose="02020603050405020304" pitchFamily="18" charset="0"/>
                <a:ea typeface="+mn-ea"/>
                <a:cs typeface="Times New Roman" panose="02020603050405020304" pitchFamily="18" charset="0"/>
              </a:rPr>
              <a:t>TouchBistro</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2023)</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One of the most popular monetary incentives that restaurants give to their staff members is compensation. These can include gratuities, remuneration based on performance, and complimentary meals. Bonuses can be used to recognize exceptional performance or to motivate staff to meet predetermined goals, including raising sales or cutting costs. </a:t>
            </a:r>
          </a:p>
          <a:p>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Profit-sharing (</a:t>
            </a:r>
            <a:r>
              <a:rPr lang="en-US" sz="1200" b="1" kern="1200" dirty="0" err="1">
                <a:solidFill>
                  <a:schemeClr val="tx1"/>
                </a:solidFill>
                <a:effectLst/>
                <a:latin typeface="Times New Roman" panose="02020603050405020304" pitchFamily="18" charset="0"/>
                <a:ea typeface="+mn-ea"/>
                <a:cs typeface="Times New Roman" panose="02020603050405020304" pitchFamily="18" charset="0"/>
              </a:rPr>
              <a:t>TouchBistro</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2023)</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Profit-sharing is another monetary incentive that restaurants can offer to their employees. Profit-sharing entails giving the staff members a share of the restaurant's earnings. This may be a powerful technique to encourage staff members to put in more effort and match their goals with those of the restaurant's bottom line. Profit-sharing can also assist in luring keeping top talent because it will motivate staff members to work for the long-term success of the restaurant.</a:t>
            </a:r>
          </a:p>
          <a:p>
            <a:endParaRPr lang="en-US" dirty="0"/>
          </a:p>
        </p:txBody>
      </p:sp>
      <p:sp>
        <p:nvSpPr>
          <p:cNvPr id="4" name="Slide Number Placeholder 3"/>
          <p:cNvSpPr>
            <a:spLocks noGrp="1"/>
          </p:cNvSpPr>
          <p:nvPr>
            <p:ph type="sldNum" sz="quarter" idx="10"/>
          </p:nvPr>
        </p:nvSpPr>
        <p:spPr/>
        <p:txBody>
          <a:bodyPr/>
          <a:lstStyle/>
          <a:p>
            <a:fld id="{75693FD4-8F83-4EF7-AC3F-0DC0388986B0}" type="slidenum">
              <a:rPr lang="en-US" smtClean="0"/>
              <a:pPr/>
              <a:t>10</a:t>
            </a:fld>
            <a:endParaRPr lang="en-US" dirty="0"/>
          </a:p>
        </p:txBody>
      </p:sp>
    </p:spTree>
    <p:extLst>
      <p:ext uri="{BB962C8B-B14F-4D97-AF65-F5344CB8AC3E}">
        <p14:creationId xmlns:p14="http://schemas.microsoft.com/office/powerpoint/2010/main" val="3827832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Professional Training and Personal Development (</a:t>
            </a:r>
            <a:r>
              <a:rPr lang="en-US" sz="1200" b="1" kern="1200" dirty="0" err="1">
                <a:solidFill>
                  <a:schemeClr val="tx1"/>
                </a:solidFill>
                <a:effectLst/>
                <a:latin typeface="Times New Roman" panose="02020603050405020304" pitchFamily="18" charset="0"/>
                <a:ea typeface="+mn-ea"/>
                <a:cs typeface="Times New Roman" panose="02020603050405020304" pitchFamily="18" charset="0"/>
              </a:rPr>
              <a:t>TouchBistro</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2023)</a:t>
            </a:r>
          </a:p>
          <a:p>
            <a:r>
              <a:rPr lang="en-US" sz="1200" b="0" kern="1200" dirty="0">
                <a:solidFill>
                  <a:schemeClr val="tx1"/>
                </a:solidFill>
                <a:effectLst/>
                <a:latin typeface="Times New Roman" panose="02020603050405020304" pitchFamily="18" charset="0"/>
                <a:ea typeface="+mn-ea"/>
                <a:cs typeface="Times New Roman" panose="02020603050405020304" pitchFamily="18" charset="0"/>
              </a:rPr>
              <a:t>Prospective employees might choose to work at your restaurant and stay for compelling reasons, including the chance to enhance their careers and develop their skill sets. Restaurants with effective orientation programs can experience lower turnover rates since new hires are brought up to speed more quickly. Also, orientation demonstrates that a restaurant loves its staff and is prepared to give them the resources they need to succeed at work.</a:t>
            </a:r>
          </a:p>
          <a:p>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1" kern="1200" dirty="0">
                <a:solidFill>
                  <a:schemeClr val="tx1"/>
                </a:solidFill>
                <a:effectLst/>
                <a:latin typeface="Times New Roman" panose="02020603050405020304" pitchFamily="18" charset="0"/>
                <a:ea typeface="+mn-ea"/>
                <a:cs typeface="Times New Roman" panose="02020603050405020304" pitchFamily="18" charset="0"/>
              </a:rPr>
              <a:t>Allowing the Staff With Their Preferred Section Or Shift (The Restaurant Times, 2023)</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A great non-monetary incentive would be to provide the workers their ideal section, based on their performance after hiring. Given that having a preferred location will assist a server perform his job more effectively, providing an occasional shift choice will be a prize that employees will strive for, provided it makes commercial sense.</a:t>
            </a:r>
          </a:p>
        </p:txBody>
      </p:sp>
      <p:sp>
        <p:nvSpPr>
          <p:cNvPr id="4" name="Slide Number Placeholder 3"/>
          <p:cNvSpPr>
            <a:spLocks noGrp="1"/>
          </p:cNvSpPr>
          <p:nvPr>
            <p:ph type="sldNum" sz="quarter" idx="10"/>
          </p:nvPr>
        </p:nvSpPr>
        <p:spPr/>
        <p:txBody>
          <a:bodyPr/>
          <a:lstStyle/>
          <a:p>
            <a:fld id="{75693FD4-8F83-4EF7-AC3F-0DC0388986B0}" type="slidenum">
              <a:rPr lang="en-US" smtClean="0"/>
              <a:pPr/>
              <a:t>11</a:t>
            </a:fld>
            <a:endParaRPr lang="en-US" dirty="0"/>
          </a:p>
        </p:txBody>
      </p:sp>
    </p:spTree>
    <p:extLst>
      <p:ext uri="{BB962C8B-B14F-4D97-AF65-F5344CB8AC3E}">
        <p14:creationId xmlns:p14="http://schemas.microsoft.com/office/powerpoint/2010/main" val="3827832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Emphasize growth and development opportunities: Several applicants are looking for chances to advance in their careers. In job advertising and during the interview process, emphasizing chances for growth and development, such as opportunities for training, mentoring, and career promotion.</a:t>
            </a:r>
          </a:p>
          <a:p>
            <a:endParaRPr lang="en-US" dirty="0">
              <a:latin typeface="Times New Roman" panose="02020603050405020304" pitchFamily="18" charset="0"/>
              <a:cs typeface="Times New Roman" panose="02020603050405020304" pitchFamily="18" charset="0"/>
            </a:endParaRPr>
          </a:p>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Provide a positive candidate experience: The interview process can have an effect on a candidate's decision to accept a job offer as well as on how they view the restaurant. Providing candidates with clear communication, prompt feedback, and a professional, welcoming environment to ensure that they have a great experience during the application and interview processes.</a:t>
            </a:r>
          </a:p>
          <a:p>
            <a:endParaRPr lang="en-US" sz="12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Highlight the restaurant's values and culture: Many job seekers are searching for an employer who shares their values and fosters a happy workplace. Throughout job advertising and during the interview process, emphasize the values and culture of the restaurant, highlighting the significance of cooperation, deference, and high-quality service.</a:t>
            </a:r>
          </a:p>
          <a:p>
            <a:endParaRPr lang="en-US" sz="12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200" b="0" i="0" kern="1200" dirty="0">
                <a:solidFill>
                  <a:schemeClr val="tx1"/>
                </a:solidFill>
                <a:effectLst/>
                <a:latin typeface="Times New Roman" panose="02020603050405020304" pitchFamily="18" charset="0"/>
                <a:ea typeface="+mn-ea"/>
                <a:cs typeface="Times New Roman" panose="02020603050405020304" pitchFamily="18" charset="0"/>
              </a:rPr>
              <a:t>Consider offering internships and apprenticeships: A great method to draw in talented people seeking to gain experience and develop their abilities is by offering internships and apprenticeships. This can also be an excellent approach to find long-term candidates who fit the values and ethos of the business.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693FD4-8F83-4EF7-AC3F-0DC0388986B0}" type="slidenum">
              <a:rPr lang="en-US" smtClean="0"/>
              <a:pPr/>
              <a:t>12</a:t>
            </a:fld>
            <a:endParaRPr lang="en-US" dirty="0"/>
          </a:p>
        </p:txBody>
      </p:sp>
    </p:spTree>
    <p:extLst>
      <p:ext uri="{BB962C8B-B14F-4D97-AF65-F5344CB8AC3E}">
        <p14:creationId xmlns:p14="http://schemas.microsoft.com/office/powerpoint/2010/main" val="7565301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Restaurants must coordinate their planning and talent acquisition strategy across departments in order to discover, target, and attract the best candidates for a given post in order to attract and hire the finest personnel. In order to do so, identifying talent acquisition strategies and incentives methods is very important</a:t>
            </a:r>
            <a:r>
              <a:rPr lang="en-US" baseline="0" dirty="0">
                <a:latin typeface="Times New Roman" panose="02020603050405020304" pitchFamily="18" charset="0"/>
                <a:cs typeface="Times New Roman" panose="02020603050405020304" pitchFamily="18" charset="0"/>
              </a:rPr>
              <a:t> to lure the right people who would be perfect for the job. </a:t>
            </a:r>
          </a:p>
          <a:p>
            <a:r>
              <a:rPr lang="en-US" baseline="0" dirty="0">
                <a:latin typeface="Times New Roman" panose="02020603050405020304" pitchFamily="18" charset="0"/>
                <a:cs typeface="Times New Roman" panose="02020603050405020304" pitchFamily="18" charset="0"/>
              </a:rPr>
              <a:t>Thank you for your </a:t>
            </a:r>
            <a:r>
              <a:rPr lang="en-US" baseline="0">
                <a:latin typeface="Times New Roman" panose="02020603050405020304" pitchFamily="18" charset="0"/>
                <a:cs typeface="Times New Roman" panose="02020603050405020304" pitchFamily="18" charset="0"/>
              </a:rPr>
              <a:t>kind patience.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693FD4-8F83-4EF7-AC3F-0DC0388986B0}" type="slidenum">
              <a:rPr lang="en-US" smtClean="0"/>
              <a:pPr/>
              <a:t>13</a:t>
            </a:fld>
            <a:endParaRPr lang="en-US" dirty="0"/>
          </a:p>
        </p:txBody>
      </p:sp>
    </p:spTree>
    <p:extLst>
      <p:ext uri="{BB962C8B-B14F-4D97-AF65-F5344CB8AC3E}">
        <p14:creationId xmlns:p14="http://schemas.microsoft.com/office/powerpoint/2010/main" val="2682497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693FD4-8F83-4EF7-AC3F-0DC0388986B0}" type="slidenum">
              <a:rPr lang="en-US" smtClean="0"/>
              <a:pPr/>
              <a:t>14</a:t>
            </a:fld>
            <a:endParaRPr lang="en-US" dirty="0"/>
          </a:p>
        </p:txBody>
      </p:sp>
    </p:spTree>
    <p:extLst>
      <p:ext uri="{BB962C8B-B14F-4D97-AF65-F5344CB8AC3E}">
        <p14:creationId xmlns:p14="http://schemas.microsoft.com/office/powerpoint/2010/main" val="811884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757B281C-5159-4971-8228-52B9A72E9ED2}" type="datetimeFigureOut">
              <a:rPr lang="en-US" smtClean="0"/>
              <a:pPr/>
              <a:t>4/1/23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3D6E5A2-EC83-451F-A719-9AC1370DD5CF}" type="slidenum">
              <a:rPr lang="en-US" smtClean="0"/>
              <a:pPr/>
              <a:t>‹#›</a:t>
            </a:fld>
            <a:endParaRPr lang="en-US" dirty="0"/>
          </a:p>
        </p:txBody>
      </p:sp>
      <p:grpSp>
        <p:nvGrpSpPr>
          <p:cNvPr id="8" name="Group 7"/>
          <p:cNvGrpSpPr/>
          <p:nvPr/>
        </p:nvGrpSpPr>
        <p:grpSpPr>
          <a:xfrm>
            <a:off x="1194102"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D6E5A2-EC83-451F-A719-9AC1370DD5CF}" type="slidenum">
              <a:rPr lang="en-US" smtClean="0"/>
              <a:pPr/>
              <a:t>‹#›</a:t>
            </a:fld>
            <a:endParaRPr lang="en-US" dirty="0"/>
          </a:p>
        </p:txBody>
      </p:sp>
      <p:sp>
        <p:nvSpPr>
          <p:cNvPr id="11" name="Title 10"/>
          <p:cNvSpPr>
            <a:spLocks noGrp="1"/>
          </p:cNvSpPr>
          <p:nvPr>
            <p:ph type="title"/>
          </p:nvPr>
        </p:nvSpPr>
        <p:spPr/>
        <p:txBody>
          <a:bodyPr/>
          <a:lstStyle/>
          <a:p>
            <a:r>
              <a:rPr lang="en-US"/>
              <a:t>Click to edit Master title style</a:t>
            </a:r>
          </a:p>
        </p:txBody>
      </p:sp>
      <p:grpSp>
        <p:nvGrpSpPr>
          <p:cNvPr id="12" name="Group 11"/>
          <p:cNvGrpSpPr/>
          <p:nvPr/>
        </p:nvGrpSpPr>
        <p:grpSpPr>
          <a:xfrm>
            <a:off x="1172585"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transition spd="slow">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5"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1" y="1204857"/>
            <a:ext cx="7754713" cy="1910716"/>
          </a:xfrm>
        </p:spPr>
        <p:txBody>
          <a:bodyPr anchor="b"/>
          <a:lstStyle>
            <a:lvl1pPr algn="ctr">
              <a:defRPr sz="5400" b="0" cap="none"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99248" y="3767317"/>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D6E5A2-EC83-451F-A719-9AC1370DD5CF}" type="slidenum">
              <a:rPr lang="en-US" smtClean="0"/>
              <a:pPr/>
              <a:t>‹#›</a:t>
            </a:fld>
            <a:endParaRPr lang="en-US" dirty="0"/>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grpSp>
        <p:nvGrpSpPr>
          <p:cNvPr id="13" name="Group 12"/>
          <p:cNvGrpSpPr/>
          <p:nvPr/>
        </p:nvGrpSpPr>
        <p:grpSpPr>
          <a:xfrm>
            <a:off x="1172585"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4645151"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spd="slow">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3D6E5A2-EC83-451F-A719-9AC1370DD5CF}" type="slidenum">
              <a:rPr lang="en-US" smtClean="0"/>
              <a:pPr/>
              <a:t>‹#›</a:t>
            </a:fld>
            <a:endParaRPr lang="en-US" dirty="0"/>
          </a:p>
        </p:txBody>
      </p:sp>
      <p:grpSp>
        <p:nvGrpSpPr>
          <p:cNvPr id="14" name="Group 13"/>
          <p:cNvGrpSpPr/>
          <p:nvPr/>
        </p:nvGrpSpPr>
        <p:grpSpPr>
          <a:xfrm>
            <a:off x="1172585"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spd="slow">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3D6E5A2-EC83-451F-A719-9AC1370DD5CF}" type="slidenum">
              <a:rPr lang="en-US" smtClean="0"/>
              <a:pPr/>
              <a:t>‹#›</a:t>
            </a:fld>
            <a:endParaRPr lang="en-US" dirty="0"/>
          </a:p>
        </p:txBody>
      </p:sp>
      <p:grpSp>
        <p:nvGrpSpPr>
          <p:cNvPr id="10" name="Group 9"/>
          <p:cNvGrpSpPr/>
          <p:nvPr/>
        </p:nvGrpSpPr>
        <p:grpSpPr>
          <a:xfrm>
            <a:off x="1172585"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spd="slow">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spd="slow">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80" y="1678197"/>
            <a:ext cx="3422483" cy="1886921"/>
          </a:xfrm>
        </p:spPr>
        <p:txBody>
          <a:bodyPr anchor="b"/>
          <a:lstStyle>
            <a:lvl1pPr algn="l">
              <a:defRPr sz="2800" b="0"/>
            </a:lvl1pPr>
          </a:lstStyle>
          <a:p>
            <a:r>
              <a:rPr lang="en-US"/>
              <a:t>Click to edit Master title style</a:t>
            </a:r>
          </a:p>
        </p:txBody>
      </p:sp>
      <p:sp>
        <p:nvSpPr>
          <p:cNvPr id="3" name="Content Placeholder 2"/>
          <p:cNvSpPr>
            <a:spLocks noGrp="1"/>
          </p:cNvSpPr>
          <p:nvPr>
            <p:ph idx="1"/>
          </p:nvPr>
        </p:nvSpPr>
        <p:spPr>
          <a:xfrm>
            <a:off x="692002" y="559400"/>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34580" y="3603814"/>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spd="slow">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2" y="4668820"/>
            <a:ext cx="7767021" cy="644729"/>
          </a:xfrm>
        </p:spPr>
        <p:txBody>
          <a:bodyPr anchor="b"/>
          <a:lstStyle>
            <a:lvl1pPr algn="ctr">
              <a:defRPr sz="2800" b="0"/>
            </a:lvl1pPr>
          </a:lstStyle>
          <a:p>
            <a:r>
              <a:rPr lang="en-US"/>
              <a:t>Click to edit Master title style</a:t>
            </a:r>
          </a:p>
        </p:txBody>
      </p:sp>
      <p:sp>
        <p:nvSpPr>
          <p:cNvPr id="3" name="Picture Placeholder 2"/>
          <p:cNvSpPr>
            <a:spLocks noGrp="1"/>
          </p:cNvSpPr>
          <p:nvPr>
            <p:ph type="pic" idx="1"/>
          </p:nvPr>
        </p:nvSpPr>
        <p:spPr>
          <a:xfrm rot="240000">
            <a:off x="2183793"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8490"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spd="slow">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D6E5A2-EC83-451F-A719-9AC1370DD5CF}" type="slidenum">
              <a:rPr lang="en-US" smtClean="0"/>
              <a:pPr/>
              <a:t>‹#›</a:t>
            </a:fld>
            <a:endParaRPr lang="en-US" dirty="0"/>
          </a:p>
        </p:txBody>
      </p:sp>
      <p:grpSp>
        <p:nvGrpSpPr>
          <p:cNvPr id="11" name="Group 10"/>
          <p:cNvGrpSpPr/>
          <p:nvPr/>
        </p:nvGrpSpPr>
        <p:grpSpPr>
          <a:xfrm>
            <a:off x="1172585"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spd="slow">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1" y="559400"/>
            <a:ext cx="1678193" cy="55667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8489" y="849856"/>
            <a:ext cx="5507917" cy="50238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D6E5A2-EC83-451F-A719-9AC1370DD5CF}" type="slidenum">
              <a:rPr lang="en-US" smtClean="0"/>
              <a:pPr/>
              <a:t>‹#›</a:t>
            </a:fld>
            <a:endParaRPr lang="en-US" dirty="0"/>
          </a:p>
        </p:txBody>
      </p:sp>
      <p:grpSp>
        <p:nvGrpSpPr>
          <p:cNvPr id="11" name="Group 10"/>
          <p:cNvGrpSpPr/>
          <p:nvPr/>
        </p:nvGrpSpPr>
        <p:grpSpPr>
          <a:xfrm rot="5400000">
            <a:off x="3909051" y="2880824"/>
            <a:ext cx="5480154" cy="923330"/>
            <a:chOff x="1815339" y="1381459"/>
            <a:chExt cx="5480154" cy="923329"/>
          </a:xfrm>
        </p:grpSpPr>
        <p:sp>
          <p:nvSpPr>
            <p:cNvPr id="12" name="TextBox 11"/>
            <p:cNvSpPr txBox="1"/>
            <p:nvPr/>
          </p:nvSpPr>
          <p:spPr>
            <a:xfrm>
              <a:off x="4147074" y="1381459"/>
              <a:ext cx="877163" cy="923329"/>
            </a:xfrm>
            <a:prstGeom prst="rect">
              <a:avLst/>
            </a:prstGeom>
            <a:noFill/>
          </p:spPr>
          <p:txBody>
            <a:bodyPr wrap="none" rtlCol="0">
              <a:spAutoFit/>
            </a:bodyPr>
            <a:lstStyle/>
            <a:p>
              <a:r>
                <a:rPr lang="en-US" sz="5400" dirty="0">
                  <a:solidFill>
                    <a:schemeClr val="tx2">
                      <a:lumMod val="60000"/>
                      <a:lumOff val="40000"/>
                    </a:schemeClr>
                  </a:solidFill>
                  <a:latin typeface="Wingdings" pitchFamily="2" charset="2"/>
                </a:rPr>
                <a:t></a:t>
              </a: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spd="slow">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2000" y="269632"/>
            <a:ext cx="8077200" cy="1143000"/>
          </a:xfrm>
        </p:spPr>
        <p:txBody>
          <a:bodyPr anchor="ctr" anchorCtr="0"/>
          <a:lstStyle>
            <a:lvl1pPr algn="l">
              <a:defRPr lang="en-US" dirty="0"/>
            </a:lvl1pPr>
          </a:lstStyle>
          <a:p>
            <a:r>
              <a:rPr lang="en-US" dirty="0"/>
              <a:t>Click To Edit Master Title Style</a:t>
            </a:r>
          </a:p>
        </p:txBody>
      </p:sp>
      <p:sp>
        <p:nvSpPr>
          <p:cNvPr id="3" name="Content Placeholder 2"/>
          <p:cNvSpPr>
            <a:spLocks noGrp="1"/>
          </p:cNvSpPr>
          <p:nvPr>
            <p:ph idx="1"/>
          </p:nvPr>
        </p:nvSpPr>
        <p:spPr>
          <a:xfrm>
            <a:off x="762000" y="1596413"/>
            <a:ext cx="8077200" cy="4297363"/>
          </a:xfrm>
        </p:spPr>
        <p:txBody>
          <a:bodyPr>
            <a:normAutofit/>
          </a:bodyPr>
          <a:lstStyle>
            <a:lvl1pPr>
              <a:defRPr sz="3200">
                <a:latin typeface="+mn-lt"/>
              </a:defRPr>
            </a:lvl1pPr>
            <a:lvl2pPr>
              <a:defRPr sz="2800">
                <a:latin typeface="+mn-lt"/>
              </a:defRPr>
            </a:lvl2pPr>
            <a:lvl3pPr>
              <a:defRPr sz="2400">
                <a:latin typeface="+mn-lt"/>
              </a:defRPr>
            </a:lvl3pPr>
            <a:lvl4pPr>
              <a:defRPr sz="2400">
                <a:latin typeface="+mn-lt"/>
              </a:defRPr>
            </a:lvl4pPr>
            <a:lvl5pPr>
              <a:defRPr sz="2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B281C-5159-4971-8228-52B9A72E9ED2}" type="datetimeFigureOut">
              <a:rPr lang="en-US" smtClean="0"/>
              <a:pPr/>
              <a:t>4/1/23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6705600" y="6356354"/>
            <a:ext cx="2133600" cy="365125"/>
          </a:xfrm>
        </p:spPr>
        <p:txBody>
          <a:bodyPr/>
          <a:lstStyle/>
          <a:p>
            <a:fld id="{33D6E5A2-EC83-451F-A719-9AC1370DD5CF}" type="slidenum">
              <a:rPr lang="en-US" smtClean="0"/>
              <a:pPr/>
              <a:t>‹#›</a:t>
            </a:fld>
            <a:endParaRPr lang="en-US" dirty="0"/>
          </a:p>
        </p:txBody>
      </p:sp>
    </p:spTree>
  </p:cSld>
  <p:clrMapOvr>
    <a:masterClrMapping/>
  </p:clrMapOvr>
  <p:transition spd="slow">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699248" y="2248349"/>
            <a:ext cx="7745505" cy="38778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60378" y="6161444"/>
            <a:ext cx="2133600" cy="365125"/>
          </a:xfrm>
          <a:prstGeom prst="rect">
            <a:avLst/>
          </a:prstGeom>
        </p:spPr>
        <p:txBody>
          <a:bodyPr vert="horz" lIns="91440" tIns="45720" rIns="91440" bIns="45720" rtlCol="0" anchor="ctr"/>
          <a:lstStyle>
            <a:lvl1pPr algn="l">
              <a:defRPr sz="1200">
                <a:solidFill>
                  <a:schemeClr val="tx2"/>
                </a:solidFill>
              </a:defRPr>
            </a:lvl1pPr>
          </a:lstStyle>
          <a:p>
            <a:fld id="{6C62E322-7675-4E6A-BBB6-25208D6284E0}" type="datetimeFigureOut">
              <a:rPr lang="en-IN" smtClean="0">
                <a:solidFill>
                  <a:prstClr val="black">
                    <a:tint val="75000"/>
                  </a:prstClr>
                </a:solidFill>
              </a:rPr>
              <a:pPr/>
              <a:t>01/04/23</a:t>
            </a:fld>
            <a:endParaRPr lang="en-IN">
              <a:solidFill>
                <a:prstClr val="black">
                  <a:tint val="75000"/>
                </a:prstClr>
              </a:solidFill>
            </a:endParaRPr>
          </a:p>
        </p:txBody>
      </p:sp>
      <p:sp>
        <p:nvSpPr>
          <p:cNvPr id="5" name="Footer Placeholder 4"/>
          <p:cNvSpPr>
            <a:spLocks noGrp="1"/>
          </p:cNvSpPr>
          <p:nvPr>
            <p:ph type="ftr" sz="quarter" idx="3"/>
          </p:nvPr>
        </p:nvSpPr>
        <p:spPr>
          <a:xfrm>
            <a:off x="3124200" y="6161444"/>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IN">
              <a:solidFill>
                <a:prstClr val="black">
                  <a:tint val="75000"/>
                </a:prstClr>
              </a:solidFill>
            </a:endParaRPr>
          </a:p>
        </p:txBody>
      </p:sp>
      <p:sp>
        <p:nvSpPr>
          <p:cNvPr id="6" name="Slide Number Placeholder 5"/>
          <p:cNvSpPr>
            <a:spLocks noGrp="1"/>
          </p:cNvSpPr>
          <p:nvPr>
            <p:ph type="sldNum" sz="quarter" idx="4"/>
          </p:nvPr>
        </p:nvSpPr>
        <p:spPr>
          <a:xfrm>
            <a:off x="6639264" y="6161444"/>
            <a:ext cx="2133600" cy="365125"/>
          </a:xfrm>
          <a:prstGeom prst="rect">
            <a:avLst/>
          </a:prstGeom>
        </p:spPr>
        <p:txBody>
          <a:bodyPr vert="horz" lIns="91440" tIns="45720" rIns="91440" bIns="45720" rtlCol="0" anchor="ctr"/>
          <a:lstStyle>
            <a:lvl1pPr algn="r">
              <a:defRPr sz="1200">
                <a:solidFill>
                  <a:schemeClr val="tx2"/>
                </a:solidFill>
              </a:defRPr>
            </a:lvl1pPr>
          </a:lstStyle>
          <a:p>
            <a:fld id="{DB21C4EA-81BC-48C5-85F1-257E497972E5}" type="slidenum">
              <a:rPr lang="en-IN" smtClean="0">
                <a:solidFill>
                  <a:prstClr val="black">
                    <a:tint val="75000"/>
                  </a:prstClr>
                </a:solidFill>
              </a:rPr>
              <a:pPr/>
              <a:t>‹#›</a:t>
            </a:fld>
            <a:endParaRPr lang="en-IN">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 id="2147483650" r:id="rId12"/>
  </p:sldLayoutIdLst>
  <p:transition spd="slow">
    <p:wipe dir="d"/>
  </p:transition>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B9E069B5-EE7D-4971-BDE3-1A2E89298DB4}"/>
              </a:ext>
            </a:extLst>
          </p:cNvPr>
          <p:cNvSpPr/>
          <p:nvPr/>
        </p:nvSpPr>
        <p:spPr>
          <a:xfrm>
            <a:off x="-9525" y="1294871"/>
            <a:ext cx="5050364" cy="5563129"/>
          </a:xfrm>
          <a:custGeom>
            <a:avLst/>
            <a:gdLst>
              <a:gd name="connsiteX0" fmla="*/ 12700 w 6718300"/>
              <a:gd name="connsiteY0" fmla="*/ 317500 h 5461000"/>
              <a:gd name="connsiteX1" fmla="*/ 0 w 6718300"/>
              <a:gd name="connsiteY1" fmla="*/ 5448300 h 5461000"/>
              <a:gd name="connsiteX2" fmla="*/ 6718300 w 6718300"/>
              <a:gd name="connsiteY2" fmla="*/ 5461000 h 5461000"/>
              <a:gd name="connsiteX3" fmla="*/ 5753100 w 6718300"/>
              <a:gd name="connsiteY3" fmla="*/ 3987800 h 5461000"/>
              <a:gd name="connsiteX4" fmla="*/ 4889500 w 6718300"/>
              <a:gd name="connsiteY4" fmla="*/ 2717800 h 5461000"/>
              <a:gd name="connsiteX5" fmla="*/ 3479800 w 6718300"/>
              <a:gd name="connsiteY5" fmla="*/ 1308100 h 5461000"/>
              <a:gd name="connsiteX6" fmla="*/ 1841500 w 6718300"/>
              <a:gd name="connsiteY6" fmla="*/ 0 h 5461000"/>
              <a:gd name="connsiteX7" fmla="*/ 12700 w 6718300"/>
              <a:gd name="connsiteY7" fmla="*/ 317500 h 5461000"/>
              <a:gd name="connsiteX0" fmla="*/ 12700 w 6718300"/>
              <a:gd name="connsiteY0" fmla="*/ 356867 h 5500367"/>
              <a:gd name="connsiteX1" fmla="*/ 0 w 6718300"/>
              <a:gd name="connsiteY1" fmla="*/ 5487667 h 5500367"/>
              <a:gd name="connsiteX2" fmla="*/ 6718300 w 6718300"/>
              <a:gd name="connsiteY2" fmla="*/ 5500367 h 5500367"/>
              <a:gd name="connsiteX3" fmla="*/ 5753100 w 6718300"/>
              <a:gd name="connsiteY3" fmla="*/ 4027167 h 5500367"/>
              <a:gd name="connsiteX4" fmla="*/ 4889500 w 6718300"/>
              <a:gd name="connsiteY4" fmla="*/ 2757167 h 5500367"/>
              <a:gd name="connsiteX5" fmla="*/ 3479800 w 6718300"/>
              <a:gd name="connsiteY5" fmla="*/ 1347467 h 5500367"/>
              <a:gd name="connsiteX6" fmla="*/ 1841500 w 6718300"/>
              <a:gd name="connsiteY6" fmla="*/ 39367 h 5500367"/>
              <a:gd name="connsiteX7" fmla="*/ 12700 w 6718300"/>
              <a:gd name="connsiteY7" fmla="*/ 356867 h 5500367"/>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18300"/>
              <a:gd name="connsiteY0" fmla="*/ 450798 h 5594298"/>
              <a:gd name="connsiteX1" fmla="*/ 0 w 6718300"/>
              <a:gd name="connsiteY1" fmla="*/ 5581598 h 5594298"/>
              <a:gd name="connsiteX2" fmla="*/ 6718300 w 6718300"/>
              <a:gd name="connsiteY2" fmla="*/ 5594298 h 5594298"/>
              <a:gd name="connsiteX3" fmla="*/ 5753100 w 6718300"/>
              <a:gd name="connsiteY3" fmla="*/ 4121098 h 5594298"/>
              <a:gd name="connsiteX4" fmla="*/ 4889500 w 6718300"/>
              <a:gd name="connsiteY4" fmla="*/ 2851098 h 5594298"/>
              <a:gd name="connsiteX5" fmla="*/ 3479800 w 6718300"/>
              <a:gd name="connsiteY5" fmla="*/ 1441398 h 5594298"/>
              <a:gd name="connsiteX6" fmla="*/ 1841500 w 6718300"/>
              <a:gd name="connsiteY6" fmla="*/ 133298 h 5594298"/>
              <a:gd name="connsiteX7" fmla="*/ 12700 w 6718300"/>
              <a:gd name="connsiteY7" fmla="*/ 450798 h 5594298"/>
              <a:gd name="connsiteX0" fmla="*/ 12700 w 6735942"/>
              <a:gd name="connsiteY0" fmla="*/ 450798 h 5594298"/>
              <a:gd name="connsiteX1" fmla="*/ 0 w 6735942"/>
              <a:gd name="connsiteY1" fmla="*/ 5581598 h 5594298"/>
              <a:gd name="connsiteX2" fmla="*/ 6718300 w 6735942"/>
              <a:gd name="connsiteY2" fmla="*/ 5594298 h 5594298"/>
              <a:gd name="connsiteX3" fmla="*/ 5753100 w 6735942"/>
              <a:gd name="connsiteY3" fmla="*/ 4121098 h 5594298"/>
              <a:gd name="connsiteX4" fmla="*/ 4889500 w 6735942"/>
              <a:gd name="connsiteY4" fmla="*/ 2851098 h 5594298"/>
              <a:gd name="connsiteX5" fmla="*/ 3479800 w 6735942"/>
              <a:gd name="connsiteY5" fmla="*/ 1441398 h 5594298"/>
              <a:gd name="connsiteX6" fmla="*/ 1841500 w 6735942"/>
              <a:gd name="connsiteY6" fmla="*/ 133298 h 5594298"/>
              <a:gd name="connsiteX7" fmla="*/ 12700 w 6735942"/>
              <a:gd name="connsiteY7" fmla="*/ 450798 h 5594298"/>
              <a:gd name="connsiteX0" fmla="*/ 12700 w 6733818"/>
              <a:gd name="connsiteY0" fmla="*/ 450798 h 5594298"/>
              <a:gd name="connsiteX1" fmla="*/ 0 w 6733818"/>
              <a:gd name="connsiteY1" fmla="*/ 5581598 h 5594298"/>
              <a:gd name="connsiteX2" fmla="*/ 6718300 w 6733818"/>
              <a:gd name="connsiteY2" fmla="*/ 5594298 h 5594298"/>
              <a:gd name="connsiteX3" fmla="*/ 5753100 w 6733818"/>
              <a:gd name="connsiteY3" fmla="*/ 4121098 h 5594298"/>
              <a:gd name="connsiteX4" fmla="*/ 4889500 w 6733818"/>
              <a:gd name="connsiteY4" fmla="*/ 2851098 h 5594298"/>
              <a:gd name="connsiteX5" fmla="*/ 3479800 w 6733818"/>
              <a:gd name="connsiteY5" fmla="*/ 1441398 h 5594298"/>
              <a:gd name="connsiteX6" fmla="*/ 1841500 w 6733818"/>
              <a:gd name="connsiteY6" fmla="*/ 133298 h 5594298"/>
              <a:gd name="connsiteX7" fmla="*/ 12700 w 6733818"/>
              <a:gd name="connsiteY7" fmla="*/ 450798 h 5594298"/>
              <a:gd name="connsiteX0" fmla="*/ 12700 w 6733818"/>
              <a:gd name="connsiteY0" fmla="*/ 450798 h 5594298"/>
              <a:gd name="connsiteX1" fmla="*/ 0 w 6733818"/>
              <a:gd name="connsiteY1" fmla="*/ 5581598 h 5594298"/>
              <a:gd name="connsiteX2" fmla="*/ 6718300 w 6733818"/>
              <a:gd name="connsiteY2" fmla="*/ 5594298 h 5594298"/>
              <a:gd name="connsiteX3" fmla="*/ 5753100 w 6733818"/>
              <a:gd name="connsiteY3" fmla="*/ 4121098 h 5594298"/>
              <a:gd name="connsiteX4" fmla="*/ 4908550 w 6733818"/>
              <a:gd name="connsiteY4" fmla="*/ 2851098 h 5594298"/>
              <a:gd name="connsiteX5" fmla="*/ 3479800 w 6733818"/>
              <a:gd name="connsiteY5" fmla="*/ 1441398 h 5594298"/>
              <a:gd name="connsiteX6" fmla="*/ 1841500 w 6733818"/>
              <a:gd name="connsiteY6" fmla="*/ 133298 h 5594298"/>
              <a:gd name="connsiteX7" fmla="*/ 12700 w 6733818"/>
              <a:gd name="connsiteY7" fmla="*/ 450798 h 5594298"/>
              <a:gd name="connsiteX0" fmla="*/ 12700 w 6733818"/>
              <a:gd name="connsiteY0" fmla="*/ 429645 h 5573145"/>
              <a:gd name="connsiteX1" fmla="*/ 0 w 6733818"/>
              <a:gd name="connsiteY1" fmla="*/ 5560445 h 5573145"/>
              <a:gd name="connsiteX2" fmla="*/ 6718300 w 6733818"/>
              <a:gd name="connsiteY2" fmla="*/ 5573145 h 5573145"/>
              <a:gd name="connsiteX3" fmla="*/ 5753100 w 6733818"/>
              <a:gd name="connsiteY3" fmla="*/ 4099945 h 5573145"/>
              <a:gd name="connsiteX4" fmla="*/ 4908550 w 6733818"/>
              <a:gd name="connsiteY4" fmla="*/ 2829945 h 5573145"/>
              <a:gd name="connsiteX5" fmla="*/ 3479800 w 6733818"/>
              <a:gd name="connsiteY5" fmla="*/ 1420245 h 5573145"/>
              <a:gd name="connsiteX6" fmla="*/ 1922463 w 6733818"/>
              <a:gd name="connsiteY6" fmla="*/ 150245 h 5573145"/>
              <a:gd name="connsiteX7" fmla="*/ 12700 w 6733818"/>
              <a:gd name="connsiteY7" fmla="*/ 429645 h 5573145"/>
              <a:gd name="connsiteX0" fmla="*/ 12700 w 6733818"/>
              <a:gd name="connsiteY0" fmla="*/ 419629 h 5563129"/>
              <a:gd name="connsiteX1" fmla="*/ 0 w 6733818"/>
              <a:gd name="connsiteY1" fmla="*/ 5550429 h 5563129"/>
              <a:gd name="connsiteX2" fmla="*/ 6718300 w 6733818"/>
              <a:gd name="connsiteY2" fmla="*/ 5563129 h 5563129"/>
              <a:gd name="connsiteX3" fmla="*/ 5753100 w 6733818"/>
              <a:gd name="connsiteY3" fmla="*/ 4089929 h 5563129"/>
              <a:gd name="connsiteX4" fmla="*/ 4908550 w 6733818"/>
              <a:gd name="connsiteY4" fmla="*/ 2819929 h 5563129"/>
              <a:gd name="connsiteX5" fmla="*/ 3479800 w 6733818"/>
              <a:gd name="connsiteY5" fmla="*/ 1410229 h 5563129"/>
              <a:gd name="connsiteX6" fmla="*/ 1979613 w 6733818"/>
              <a:gd name="connsiteY6" fmla="*/ 159279 h 5563129"/>
              <a:gd name="connsiteX7" fmla="*/ 12700 w 6733818"/>
              <a:gd name="connsiteY7" fmla="*/ 419629 h 5563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33818" h="5563129">
                <a:moveTo>
                  <a:pt x="12700" y="419629"/>
                </a:moveTo>
                <a:cubicBezTo>
                  <a:pt x="8467" y="2129896"/>
                  <a:pt x="4233" y="3840162"/>
                  <a:pt x="0" y="5550429"/>
                </a:cubicBezTo>
                <a:lnTo>
                  <a:pt x="6718300" y="5563129"/>
                </a:lnTo>
                <a:cubicBezTo>
                  <a:pt x="6748992" y="5138737"/>
                  <a:pt x="6836833" y="4314296"/>
                  <a:pt x="5753100" y="4089929"/>
                </a:cubicBezTo>
                <a:cubicBezTo>
                  <a:pt x="5369983" y="4019021"/>
                  <a:pt x="4920192" y="3671887"/>
                  <a:pt x="4908550" y="2819929"/>
                </a:cubicBezTo>
                <a:cubicBezTo>
                  <a:pt x="4743450" y="2235729"/>
                  <a:pt x="4673600" y="1470554"/>
                  <a:pt x="3479800" y="1410229"/>
                </a:cubicBezTo>
                <a:cubicBezTo>
                  <a:pt x="2905125" y="1431396"/>
                  <a:pt x="2611438" y="404812"/>
                  <a:pt x="1979613" y="159279"/>
                </a:cubicBezTo>
                <a:cubicBezTo>
                  <a:pt x="1503363" y="17462"/>
                  <a:pt x="822325" y="-210079"/>
                  <a:pt x="12700" y="419629"/>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Freeform: Shape 4">
            <a:extLst>
              <a:ext uri="{FF2B5EF4-FFF2-40B4-BE49-F238E27FC236}">
                <a16:creationId xmlns:a16="http://schemas.microsoft.com/office/drawing/2014/main" id="{827E0698-B803-4967-BCDD-A5191C392D97}"/>
              </a:ext>
            </a:extLst>
          </p:cNvPr>
          <p:cNvSpPr/>
          <p:nvPr/>
        </p:nvSpPr>
        <p:spPr>
          <a:xfrm>
            <a:off x="-10887" y="4637847"/>
            <a:ext cx="3940629" cy="2238296"/>
          </a:xfrm>
          <a:custGeom>
            <a:avLst/>
            <a:gdLst>
              <a:gd name="connsiteX0" fmla="*/ 0 w 5196114"/>
              <a:gd name="connsiteY0" fmla="*/ 0 h 2075543"/>
              <a:gd name="connsiteX1" fmla="*/ 4339771 w 5196114"/>
              <a:gd name="connsiteY1" fmla="*/ 362857 h 2075543"/>
              <a:gd name="connsiteX2" fmla="*/ 5196114 w 5196114"/>
              <a:gd name="connsiteY2" fmla="*/ 2032000 h 2075543"/>
              <a:gd name="connsiteX3" fmla="*/ 72571 w 5196114"/>
              <a:gd name="connsiteY3" fmla="*/ 2075543 h 2075543"/>
              <a:gd name="connsiteX4" fmla="*/ 0 w 5196114"/>
              <a:gd name="connsiteY4" fmla="*/ 0 h 2075543"/>
              <a:gd name="connsiteX0" fmla="*/ 16329 w 5212443"/>
              <a:gd name="connsiteY0" fmla="*/ 0 h 2032000"/>
              <a:gd name="connsiteX1" fmla="*/ 4356100 w 5212443"/>
              <a:gd name="connsiteY1" fmla="*/ 362857 h 2032000"/>
              <a:gd name="connsiteX2" fmla="*/ 5212443 w 5212443"/>
              <a:gd name="connsiteY2" fmla="*/ 2032000 h 2032000"/>
              <a:gd name="connsiteX3" fmla="*/ 0 w 5212443"/>
              <a:gd name="connsiteY3" fmla="*/ 1999343 h 2032000"/>
              <a:gd name="connsiteX4" fmla="*/ 16329 w 5212443"/>
              <a:gd name="connsiteY4" fmla="*/ 0 h 2032000"/>
              <a:gd name="connsiteX0" fmla="*/ 16329 w 5212443"/>
              <a:gd name="connsiteY0" fmla="*/ 0 h 2032000"/>
              <a:gd name="connsiteX1" fmla="*/ 4356100 w 5212443"/>
              <a:gd name="connsiteY1" fmla="*/ 362857 h 2032000"/>
              <a:gd name="connsiteX2" fmla="*/ 5212443 w 5212443"/>
              <a:gd name="connsiteY2" fmla="*/ 2032000 h 2032000"/>
              <a:gd name="connsiteX3" fmla="*/ 0 w 5212443"/>
              <a:gd name="connsiteY3" fmla="*/ 1999343 h 2032000"/>
              <a:gd name="connsiteX4" fmla="*/ 16329 w 5212443"/>
              <a:gd name="connsiteY4" fmla="*/ 0 h 2032000"/>
              <a:gd name="connsiteX0" fmla="*/ 16329 w 5212443"/>
              <a:gd name="connsiteY0" fmla="*/ 249634 h 2281634"/>
              <a:gd name="connsiteX1" fmla="*/ 4356100 w 5212443"/>
              <a:gd name="connsiteY1" fmla="*/ 612491 h 2281634"/>
              <a:gd name="connsiteX2" fmla="*/ 5212443 w 5212443"/>
              <a:gd name="connsiteY2" fmla="*/ 2281634 h 2281634"/>
              <a:gd name="connsiteX3" fmla="*/ 0 w 5212443"/>
              <a:gd name="connsiteY3" fmla="*/ 2248977 h 2281634"/>
              <a:gd name="connsiteX4" fmla="*/ 16329 w 5212443"/>
              <a:gd name="connsiteY4" fmla="*/ 249634 h 2281634"/>
              <a:gd name="connsiteX0" fmla="*/ 16329 w 5212443"/>
              <a:gd name="connsiteY0" fmla="*/ 192070 h 2224070"/>
              <a:gd name="connsiteX1" fmla="*/ 4356100 w 5212443"/>
              <a:gd name="connsiteY1" fmla="*/ 554927 h 2224070"/>
              <a:gd name="connsiteX2" fmla="*/ 5212443 w 5212443"/>
              <a:gd name="connsiteY2" fmla="*/ 2224070 h 2224070"/>
              <a:gd name="connsiteX3" fmla="*/ 0 w 5212443"/>
              <a:gd name="connsiteY3" fmla="*/ 2191413 h 2224070"/>
              <a:gd name="connsiteX4" fmla="*/ 16329 w 5212443"/>
              <a:gd name="connsiteY4" fmla="*/ 192070 h 2224070"/>
              <a:gd name="connsiteX0" fmla="*/ 0 w 5254172"/>
              <a:gd name="connsiteY0" fmla="*/ 180895 h 2227410"/>
              <a:gd name="connsiteX1" fmla="*/ 4397829 w 5254172"/>
              <a:gd name="connsiteY1" fmla="*/ 558267 h 2227410"/>
              <a:gd name="connsiteX2" fmla="*/ 5254172 w 5254172"/>
              <a:gd name="connsiteY2" fmla="*/ 2227410 h 2227410"/>
              <a:gd name="connsiteX3" fmla="*/ 41729 w 5254172"/>
              <a:gd name="connsiteY3" fmla="*/ 2194753 h 2227410"/>
              <a:gd name="connsiteX4" fmla="*/ 0 w 5254172"/>
              <a:gd name="connsiteY4" fmla="*/ 180895 h 2227410"/>
              <a:gd name="connsiteX0" fmla="*/ 0 w 5254172"/>
              <a:gd name="connsiteY0" fmla="*/ 180895 h 2238296"/>
              <a:gd name="connsiteX1" fmla="*/ 4397829 w 5254172"/>
              <a:gd name="connsiteY1" fmla="*/ 558267 h 2238296"/>
              <a:gd name="connsiteX2" fmla="*/ 5254172 w 5254172"/>
              <a:gd name="connsiteY2" fmla="*/ 2227410 h 2238296"/>
              <a:gd name="connsiteX3" fmla="*/ 12700 w 5254172"/>
              <a:gd name="connsiteY3" fmla="*/ 2238296 h 2238296"/>
              <a:gd name="connsiteX4" fmla="*/ 0 w 5254172"/>
              <a:gd name="connsiteY4" fmla="*/ 180895 h 2238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54172" h="2238296">
                <a:moveTo>
                  <a:pt x="0" y="180895"/>
                </a:moveTo>
                <a:cubicBezTo>
                  <a:pt x="1103690" y="847947"/>
                  <a:pt x="3573539" y="-807285"/>
                  <a:pt x="4397829" y="558267"/>
                </a:cubicBezTo>
                <a:lnTo>
                  <a:pt x="5254172" y="2227410"/>
                </a:lnTo>
                <a:lnTo>
                  <a:pt x="12700" y="2238296"/>
                </a:lnTo>
                <a:cubicBezTo>
                  <a:pt x="8467" y="1552496"/>
                  <a:pt x="4233" y="866695"/>
                  <a:pt x="0" y="180895"/>
                </a:cubicBezTo>
                <a:close/>
              </a:path>
            </a:pathLst>
          </a:custGeom>
          <a:solidFill>
            <a:schemeClr val="accent2">
              <a:lumMod val="75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032" name="Picture 8" descr="Web Design Illustration Png, Transparent Png - kindpng">
            <a:extLst>
              <a:ext uri="{FF2B5EF4-FFF2-40B4-BE49-F238E27FC236}">
                <a16:creationId xmlns:a16="http://schemas.microsoft.com/office/drawing/2014/main" id="{09809362-2F14-44FD-8157-B36207D013A0}"/>
              </a:ext>
            </a:extLst>
          </p:cNvPr>
          <p:cNvPicPr>
            <a:picLocks noChangeAspect="1" noChangeArrowheads="1"/>
          </p:cNvPicPr>
          <p:nvPr/>
        </p:nvPicPr>
        <p:blipFill rotWithShape="1">
          <a:blip r:embed="rId3" cstate="email">
            <a:clrChange>
              <a:clrFrom>
                <a:srgbClr val="F7F7F7"/>
              </a:clrFrom>
              <a:clrTo>
                <a:srgbClr val="F7F7F7">
                  <a:alpha val="0"/>
                </a:srgbClr>
              </a:clrTo>
            </a:clrChange>
            <a:extLst>
              <a:ext uri="{28A0092B-C50C-407E-A947-70E740481C1C}">
                <a14:useLocalDpi xmlns:a14="http://schemas.microsoft.com/office/drawing/2010/main" val="0"/>
              </a:ext>
            </a:extLst>
          </a:blip>
          <a:srcRect/>
          <a:stretch/>
        </p:blipFill>
        <p:spPr bwMode="auto">
          <a:xfrm>
            <a:off x="0" y="645886"/>
            <a:ext cx="5050364" cy="6212114"/>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36A3A16B-4200-4820-92DE-CEA030A8E448}"/>
              </a:ext>
            </a:extLst>
          </p:cNvPr>
          <p:cNvGrpSpPr/>
          <p:nvPr/>
        </p:nvGrpSpPr>
        <p:grpSpPr>
          <a:xfrm>
            <a:off x="4572000" y="838201"/>
            <a:ext cx="3890261" cy="2057399"/>
            <a:chOff x="-14800" y="1141793"/>
            <a:chExt cx="4285173" cy="2482379"/>
          </a:xfrm>
        </p:grpSpPr>
        <p:sp>
          <p:nvSpPr>
            <p:cNvPr id="11" name="TextBox 10">
              <a:extLst>
                <a:ext uri="{FF2B5EF4-FFF2-40B4-BE49-F238E27FC236}">
                  <a16:creationId xmlns:a16="http://schemas.microsoft.com/office/drawing/2014/main" id="{A0FBD10C-1141-41BA-A0C7-B093019EDEA9}"/>
                </a:ext>
              </a:extLst>
            </p:cNvPr>
            <p:cNvSpPr txBox="1"/>
            <p:nvPr/>
          </p:nvSpPr>
          <p:spPr>
            <a:xfrm>
              <a:off x="-14800" y="3389428"/>
              <a:ext cx="3970032" cy="234744"/>
            </a:xfrm>
            <a:prstGeom prst="rect">
              <a:avLst/>
            </a:prstGeom>
            <a:noFill/>
          </p:spPr>
          <p:txBody>
            <a:bodyPr wrap="square" lIns="0" tIns="0" rIns="0" bIns="0" rtlCol="0">
              <a:spAutoFit/>
            </a:bodyPr>
            <a:lstStyle/>
            <a:p>
              <a:pPr>
                <a:lnSpc>
                  <a:spcPct val="120000"/>
                </a:lnSpc>
              </a:pPr>
              <a:endParaRPr lang="en-US" sz="1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B180E35-892D-4DEE-B461-31858B9D1AED}"/>
                </a:ext>
              </a:extLst>
            </p:cNvPr>
            <p:cNvSpPr txBox="1"/>
            <p:nvPr/>
          </p:nvSpPr>
          <p:spPr>
            <a:xfrm>
              <a:off x="300341" y="1141793"/>
              <a:ext cx="3970032" cy="2228108"/>
            </a:xfrm>
            <a:prstGeom prst="rect">
              <a:avLst/>
            </a:prstGeom>
            <a:noFill/>
          </p:spPr>
          <p:txBody>
            <a:bodyPr wrap="square" lIns="0" tIns="0" rIns="0" bIns="0" rtlCol="0">
              <a:spAutoFit/>
            </a:bodyPr>
            <a:lstStyle/>
            <a:p>
              <a:r>
                <a:rPr lang="en-IN" sz="4000" dirty="0">
                  <a:latin typeface="Times New Roman" panose="02020603050405020304" pitchFamily="18" charset="0"/>
                  <a:cs typeface="Times New Roman" panose="02020603050405020304" pitchFamily="18" charset="0"/>
                </a:rPr>
                <a:t>Assessment 1: Individual Presentation </a:t>
              </a:r>
              <a:endParaRPr lang="en-US" sz="4000" dirty="0">
                <a:solidFill>
                  <a:schemeClr val="accent4"/>
                </a:solidFill>
                <a:latin typeface="Times New Roman" panose="02020603050405020304" pitchFamily="18" charset="0"/>
                <a:cs typeface="Times New Roman" panose="02020603050405020304" pitchFamily="18" charset="0"/>
              </a:endParaRPr>
            </a:p>
          </p:txBody>
        </p:sp>
      </p:grpSp>
      <p:sp>
        <p:nvSpPr>
          <p:cNvPr id="20" name="Freeform: Shape 19">
            <a:extLst>
              <a:ext uri="{FF2B5EF4-FFF2-40B4-BE49-F238E27FC236}">
                <a16:creationId xmlns:a16="http://schemas.microsoft.com/office/drawing/2014/main" id="{2F1035AB-D3E6-4081-ABCD-6FA0E1B9DC96}"/>
              </a:ext>
            </a:extLst>
          </p:cNvPr>
          <p:cNvSpPr/>
          <p:nvPr/>
        </p:nvSpPr>
        <p:spPr>
          <a:xfrm rot="5400000">
            <a:off x="8338073" y="6052075"/>
            <a:ext cx="906428" cy="705425"/>
          </a:xfrm>
          <a:custGeom>
            <a:avLst/>
            <a:gdLst>
              <a:gd name="connsiteX0" fmla="*/ 164 w 906428"/>
              <a:gd name="connsiteY0" fmla="*/ 90807 h 940566"/>
              <a:gd name="connsiteX1" fmla="*/ 2519 w 906428"/>
              <a:gd name="connsiteY1" fmla="*/ 7634 h 940566"/>
              <a:gd name="connsiteX2" fmla="*/ 3469 w 906428"/>
              <a:gd name="connsiteY2" fmla="*/ 0 h 940566"/>
              <a:gd name="connsiteX3" fmla="*/ 906428 w 906428"/>
              <a:gd name="connsiteY3" fmla="*/ 0 h 940566"/>
              <a:gd name="connsiteX4" fmla="*/ 906428 w 906428"/>
              <a:gd name="connsiteY4" fmla="*/ 938918 h 940566"/>
              <a:gd name="connsiteX5" fmla="*/ 884413 w 906428"/>
              <a:gd name="connsiteY5" fmla="*/ 940402 h 940566"/>
              <a:gd name="connsiteX6" fmla="*/ 209185 w 906428"/>
              <a:gd name="connsiteY6" fmla="*/ 638261 h 940566"/>
              <a:gd name="connsiteX7" fmla="*/ 164 w 906428"/>
              <a:gd name="connsiteY7" fmla="*/ 90807 h 940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428" h="940566">
                <a:moveTo>
                  <a:pt x="164" y="90807"/>
                </a:moveTo>
                <a:cubicBezTo>
                  <a:pt x="-375" y="63050"/>
                  <a:pt x="413" y="35292"/>
                  <a:pt x="2519" y="7634"/>
                </a:cubicBezTo>
                <a:lnTo>
                  <a:pt x="3469" y="0"/>
                </a:lnTo>
                <a:lnTo>
                  <a:pt x="906428" y="0"/>
                </a:lnTo>
                <a:lnTo>
                  <a:pt x="906428" y="938918"/>
                </a:lnTo>
                <a:lnTo>
                  <a:pt x="884413" y="940402"/>
                </a:lnTo>
                <a:cubicBezTo>
                  <a:pt x="634607" y="945254"/>
                  <a:pt x="384640" y="842645"/>
                  <a:pt x="209185" y="638261"/>
                </a:cubicBezTo>
                <a:cubicBezTo>
                  <a:pt x="72720" y="479296"/>
                  <a:pt x="3939" y="285100"/>
                  <a:pt x="164" y="90807"/>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5" name="Freeform: Shape 24">
            <a:extLst>
              <a:ext uri="{FF2B5EF4-FFF2-40B4-BE49-F238E27FC236}">
                <a16:creationId xmlns:a16="http://schemas.microsoft.com/office/drawing/2014/main" id="{94A0E20F-D08B-400F-8BD4-67CE3E6E7C00}"/>
              </a:ext>
            </a:extLst>
          </p:cNvPr>
          <p:cNvSpPr/>
          <p:nvPr/>
        </p:nvSpPr>
        <p:spPr>
          <a:xfrm>
            <a:off x="8462262" y="0"/>
            <a:ext cx="679821" cy="940566"/>
          </a:xfrm>
          <a:custGeom>
            <a:avLst/>
            <a:gdLst>
              <a:gd name="connsiteX0" fmla="*/ 164 w 906428"/>
              <a:gd name="connsiteY0" fmla="*/ 90807 h 940566"/>
              <a:gd name="connsiteX1" fmla="*/ 2519 w 906428"/>
              <a:gd name="connsiteY1" fmla="*/ 7634 h 940566"/>
              <a:gd name="connsiteX2" fmla="*/ 3469 w 906428"/>
              <a:gd name="connsiteY2" fmla="*/ 0 h 940566"/>
              <a:gd name="connsiteX3" fmla="*/ 906428 w 906428"/>
              <a:gd name="connsiteY3" fmla="*/ 0 h 940566"/>
              <a:gd name="connsiteX4" fmla="*/ 906428 w 906428"/>
              <a:gd name="connsiteY4" fmla="*/ 938918 h 940566"/>
              <a:gd name="connsiteX5" fmla="*/ 884413 w 906428"/>
              <a:gd name="connsiteY5" fmla="*/ 940402 h 940566"/>
              <a:gd name="connsiteX6" fmla="*/ 209185 w 906428"/>
              <a:gd name="connsiteY6" fmla="*/ 638261 h 940566"/>
              <a:gd name="connsiteX7" fmla="*/ 164 w 906428"/>
              <a:gd name="connsiteY7" fmla="*/ 90807 h 940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428" h="940566">
                <a:moveTo>
                  <a:pt x="164" y="90807"/>
                </a:moveTo>
                <a:cubicBezTo>
                  <a:pt x="-375" y="63050"/>
                  <a:pt x="413" y="35292"/>
                  <a:pt x="2519" y="7634"/>
                </a:cubicBezTo>
                <a:lnTo>
                  <a:pt x="3469" y="0"/>
                </a:lnTo>
                <a:lnTo>
                  <a:pt x="906428" y="0"/>
                </a:lnTo>
                <a:lnTo>
                  <a:pt x="906428" y="938918"/>
                </a:lnTo>
                <a:lnTo>
                  <a:pt x="884413" y="940402"/>
                </a:lnTo>
                <a:cubicBezTo>
                  <a:pt x="634607" y="945254"/>
                  <a:pt x="384640" y="842645"/>
                  <a:pt x="209185" y="638261"/>
                </a:cubicBezTo>
                <a:cubicBezTo>
                  <a:pt x="72720" y="479296"/>
                  <a:pt x="3939" y="285100"/>
                  <a:pt x="164" y="90807"/>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6" name="Rectangle 5"/>
          <p:cNvSpPr/>
          <p:nvPr/>
        </p:nvSpPr>
        <p:spPr>
          <a:xfrm>
            <a:off x="5249237" y="3751943"/>
            <a:ext cx="3423245" cy="1200329"/>
          </a:xfrm>
          <a:prstGeom prst="rect">
            <a:avLst/>
          </a:prstGeom>
        </p:spPr>
        <p:txBody>
          <a:bodyPr wrap="none">
            <a:spAutoFit/>
          </a:bodyPr>
          <a:lstStyle/>
          <a:p>
            <a:r>
              <a:rPr lang="en-US" dirty="0">
                <a:latin typeface="Times New Roman" panose="02020603050405020304" pitchFamily="18" charset="0"/>
                <a:cs typeface="Times New Roman" panose="02020603050405020304" pitchFamily="18" charset="0"/>
              </a:rPr>
              <a:t>Module: Managing People</a:t>
            </a:r>
          </a:p>
          <a:p>
            <a:r>
              <a:rPr lang="en-US" dirty="0">
                <a:latin typeface="Times New Roman" panose="02020603050405020304" pitchFamily="18" charset="0"/>
                <a:cs typeface="Times New Roman" panose="02020603050405020304" pitchFamily="18" charset="0"/>
              </a:rPr>
              <a:t>Module code: LCBB5004</a:t>
            </a:r>
          </a:p>
          <a:p>
            <a:r>
              <a:rPr lang="en-US" dirty="0">
                <a:latin typeface="Times New Roman" panose="02020603050405020304" pitchFamily="18" charset="0"/>
                <a:cs typeface="Times New Roman" panose="02020603050405020304" pitchFamily="18" charset="0"/>
              </a:rPr>
              <a:t>Submitted By: Daniela Jicmon</a:t>
            </a:r>
          </a:p>
          <a:p>
            <a:r>
              <a:rPr lang="en-US" dirty="0">
                <a:latin typeface="Times New Roman" panose="02020603050405020304" pitchFamily="18" charset="0"/>
                <a:cs typeface="Times New Roman" panose="02020603050405020304" pitchFamily="18" charset="0"/>
              </a:rPr>
              <a:t>Module Tutor: Mushfiqur Rahm</a:t>
            </a:r>
            <a:r>
              <a:rPr lang="en-US" dirty="0">
                <a:latin typeface="Arial" panose="020B0604020202020204" pitchFamily="34" charset="0"/>
                <a:cs typeface="Arial" panose="020B0604020202020204" pitchFamily="34" charset="0"/>
              </a:rPr>
              <a:t>an</a:t>
            </a:r>
          </a:p>
        </p:txBody>
      </p:sp>
    </p:spTree>
    <p:extLst>
      <p:ext uri="{BB962C8B-B14F-4D97-AF65-F5344CB8AC3E}">
        <p14:creationId xmlns:p14="http://schemas.microsoft.com/office/powerpoint/2010/main" val="2463565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609600"/>
            <a:ext cx="6777318" cy="1731982"/>
          </a:xfrm>
        </p:spPr>
        <p:txBody>
          <a:bodyPr/>
          <a:lstStyle/>
          <a:p>
            <a:r>
              <a:rPr lang="en-US" sz="4400" dirty="0">
                <a:latin typeface="Times New Roman" panose="02020603050405020304" pitchFamily="18" charset="0"/>
                <a:cs typeface="Times New Roman" panose="02020603050405020304" pitchFamily="18" charset="0"/>
              </a:rPr>
              <a:t>Content </a:t>
            </a:r>
          </a:p>
        </p:txBody>
      </p:sp>
      <p:sp>
        <p:nvSpPr>
          <p:cNvPr id="3" name="Subtitle 2"/>
          <p:cNvSpPr>
            <a:spLocks noGrp="1"/>
          </p:cNvSpPr>
          <p:nvPr>
            <p:ph type="subTitle" idx="1"/>
          </p:nvPr>
        </p:nvSpPr>
        <p:spPr>
          <a:xfrm>
            <a:off x="495300" y="3713182"/>
            <a:ext cx="8153400" cy="2687618"/>
          </a:xfrm>
        </p:spPr>
        <p:txBody>
          <a:bodyPr>
            <a:normAutofit fontScale="70000" lnSpcReduction="20000"/>
          </a:bodyPr>
          <a:lstStyle/>
          <a:p>
            <a:pPr marL="457200" indent="-457200">
              <a:buAutoNum type="arabicPeriod"/>
            </a:pPr>
            <a:r>
              <a:rPr lang="en-US" sz="3600" b="1" dirty="0">
                <a:latin typeface="Times New Roman" panose="02020603050405020304" pitchFamily="18" charset="0"/>
                <a:cs typeface="Times New Roman" panose="02020603050405020304" pitchFamily="18" charset="0"/>
              </a:rPr>
              <a:t>Introduction</a:t>
            </a:r>
          </a:p>
          <a:p>
            <a:pPr marL="457200" indent="-457200">
              <a:buAutoNum type="arabicPeriod"/>
            </a:pPr>
            <a:r>
              <a:rPr lang="en-US" sz="3600" b="1" dirty="0">
                <a:latin typeface="Times New Roman" panose="02020603050405020304" pitchFamily="18" charset="0"/>
                <a:cs typeface="Times New Roman" panose="02020603050405020304" pitchFamily="18" charset="0"/>
              </a:rPr>
              <a:t>What is talent acquisition? </a:t>
            </a:r>
          </a:p>
          <a:p>
            <a:pPr marL="457200" indent="-457200">
              <a:buAutoNum type="arabicPeriod"/>
            </a:pPr>
            <a:r>
              <a:rPr lang="en-US" sz="3600" b="1" dirty="0">
                <a:latin typeface="Times New Roman" panose="02020603050405020304" pitchFamily="18" charset="0"/>
                <a:cs typeface="Times New Roman" panose="02020603050405020304" pitchFamily="18" charset="0"/>
              </a:rPr>
              <a:t>Why talent acquisition is important? </a:t>
            </a:r>
          </a:p>
          <a:p>
            <a:pPr marL="457200" indent="-457200">
              <a:buAutoNum type="arabicPeriod"/>
            </a:pPr>
            <a:r>
              <a:rPr lang="en-US" sz="3600" b="1" dirty="0">
                <a:latin typeface="Times New Roman" panose="02020603050405020304" pitchFamily="18" charset="0"/>
                <a:cs typeface="Times New Roman" panose="02020603050405020304" pitchFamily="18" charset="0"/>
              </a:rPr>
              <a:t>Talent acquisition strategies (short and long term)</a:t>
            </a:r>
          </a:p>
          <a:p>
            <a:pPr marL="457200" indent="-457200">
              <a:buAutoNum type="arabicPeriod"/>
            </a:pPr>
            <a:r>
              <a:rPr lang="en-US" sz="3600" b="1" dirty="0">
                <a:latin typeface="Times New Roman" panose="02020603050405020304" pitchFamily="18" charset="0"/>
                <a:cs typeface="Times New Roman" panose="02020603050405020304" pitchFamily="18" charset="0"/>
              </a:rPr>
              <a:t>Incentive Methods (monetary and non-monetary)</a:t>
            </a:r>
          </a:p>
          <a:p>
            <a:pPr marL="457200" indent="-457200">
              <a:buAutoNum type="arabicPeriod"/>
            </a:pPr>
            <a:r>
              <a:rPr lang="en-US" sz="3600" b="1" dirty="0">
                <a:latin typeface="Times New Roman" panose="02020603050405020304" pitchFamily="18" charset="0"/>
                <a:cs typeface="Times New Roman" panose="02020603050405020304" pitchFamily="18" charset="0"/>
              </a:rPr>
              <a:t>Recommendations</a:t>
            </a:r>
          </a:p>
          <a:p>
            <a:pPr marL="457200" indent="-457200">
              <a:buAutoNum type="arabicPeriod"/>
            </a:pPr>
            <a:r>
              <a:rPr lang="en-US" sz="3600" b="1" dirty="0">
                <a:latin typeface="Times New Roman" panose="02020603050405020304" pitchFamily="18" charset="0"/>
                <a:cs typeface="Times New Roman" panose="02020603050405020304" pitchFamily="18" charset="0"/>
              </a:rPr>
              <a:t>Conclusions</a:t>
            </a:r>
          </a:p>
          <a:p>
            <a:pPr marL="457200" indent="-457200">
              <a:buAutoNum type="arabicPeriod"/>
            </a:pPr>
            <a:endParaRPr lang="en-US" b="1" dirty="0"/>
          </a:p>
        </p:txBody>
      </p:sp>
    </p:spTree>
    <p:extLst>
      <p:ext uri="{BB962C8B-B14F-4D97-AF65-F5344CB8AC3E}">
        <p14:creationId xmlns:p14="http://schemas.microsoft.com/office/powerpoint/2010/main" val="2881676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609600"/>
            <a:ext cx="6777318" cy="1731982"/>
          </a:xfrm>
        </p:spPr>
        <p:txBody>
          <a:bodyPr/>
          <a:lstStyle/>
          <a:p>
            <a:r>
              <a:rPr lang="en-US" sz="4400" dirty="0">
                <a:latin typeface="Times New Roman" panose="02020603050405020304" pitchFamily="18" charset="0"/>
                <a:cs typeface="Times New Roman" panose="02020603050405020304" pitchFamily="18" charset="0"/>
              </a:rPr>
              <a:t>1. Introduction </a:t>
            </a:r>
          </a:p>
        </p:txBody>
      </p:sp>
      <p:sp>
        <p:nvSpPr>
          <p:cNvPr id="3" name="Subtitle 2"/>
          <p:cNvSpPr>
            <a:spLocks noGrp="1"/>
          </p:cNvSpPr>
          <p:nvPr>
            <p:ph type="subTitle" idx="1"/>
          </p:nvPr>
        </p:nvSpPr>
        <p:spPr>
          <a:xfrm>
            <a:off x="1371600" y="4114800"/>
            <a:ext cx="6400800" cy="1752600"/>
          </a:xfrm>
        </p:spPr>
        <p:txBody>
          <a:bodyPr>
            <a:normAutofit/>
          </a:bodyPr>
          <a:lstStyle/>
          <a:p>
            <a:r>
              <a:rPr lang="en-US" sz="4400" b="1" dirty="0">
                <a:latin typeface="Times New Roman" panose="02020603050405020304" pitchFamily="18" charset="0"/>
                <a:cs typeface="Times New Roman" panose="02020603050405020304" pitchFamily="18" charset="0"/>
              </a:rPr>
              <a:t>Steak and Lobster </a:t>
            </a:r>
          </a:p>
        </p:txBody>
      </p:sp>
    </p:spTree>
    <p:extLst>
      <p:ext uri="{BB962C8B-B14F-4D97-AF65-F5344CB8AC3E}">
        <p14:creationId xmlns:p14="http://schemas.microsoft.com/office/powerpoint/2010/main" val="555834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11FC07D7-1117-427B-AD18-357BC40F7802}"/>
              </a:ext>
            </a:extLst>
          </p:cNvPr>
          <p:cNvSpPr/>
          <p:nvPr/>
        </p:nvSpPr>
        <p:spPr>
          <a:xfrm>
            <a:off x="-21771" y="914400"/>
            <a:ext cx="3298372" cy="5994400"/>
          </a:xfrm>
          <a:custGeom>
            <a:avLst/>
            <a:gdLst>
              <a:gd name="connsiteX0" fmla="*/ 0 w 4397829"/>
              <a:gd name="connsiteY0" fmla="*/ 0 h 5994400"/>
              <a:gd name="connsiteX1" fmla="*/ 14515 w 4397829"/>
              <a:gd name="connsiteY1" fmla="*/ 5994400 h 5994400"/>
              <a:gd name="connsiteX2" fmla="*/ 4397829 w 4397829"/>
              <a:gd name="connsiteY2" fmla="*/ 5965371 h 5994400"/>
              <a:gd name="connsiteX3" fmla="*/ 0 w 4397829"/>
              <a:gd name="connsiteY3" fmla="*/ 0 h 5994400"/>
              <a:gd name="connsiteX0" fmla="*/ 0 w 4397829"/>
              <a:gd name="connsiteY0" fmla="*/ 0 h 5994400"/>
              <a:gd name="connsiteX1" fmla="*/ 14515 w 4397829"/>
              <a:gd name="connsiteY1" fmla="*/ 5994400 h 5994400"/>
              <a:gd name="connsiteX2" fmla="*/ 4397829 w 4397829"/>
              <a:gd name="connsiteY2" fmla="*/ 5965371 h 5994400"/>
              <a:gd name="connsiteX3" fmla="*/ 0 w 4397829"/>
              <a:gd name="connsiteY3" fmla="*/ 0 h 5994400"/>
              <a:gd name="connsiteX0" fmla="*/ 0 w 4397829"/>
              <a:gd name="connsiteY0" fmla="*/ 0 h 5994400"/>
              <a:gd name="connsiteX1" fmla="*/ 14515 w 4397829"/>
              <a:gd name="connsiteY1" fmla="*/ 5994400 h 5994400"/>
              <a:gd name="connsiteX2" fmla="*/ 4397829 w 4397829"/>
              <a:gd name="connsiteY2" fmla="*/ 5965371 h 5994400"/>
              <a:gd name="connsiteX3" fmla="*/ 0 w 4397829"/>
              <a:gd name="connsiteY3" fmla="*/ 0 h 5994400"/>
            </a:gdLst>
            <a:ahLst/>
            <a:cxnLst>
              <a:cxn ang="0">
                <a:pos x="connsiteX0" y="connsiteY0"/>
              </a:cxn>
              <a:cxn ang="0">
                <a:pos x="connsiteX1" y="connsiteY1"/>
              </a:cxn>
              <a:cxn ang="0">
                <a:pos x="connsiteX2" y="connsiteY2"/>
              </a:cxn>
              <a:cxn ang="0">
                <a:pos x="connsiteX3" y="connsiteY3"/>
              </a:cxn>
            </a:cxnLst>
            <a:rect l="l" t="t" r="r" b="b"/>
            <a:pathLst>
              <a:path w="4397829" h="5994400">
                <a:moveTo>
                  <a:pt x="0" y="0"/>
                </a:moveTo>
                <a:cubicBezTo>
                  <a:pt x="4838" y="1998133"/>
                  <a:pt x="9677" y="3996267"/>
                  <a:pt x="14515" y="5994400"/>
                </a:cubicBezTo>
                <a:lnTo>
                  <a:pt x="4397829" y="5965371"/>
                </a:lnTo>
                <a:cubicBezTo>
                  <a:pt x="2046514" y="5965371"/>
                  <a:pt x="43543" y="3599543"/>
                  <a:pt x="0" y="0"/>
                </a:cubicBezTo>
                <a:close/>
              </a:path>
            </a:pathLst>
          </a:custGeom>
          <a:gradFill>
            <a:gsLst>
              <a:gs pos="0">
                <a:schemeClr val="accent4"/>
              </a:gs>
              <a:gs pos="100000">
                <a:schemeClr val="accent2"/>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Freeform: Shape 4">
            <a:extLst>
              <a:ext uri="{FF2B5EF4-FFF2-40B4-BE49-F238E27FC236}">
                <a16:creationId xmlns:a16="http://schemas.microsoft.com/office/drawing/2014/main" id="{07103A57-2C17-43D3-B139-F580495CB5A9}"/>
              </a:ext>
            </a:extLst>
          </p:cNvPr>
          <p:cNvSpPr/>
          <p:nvPr/>
        </p:nvSpPr>
        <p:spPr>
          <a:xfrm>
            <a:off x="5388429" y="-29030"/>
            <a:ext cx="3755571" cy="3768030"/>
          </a:xfrm>
          <a:custGeom>
            <a:avLst/>
            <a:gdLst>
              <a:gd name="connsiteX0" fmla="*/ 0 w 5007428"/>
              <a:gd name="connsiteY0" fmla="*/ 14515 h 3439886"/>
              <a:gd name="connsiteX1" fmla="*/ 5007428 w 5007428"/>
              <a:gd name="connsiteY1" fmla="*/ 0 h 3439886"/>
              <a:gd name="connsiteX2" fmla="*/ 5007428 w 5007428"/>
              <a:gd name="connsiteY2" fmla="*/ 3439886 h 3439886"/>
              <a:gd name="connsiteX3" fmla="*/ 435428 w 5007428"/>
              <a:gd name="connsiteY3" fmla="*/ 1378858 h 3439886"/>
              <a:gd name="connsiteX4" fmla="*/ 0 w 5007428"/>
              <a:gd name="connsiteY4" fmla="*/ 14515 h 3439886"/>
              <a:gd name="connsiteX0" fmla="*/ 0 w 5007428"/>
              <a:gd name="connsiteY0" fmla="*/ 14515 h 3596750"/>
              <a:gd name="connsiteX1" fmla="*/ 5007428 w 5007428"/>
              <a:gd name="connsiteY1" fmla="*/ 0 h 3596750"/>
              <a:gd name="connsiteX2" fmla="*/ 5007428 w 5007428"/>
              <a:gd name="connsiteY2" fmla="*/ 3439886 h 3596750"/>
              <a:gd name="connsiteX3" fmla="*/ 435428 w 5007428"/>
              <a:gd name="connsiteY3" fmla="*/ 1378858 h 3596750"/>
              <a:gd name="connsiteX4" fmla="*/ 0 w 5007428"/>
              <a:gd name="connsiteY4" fmla="*/ 14515 h 3596750"/>
              <a:gd name="connsiteX0" fmla="*/ 0 w 5007428"/>
              <a:gd name="connsiteY0" fmla="*/ 14515 h 3957061"/>
              <a:gd name="connsiteX1" fmla="*/ 5007428 w 5007428"/>
              <a:gd name="connsiteY1" fmla="*/ 0 h 3957061"/>
              <a:gd name="connsiteX2" fmla="*/ 5007428 w 5007428"/>
              <a:gd name="connsiteY2" fmla="*/ 3439886 h 3957061"/>
              <a:gd name="connsiteX3" fmla="*/ 435428 w 5007428"/>
              <a:gd name="connsiteY3" fmla="*/ 1378858 h 3957061"/>
              <a:gd name="connsiteX4" fmla="*/ 0 w 5007428"/>
              <a:gd name="connsiteY4" fmla="*/ 14515 h 3957061"/>
              <a:gd name="connsiteX0" fmla="*/ 0 w 5007428"/>
              <a:gd name="connsiteY0" fmla="*/ 14515 h 3957061"/>
              <a:gd name="connsiteX1" fmla="*/ 5007428 w 5007428"/>
              <a:gd name="connsiteY1" fmla="*/ 0 h 3957061"/>
              <a:gd name="connsiteX2" fmla="*/ 5007428 w 5007428"/>
              <a:gd name="connsiteY2" fmla="*/ 3439886 h 3957061"/>
              <a:gd name="connsiteX3" fmla="*/ 435428 w 5007428"/>
              <a:gd name="connsiteY3" fmla="*/ 1378858 h 3957061"/>
              <a:gd name="connsiteX4" fmla="*/ 0 w 5007428"/>
              <a:gd name="connsiteY4" fmla="*/ 14515 h 3957061"/>
              <a:gd name="connsiteX0" fmla="*/ 0 w 5007428"/>
              <a:gd name="connsiteY0" fmla="*/ 14515 h 3957061"/>
              <a:gd name="connsiteX1" fmla="*/ 5007428 w 5007428"/>
              <a:gd name="connsiteY1" fmla="*/ 0 h 3957061"/>
              <a:gd name="connsiteX2" fmla="*/ 5007428 w 5007428"/>
              <a:gd name="connsiteY2" fmla="*/ 3439886 h 3957061"/>
              <a:gd name="connsiteX3" fmla="*/ 435428 w 5007428"/>
              <a:gd name="connsiteY3" fmla="*/ 1378858 h 3957061"/>
              <a:gd name="connsiteX4" fmla="*/ 0 w 5007428"/>
              <a:gd name="connsiteY4" fmla="*/ 14515 h 3957061"/>
              <a:gd name="connsiteX0" fmla="*/ 0 w 5007428"/>
              <a:gd name="connsiteY0" fmla="*/ 0 h 3957061"/>
              <a:gd name="connsiteX1" fmla="*/ 5007428 w 5007428"/>
              <a:gd name="connsiteY1" fmla="*/ 0 h 3957061"/>
              <a:gd name="connsiteX2" fmla="*/ 5007428 w 5007428"/>
              <a:gd name="connsiteY2" fmla="*/ 3439886 h 3957061"/>
              <a:gd name="connsiteX3" fmla="*/ 435428 w 5007428"/>
              <a:gd name="connsiteY3" fmla="*/ 1378858 h 3957061"/>
              <a:gd name="connsiteX4" fmla="*/ 0 w 5007428"/>
              <a:gd name="connsiteY4" fmla="*/ 0 h 3957061"/>
              <a:gd name="connsiteX0" fmla="*/ 0 w 5007428"/>
              <a:gd name="connsiteY0" fmla="*/ 0 h 3922182"/>
              <a:gd name="connsiteX1" fmla="*/ 5007428 w 5007428"/>
              <a:gd name="connsiteY1" fmla="*/ 0 h 3922182"/>
              <a:gd name="connsiteX2" fmla="*/ 5007428 w 5007428"/>
              <a:gd name="connsiteY2" fmla="*/ 3439886 h 3922182"/>
              <a:gd name="connsiteX3" fmla="*/ 435428 w 5007428"/>
              <a:gd name="connsiteY3" fmla="*/ 1378858 h 3922182"/>
              <a:gd name="connsiteX4" fmla="*/ 0 w 5007428"/>
              <a:gd name="connsiteY4" fmla="*/ 0 h 3922182"/>
              <a:gd name="connsiteX0" fmla="*/ 0 w 5007428"/>
              <a:gd name="connsiteY0" fmla="*/ 0 h 3818323"/>
              <a:gd name="connsiteX1" fmla="*/ 5007428 w 5007428"/>
              <a:gd name="connsiteY1" fmla="*/ 0 h 3818323"/>
              <a:gd name="connsiteX2" fmla="*/ 5007428 w 5007428"/>
              <a:gd name="connsiteY2" fmla="*/ 3439886 h 3818323"/>
              <a:gd name="connsiteX3" fmla="*/ 435428 w 5007428"/>
              <a:gd name="connsiteY3" fmla="*/ 1378858 h 3818323"/>
              <a:gd name="connsiteX4" fmla="*/ 0 w 5007428"/>
              <a:gd name="connsiteY4" fmla="*/ 0 h 3818323"/>
              <a:gd name="connsiteX0" fmla="*/ 0 w 5007428"/>
              <a:gd name="connsiteY0" fmla="*/ 0 h 3818323"/>
              <a:gd name="connsiteX1" fmla="*/ 5007428 w 5007428"/>
              <a:gd name="connsiteY1" fmla="*/ 0 h 3818323"/>
              <a:gd name="connsiteX2" fmla="*/ 5007428 w 5007428"/>
              <a:gd name="connsiteY2" fmla="*/ 3439886 h 3818323"/>
              <a:gd name="connsiteX3" fmla="*/ 435428 w 5007428"/>
              <a:gd name="connsiteY3" fmla="*/ 1378858 h 3818323"/>
              <a:gd name="connsiteX4" fmla="*/ 0 w 5007428"/>
              <a:gd name="connsiteY4" fmla="*/ 0 h 3818323"/>
              <a:gd name="connsiteX0" fmla="*/ 0 w 5007428"/>
              <a:gd name="connsiteY0" fmla="*/ 0 h 3768030"/>
              <a:gd name="connsiteX1" fmla="*/ 5007428 w 5007428"/>
              <a:gd name="connsiteY1" fmla="*/ 0 h 3768030"/>
              <a:gd name="connsiteX2" fmla="*/ 5007428 w 5007428"/>
              <a:gd name="connsiteY2" fmla="*/ 3439886 h 3768030"/>
              <a:gd name="connsiteX3" fmla="*/ 435428 w 5007428"/>
              <a:gd name="connsiteY3" fmla="*/ 1378858 h 3768030"/>
              <a:gd name="connsiteX4" fmla="*/ 0 w 5007428"/>
              <a:gd name="connsiteY4" fmla="*/ 0 h 3768030"/>
              <a:gd name="connsiteX0" fmla="*/ 0 w 5007428"/>
              <a:gd name="connsiteY0" fmla="*/ 0 h 3768030"/>
              <a:gd name="connsiteX1" fmla="*/ 5007428 w 5007428"/>
              <a:gd name="connsiteY1" fmla="*/ 0 h 3768030"/>
              <a:gd name="connsiteX2" fmla="*/ 5007428 w 5007428"/>
              <a:gd name="connsiteY2" fmla="*/ 3439886 h 3768030"/>
              <a:gd name="connsiteX3" fmla="*/ 435428 w 5007428"/>
              <a:gd name="connsiteY3" fmla="*/ 1378858 h 3768030"/>
              <a:gd name="connsiteX4" fmla="*/ 0 w 5007428"/>
              <a:gd name="connsiteY4" fmla="*/ 0 h 3768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7428" h="3768030">
                <a:moveTo>
                  <a:pt x="0" y="0"/>
                </a:moveTo>
                <a:lnTo>
                  <a:pt x="5007428" y="0"/>
                </a:lnTo>
                <a:lnTo>
                  <a:pt x="5007428" y="3439886"/>
                </a:lnTo>
                <a:cubicBezTo>
                  <a:pt x="4384576" y="3707034"/>
                  <a:pt x="724688" y="4635684"/>
                  <a:pt x="435428" y="1378858"/>
                </a:cubicBezTo>
                <a:cubicBezTo>
                  <a:pt x="590116" y="1001381"/>
                  <a:pt x="728238" y="415024"/>
                  <a:pt x="0" y="0"/>
                </a:cubicBezTo>
                <a:close/>
              </a:path>
            </a:pathLst>
          </a:custGeom>
          <a:gradFill>
            <a:gsLst>
              <a:gs pos="0">
                <a:schemeClr val="accent4"/>
              </a:gs>
              <a:gs pos="100000">
                <a:schemeClr val="accent2"/>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028" name="Picture 4" descr="Recruitment Png 3 » PNG Image #1214293 - PNG Images - PNGio">
            <a:extLst>
              <a:ext uri="{FF2B5EF4-FFF2-40B4-BE49-F238E27FC236}">
                <a16:creationId xmlns:a16="http://schemas.microsoft.com/office/drawing/2014/main" id="{D5F7EFB8-D533-4298-AD43-47D7E5FF82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207" y="1441524"/>
            <a:ext cx="5386387" cy="4713089"/>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13CAAA2D-CCD1-4D98-8F40-FD85A4ABDFCF}"/>
              </a:ext>
            </a:extLst>
          </p:cNvPr>
          <p:cNvGrpSpPr/>
          <p:nvPr/>
        </p:nvGrpSpPr>
        <p:grpSpPr>
          <a:xfrm>
            <a:off x="457200" y="398646"/>
            <a:ext cx="3755571" cy="4262542"/>
            <a:chOff x="609600" y="746989"/>
            <a:chExt cx="4011844" cy="1967861"/>
          </a:xfrm>
        </p:grpSpPr>
        <p:sp>
          <p:nvSpPr>
            <p:cNvPr id="6" name="Rectangle 5">
              <a:extLst>
                <a:ext uri="{FF2B5EF4-FFF2-40B4-BE49-F238E27FC236}">
                  <a16:creationId xmlns:a16="http://schemas.microsoft.com/office/drawing/2014/main" id="{140747AD-0850-4250-8695-484AC4FD4A36}"/>
                </a:ext>
              </a:extLst>
            </p:cNvPr>
            <p:cNvSpPr/>
            <p:nvPr/>
          </p:nvSpPr>
          <p:spPr>
            <a:xfrm>
              <a:off x="864956" y="746989"/>
              <a:ext cx="170987" cy="553998"/>
            </a:xfrm>
            <a:prstGeom prst="rect">
              <a:avLst/>
            </a:prstGeom>
          </p:spPr>
          <p:txBody>
            <a:bodyPr wrap="none" lIns="0" tIns="0" rIns="0" bIns="0">
              <a:spAutoFit/>
            </a:bodyPr>
            <a:lstStyle/>
            <a:p>
              <a:r>
                <a:rPr lang="en-IN" sz="3600" dirty="0">
                  <a:latin typeface="Arial" panose="020B0604020202020204" pitchFamily="34" charset="0"/>
                  <a:cs typeface="Arial" panose="020B0604020202020204" pitchFamily="34" charset="0"/>
                </a:rPr>
                <a:t> </a:t>
              </a:r>
            </a:p>
          </p:txBody>
        </p:sp>
        <p:sp>
          <p:nvSpPr>
            <p:cNvPr id="9" name="Rectangle 8">
              <a:extLst>
                <a:ext uri="{FF2B5EF4-FFF2-40B4-BE49-F238E27FC236}">
                  <a16:creationId xmlns:a16="http://schemas.microsoft.com/office/drawing/2014/main" id="{C143A9D2-439A-433F-9D1D-A677E5674643}"/>
                </a:ext>
              </a:extLst>
            </p:cNvPr>
            <p:cNvSpPr/>
            <p:nvPr/>
          </p:nvSpPr>
          <p:spPr>
            <a:xfrm>
              <a:off x="609600" y="2203328"/>
              <a:ext cx="4011844" cy="511522"/>
            </a:xfrm>
            <a:prstGeom prst="rect">
              <a:avLst/>
            </a:prstGeom>
          </p:spPr>
          <p:txBody>
            <a:bodyPr wrap="square" lIns="0" tIns="0" rIns="0" bIns="0">
              <a:spAutoFit/>
            </a:bodyPr>
            <a:lstStyle/>
            <a:p>
              <a:r>
                <a:rPr lang="en-US" dirty="0">
                  <a:latin typeface="Times New Roman" panose="02020603050405020304" pitchFamily="18" charset="0"/>
                  <a:cs typeface="Times New Roman" panose="02020603050405020304" pitchFamily="18" charset="0"/>
                </a:rPr>
                <a:t>Talent Acquisition: Process of identification, attraction, engagement and retention of highly qualified and talented people (</a:t>
              </a:r>
              <a:r>
                <a:rPr lang="en-US" dirty="0" err="1">
                  <a:latin typeface="Times New Roman" panose="02020603050405020304" pitchFamily="18" charset="0"/>
                  <a:cs typeface="Times New Roman" panose="02020603050405020304" pitchFamily="18" charset="0"/>
                </a:rPr>
                <a:t>Tyagi</a:t>
              </a:r>
              <a:r>
                <a:rPr lang="en-US" dirty="0">
                  <a:latin typeface="Times New Roman" panose="02020603050405020304" pitchFamily="18" charset="0"/>
                  <a:cs typeface="Times New Roman" panose="02020603050405020304" pitchFamily="18" charset="0"/>
                </a:rPr>
                <a:t>, 2012). </a:t>
              </a:r>
              <a:endParaRPr lang="en-IN" dirty="0">
                <a:latin typeface="Times New Roman" panose="02020603050405020304" pitchFamily="18" charset="0"/>
                <a:cs typeface="Times New Roman" panose="02020603050405020304" pitchFamily="18" charset="0"/>
              </a:endParaRPr>
            </a:p>
          </p:txBody>
        </p:sp>
      </p:grpSp>
      <p:sp>
        <p:nvSpPr>
          <p:cNvPr id="13" name="Freeform: Shape 12">
            <a:extLst>
              <a:ext uri="{FF2B5EF4-FFF2-40B4-BE49-F238E27FC236}">
                <a16:creationId xmlns:a16="http://schemas.microsoft.com/office/drawing/2014/main" id="{FB88F423-A21C-4457-A899-5D7896C0BD70}"/>
              </a:ext>
            </a:extLst>
          </p:cNvPr>
          <p:cNvSpPr/>
          <p:nvPr/>
        </p:nvSpPr>
        <p:spPr>
          <a:xfrm>
            <a:off x="8214767" y="121624"/>
            <a:ext cx="944925" cy="2938308"/>
          </a:xfrm>
          <a:custGeom>
            <a:avLst/>
            <a:gdLst>
              <a:gd name="connsiteX0" fmla="*/ 1259900 w 1259900"/>
              <a:gd name="connsiteY0" fmla="*/ 0 h 2938308"/>
              <a:gd name="connsiteX1" fmla="*/ 1259900 w 1259900"/>
              <a:gd name="connsiteY1" fmla="*/ 2938308 h 2938308"/>
              <a:gd name="connsiteX2" fmla="*/ 1188515 w 1259900"/>
              <a:gd name="connsiteY2" fmla="*/ 2927413 h 2938308"/>
              <a:gd name="connsiteX3" fmla="*/ 0 w 1259900"/>
              <a:gd name="connsiteY3" fmla="*/ 1469154 h 2938308"/>
              <a:gd name="connsiteX4" fmla="*/ 1188515 w 1259900"/>
              <a:gd name="connsiteY4" fmla="*/ 10895 h 2938308"/>
              <a:gd name="connsiteX5" fmla="*/ 1259900 w 1259900"/>
              <a:gd name="connsiteY5" fmla="*/ 0 h 2938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900" h="2938308">
                <a:moveTo>
                  <a:pt x="1259900" y="0"/>
                </a:moveTo>
                <a:lnTo>
                  <a:pt x="1259900" y="2938308"/>
                </a:lnTo>
                <a:lnTo>
                  <a:pt x="1188515" y="2927413"/>
                </a:lnTo>
                <a:cubicBezTo>
                  <a:pt x="510231" y="2788616"/>
                  <a:pt x="0" y="2188471"/>
                  <a:pt x="0" y="1469154"/>
                </a:cubicBezTo>
                <a:cubicBezTo>
                  <a:pt x="0" y="749838"/>
                  <a:pt x="510231" y="149692"/>
                  <a:pt x="1188515" y="10895"/>
                </a:cubicBezTo>
                <a:lnTo>
                  <a:pt x="1259900" y="0"/>
                </a:lnTo>
                <a:close/>
              </a:path>
            </a:pathLst>
          </a:custGeom>
          <a:solidFill>
            <a:schemeClr val="bg1">
              <a:alpha val="1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Rectangle 7"/>
          <p:cNvSpPr/>
          <p:nvPr/>
        </p:nvSpPr>
        <p:spPr>
          <a:xfrm>
            <a:off x="248292" y="304800"/>
            <a:ext cx="4628508" cy="1446550"/>
          </a:xfrm>
          <a:prstGeom prst="rect">
            <a:avLst/>
          </a:prstGeom>
        </p:spPr>
        <p:txBody>
          <a:bodyPr wrap="square">
            <a:spAutoFit/>
          </a:bodyPr>
          <a:lstStyle/>
          <a:p>
            <a:pPr algn="ctr"/>
            <a:r>
              <a:rPr lang="en-US" sz="4400" b="1" dirty="0">
                <a:latin typeface="Times New Roman" panose="02020603050405020304" pitchFamily="18" charset="0"/>
                <a:cs typeface="Times New Roman" panose="02020603050405020304" pitchFamily="18" charset="0"/>
              </a:rPr>
              <a:t>2. What is talent acquisition?</a:t>
            </a:r>
          </a:p>
        </p:txBody>
      </p:sp>
    </p:spTree>
    <p:extLst>
      <p:ext uri="{BB962C8B-B14F-4D97-AF65-F5344CB8AC3E}">
        <p14:creationId xmlns:p14="http://schemas.microsoft.com/office/powerpoint/2010/main" val="3450794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70156"/>
            <a:ext cx="9144000" cy="1054250"/>
          </a:xfrm>
        </p:spPr>
        <p:txBody>
          <a:bodyPr/>
          <a:lstStyle/>
          <a:p>
            <a:r>
              <a:rPr lang="en-US" sz="4400" dirty="0">
                <a:latin typeface="Times New Roman" panose="02020603050405020304" pitchFamily="18" charset="0"/>
                <a:cs typeface="Times New Roman" panose="02020603050405020304" pitchFamily="18" charset="0"/>
              </a:rPr>
              <a:t>3.Why Talent Acquisition is important</a:t>
            </a:r>
            <a:br>
              <a:rPr lang="en-US" sz="4400" dirty="0">
                <a:latin typeface="Times New Roman" panose="02020603050405020304" pitchFamily="18" charset="0"/>
                <a:cs typeface="Times New Roman" panose="02020603050405020304" pitchFamily="18" charset="0"/>
              </a:rPr>
            </a:br>
            <a:endParaRPr lang="en-US" sz="4400" dirty="0">
              <a:latin typeface="Times New Roman" panose="02020603050405020304" pitchFamily="18" charset="0"/>
              <a:cs typeface="Times New Roman" panose="02020603050405020304" pitchFamily="18" charset="0"/>
            </a:endParaRPr>
          </a:p>
        </p:txBody>
      </p:sp>
      <p:grpSp>
        <p:nvGrpSpPr>
          <p:cNvPr id="3" name="Group 2">
            <a:extLst>
              <a:ext uri="{FF2B5EF4-FFF2-40B4-BE49-F238E27FC236}">
                <a16:creationId xmlns:a16="http://schemas.microsoft.com/office/drawing/2014/main" id="{80AA6209-5F36-8B3E-AF31-E6D3A3A3C0D6}"/>
              </a:ext>
            </a:extLst>
          </p:cNvPr>
          <p:cNvGrpSpPr/>
          <p:nvPr/>
        </p:nvGrpSpPr>
        <p:grpSpPr>
          <a:xfrm>
            <a:off x="2895600" y="2417641"/>
            <a:ext cx="6103883" cy="3697044"/>
            <a:chOff x="0" y="0"/>
            <a:chExt cx="6222124" cy="3703320"/>
          </a:xfrm>
        </p:grpSpPr>
        <p:sp>
          <p:nvSpPr>
            <p:cNvPr id="4" name="Rectangle 3">
              <a:extLst>
                <a:ext uri="{FF2B5EF4-FFF2-40B4-BE49-F238E27FC236}">
                  <a16:creationId xmlns:a16="http://schemas.microsoft.com/office/drawing/2014/main" id="{97AA191E-B69C-8C89-5B31-3B03FC5F6C37}"/>
                </a:ext>
              </a:extLst>
            </p:cNvPr>
            <p:cNvSpPr/>
            <p:nvPr/>
          </p:nvSpPr>
          <p:spPr>
            <a:xfrm>
              <a:off x="0" y="0"/>
              <a:ext cx="6172199" cy="3703320"/>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6" name="TextBox 5">
              <a:extLst>
                <a:ext uri="{FF2B5EF4-FFF2-40B4-BE49-F238E27FC236}">
                  <a16:creationId xmlns:a16="http://schemas.microsoft.com/office/drawing/2014/main" id="{0E2EA4D4-69E9-0C65-499C-A70739B91899}"/>
                </a:ext>
              </a:extLst>
            </p:cNvPr>
            <p:cNvSpPr txBox="1"/>
            <p:nvPr/>
          </p:nvSpPr>
          <p:spPr>
            <a:xfrm>
              <a:off x="49925" y="0"/>
              <a:ext cx="6172199" cy="370332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dirty="0">
                  <a:latin typeface="Times New Roman" panose="02020603050405020304" pitchFamily="18" charset="0"/>
                  <a:cs typeface="Times New Roman" panose="02020603050405020304" pitchFamily="18" charset="0"/>
                </a:rPr>
                <a:t>Companies focusing on talent acquisition handle skill shortages better and achieve company growth goals (</a:t>
              </a:r>
              <a:r>
                <a:rPr lang="en-US" sz="4400" kern="1200" dirty="0" err="1">
                  <a:latin typeface="Times New Roman" panose="02020603050405020304" pitchFamily="18" charset="0"/>
                  <a:cs typeface="Times New Roman" panose="02020603050405020304" pitchFamily="18" charset="0"/>
                </a:rPr>
                <a:t>Cepin</a:t>
              </a:r>
              <a:r>
                <a:rPr lang="en-US" sz="4400" kern="1200" dirty="0">
                  <a:latin typeface="Times New Roman" panose="02020603050405020304" pitchFamily="18" charset="0"/>
                  <a:cs typeface="Times New Roman" panose="02020603050405020304" pitchFamily="18" charset="0"/>
                </a:rPr>
                <a:t>, 2013)</a:t>
              </a:r>
            </a:p>
          </p:txBody>
        </p:sp>
      </p:grpSp>
      <p:pic>
        <p:nvPicPr>
          <p:cNvPr id="1028" name="Picture 4" descr="5 Effective Talent Acquisition Strategies to Scale Teams">
            <a:extLst>
              <a:ext uri="{FF2B5EF4-FFF2-40B4-BE49-F238E27FC236}">
                <a16:creationId xmlns:a16="http://schemas.microsoft.com/office/drawing/2014/main" id="{A34E8FE3-5EBE-5620-BCB6-9B785CD686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4444"/>
          <a:stretch/>
        </p:blipFill>
        <p:spPr bwMode="auto">
          <a:xfrm>
            <a:off x="144517" y="3255322"/>
            <a:ext cx="2590800" cy="2021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6044288"/>
      </p:ext>
    </p:extLst>
  </p:cSld>
  <p:clrMapOvr>
    <a:masterClrMapping/>
  </p:clrMapOvr>
  <p:transition spd="slow">
    <p:wipe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70156"/>
            <a:ext cx="9144000" cy="1054250"/>
          </a:xfrm>
        </p:spPr>
        <p:txBody>
          <a:bodyPr/>
          <a:lstStyle/>
          <a:p>
            <a:r>
              <a:rPr lang="en-US" sz="4400" dirty="0">
                <a:latin typeface="Times New Roman" panose="02020603050405020304" pitchFamily="18" charset="0"/>
                <a:cs typeface="Times New Roman" panose="02020603050405020304" pitchFamily="18" charset="0"/>
              </a:rPr>
              <a:t>4.Talent acquisition strategies</a:t>
            </a:r>
          </a:p>
        </p:txBody>
      </p:sp>
      <p:graphicFrame>
        <p:nvGraphicFramePr>
          <p:cNvPr id="5" name="Diagram 4"/>
          <p:cNvGraphicFramePr/>
          <p:nvPr>
            <p:extLst>
              <p:ext uri="{D42A27DB-BD31-4B8C-83A1-F6EECF244321}">
                <p14:modId xmlns:p14="http://schemas.microsoft.com/office/powerpoint/2010/main" val="416841365"/>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6580429"/>
      </p:ext>
    </p:extLst>
  </p:cSld>
  <p:clrMapOvr>
    <a:masterClrMapping/>
  </p:clrMapOvr>
  <p:transition spd="slow">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94606-93E2-18ED-684F-BD670AA2FB8F}"/>
              </a:ext>
            </a:extLst>
          </p:cNvPr>
          <p:cNvSpPr>
            <a:spLocks noGrp="1"/>
          </p:cNvSpPr>
          <p:nvPr>
            <p:ph type="title"/>
          </p:nvPr>
        </p:nvSpPr>
        <p:spPr>
          <a:xfrm>
            <a:off x="740105" y="654880"/>
            <a:ext cx="7922110" cy="1174716"/>
          </a:xfrm>
        </p:spPr>
        <p:txBody>
          <a:bodyPr/>
          <a:lstStyle/>
          <a:p>
            <a:r>
              <a:rPr lang="en-US" sz="4800" dirty="0">
                <a:solidFill>
                  <a:schemeClr val="tx2"/>
                </a:solidFill>
                <a:latin typeface="Times New Roman" panose="02020603050405020304" pitchFamily="18" charset="0"/>
                <a:cs typeface="Times New Roman" panose="02020603050405020304" pitchFamily="18" charset="0"/>
              </a:rPr>
              <a:t>4.1 Strategies for short-term talent acquisition</a:t>
            </a:r>
            <a:br>
              <a:rPr lang="en-IN" sz="5400" dirty="0">
                <a:solidFill>
                  <a:schemeClr val="tx2"/>
                </a:solidFill>
                <a:latin typeface="Times New Roman" panose="02020603050405020304" pitchFamily="18" charset="0"/>
                <a:cs typeface="Times New Roman" panose="02020603050405020304" pitchFamily="18" charset="0"/>
              </a:rPr>
            </a:br>
            <a:endParaRPr lang="en-US" dirty="0"/>
          </a:p>
        </p:txBody>
      </p:sp>
      <p:grpSp>
        <p:nvGrpSpPr>
          <p:cNvPr id="3" name="Group 2">
            <a:extLst>
              <a:ext uri="{FF2B5EF4-FFF2-40B4-BE49-F238E27FC236}">
                <a16:creationId xmlns:a16="http://schemas.microsoft.com/office/drawing/2014/main" id="{CE230DD6-6FDC-FAF5-33C7-631CA18378C6}"/>
              </a:ext>
            </a:extLst>
          </p:cNvPr>
          <p:cNvGrpSpPr/>
          <p:nvPr/>
        </p:nvGrpSpPr>
        <p:grpSpPr>
          <a:xfrm>
            <a:off x="304799" y="2286000"/>
            <a:ext cx="8305801" cy="4001844"/>
            <a:chOff x="81326" y="1521479"/>
            <a:chExt cx="11828195" cy="4165155"/>
          </a:xfrm>
        </p:grpSpPr>
        <p:grpSp>
          <p:nvGrpSpPr>
            <p:cNvPr id="4" name="Group 3">
              <a:extLst>
                <a:ext uri="{FF2B5EF4-FFF2-40B4-BE49-F238E27FC236}">
                  <a16:creationId xmlns:a16="http://schemas.microsoft.com/office/drawing/2014/main" id="{E95AB3DA-C02E-54FD-7F3C-869F90BB6725}"/>
                </a:ext>
              </a:extLst>
            </p:cNvPr>
            <p:cNvGrpSpPr/>
            <p:nvPr/>
          </p:nvGrpSpPr>
          <p:grpSpPr>
            <a:xfrm>
              <a:off x="81326" y="2507207"/>
              <a:ext cx="4249655" cy="2977536"/>
              <a:chOff x="339075" y="2485015"/>
              <a:chExt cx="4249655" cy="2977536"/>
            </a:xfrm>
          </p:grpSpPr>
          <p:sp>
            <p:nvSpPr>
              <p:cNvPr id="15" name="Freeform 14">
                <a:extLst>
                  <a:ext uri="{FF2B5EF4-FFF2-40B4-BE49-F238E27FC236}">
                    <a16:creationId xmlns:a16="http://schemas.microsoft.com/office/drawing/2014/main" id="{93658DB8-D64E-F1F0-CB06-73FA88F06DD2}"/>
                  </a:ext>
                </a:extLst>
              </p:cNvPr>
              <p:cNvSpPr/>
              <p:nvPr/>
            </p:nvSpPr>
            <p:spPr>
              <a:xfrm rot="8202809">
                <a:off x="339075" y="2914747"/>
                <a:ext cx="4249655" cy="2547804"/>
              </a:xfrm>
              <a:custGeom>
                <a:avLst/>
                <a:gdLst>
                  <a:gd name="connsiteX0" fmla="*/ 597301 w 5129875"/>
                  <a:gd name="connsiteY0" fmla="*/ 563886 h 3075516"/>
                  <a:gd name="connsiteX1" fmla="*/ 563886 w 5129875"/>
                  <a:gd name="connsiteY1" fmla="*/ 2478215 h 3075516"/>
                  <a:gd name="connsiteX2" fmla="*/ 2478215 w 5129875"/>
                  <a:gd name="connsiteY2" fmla="*/ 2511630 h 3075516"/>
                  <a:gd name="connsiteX3" fmla="*/ 2511630 w 5129875"/>
                  <a:gd name="connsiteY3" fmla="*/ 597301 h 3075516"/>
                  <a:gd name="connsiteX4" fmla="*/ 597301 w 5129875"/>
                  <a:gd name="connsiteY4" fmla="*/ 563886 h 3075516"/>
                  <a:gd name="connsiteX5" fmla="*/ 469542 w 5129875"/>
                  <a:gd name="connsiteY5" fmla="*/ 431588 h 3075516"/>
                  <a:gd name="connsiteX6" fmla="*/ 2643928 w 5129875"/>
                  <a:gd name="connsiteY6" fmla="*/ 469542 h 3075516"/>
                  <a:gd name="connsiteX7" fmla="*/ 3052262 w 5129875"/>
                  <a:gd name="connsiteY7" fmla="*/ 1270447 h 3075516"/>
                  <a:gd name="connsiteX8" fmla="*/ 3055806 w 5129875"/>
                  <a:gd name="connsiteY8" fmla="*/ 1298458 h 3075516"/>
                  <a:gd name="connsiteX9" fmla="*/ 3390033 w 5129875"/>
                  <a:gd name="connsiteY9" fmla="*/ 1278740 h 3075516"/>
                  <a:gd name="connsiteX10" fmla="*/ 4741752 w 5129875"/>
                  <a:gd name="connsiteY10" fmla="*/ 1217142 h 3075516"/>
                  <a:gd name="connsiteX11" fmla="*/ 5129875 w 5129875"/>
                  <a:gd name="connsiteY11" fmla="*/ 1605265 h 3075516"/>
                  <a:gd name="connsiteX12" fmla="*/ 4741752 w 5129875"/>
                  <a:gd name="connsiteY12" fmla="*/ 1993388 h 3075516"/>
                  <a:gd name="connsiteX13" fmla="*/ 3358849 w 5129875"/>
                  <a:gd name="connsiteY13" fmla="*/ 1874767 h 3075516"/>
                  <a:gd name="connsiteX14" fmla="*/ 3044450 w 5129875"/>
                  <a:gd name="connsiteY14" fmla="*/ 1842715 h 3075516"/>
                  <a:gd name="connsiteX15" fmla="*/ 3042010 w 5129875"/>
                  <a:gd name="connsiteY15" fmla="*/ 1857762 h 3075516"/>
                  <a:gd name="connsiteX16" fmla="*/ 2605974 w 5129875"/>
                  <a:gd name="connsiteY16" fmla="*/ 2643928 h 3075516"/>
                  <a:gd name="connsiteX17" fmla="*/ 431588 w 5129875"/>
                  <a:gd name="connsiteY17" fmla="*/ 2605974 h 3075516"/>
                  <a:gd name="connsiteX18" fmla="*/ 469542 w 5129875"/>
                  <a:gd name="connsiteY18" fmla="*/ 431588 h 307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29875" h="3075516">
                    <a:moveTo>
                      <a:pt x="597301" y="563886"/>
                    </a:moveTo>
                    <a:cubicBezTo>
                      <a:pt x="59446" y="1083286"/>
                      <a:pt x="44486" y="1940360"/>
                      <a:pt x="563886" y="2478215"/>
                    </a:cubicBezTo>
                    <a:cubicBezTo>
                      <a:pt x="1083287" y="3016070"/>
                      <a:pt x="1940361" y="3031030"/>
                      <a:pt x="2478215" y="2511630"/>
                    </a:cubicBezTo>
                    <a:cubicBezTo>
                      <a:pt x="3016070" y="1992229"/>
                      <a:pt x="3031030" y="1135156"/>
                      <a:pt x="2511630" y="597301"/>
                    </a:cubicBezTo>
                    <a:cubicBezTo>
                      <a:pt x="1992230" y="59446"/>
                      <a:pt x="1135156" y="44486"/>
                      <a:pt x="597301" y="563886"/>
                    </a:cubicBezTo>
                    <a:close/>
                    <a:moveTo>
                      <a:pt x="469542" y="431588"/>
                    </a:moveTo>
                    <a:cubicBezTo>
                      <a:pt x="1080463" y="-158371"/>
                      <a:pt x="2053969" y="-141379"/>
                      <a:pt x="2643928" y="469542"/>
                    </a:cubicBezTo>
                    <a:cubicBezTo>
                      <a:pt x="2865163" y="698637"/>
                      <a:pt x="3001045" y="978721"/>
                      <a:pt x="3052262" y="1270447"/>
                    </a:cubicBezTo>
                    <a:lnTo>
                      <a:pt x="3055806" y="1298458"/>
                    </a:lnTo>
                    <a:lnTo>
                      <a:pt x="3390033" y="1278740"/>
                    </a:lnTo>
                    <a:cubicBezTo>
                      <a:pt x="3833762" y="1249538"/>
                      <a:pt x="4274069" y="1216001"/>
                      <a:pt x="4741752" y="1217142"/>
                    </a:cubicBezTo>
                    <a:cubicBezTo>
                      <a:pt x="4956106" y="1217142"/>
                      <a:pt x="5129875" y="1390911"/>
                      <a:pt x="5129875" y="1605265"/>
                    </a:cubicBezTo>
                    <a:cubicBezTo>
                      <a:pt x="5129875" y="1819619"/>
                      <a:pt x="4966964" y="2004633"/>
                      <a:pt x="4741752" y="1993388"/>
                    </a:cubicBezTo>
                    <a:cubicBezTo>
                      <a:pt x="4225986" y="1976210"/>
                      <a:pt x="3797897" y="1923252"/>
                      <a:pt x="3358849" y="1874767"/>
                    </a:cubicBezTo>
                    <a:lnTo>
                      <a:pt x="3044450" y="1842715"/>
                    </a:lnTo>
                    <a:lnTo>
                      <a:pt x="3042010" y="1857762"/>
                    </a:lnTo>
                    <a:cubicBezTo>
                      <a:pt x="2980644" y="2147522"/>
                      <a:pt x="2835069" y="2422693"/>
                      <a:pt x="2605974" y="2643928"/>
                    </a:cubicBezTo>
                    <a:cubicBezTo>
                      <a:pt x="1995053" y="3233887"/>
                      <a:pt x="1021548" y="3216895"/>
                      <a:pt x="431588" y="2605974"/>
                    </a:cubicBezTo>
                    <a:cubicBezTo>
                      <a:pt x="-158371" y="1995053"/>
                      <a:pt x="-141378" y="1021548"/>
                      <a:pt x="469542" y="431588"/>
                    </a:cubicBezTo>
                    <a:close/>
                  </a:path>
                </a:pathLst>
              </a:custGeom>
              <a:solidFill>
                <a:schemeClr val="tx1">
                  <a:lumMod val="75000"/>
                  <a:lumOff val="25000"/>
                </a:schemeClr>
              </a:solidFill>
              <a:ln w="12700" cap="flat" cmpd="sng" algn="ctr">
                <a:noFill/>
                <a:prstDash val="solid"/>
                <a:miter lim="800000"/>
              </a:ln>
              <a:effectLst/>
              <a:scene3d>
                <a:camera prst="orthographicFront"/>
                <a:lightRig rig="threePt" dir="t"/>
              </a:scene3d>
              <a:sp3d>
                <a:bevelT w="127000"/>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6" name="Oval 15">
                <a:extLst>
                  <a:ext uri="{FF2B5EF4-FFF2-40B4-BE49-F238E27FC236}">
                    <a16:creationId xmlns:a16="http://schemas.microsoft.com/office/drawing/2014/main" id="{20FC8B5E-ED7D-0666-7E9E-F47BAC9233EA}"/>
                  </a:ext>
                </a:extLst>
              </p:cNvPr>
              <p:cNvSpPr/>
              <p:nvPr/>
            </p:nvSpPr>
            <p:spPr>
              <a:xfrm>
                <a:off x="1968223" y="2485015"/>
                <a:ext cx="2237089" cy="2235600"/>
              </a:xfrm>
              <a:prstGeom prst="ellipse">
                <a:avLst/>
              </a:prstGeom>
              <a:blipFill>
                <a:blip r:embed="rId3"/>
                <a:stretch>
                  <a:fillRect l="2112" t="8852" r="1832" b="7368"/>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grpSp>
          <p:nvGrpSpPr>
            <p:cNvPr id="5" name="Group 4">
              <a:extLst>
                <a:ext uri="{FF2B5EF4-FFF2-40B4-BE49-F238E27FC236}">
                  <a16:creationId xmlns:a16="http://schemas.microsoft.com/office/drawing/2014/main" id="{B90FCC61-2E14-56C6-E7D5-C06A99CDF30A}"/>
                </a:ext>
              </a:extLst>
            </p:cNvPr>
            <p:cNvGrpSpPr/>
            <p:nvPr/>
          </p:nvGrpSpPr>
          <p:grpSpPr>
            <a:xfrm>
              <a:off x="3767174" y="1521479"/>
              <a:ext cx="8142347" cy="4165155"/>
              <a:chOff x="3767174" y="1521479"/>
              <a:chExt cx="8142347" cy="4165155"/>
            </a:xfrm>
          </p:grpSpPr>
          <p:sp>
            <p:nvSpPr>
              <p:cNvPr id="6" name="Rectangle 5">
                <a:extLst>
                  <a:ext uri="{FF2B5EF4-FFF2-40B4-BE49-F238E27FC236}">
                    <a16:creationId xmlns:a16="http://schemas.microsoft.com/office/drawing/2014/main" id="{EEBA94FC-AC45-FF32-B14D-79F1C87E35EF}"/>
                  </a:ext>
                </a:extLst>
              </p:cNvPr>
              <p:cNvSpPr/>
              <p:nvPr/>
            </p:nvSpPr>
            <p:spPr>
              <a:xfrm>
                <a:off x="4646246" y="1521479"/>
                <a:ext cx="7263275" cy="12226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51F9979-8E0E-16E1-AC10-B18B978E1AE0}"/>
                  </a:ext>
                </a:extLst>
              </p:cNvPr>
              <p:cNvSpPr/>
              <p:nvPr/>
            </p:nvSpPr>
            <p:spPr>
              <a:xfrm>
                <a:off x="5154029" y="2970194"/>
                <a:ext cx="6673979" cy="12226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07D809D-CC7A-C3E5-DA32-6E8DAF95BA9F}"/>
                  </a:ext>
                </a:extLst>
              </p:cNvPr>
              <p:cNvSpPr/>
              <p:nvPr/>
            </p:nvSpPr>
            <p:spPr>
              <a:xfrm>
                <a:off x="4415892" y="4431408"/>
                <a:ext cx="7493629" cy="12226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1D569F1-A94B-3835-5B5E-1254F6DF8B62}"/>
                  </a:ext>
                </a:extLst>
              </p:cNvPr>
              <p:cNvSpPr/>
              <p:nvPr/>
            </p:nvSpPr>
            <p:spPr>
              <a:xfrm>
                <a:off x="5369749" y="4586986"/>
                <a:ext cx="5491624" cy="872529"/>
              </a:xfrm>
              <a:prstGeom prst="rect">
                <a:avLst/>
              </a:prstGeom>
            </p:spPr>
            <p:txBody>
              <a:bodyPr wrap="square" lIns="0" tIns="0" rIns="0" bIns="0">
                <a:spAutoFit/>
              </a:bodyPr>
              <a:lstStyle/>
              <a:p>
                <a:pPr lvl="0">
                  <a:defRPr/>
                </a:pPr>
                <a:r>
                  <a:rPr lang="en-US" sz="2000" b="1" kern="0" dirty="0">
                    <a:solidFill>
                      <a:schemeClr val="bg1"/>
                    </a:solidFill>
                    <a:latin typeface="Times New Roman" panose="02020603050405020304" pitchFamily="18" charset="0"/>
                    <a:cs typeface="Times New Roman" panose="02020603050405020304" pitchFamily="18" charset="0"/>
                  </a:rPr>
                  <a:t>Checking quality of hire, cost &amp; employment terms before final selection (</a:t>
                </a:r>
                <a:r>
                  <a:rPr lang="en-US" sz="2000" b="1" kern="0" dirty="0" err="1">
                    <a:solidFill>
                      <a:schemeClr val="bg1"/>
                    </a:solidFill>
                    <a:latin typeface="Times New Roman" panose="02020603050405020304" pitchFamily="18" charset="0"/>
                    <a:cs typeface="Times New Roman" panose="02020603050405020304" pitchFamily="18" charset="0"/>
                  </a:rPr>
                  <a:t>Saviom</a:t>
                </a:r>
                <a:r>
                  <a:rPr lang="en-US" sz="2000" b="1" kern="0" dirty="0">
                    <a:solidFill>
                      <a:schemeClr val="bg1"/>
                    </a:solidFill>
                    <a:latin typeface="Times New Roman" panose="02020603050405020304" pitchFamily="18" charset="0"/>
                    <a:cs typeface="Times New Roman" panose="02020603050405020304" pitchFamily="18" charset="0"/>
                  </a:rPr>
                  <a:t>, 2022)</a:t>
                </a:r>
              </a:p>
            </p:txBody>
          </p:sp>
          <p:sp>
            <p:nvSpPr>
              <p:cNvPr id="10" name="Rectangle 9">
                <a:extLst>
                  <a:ext uri="{FF2B5EF4-FFF2-40B4-BE49-F238E27FC236}">
                    <a16:creationId xmlns:a16="http://schemas.microsoft.com/office/drawing/2014/main" id="{2ACFDB48-DFA2-FAF8-4F5C-F538E629CF2E}"/>
                  </a:ext>
                </a:extLst>
              </p:cNvPr>
              <p:cNvSpPr/>
              <p:nvPr/>
            </p:nvSpPr>
            <p:spPr>
              <a:xfrm>
                <a:off x="6068219" y="3150714"/>
                <a:ext cx="5245043" cy="872529"/>
              </a:xfrm>
              <a:prstGeom prst="rect">
                <a:avLst/>
              </a:prstGeom>
            </p:spPr>
            <p:txBody>
              <a:bodyPr wrap="square" lIns="0" tIns="0" rIns="0" bIns="0">
                <a:spAutoFit/>
              </a:bodyPr>
              <a:lstStyle/>
              <a:p>
                <a:pPr>
                  <a:defRPr/>
                </a:pPr>
                <a:r>
                  <a:rPr lang="en-US" sz="2000" b="1" kern="0" dirty="0">
                    <a:solidFill>
                      <a:schemeClr val="bg1"/>
                    </a:solidFill>
                    <a:latin typeface="Times New Roman" panose="02020603050405020304" pitchFamily="18" charset="0"/>
                    <a:cs typeface="Times New Roman" panose="02020603050405020304" pitchFamily="18" charset="0"/>
                  </a:rPr>
                  <a:t>Developing a clear job description that emphasizes role details (</a:t>
                </a:r>
                <a:r>
                  <a:rPr lang="en-US" sz="2000" b="1" kern="0" dirty="0" err="1">
                    <a:solidFill>
                      <a:schemeClr val="bg1"/>
                    </a:solidFill>
                    <a:latin typeface="Times New Roman" panose="02020603050405020304" pitchFamily="18" charset="0"/>
                    <a:cs typeface="Times New Roman" panose="02020603050405020304" pitchFamily="18" charset="0"/>
                  </a:rPr>
                  <a:t>Saviom</a:t>
                </a:r>
                <a:r>
                  <a:rPr lang="en-US" sz="2000" b="1" kern="0" dirty="0">
                    <a:solidFill>
                      <a:schemeClr val="bg1"/>
                    </a:solidFill>
                    <a:latin typeface="Times New Roman" panose="02020603050405020304" pitchFamily="18" charset="0"/>
                    <a:cs typeface="Times New Roman" panose="02020603050405020304" pitchFamily="18" charset="0"/>
                  </a:rPr>
                  <a:t>, 2022)</a:t>
                </a:r>
              </a:p>
            </p:txBody>
          </p:sp>
          <p:sp>
            <p:nvSpPr>
              <p:cNvPr id="11" name="Rectangle 10">
                <a:extLst>
                  <a:ext uri="{FF2B5EF4-FFF2-40B4-BE49-F238E27FC236}">
                    <a16:creationId xmlns:a16="http://schemas.microsoft.com/office/drawing/2014/main" id="{F3AB0C26-3674-6FDC-B2EE-95EDF8A4F07A}"/>
                  </a:ext>
                </a:extLst>
              </p:cNvPr>
              <p:cNvSpPr/>
              <p:nvPr/>
            </p:nvSpPr>
            <p:spPr>
              <a:xfrm>
                <a:off x="5154031" y="1777056"/>
                <a:ext cx="6128407" cy="581686"/>
              </a:xfrm>
              <a:prstGeom prst="rect">
                <a:avLst/>
              </a:prstGeom>
            </p:spPr>
            <p:txBody>
              <a:bodyPr wrap="square" lIns="0" tIns="0" rIns="0" bIns="0">
                <a:spAutoFit/>
              </a:bodyPr>
              <a:lstStyle/>
              <a:p>
                <a:pPr lvl="0">
                  <a:defRPr/>
                </a:pPr>
                <a:r>
                  <a:rPr lang="en-US" sz="2000" b="1" kern="0" dirty="0">
                    <a:solidFill>
                      <a:schemeClr val="bg1"/>
                    </a:solidFill>
                    <a:latin typeface="Times New Roman" panose="02020603050405020304" pitchFamily="18" charset="0"/>
                    <a:cs typeface="Times New Roman" panose="02020603050405020304" pitchFamily="18" charset="0"/>
                  </a:rPr>
                  <a:t>Assessing the skills demands &amp; time period for hiring (</a:t>
                </a:r>
                <a:r>
                  <a:rPr lang="en-US" sz="2000" b="1" kern="0" dirty="0" err="1">
                    <a:solidFill>
                      <a:schemeClr val="bg1"/>
                    </a:solidFill>
                    <a:latin typeface="Times New Roman" panose="02020603050405020304" pitchFamily="18" charset="0"/>
                    <a:cs typeface="Times New Roman" panose="02020603050405020304" pitchFamily="18" charset="0"/>
                  </a:rPr>
                  <a:t>Saviom</a:t>
                </a:r>
                <a:r>
                  <a:rPr lang="en-US" sz="2000" b="1" kern="0" dirty="0">
                    <a:solidFill>
                      <a:schemeClr val="bg1"/>
                    </a:solidFill>
                    <a:latin typeface="Times New Roman" panose="02020603050405020304" pitchFamily="18" charset="0"/>
                    <a:cs typeface="Times New Roman" panose="02020603050405020304" pitchFamily="18" charset="0"/>
                  </a:rPr>
                  <a:t>, 2022)</a:t>
                </a:r>
              </a:p>
            </p:txBody>
          </p:sp>
          <p:sp>
            <p:nvSpPr>
              <p:cNvPr id="12" name="Oval 11">
                <a:extLst>
                  <a:ext uri="{FF2B5EF4-FFF2-40B4-BE49-F238E27FC236}">
                    <a16:creationId xmlns:a16="http://schemas.microsoft.com/office/drawing/2014/main" id="{93B363D1-B7BE-3DA6-AA01-327468636558}"/>
                  </a:ext>
                </a:extLst>
              </p:cNvPr>
              <p:cNvSpPr/>
              <p:nvPr/>
            </p:nvSpPr>
            <p:spPr>
              <a:xfrm>
                <a:off x="3767174" y="4463979"/>
                <a:ext cx="1222656" cy="1222655"/>
              </a:xfrm>
              <a:prstGeom prst="ellipse">
                <a:avLst/>
              </a:prstGeom>
              <a:solidFill>
                <a:schemeClr val="accent3">
                  <a:lumMod val="75000"/>
                </a:schemeClr>
              </a:solidFill>
              <a:ln w="57150" cap="flat" cmpd="sng" algn="ctr">
                <a:solidFill>
                  <a:schemeClr val="bg1"/>
                </a:solid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3" name="Oval 12">
                <a:extLst>
                  <a:ext uri="{FF2B5EF4-FFF2-40B4-BE49-F238E27FC236}">
                    <a16:creationId xmlns:a16="http://schemas.microsoft.com/office/drawing/2014/main" id="{3F4F30F4-9EF6-8BF6-8130-050A480BAE40}"/>
                  </a:ext>
                </a:extLst>
              </p:cNvPr>
              <p:cNvSpPr/>
              <p:nvPr/>
            </p:nvSpPr>
            <p:spPr>
              <a:xfrm>
                <a:off x="4435667" y="2982693"/>
                <a:ext cx="1222656" cy="1222655"/>
              </a:xfrm>
              <a:prstGeom prst="ellipse">
                <a:avLst/>
              </a:prstGeom>
              <a:solidFill>
                <a:schemeClr val="accent5">
                  <a:lumMod val="75000"/>
                </a:schemeClr>
              </a:solidFill>
              <a:ln w="57150" cap="flat" cmpd="sng" algn="ctr">
                <a:solidFill>
                  <a:schemeClr val="bg1"/>
                </a:solid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4" name="Oval 13">
                <a:extLst>
                  <a:ext uri="{FF2B5EF4-FFF2-40B4-BE49-F238E27FC236}">
                    <a16:creationId xmlns:a16="http://schemas.microsoft.com/office/drawing/2014/main" id="{2A0BB332-CD0A-0B89-60E0-63CCD44FAF64}"/>
                  </a:ext>
                </a:extLst>
              </p:cNvPr>
              <p:cNvSpPr/>
              <p:nvPr/>
            </p:nvSpPr>
            <p:spPr>
              <a:xfrm>
                <a:off x="3767174" y="1546475"/>
                <a:ext cx="1222656" cy="1222655"/>
              </a:xfrm>
              <a:prstGeom prst="ellipse">
                <a:avLst/>
              </a:prstGeom>
              <a:solidFill>
                <a:schemeClr val="accent2">
                  <a:lumMod val="75000"/>
                </a:schemeClr>
              </a:solidFill>
              <a:ln w="57150" cap="flat" cmpd="sng" algn="ctr">
                <a:solidFill>
                  <a:schemeClr val="bg1"/>
                </a:solidFill>
                <a:prstDash val="solid"/>
                <a:miter lim="800000"/>
              </a:ln>
              <a:effectLst>
                <a:outerShdw blurRad="63500" sx="102000" sy="102000" algn="ctr"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grpSp>
    </p:spTree>
    <p:extLst>
      <p:ext uri="{BB962C8B-B14F-4D97-AF65-F5344CB8AC3E}">
        <p14:creationId xmlns:p14="http://schemas.microsoft.com/office/powerpoint/2010/main" val="3553233806"/>
      </p:ext>
    </p:extLst>
  </p:cSld>
  <p:clrMapOvr>
    <a:masterClrMapping/>
  </p:clrMapOvr>
  <p:transition spd="slow">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399880590"/>
              </p:ext>
            </p:extLst>
          </p:nvPr>
        </p:nvGraphicFramePr>
        <p:xfrm>
          <a:off x="698500" y="2247900"/>
          <a:ext cx="7747000" cy="3878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695063" y="152400"/>
            <a:ext cx="7747000" cy="1282850"/>
          </a:xfrm>
        </p:spPr>
        <p:txBody>
          <a:bodyPr/>
          <a:lstStyle/>
          <a:p>
            <a:r>
              <a:rPr lang="en-US" sz="4400" dirty="0">
                <a:latin typeface="Times New Roman" panose="02020603050405020304" pitchFamily="18" charset="0"/>
                <a:cs typeface="Times New Roman" panose="02020603050405020304" pitchFamily="18" charset="0"/>
              </a:rPr>
              <a:t>4.2 Strategies for long-term talent acquisition</a:t>
            </a:r>
          </a:p>
        </p:txBody>
      </p:sp>
    </p:spTree>
    <p:extLst>
      <p:ext uri="{BB962C8B-B14F-4D97-AF65-F5344CB8AC3E}">
        <p14:creationId xmlns:p14="http://schemas.microsoft.com/office/powerpoint/2010/main" val="596865775"/>
      </p:ext>
    </p:extLst>
  </p:cSld>
  <p:clrMapOvr>
    <a:masterClrMapping/>
  </p:clrMapOvr>
  <p:transition spd="slow">
    <p:wipe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5.Incentives Methods </a:t>
            </a:r>
          </a:p>
        </p:txBody>
      </p:sp>
      <p:graphicFrame>
        <p:nvGraphicFramePr>
          <p:cNvPr id="4" name="Diagram 3"/>
          <p:cNvGraphicFramePr/>
          <p:nvPr>
            <p:extLst>
              <p:ext uri="{D42A27DB-BD31-4B8C-83A1-F6EECF244321}">
                <p14:modId xmlns:p14="http://schemas.microsoft.com/office/powerpoint/2010/main" val="4258812104"/>
              </p:ext>
            </p:extLst>
          </p:nvPr>
        </p:nvGraphicFramePr>
        <p:xfrm>
          <a:off x="1524000" y="1397000"/>
          <a:ext cx="6858000" cy="4546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4075503"/>
      </p:ext>
    </p:extLst>
  </p:cSld>
  <p:clrMapOvr>
    <a:masterClrMapping/>
  </p:clrMapOvr>
  <p:transition spd="slow">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914772601"/>
              </p:ext>
            </p:extLst>
          </p:nvPr>
        </p:nvGraphicFramePr>
        <p:xfrm>
          <a:off x="698500" y="2247900"/>
          <a:ext cx="7747000" cy="3878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687988" y="381000"/>
            <a:ext cx="7756263" cy="1054250"/>
          </a:xfrm>
        </p:spPr>
        <p:txBody>
          <a:bodyPr/>
          <a:lstStyle/>
          <a:p>
            <a:r>
              <a:rPr lang="en-US" sz="4400" dirty="0">
                <a:latin typeface="Times New Roman" panose="02020603050405020304" pitchFamily="18" charset="0"/>
                <a:cs typeface="Times New Roman" panose="02020603050405020304" pitchFamily="18" charset="0"/>
              </a:rPr>
              <a:t>5.1 Two monetary incentives methods </a:t>
            </a:r>
          </a:p>
        </p:txBody>
      </p:sp>
    </p:spTree>
    <p:extLst>
      <p:ext uri="{BB962C8B-B14F-4D97-AF65-F5344CB8AC3E}">
        <p14:creationId xmlns:p14="http://schemas.microsoft.com/office/powerpoint/2010/main" val="3682648204"/>
      </p:ext>
    </p:extLst>
  </p:cSld>
  <p:clrMapOvr>
    <a:masterClrMapping/>
  </p:clrMapOvr>
  <p:transition spd="slow">
    <p:wipe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959935847"/>
              </p:ext>
            </p:extLst>
          </p:nvPr>
        </p:nvGraphicFramePr>
        <p:xfrm>
          <a:off x="698500" y="2247900"/>
          <a:ext cx="7747000" cy="3878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686739" y="381000"/>
            <a:ext cx="7756263" cy="1054250"/>
          </a:xfrm>
        </p:spPr>
        <p:txBody>
          <a:bodyPr/>
          <a:lstStyle/>
          <a:p>
            <a:r>
              <a:rPr lang="en-US" sz="4400" dirty="0">
                <a:latin typeface="Times New Roman" panose="02020603050405020304" pitchFamily="18" charset="0"/>
                <a:cs typeface="Times New Roman" panose="02020603050405020304" pitchFamily="18" charset="0"/>
              </a:rPr>
              <a:t>5.2 Two non-monetary incentives methods </a:t>
            </a:r>
          </a:p>
        </p:txBody>
      </p:sp>
    </p:spTree>
    <p:extLst>
      <p:ext uri="{BB962C8B-B14F-4D97-AF65-F5344CB8AC3E}">
        <p14:creationId xmlns:p14="http://schemas.microsoft.com/office/powerpoint/2010/main" val="1689104310"/>
      </p:ext>
    </p:extLst>
  </p:cSld>
  <p:clrMapOvr>
    <a:masterClrMapping/>
  </p:clrMapOvr>
  <p:transition spd="slow">
    <p:wipe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a:latin typeface="Times New Roman" panose="02020603050405020304" pitchFamily="18" charset="0"/>
                <a:cs typeface="Times New Roman" panose="02020603050405020304" pitchFamily="18" charset="0"/>
              </a:rPr>
              <a:t>6.Recommendations </a:t>
            </a:r>
          </a:p>
        </p:txBody>
      </p:sp>
      <p:sp>
        <p:nvSpPr>
          <p:cNvPr id="3" name="Rectangle 2"/>
          <p:cNvSpPr/>
          <p:nvPr/>
        </p:nvSpPr>
        <p:spPr>
          <a:xfrm>
            <a:off x="1143000" y="2133601"/>
            <a:ext cx="7010400" cy="4031873"/>
          </a:xfrm>
          <a:prstGeom prst="rect">
            <a:avLst/>
          </a:prstGeom>
        </p:spPr>
        <p:txBody>
          <a:bodyPr wrap="square">
            <a:spAutoFit/>
          </a:bodyPr>
          <a:lstStyle/>
          <a:p>
            <a:pPr marL="285750" indent="-285750">
              <a:buFont typeface="Wingdings" pitchFamily="2" charset="2"/>
              <a:buChar char="q"/>
            </a:pPr>
            <a:r>
              <a:rPr lang="en-US" sz="3200" dirty="0">
                <a:latin typeface="Times New Roman" panose="02020603050405020304" pitchFamily="18" charset="0"/>
                <a:cs typeface="Times New Roman" panose="02020603050405020304" pitchFamily="18" charset="0"/>
              </a:rPr>
              <a:t>Emphasizing growth and development opportunities</a:t>
            </a:r>
          </a:p>
          <a:p>
            <a:pPr marL="285750" indent="-285750">
              <a:buFont typeface="Wingdings" pitchFamily="2" charset="2"/>
              <a:buChar char="q"/>
            </a:pPr>
            <a:r>
              <a:rPr lang="en-US" sz="3200" dirty="0">
                <a:latin typeface="Times New Roman" panose="02020603050405020304" pitchFamily="18" charset="0"/>
                <a:cs typeface="Times New Roman" panose="02020603050405020304" pitchFamily="18" charset="0"/>
              </a:rPr>
              <a:t>Providing a positive candidate experience</a:t>
            </a:r>
          </a:p>
          <a:p>
            <a:pPr marL="285750" indent="-285750">
              <a:buFont typeface="Wingdings" pitchFamily="2" charset="2"/>
              <a:buChar char="q"/>
            </a:pPr>
            <a:r>
              <a:rPr lang="en-US" sz="3200" dirty="0">
                <a:latin typeface="Times New Roman" panose="02020603050405020304" pitchFamily="18" charset="0"/>
                <a:cs typeface="Times New Roman" panose="02020603050405020304" pitchFamily="18" charset="0"/>
              </a:rPr>
              <a:t>Highlighting the restaurant's values and culture</a:t>
            </a:r>
          </a:p>
          <a:p>
            <a:pPr marL="285750" indent="-285750">
              <a:buFont typeface="Wingdings" pitchFamily="2" charset="2"/>
              <a:buChar char="q"/>
            </a:pPr>
            <a:r>
              <a:rPr lang="en-US" sz="3200" dirty="0">
                <a:latin typeface="Times New Roman" panose="02020603050405020304" pitchFamily="18" charset="0"/>
                <a:cs typeface="Times New Roman" panose="02020603050405020304" pitchFamily="18" charset="0"/>
              </a:rPr>
              <a:t>Considering offering internships and apprenticeships </a:t>
            </a:r>
          </a:p>
        </p:txBody>
      </p:sp>
    </p:spTree>
    <p:extLst>
      <p:ext uri="{BB962C8B-B14F-4D97-AF65-F5344CB8AC3E}">
        <p14:creationId xmlns:p14="http://schemas.microsoft.com/office/powerpoint/2010/main" val="1676622962"/>
      </p:ext>
    </p:extLst>
  </p:cSld>
  <p:clrMapOvr>
    <a:masterClrMapping/>
  </p:clrMapOvr>
  <p:transition spd="slow">
    <p:wipe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400" dirty="0">
                <a:latin typeface="Times New Roman" panose="02020603050405020304" pitchFamily="18" charset="0"/>
                <a:cs typeface="Times New Roman" panose="02020603050405020304" pitchFamily="18" charset="0"/>
              </a:rPr>
              <a:t>7.Conclusion</a:t>
            </a:r>
          </a:p>
        </p:txBody>
      </p:sp>
      <p:sp>
        <p:nvSpPr>
          <p:cNvPr id="3" name="Subtitle 2"/>
          <p:cNvSpPr>
            <a:spLocks noGrp="1"/>
          </p:cNvSpPr>
          <p:nvPr>
            <p:ph type="subTitle" idx="1"/>
          </p:nvPr>
        </p:nvSpPr>
        <p:spPr/>
        <p:txBody>
          <a:bodyPr>
            <a:noAutofit/>
          </a:bodyPr>
          <a:lstStyle/>
          <a:p>
            <a:r>
              <a:rPr lang="en-US" sz="3200" dirty="0">
                <a:latin typeface="Times New Roman" panose="02020603050405020304" pitchFamily="18" charset="0"/>
                <a:cs typeface="Times New Roman" panose="02020603050405020304" pitchFamily="18" charset="0"/>
              </a:rPr>
              <a:t>Coordination of the planning and talent acquisition strategy is a necessity</a:t>
            </a:r>
          </a:p>
        </p:txBody>
      </p:sp>
    </p:spTree>
    <p:extLst>
      <p:ext uri="{BB962C8B-B14F-4D97-AF65-F5344CB8AC3E}">
        <p14:creationId xmlns:p14="http://schemas.microsoft.com/office/powerpoint/2010/main" val="3481059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66800" y="1295400"/>
            <a:ext cx="7086600" cy="5078313"/>
          </a:xfrm>
          <a:prstGeom prst="rect">
            <a:avLst/>
          </a:prstGeom>
        </p:spPr>
        <p:txBody>
          <a:bodyPr wrap="square">
            <a:spAutoFit/>
          </a:bodyPr>
          <a:lstStyle/>
          <a:p>
            <a:endParaRPr lang="en-US" dirty="0"/>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Branham, L. (2005). Planning to become an employer of choice. Journal of organizational Excellence, 24(3), pp.57-68.</a:t>
            </a:r>
          </a:p>
          <a:p>
            <a:pPr marL="342900" indent="-342900">
              <a:buFont typeface="+mj-lt"/>
              <a:buAutoNum type="arabicPeriod"/>
            </a:pPr>
            <a:r>
              <a:rPr lang="en-US" dirty="0" err="1">
                <a:latin typeface="Times New Roman" panose="02020603050405020304" pitchFamily="18" charset="0"/>
                <a:cs typeface="Times New Roman" panose="02020603050405020304" pitchFamily="18" charset="0"/>
              </a:rPr>
              <a:t>Cepin</a:t>
            </a:r>
            <a:r>
              <a:rPr lang="en-US" dirty="0">
                <a:latin typeface="Times New Roman" panose="02020603050405020304" pitchFamily="18" charset="0"/>
                <a:cs typeface="Times New Roman" panose="02020603050405020304" pitchFamily="18" charset="0"/>
              </a:rPr>
              <a:t>, G. (2013). Talent acquisition: What it is, why you need it, what is involved, and where to start. CPA </a:t>
            </a:r>
            <a:r>
              <a:rPr lang="en-US" dirty="0" err="1">
                <a:latin typeface="Times New Roman" panose="02020603050405020304" pitchFamily="18" charset="0"/>
                <a:cs typeface="Times New Roman" panose="02020603050405020304" pitchFamily="18" charset="0"/>
              </a:rPr>
              <a:t>Prac</a:t>
            </a:r>
            <a:r>
              <a:rPr lang="en-US" dirty="0">
                <a:latin typeface="Times New Roman" panose="02020603050405020304" pitchFamily="18" charset="0"/>
                <a:cs typeface="Times New Roman" panose="02020603050405020304" pitchFamily="18" charset="0"/>
              </a:rPr>
              <a:t>. Mgmt. F., 9, p.13.</a:t>
            </a:r>
          </a:p>
          <a:p>
            <a:pPr marL="342900" indent="-342900">
              <a:buFont typeface="+mj-lt"/>
              <a:buAutoNum type="arabicPeriod"/>
            </a:pPr>
            <a:r>
              <a:rPr lang="en-US" dirty="0" err="1">
                <a:latin typeface="Times New Roman" panose="02020603050405020304" pitchFamily="18" charset="0"/>
                <a:cs typeface="Times New Roman" panose="02020603050405020304" pitchFamily="18" charset="0"/>
              </a:rPr>
              <a:t>Saviom</a:t>
            </a:r>
            <a:r>
              <a:rPr lang="en-US" dirty="0">
                <a:latin typeface="Times New Roman" panose="02020603050405020304" pitchFamily="18" charset="0"/>
                <a:cs typeface="Times New Roman" panose="02020603050405020304" pitchFamily="18" charset="0"/>
              </a:rPr>
              <a:t>. (2022). How to Plan for Short-term and Long-term Talent Acquisition Strategy. </a:t>
            </a:r>
          </a:p>
          <a:p>
            <a:pPr marL="342900" indent="-342900">
              <a:buFont typeface="+mj-lt"/>
              <a:buAutoNum type="arabicPeriod"/>
            </a:pPr>
            <a:r>
              <a:rPr lang="en-US" dirty="0" err="1">
                <a:latin typeface="Times New Roman" panose="02020603050405020304" pitchFamily="18" charset="0"/>
                <a:cs typeface="Times New Roman" panose="02020603050405020304" pitchFamily="18" charset="0"/>
              </a:rPr>
              <a:t>Sen</a:t>
            </a:r>
            <a:r>
              <a:rPr lang="en-US" dirty="0">
                <a:latin typeface="Times New Roman" panose="02020603050405020304" pitchFamily="18" charset="0"/>
                <a:cs typeface="Times New Roman" panose="02020603050405020304" pitchFamily="18" charset="0"/>
              </a:rPr>
              <a:t>, K. and Bhattacharya, A. (2019). Attracting and managing talent, how are the top three hotel companies in India doing it?. Worldwide Hospitality and Tourism Themes, 11(4), pp.404-417.</a:t>
            </a:r>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Steak &amp; Lobster. (2023). About Us. </a:t>
            </a:r>
          </a:p>
          <a:p>
            <a:pPr marL="342900" indent="-342900">
              <a:buFont typeface="+mj-lt"/>
              <a:buAutoNum type="arabicPeriod"/>
            </a:pPr>
            <a:r>
              <a:rPr lang="en-US" dirty="0">
                <a:latin typeface="Times New Roman" panose="02020603050405020304" pitchFamily="18" charset="0"/>
                <a:cs typeface="Times New Roman" panose="02020603050405020304" pitchFamily="18" charset="0"/>
              </a:rPr>
              <a:t>The Restaurant Times. (2023). 5 Restaurant Staff Incentive Ideas To Inspire And Motivate Your Employees. </a:t>
            </a:r>
          </a:p>
          <a:p>
            <a:pPr marL="342900" indent="-342900">
              <a:buFont typeface="+mj-lt"/>
              <a:buAutoNum type="arabicPeriod"/>
            </a:pPr>
            <a:r>
              <a:rPr lang="en-US" dirty="0" err="1">
                <a:latin typeface="Times New Roman" panose="02020603050405020304" pitchFamily="18" charset="0"/>
                <a:cs typeface="Times New Roman" panose="02020603050405020304" pitchFamily="18" charset="0"/>
              </a:rPr>
              <a:t>TouchBistro</a:t>
            </a:r>
            <a:r>
              <a:rPr lang="en-US" dirty="0">
                <a:latin typeface="Times New Roman" panose="02020603050405020304" pitchFamily="18" charset="0"/>
                <a:cs typeface="Times New Roman" panose="02020603050405020304" pitchFamily="18" charset="0"/>
              </a:rPr>
              <a:t>. (2023). Choosing the Right Restaurant Employee Benefits for Your Venue. </a:t>
            </a:r>
          </a:p>
          <a:p>
            <a:pPr marL="342900" indent="-342900">
              <a:buFont typeface="+mj-lt"/>
              <a:buAutoNum type="arabicPeriod"/>
            </a:pPr>
            <a:r>
              <a:rPr lang="en-US" dirty="0" err="1">
                <a:latin typeface="Times New Roman" panose="02020603050405020304" pitchFamily="18" charset="0"/>
                <a:cs typeface="Times New Roman" panose="02020603050405020304" pitchFamily="18" charset="0"/>
              </a:rPr>
              <a:t>Tyagi</a:t>
            </a:r>
            <a:r>
              <a:rPr lang="en-US" dirty="0">
                <a:latin typeface="Times New Roman" panose="02020603050405020304" pitchFamily="18" charset="0"/>
                <a:cs typeface="Times New Roman" panose="02020603050405020304" pitchFamily="18" charset="0"/>
              </a:rPr>
              <a:t>, A.A.S.T.H.A. (2012). Effective talent acquisition through e recruitment: a study. International Journal of Multidisciplinary Research, 2(3), pp.302-312.</a:t>
            </a:r>
          </a:p>
        </p:txBody>
      </p:sp>
      <p:sp>
        <p:nvSpPr>
          <p:cNvPr id="5" name="Title 2"/>
          <p:cNvSpPr txBox="1">
            <a:spLocks/>
          </p:cNvSpPr>
          <p:nvPr/>
        </p:nvSpPr>
        <p:spPr>
          <a:xfrm>
            <a:off x="533400" y="241150"/>
            <a:ext cx="7756263" cy="1054250"/>
          </a:xfrm>
          <a:prstGeom prst="rect">
            <a:avLst/>
          </a:prstGeom>
        </p:spPr>
        <p:txBody>
          <a:bodyPr/>
          <a:lst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400" dirty="0">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2871813356"/>
      </p:ext>
    </p:extLst>
  </p:cSld>
  <p:clrMapOvr>
    <a:masterClrMapping/>
  </p:clrMapOvr>
  <p:transition spd="slow">
    <p:wipe dir="d"/>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2193</Words>
  <Application>Microsoft Macintosh PowerPoint</Application>
  <PresentationFormat>On-screen Show (4:3)</PresentationFormat>
  <Paragraphs>115</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Book Antiqua</vt:lpstr>
      <vt:lpstr>Calibri</vt:lpstr>
      <vt:lpstr>Times New Roman</vt:lpstr>
      <vt:lpstr>Wingdings</vt:lpstr>
      <vt:lpstr>Hardcover</vt:lpstr>
      <vt:lpstr>PowerPoint Presentation</vt:lpstr>
      <vt:lpstr>Content </vt:lpstr>
      <vt:lpstr>1. Introduction </vt:lpstr>
      <vt:lpstr>PowerPoint Presentation</vt:lpstr>
      <vt:lpstr>3.Why Talent Acquisition is important </vt:lpstr>
      <vt:lpstr>4.Talent acquisition strategies</vt:lpstr>
      <vt:lpstr>4.1 Strategies for short-term talent acquisition </vt:lpstr>
      <vt:lpstr>4.2 Strategies for long-term talent acquisition</vt:lpstr>
      <vt:lpstr>5.Incentives Methods </vt:lpstr>
      <vt:lpstr>5.1 Two monetary incentives methods </vt:lpstr>
      <vt:lpstr>5.2 Two non-monetary incentives methods </vt:lpstr>
      <vt:lpstr>6.Recommendations </vt:lpstr>
      <vt:lpstr>7.Conclusion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2023-03-20T17:10:57Z</dcterms:created>
  <dcterms:modified xsi:type="dcterms:W3CDTF">2023-04-01T09:08:42Z</dcterms:modified>
  <cp:category/>
</cp:coreProperties>
</file>