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12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97" autoAdjust="0"/>
  </p:normalViewPr>
  <p:slideViewPr>
    <p:cSldViewPr snapToGrid="0">
      <p:cViewPr>
        <p:scale>
          <a:sx n="88" d="100"/>
          <a:sy n="88" d="100"/>
        </p:scale>
        <p:origin x="432" y="-302"/>
      </p:cViewPr>
      <p:guideLst>
        <p:guide pos="312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7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1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5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966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94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7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0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12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9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C37A5-CE81-4A44-BAB8-95032AAB122D}" type="datetimeFigureOut">
              <a:rPr lang="en-GB" smtClean="0"/>
              <a:t>11/06/2022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31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://www.grandtrinityhotel.co.uk/" TargetMode="External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10" Type="http://schemas.openxmlformats.org/officeDocument/2006/relationships/image" Target="../media/image7.png"/><Relationship Id="rId4" Type="http://schemas.openxmlformats.org/officeDocument/2006/relationships/image" Target="../media/image2.jpg"/><Relationship Id="rId9" Type="http://schemas.openxmlformats.org/officeDocument/2006/relationships/hyperlink" Target="https://eur01.safelinks.protection.outlook.com/?url=https%3A%2F%2Fwww.legislation.gov.uk%2Fwsi%2F2016%2F429%2Fregulation%2F3%2Fwww.food.gov.uk%2Fratings&amp;data=04%7C01%7C%7C9b8bd90d4147417eb0fe08d93afcb09b%7C4e0f11f9046e45059cb8db2152311e21%7C0%7C0%7C637605679240056074%7CUnknown%7CTWFpbGZsb3d8eyJWIjoiMC4wLjAwMDAiLCJQIjoiV2luMzIiLCJBTiI6Ik1haWwiLCJXVCI6Mn0%3D%7C1000&amp;sdata=nqpBlzsoOxJsTQTmP%2FQXZFtUCXccF3uIYWdsr3dnCIE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2ABFD5F-06DF-7213-EDD8-5BEDCD88ED4F}"/>
              </a:ext>
            </a:extLst>
          </p:cNvPr>
          <p:cNvSpPr/>
          <p:nvPr/>
        </p:nvSpPr>
        <p:spPr>
          <a:xfrm flipH="1" flipV="1">
            <a:off x="363978" y="68094"/>
            <a:ext cx="4225041" cy="1323439"/>
          </a:xfrm>
          <a:custGeom>
            <a:avLst/>
            <a:gdLst>
              <a:gd name="connsiteX0" fmla="*/ 0 w 4244180"/>
              <a:gd name="connsiteY0" fmla="*/ 0 h 1510709"/>
              <a:gd name="connsiteX1" fmla="*/ 4244180 w 4244180"/>
              <a:gd name="connsiteY1" fmla="*/ 0 h 1510709"/>
              <a:gd name="connsiteX2" fmla="*/ 4244180 w 4244180"/>
              <a:gd name="connsiteY2" fmla="*/ 1510709 h 1510709"/>
              <a:gd name="connsiteX3" fmla="*/ 0 w 4244180"/>
              <a:gd name="connsiteY3" fmla="*/ 1510709 h 1510709"/>
              <a:gd name="connsiteX4" fmla="*/ 0 w 4244180"/>
              <a:gd name="connsiteY4" fmla="*/ 0 h 1510709"/>
              <a:gd name="connsiteX0" fmla="*/ 680937 w 4244180"/>
              <a:gd name="connsiteY0" fmla="*/ 0 h 2493203"/>
              <a:gd name="connsiteX1" fmla="*/ 4244180 w 4244180"/>
              <a:gd name="connsiteY1" fmla="*/ 982494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680937 w 4244180"/>
              <a:gd name="connsiteY0" fmla="*/ 0 h 2493203"/>
              <a:gd name="connsiteX1" fmla="*/ 4234453 w 4244180"/>
              <a:gd name="connsiteY1" fmla="*/ 992222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598158 h 2186689"/>
              <a:gd name="connsiteX1" fmla="*/ 4234453 w 4244180"/>
              <a:gd name="connsiteY1" fmla="*/ 685708 h 2186689"/>
              <a:gd name="connsiteX2" fmla="*/ 4244180 w 4244180"/>
              <a:gd name="connsiteY2" fmla="*/ 2186689 h 2186689"/>
              <a:gd name="connsiteX3" fmla="*/ 0 w 4244180"/>
              <a:gd name="connsiteY3" fmla="*/ 2186689 h 2186689"/>
              <a:gd name="connsiteX4" fmla="*/ 116733 w 4244180"/>
              <a:gd name="connsiteY4" fmla="*/ 598158 h 2186689"/>
              <a:gd name="connsiteX0" fmla="*/ 116733 w 4244180"/>
              <a:gd name="connsiteY0" fmla="*/ 1055661 h 2644192"/>
              <a:gd name="connsiteX1" fmla="*/ 2911491 w 4244180"/>
              <a:gd name="connsiteY1" fmla="*/ 63441 h 2644192"/>
              <a:gd name="connsiteX2" fmla="*/ 4244180 w 4244180"/>
              <a:gd name="connsiteY2" fmla="*/ 2644192 h 2644192"/>
              <a:gd name="connsiteX3" fmla="*/ 0 w 4244180"/>
              <a:gd name="connsiteY3" fmla="*/ 2644192 h 2644192"/>
              <a:gd name="connsiteX4" fmla="*/ 116733 w 4244180"/>
              <a:gd name="connsiteY4" fmla="*/ 1055661 h 2644192"/>
              <a:gd name="connsiteX0" fmla="*/ 116733 w 4263917"/>
              <a:gd name="connsiteY0" fmla="*/ 553815 h 2142346"/>
              <a:gd name="connsiteX1" fmla="*/ 4263636 w 4263917"/>
              <a:gd name="connsiteY1" fmla="*/ 835918 h 2142346"/>
              <a:gd name="connsiteX2" fmla="*/ 4244180 w 4263917"/>
              <a:gd name="connsiteY2" fmla="*/ 2142346 h 2142346"/>
              <a:gd name="connsiteX3" fmla="*/ 0 w 4263917"/>
              <a:gd name="connsiteY3" fmla="*/ 2142346 h 2142346"/>
              <a:gd name="connsiteX4" fmla="*/ 116733 w 4263917"/>
              <a:gd name="connsiteY4" fmla="*/ 553815 h 2142346"/>
              <a:gd name="connsiteX0" fmla="*/ 48639 w 4263917"/>
              <a:gd name="connsiteY0" fmla="*/ 617902 h 1934059"/>
              <a:gd name="connsiteX1" fmla="*/ 4263636 w 4263917"/>
              <a:gd name="connsiteY1" fmla="*/ 627631 h 1934059"/>
              <a:gd name="connsiteX2" fmla="*/ 4244180 w 4263917"/>
              <a:gd name="connsiteY2" fmla="*/ 1934059 h 1934059"/>
              <a:gd name="connsiteX3" fmla="*/ 0 w 4263917"/>
              <a:gd name="connsiteY3" fmla="*/ 1934059 h 1934059"/>
              <a:gd name="connsiteX4" fmla="*/ 48639 w 4263917"/>
              <a:gd name="connsiteY4" fmla="*/ 617902 h 1934059"/>
              <a:gd name="connsiteX0" fmla="*/ 48639 w 4263917"/>
              <a:gd name="connsiteY0" fmla="*/ 64650 h 1380807"/>
              <a:gd name="connsiteX1" fmla="*/ 4263636 w 4263917"/>
              <a:gd name="connsiteY1" fmla="*/ 74379 h 1380807"/>
              <a:gd name="connsiteX2" fmla="*/ 4244180 w 4263917"/>
              <a:gd name="connsiteY2" fmla="*/ 1380807 h 1380807"/>
              <a:gd name="connsiteX3" fmla="*/ 0 w 4263917"/>
              <a:gd name="connsiteY3" fmla="*/ 1380807 h 1380807"/>
              <a:gd name="connsiteX4" fmla="*/ 48639 w 4263917"/>
              <a:gd name="connsiteY4" fmla="*/ 64650 h 1380807"/>
              <a:gd name="connsiteX0" fmla="*/ 48639 w 4263917"/>
              <a:gd name="connsiteY0" fmla="*/ 51723 h 1367880"/>
              <a:gd name="connsiteX1" fmla="*/ 4263636 w 4263917"/>
              <a:gd name="connsiteY1" fmla="*/ 61452 h 1367880"/>
              <a:gd name="connsiteX2" fmla="*/ 4244180 w 4263917"/>
              <a:gd name="connsiteY2" fmla="*/ 1367880 h 1367880"/>
              <a:gd name="connsiteX3" fmla="*/ 0 w 4263917"/>
              <a:gd name="connsiteY3" fmla="*/ 1367880 h 1367880"/>
              <a:gd name="connsiteX4" fmla="*/ 48639 w 4263917"/>
              <a:gd name="connsiteY4" fmla="*/ 51723 h 1367880"/>
              <a:gd name="connsiteX0" fmla="*/ 48639 w 4263917"/>
              <a:gd name="connsiteY0" fmla="*/ 47419 h 1363576"/>
              <a:gd name="connsiteX1" fmla="*/ 4263636 w 4263917"/>
              <a:gd name="connsiteY1" fmla="*/ 57148 h 1363576"/>
              <a:gd name="connsiteX2" fmla="*/ 4244180 w 4263917"/>
              <a:gd name="connsiteY2" fmla="*/ 1363576 h 1363576"/>
              <a:gd name="connsiteX3" fmla="*/ 0 w 4263917"/>
              <a:gd name="connsiteY3" fmla="*/ 1363576 h 1363576"/>
              <a:gd name="connsiteX4" fmla="*/ 48639 w 4263917"/>
              <a:gd name="connsiteY4" fmla="*/ 47419 h 1363576"/>
              <a:gd name="connsiteX0" fmla="*/ 48639 w 4263917"/>
              <a:gd name="connsiteY0" fmla="*/ 1133450 h 2449607"/>
              <a:gd name="connsiteX1" fmla="*/ 2159537 w 4263917"/>
              <a:gd name="connsiteY1" fmla="*/ 2 h 2449607"/>
              <a:gd name="connsiteX2" fmla="*/ 4263636 w 4263917"/>
              <a:gd name="connsiteY2" fmla="*/ 1143179 h 2449607"/>
              <a:gd name="connsiteX3" fmla="*/ 4244180 w 4263917"/>
              <a:gd name="connsiteY3" fmla="*/ 2449607 h 2449607"/>
              <a:gd name="connsiteX4" fmla="*/ 0 w 4263917"/>
              <a:gd name="connsiteY4" fmla="*/ 2449607 h 2449607"/>
              <a:gd name="connsiteX5" fmla="*/ 48639 w 4263917"/>
              <a:gd name="connsiteY5" fmla="*/ 1133450 h 2449607"/>
              <a:gd name="connsiteX0" fmla="*/ 48639 w 4263917"/>
              <a:gd name="connsiteY0" fmla="*/ 1089570 h 2405727"/>
              <a:gd name="connsiteX1" fmla="*/ 2266541 w 4263917"/>
              <a:gd name="connsiteY1" fmla="*/ 3 h 2405727"/>
              <a:gd name="connsiteX2" fmla="*/ 4263636 w 4263917"/>
              <a:gd name="connsiteY2" fmla="*/ 1099299 h 2405727"/>
              <a:gd name="connsiteX3" fmla="*/ 4244180 w 4263917"/>
              <a:gd name="connsiteY3" fmla="*/ 2405727 h 2405727"/>
              <a:gd name="connsiteX4" fmla="*/ 0 w 4263917"/>
              <a:gd name="connsiteY4" fmla="*/ 2405727 h 2405727"/>
              <a:gd name="connsiteX5" fmla="*/ 48639 w 4263917"/>
              <a:gd name="connsiteY5" fmla="*/ 1089570 h 2405727"/>
              <a:gd name="connsiteX0" fmla="*/ 48639 w 4263917"/>
              <a:gd name="connsiteY0" fmla="*/ 161466 h 1477623"/>
              <a:gd name="connsiteX1" fmla="*/ 2091444 w 4263917"/>
              <a:gd name="connsiteY1" fmla="*/ 15319 h 1477623"/>
              <a:gd name="connsiteX2" fmla="*/ 4263636 w 4263917"/>
              <a:gd name="connsiteY2" fmla="*/ 171195 h 1477623"/>
              <a:gd name="connsiteX3" fmla="*/ 4244180 w 4263917"/>
              <a:gd name="connsiteY3" fmla="*/ 1477623 h 1477623"/>
              <a:gd name="connsiteX4" fmla="*/ 0 w 4263917"/>
              <a:gd name="connsiteY4" fmla="*/ 1477623 h 1477623"/>
              <a:gd name="connsiteX5" fmla="*/ 48639 w 4263917"/>
              <a:gd name="connsiteY5" fmla="*/ 161466 h 1477623"/>
              <a:gd name="connsiteX0" fmla="*/ 48639 w 4263917"/>
              <a:gd name="connsiteY0" fmla="*/ 1122478 h 2438635"/>
              <a:gd name="connsiteX1" fmla="*/ 2091444 w 4263917"/>
              <a:gd name="connsiteY1" fmla="*/ 1 h 2438635"/>
              <a:gd name="connsiteX2" fmla="*/ 4263636 w 4263917"/>
              <a:gd name="connsiteY2" fmla="*/ 1132207 h 2438635"/>
              <a:gd name="connsiteX3" fmla="*/ 4244180 w 4263917"/>
              <a:gd name="connsiteY3" fmla="*/ 2438635 h 2438635"/>
              <a:gd name="connsiteX4" fmla="*/ 0 w 4263917"/>
              <a:gd name="connsiteY4" fmla="*/ 2438635 h 2438635"/>
              <a:gd name="connsiteX5" fmla="*/ 48639 w 4263917"/>
              <a:gd name="connsiteY5" fmla="*/ 1122478 h 2438635"/>
              <a:gd name="connsiteX0" fmla="*/ 0 w 4264140"/>
              <a:gd name="connsiteY0" fmla="*/ 1100538 h 2438636"/>
              <a:gd name="connsiteX1" fmla="*/ 2091667 w 4264140"/>
              <a:gd name="connsiteY1" fmla="*/ 2 h 2438636"/>
              <a:gd name="connsiteX2" fmla="*/ 4263859 w 4264140"/>
              <a:gd name="connsiteY2" fmla="*/ 1132208 h 2438636"/>
              <a:gd name="connsiteX3" fmla="*/ 4244403 w 4264140"/>
              <a:gd name="connsiteY3" fmla="*/ 2438636 h 2438636"/>
              <a:gd name="connsiteX4" fmla="*/ 223 w 4264140"/>
              <a:gd name="connsiteY4" fmla="*/ 2438636 h 2438636"/>
              <a:gd name="connsiteX5" fmla="*/ 0 w 4264140"/>
              <a:gd name="connsiteY5" fmla="*/ 1100538 h 2438636"/>
              <a:gd name="connsiteX0" fmla="*/ 0 w 4244403"/>
              <a:gd name="connsiteY0" fmla="*/ 1100538 h 2438636"/>
              <a:gd name="connsiteX1" fmla="*/ 2091667 w 4244403"/>
              <a:gd name="connsiteY1" fmla="*/ 2 h 2438636"/>
              <a:gd name="connsiteX2" fmla="*/ 4224770 w 4244403"/>
              <a:gd name="connsiteY2" fmla="*/ 1121238 h 2438636"/>
              <a:gd name="connsiteX3" fmla="*/ 4244403 w 4244403"/>
              <a:gd name="connsiteY3" fmla="*/ 2438636 h 2438636"/>
              <a:gd name="connsiteX4" fmla="*/ 223 w 4244403"/>
              <a:gd name="connsiteY4" fmla="*/ 2438636 h 2438636"/>
              <a:gd name="connsiteX5" fmla="*/ 0 w 4244403"/>
              <a:gd name="connsiteY5" fmla="*/ 1100538 h 243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44403" h="2438636">
                <a:moveTo>
                  <a:pt x="0" y="1100538"/>
                </a:moveTo>
                <a:cubicBezTo>
                  <a:pt x="374514" y="871447"/>
                  <a:pt x="1389168" y="-1619"/>
                  <a:pt x="2091667" y="2"/>
                </a:cubicBezTo>
                <a:cubicBezTo>
                  <a:pt x="2794166" y="1623"/>
                  <a:pt x="3891921" y="892147"/>
                  <a:pt x="4224770" y="1121238"/>
                </a:cubicBezTo>
                <a:cubicBezTo>
                  <a:pt x="4228012" y="1621565"/>
                  <a:pt x="4241161" y="1938309"/>
                  <a:pt x="4244403" y="2438636"/>
                </a:cubicBezTo>
                <a:lnTo>
                  <a:pt x="223" y="2438636"/>
                </a:lnTo>
                <a:cubicBezTo>
                  <a:pt x="149" y="1992603"/>
                  <a:pt x="74" y="1546571"/>
                  <a:pt x="0" y="1100538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r"/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D6919004-4073-98EE-15EC-F224561039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78" y="116979"/>
            <a:ext cx="1731608" cy="10305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ABB373-86D6-4E6D-07B2-81F98F91EF87}"/>
              </a:ext>
            </a:extLst>
          </p:cNvPr>
          <p:cNvSpPr txBox="1"/>
          <p:nvPr/>
        </p:nvSpPr>
        <p:spPr>
          <a:xfrm>
            <a:off x="66001" y="1366651"/>
            <a:ext cx="229246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Contact address : Maritime Quarter Swansea, United kingdom SA13SS</a:t>
            </a:r>
          </a:p>
          <a:p>
            <a:r>
              <a:rPr lang="en-GB" sz="1000" dirty="0">
                <a:solidFill>
                  <a:schemeClr val="bg1"/>
                </a:solidFill>
              </a:rPr>
              <a:t>Website: </a:t>
            </a:r>
            <a:r>
              <a:rPr lang="en-GB" sz="1000" dirty="0">
                <a:solidFill>
                  <a:schemeClr val="bg1"/>
                </a:solidFill>
                <a:hlinkClick r:id="rId3"/>
              </a:rPr>
              <a:t>www.grandtrinityhotel.co.uk</a:t>
            </a:r>
            <a:endParaRPr lang="en-GB" sz="1000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</a:rPr>
              <a:t>Phone number: 07448486390</a:t>
            </a:r>
          </a:p>
          <a:p>
            <a:r>
              <a:rPr lang="en-GB" sz="1000" dirty="0">
                <a:solidFill>
                  <a:schemeClr val="bg1"/>
                </a:solidFill>
              </a:rPr>
              <a:t>Opening time for delivery and collection:</a:t>
            </a:r>
          </a:p>
          <a:p>
            <a:r>
              <a:rPr lang="en-GB" sz="1000" dirty="0">
                <a:solidFill>
                  <a:schemeClr val="bg1"/>
                </a:solidFill>
              </a:rPr>
              <a:t>Mon-Sat: </a:t>
            </a:r>
            <a:r>
              <a:rPr lang="en-GB" sz="900" dirty="0">
                <a:solidFill>
                  <a:schemeClr val="bg1"/>
                </a:solidFill>
              </a:rPr>
              <a:t>7</a:t>
            </a:r>
            <a:r>
              <a:rPr lang="en-GB" sz="1000" dirty="0">
                <a:solidFill>
                  <a:schemeClr val="bg1"/>
                </a:solidFill>
              </a:rPr>
              <a:t>:00-23:00</a:t>
            </a:r>
          </a:p>
          <a:p>
            <a:r>
              <a:rPr lang="en-GB" sz="1000" dirty="0">
                <a:solidFill>
                  <a:schemeClr val="bg1"/>
                </a:solidFill>
              </a:rPr>
              <a:t>Sun: 10:00-23:00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9C58A8-EA19-6126-CD4C-5E8EE9EC6670}"/>
              </a:ext>
            </a:extLst>
          </p:cNvPr>
          <p:cNvSpPr/>
          <p:nvPr/>
        </p:nvSpPr>
        <p:spPr>
          <a:xfrm>
            <a:off x="2718979" y="1247174"/>
            <a:ext cx="2008710" cy="11695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  Cash at delivery or card payment</a:t>
            </a:r>
            <a:r>
              <a:rPr lang="en-GB" sz="1200" dirty="0"/>
              <a:t>. </a:t>
            </a:r>
            <a:r>
              <a:rPr lang="en-GB" sz="1000" dirty="0"/>
              <a:t>You can also order online by using: </a:t>
            </a:r>
            <a:r>
              <a:rPr lang="en-GB" sz="1200" dirty="0"/>
              <a:t>									</a:t>
            </a:r>
          </a:p>
        </p:txBody>
      </p:sp>
      <p:pic>
        <p:nvPicPr>
          <p:cNvPr id="13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884C0D2-1FFB-6158-6D91-5D7F7D3FE9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648" y="1802123"/>
            <a:ext cx="529885" cy="482565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B25FF20-3E5D-925C-F8B5-AAB9D5F242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876" y="1835724"/>
            <a:ext cx="636351" cy="450614"/>
          </a:xfrm>
          <a:prstGeom prst="rect">
            <a:avLst/>
          </a:prstGeom>
        </p:spPr>
      </p:pic>
      <p:pic>
        <p:nvPicPr>
          <p:cNvPr id="17" name="Picture 16" descr="A picture containing icon&#10;&#10;Description automatically generated">
            <a:extLst>
              <a:ext uri="{FF2B5EF4-FFF2-40B4-BE49-F238E27FC236}">
                <a16:creationId xmlns:a16="http://schemas.microsoft.com/office/drawing/2014/main" id="{B2223F8D-4A92-7383-61B1-664AB0C980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227" y="1841729"/>
            <a:ext cx="734608" cy="43621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D2953DC-08E5-284A-8301-DB1382E87E08}"/>
              </a:ext>
            </a:extLst>
          </p:cNvPr>
          <p:cNvSpPr txBox="1"/>
          <p:nvPr/>
        </p:nvSpPr>
        <p:spPr>
          <a:xfrm>
            <a:off x="179427" y="3110859"/>
            <a:ext cx="24826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STARTERS</a:t>
            </a:r>
            <a:r>
              <a:rPr lang="en-GB" sz="1200" dirty="0">
                <a:solidFill>
                  <a:schemeClr val="bg1"/>
                </a:solidFill>
              </a:rPr>
              <a:t> 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b="1" dirty="0">
                <a:solidFill>
                  <a:schemeClr val="bg1"/>
                </a:solidFill>
              </a:rPr>
              <a:t>Rarebit rabbit                                                 </a:t>
            </a:r>
            <a:r>
              <a:rPr lang="en-GB" sz="800" dirty="0">
                <a:solidFill>
                  <a:schemeClr val="bg1"/>
                </a:solidFill>
              </a:rPr>
              <a:t>7.25</a:t>
            </a:r>
            <a:r>
              <a:rPr lang="en-GB" sz="900" dirty="0">
                <a:solidFill>
                  <a:schemeClr val="bg1"/>
                </a:solidFill>
              </a:rPr>
              <a:t>                                                                                   </a:t>
            </a:r>
          </a:p>
          <a:p>
            <a:r>
              <a:rPr lang="en-GB" sz="900" dirty="0">
                <a:solidFill>
                  <a:schemeClr val="bg1"/>
                </a:solidFill>
              </a:rPr>
              <a:t>Cheese into a mixture of beaten eggs and milk , baked in the oven.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Bara </a:t>
            </a:r>
            <a:r>
              <a:rPr lang="en-GB" sz="900" b="1" dirty="0" err="1">
                <a:solidFill>
                  <a:schemeClr val="bg1"/>
                </a:solidFill>
              </a:rPr>
              <a:t>Lawr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(Laverbread)                                 </a:t>
            </a:r>
            <a:r>
              <a:rPr lang="en-GB" sz="800" dirty="0">
                <a:solidFill>
                  <a:schemeClr val="bg1"/>
                </a:solidFill>
              </a:rPr>
              <a:t>6.75</a:t>
            </a:r>
          </a:p>
          <a:p>
            <a:r>
              <a:rPr lang="en-GB" sz="900" dirty="0">
                <a:solidFill>
                  <a:schemeClr val="bg1"/>
                </a:solidFill>
              </a:rPr>
              <a:t>A unique recipe made by seaweed served with toast, smoked bacon and eggs.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</a:rPr>
              <a:t>Selsig</a:t>
            </a:r>
            <a:r>
              <a:rPr lang="en-GB" sz="900" b="1" dirty="0">
                <a:solidFill>
                  <a:schemeClr val="bg1"/>
                </a:solidFill>
              </a:rPr>
              <a:t> Morgannwg </a:t>
            </a:r>
            <a:r>
              <a:rPr lang="en-GB" sz="900" dirty="0">
                <a:solidFill>
                  <a:schemeClr val="bg1"/>
                </a:solidFill>
              </a:rPr>
              <a:t>(Vegetables sausages) </a:t>
            </a:r>
            <a:r>
              <a:rPr lang="en-GB" sz="800" dirty="0">
                <a:solidFill>
                  <a:schemeClr val="bg1"/>
                </a:solidFill>
              </a:rPr>
              <a:t>6.95 </a:t>
            </a:r>
            <a:r>
              <a:rPr lang="en-GB" sz="900" dirty="0">
                <a:solidFill>
                  <a:schemeClr val="bg1"/>
                </a:solidFill>
              </a:rPr>
              <a:t>Mix Welsh cheddar cheese with leek and breadcrumbs served with relish, mustard, raw vegetables.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</a:rPr>
              <a:t>QR CODE</a:t>
            </a:r>
          </a:p>
          <a:p>
            <a:r>
              <a:rPr lang="en-GB" sz="1200" dirty="0">
                <a:solidFill>
                  <a:schemeClr val="bg1"/>
                </a:solidFill>
              </a:rPr>
              <a:t>				</a:t>
            </a:r>
          </a:p>
          <a:p>
            <a:r>
              <a:rPr lang="en-GB" sz="1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7B02BC-36E2-7BE3-04F4-5164D976695F}"/>
              </a:ext>
            </a:extLst>
          </p:cNvPr>
          <p:cNvSpPr txBox="1"/>
          <p:nvPr/>
        </p:nvSpPr>
        <p:spPr>
          <a:xfrm flipH="1">
            <a:off x="2819730" y="3110859"/>
            <a:ext cx="20299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 SOUP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r>
              <a:rPr lang="en-GB" sz="900" dirty="0">
                <a:solidFill>
                  <a:schemeClr val="bg1"/>
                </a:solidFill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b="1" dirty="0">
                <a:solidFill>
                  <a:schemeClr val="bg1"/>
                </a:solidFill>
              </a:rPr>
              <a:t>Cawl</a:t>
            </a:r>
            <a:r>
              <a:rPr lang="en-GB" sz="900" dirty="0">
                <a:solidFill>
                  <a:schemeClr val="bg1"/>
                </a:solidFill>
              </a:rPr>
              <a:t> (Lamb soup)                    </a:t>
            </a:r>
            <a:r>
              <a:rPr lang="en-GB" sz="800" dirty="0">
                <a:solidFill>
                  <a:schemeClr val="bg1"/>
                </a:solidFill>
              </a:rPr>
              <a:t>7.95</a:t>
            </a:r>
          </a:p>
          <a:p>
            <a:r>
              <a:rPr lang="en-GB" sz="900" dirty="0">
                <a:solidFill>
                  <a:schemeClr val="bg1"/>
                </a:solidFill>
              </a:rPr>
              <a:t>Juicy lamb stew, vegetables routs served with a little cheddar cheese on top.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Leek soup                                      </a:t>
            </a:r>
            <a:r>
              <a:rPr lang="en-GB" sz="800" dirty="0">
                <a:solidFill>
                  <a:schemeClr val="bg1"/>
                </a:solidFill>
              </a:rPr>
              <a:t>6.00</a:t>
            </a:r>
          </a:p>
          <a:p>
            <a:r>
              <a:rPr lang="en-GB" sz="900" dirty="0">
                <a:solidFill>
                  <a:schemeClr val="bg1"/>
                </a:solidFill>
              </a:rPr>
              <a:t>Garden vegetables roots, cream, garlic, served with soft granary bread.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Mediterranean fish soup           </a:t>
            </a:r>
            <a:r>
              <a:rPr lang="en-GB" sz="800" dirty="0">
                <a:solidFill>
                  <a:schemeClr val="bg1"/>
                </a:solidFill>
              </a:rPr>
              <a:t>7.25</a:t>
            </a:r>
          </a:p>
          <a:p>
            <a:r>
              <a:rPr lang="en-GB" sz="900" dirty="0">
                <a:solidFill>
                  <a:schemeClr val="bg1"/>
                </a:solidFill>
              </a:rPr>
              <a:t>Cod fillet, vegetables roots, tomato, mushrooms, black olives, garlic seasons with spices and white dry wine. 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                                                                                          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E7A922-6DBF-C688-5648-D255E827C74B}"/>
              </a:ext>
            </a:extLst>
          </p:cNvPr>
          <p:cNvSpPr txBox="1"/>
          <p:nvPr/>
        </p:nvSpPr>
        <p:spPr>
          <a:xfrm>
            <a:off x="179427" y="2695279"/>
            <a:ext cx="440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900" dirty="0">
                <a:solidFill>
                  <a:srgbClr val="FF0000"/>
                </a:solidFill>
              </a:rPr>
              <a:t>If you have a food allergy or a special dietary requirement, please inform a member of our staff before you place your order.</a:t>
            </a:r>
          </a:p>
        </p:txBody>
      </p:sp>
      <p:pic>
        <p:nvPicPr>
          <p:cNvPr id="26" name="Picture 25" descr="A bowl of soup with chopsticks next to it&#10;&#10;Description automatically generated with medium confidence">
            <a:extLst>
              <a:ext uri="{FF2B5EF4-FFF2-40B4-BE49-F238E27FC236}">
                <a16:creationId xmlns:a16="http://schemas.microsoft.com/office/drawing/2014/main" id="{339F9B39-130C-E1F4-07CC-A92B0FCCA0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979" y="5252936"/>
            <a:ext cx="2146068" cy="1488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C661230-9B11-F1E2-F614-1EADAC952B77}"/>
              </a:ext>
            </a:extLst>
          </p:cNvPr>
          <p:cNvSpPr txBox="1"/>
          <p:nvPr/>
        </p:nvSpPr>
        <p:spPr>
          <a:xfrm flipH="1">
            <a:off x="5202593" y="155968"/>
            <a:ext cx="2230554" cy="3801041"/>
          </a:xfrm>
          <a:custGeom>
            <a:avLst/>
            <a:gdLst>
              <a:gd name="connsiteX0" fmla="*/ 0 w 2230554"/>
              <a:gd name="connsiteY0" fmla="*/ 0 h 3801041"/>
              <a:gd name="connsiteX1" fmla="*/ 2230554 w 2230554"/>
              <a:gd name="connsiteY1" fmla="*/ 0 h 3801041"/>
              <a:gd name="connsiteX2" fmla="*/ 2230554 w 2230554"/>
              <a:gd name="connsiteY2" fmla="*/ 3801041 h 3801041"/>
              <a:gd name="connsiteX3" fmla="*/ 0 w 2230554"/>
              <a:gd name="connsiteY3" fmla="*/ 3801041 h 3801041"/>
              <a:gd name="connsiteX4" fmla="*/ 0 w 2230554"/>
              <a:gd name="connsiteY4" fmla="*/ 0 h 3801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554" h="3801041" extrusionOk="0">
                <a:moveTo>
                  <a:pt x="0" y="0"/>
                </a:moveTo>
                <a:cubicBezTo>
                  <a:pt x="1052285" y="118645"/>
                  <a:pt x="1571616" y="116012"/>
                  <a:pt x="2230554" y="0"/>
                </a:cubicBezTo>
                <a:cubicBezTo>
                  <a:pt x="2097672" y="441492"/>
                  <a:pt x="2315505" y="2285437"/>
                  <a:pt x="2230554" y="3801041"/>
                </a:cubicBezTo>
                <a:cubicBezTo>
                  <a:pt x="1726757" y="3935641"/>
                  <a:pt x="1061849" y="3643845"/>
                  <a:pt x="0" y="3801041"/>
                </a:cubicBezTo>
                <a:cubicBezTo>
                  <a:pt x="-20187" y="3011961"/>
                  <a:pt x="-152480" y="1666849"/>
                  <a:pt x="0" y="0"/>
                </a:cubicBez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1000" b="1" dirty="0">
              <a:solidFill>
                <a:schemeClr val="bg1"/>
              </a:solidFill>
            </a:endParaRPr>
          </a:p>
          <a:p>
            <a:r>
              <a:rPr lang="en-GB" sz="1000" b="1" dirty="0">
                <a:solidFill>
                  <a:schemeClr val="bg1"/>
                </a:solidFill>
              </a:rPr>
              <a:t>MAIN COURSE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Tatws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Pum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Munud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(Lamb stew)      </a:t>
            </a:r>
            <a:r>
              <a:rPr lang="en-GB" sz="800" dirty="0">
                <a:solidFill>
                  <a:schemeClr val="bg1"/>
                </a:solidFill>
              </a:rPr>
              <a:t>8.95</a:t>
            </a:r>
          </a:p>
          <a:p>
            <a:r>
              <a:rPr lang="en-GB" sz="900" dirty="0">
                <a:solidFill>
                  <a:schemeClr val="bg1"/>
                </a:solidFill>
              </a:rPr>
              <a:t>Smoke bacon, potatoes, vegetables roots, cooked in a large pan served with Worcestershire sauce.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Scouse (Beef stew)                               </a:t>
            </a:r>
            <a:r>
              <a:rPr lang="en-GB" sz="800" dirty="0">
                <a:solidFill>
                  <a:schemeClr val="bg1"/>
                </a:solidFill>
              </a:rPr>
              <a:t>5.95</a:t>
            </a:r>
          </a:p>
          <a:p>
            <a:r>
              <a:rPr lang="en-GB" sz="900" dirty="0">
                <a:solidFill>
                  <a:schemeClr val="bg1"/>
                </a:solidFill>
              </a:rPr>
              <a:t>Juicy lamb fillet and vegetable roots served with pickled cabbage or beetroot.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Lamb Chops                                            </a:t>
            </a:r>
            <a:r>
              <a:rPr lang="en-GB" sz="800" b="1" dirty="0">
                <a:solidFill>
                  <a:schemeClr val="bg1"/>
                </a:solidFill>
              </a:rPr>
              <a:t>8.65</a:t>
            </a:r>
            <a:endParaRPr lang="en-GB" sz="900" b="1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Served alongside with cooked carrots and potatoes.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dirty="0">
                <a:solidFill>
                  <a:schemeClr val="bg1"/>
                </a:solidFill>
              </a:rPr>
              <a:t>You can try this dish with our perfectly suited Cabernet Sauvignon red wine  made in France  dry and full flavoured.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Conwy Mussels                                     </a:t>
            </a:r>
            <a:r>
              <a:rPr lang="en-GB" sz="800" b="1" dirty="0">
                <a:solidFill>
                  <a:schemeClr val="bg1"/>
                </a:solidFill>
              </a:rPr>
              <a:t>7.95</a:t>
            </a:r>
            <a:endParaRPr lang="en-GB" sz="900" b="1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Pan fry mussels with garlic, shallow, parsley and double cream that make a breath-taking taste.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dirty="0">
                <a:solidFill>
                  <a:schemeClr val="bg1"/>
                </a:solidFill>
              </a:rPr>
              <a:t>This dish can be perfectly suited with a white  sparkling Prosecco made in Italy full of citrus and pear flavour with peach  blossom  aroma.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endParaRPr lang="en-GB" sz="900" dirty="0">
              <a:solidFill>
                <a:schemeClr val="bg1"/>
              </a:solidFill>
            </a:endParaRPr>
          </a:p>
        </p:txBody>
      </p:sp>
      <p:pic>
        <p:nvPicPr>
          <p:cNvPr id="29" name="Picture 28" descr="A picture containing food, wooden, colorful, meal&#10;&#10;Description automatically generated">
            <a:extLst>
              <a:ext uri="{FF2B5EF4-FFF2-40B4-BE49-F238E27FC236}">
                <a16:creationId xmlns:a16="http://schemas.microsoft.com/office/drawing/2014/main" id="{6F84D7CB-761B-E39E-EFFA-0AD6D8FD29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383" y="324142"/>
            <a:ext cx="2054473" cy="12840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70FB5A-9833-2DD8-1433-29D5A3D8E953}"/>
              </a:ext>
            </a:extLst>
          </p:cNvPr>
          <p:cNvSpPr txBox="1"/>
          <p:nvPr/>
        </p:nvSpPr>
        <p:spPr>
          <a:xfrm>
            <a:off x="4994503" y="6211669"/>
            <a:ext cx="4732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Ewch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u="sng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ganfod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busnes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neu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gofynnwch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inni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beth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wrth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archebu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/ Go to </a:t>
            </a:r>
            <a:r>
              <a:rPr lang="en-GB" sz="900" b="1" u="sng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to find out the food hygiene rating of our business or ask us for our food hygiene rating when you order.</a:t>
            </a:r>
            <a:endParaRPr lang="en-GB" sz="900" b="1" dirty="0">
              <a:solidFill>
                <a:srgbClr val="C0000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ADAE0CC-A560-FBD4-A96E-F4E27DDED953}"/>
              </a:ext>
            </a:extLst>
          </p:cNvPr>
          <p:cNvSpPr txBox="1"/>
          <p:nvPr/>
        </p:nvSpPr>
        <p:spPr>
          <a:xfrm>
            <a:off x="5030820" y="4049577"/>
            <a:ext cx="2356582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BEVERAGES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171450" indent="-171450" algn="l" fontAlgn="base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Cabernet Sauvignon </a:t>
            </a:r>
            <a:r>
              <a:rPr lang="en-GB" sz="900" dirty="0">
                <a:solidFill>
                  <a:schemeClr val="bg1"/>
                </a:solidFill>
              </a:rPr>
              <a:t>red </a:t>
            </a:r>
            <a:r>
              <a:rPr lang="en-GB" sz="1000" dirty="0">
                <a:solidFill>
                  <a:schemeClr val="bg1"/>
                </a:solidFill>
              </a:rPr>
              <a:t>       </a:t>
            </a:r>
            <a:r>
              <a:rPr lang="en-GB" sz="1000" dirty="0">
                <a:solidFill>
                  <a:srgbClr val="666666"/>
                </a:solidFill>
                <a:latin typeface="Helvetica" panose="020B0604020202020204" pitchFamily="34" charset="0"/>
              </a:rPr>
              <a:t>  </a:t>
            </a:r>
            <a:r>
              <a:rPr lang="en-GB" sz="800" dirty="0">
                <a:solidFill>
                  <a:schemeClr val="bg1"/>
                </a:solidFill>
              </a:rPr>
              <a:t>8.50/75.cl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</a:p>
          <a:p>
            <a:r>
              <a:rPr lang="en-GB" sz="900" dirty="0">
                <a:solidFill>
                  <a:schemeClr val="bg1"/>
                </a:solidFill>
              </a:rPr>
              <a:t>Red French wine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Prosecco</a:t>
            </a:r>
            <a:r>
              <a:rPr lang="en-GB" sz="900" dirty="0">
                <a:solidFill>
                  <a:schemeClr val="bg1"/>
                </a:solidFill>
              </a:rPr>
              <a:t>  White </a:t>
            </a:r>
            <a:r>
              <a:rPr lang="en-GB" sz="800" dirty="0">
                <a:solidFill>
                  <a:schemeClr val="bg1"/>
                </a:solidFill>
              </a:rPr>
              <a:t>                             9.80 /75.cl    </a:t>
            </a:r>
          </a:p>
          <a:p>
            <a:r>
              <a:rPr lang="en-GB" sz="800" dirty="0">
                <a:solidFill>
                  <a:schemeClr val="bg1"/>
                </a:solidFill>
              </a:rPr>
              <a:t>White sparkling Italian wine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Walnut Brown Sherry  </a:t>
            </a:r>
            <a:r>
              <a:rPr lang="en-GB" sz="800" b="1" dirty="0">
                <a:solidFill>
                  <a:schemeClr val="bg1"/>
                </a:solidFill>
              </a:rPr>
              <a:t>  </a:t>
            </a:r>
            <a:r>
              <a:rPr lang="en-GB" sz="800" dirty="0">
                <a:solidFill>
                  <a:schemeClr val="bg1"/>
                </a:solidFill>
              </a:rPr>
              <a:t>              14.00/75.cl</a:t>
            </a:r>
          </a:p>
          <a:p>
            <a:r>
              <a:rPr lang="en-GB" sz="800" dirty="0">
                <a:solidFill>
                  <a:schemeClr val="bg1"/>
                </a:solidFill>
              </a:rPr>
              <a:t>Spain sweet wine dark coloured                                           </a:t>
            </a:r>
            <a:endParaRPr lang="en-GB" sz="900" dirty="0">
              <a:solidFill>
                <a:schemeClr val="bg1"/>
              </a:solidFill>
            </a:endParaRPr>
          </a:p>
          <a:p>
            <a:endParaRPr lang="en-GB" sz="1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8A3DC0-3DC4-8461-D2DF-9E9CF4A824A4}"/>
              </a:ext>
            </a:extLst>
          </p:cNvPr>
          <p:cNvSpPr txBox="1"/>
          <p:nvPr/>
        </p:nvSpPr>
        <p:spPr>
          <a:xfrm>
            <a:off x="7547537" y="4049577"/>
            <a:ext cx="2113319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DESSERTS</a:t>
            </a:r>
          </a:p>
          <a:p>
            <a:endParaRPr lang="en-GB" sz="1000" b="1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</a:rPr>
              <a:t>Picau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ar</a:t>
            </a:r>
            <a:r>
              <a:rPr lang="en-GB" sz="900" b="1" dirty="0">
                <a:solidFill>
                  <a:schemeClr val="bg1"/>
                </a:solidFill>
              </a:rPr>
              <a:t> y </a:t>
            </a:r>
            <a:r>
              <a:rPr lang="en-GB" sz="900" b="1" dirty="0" err="1">
                <a:solidFill>
                  <a:schemeClr val="bg1"/>
                </a:solidFill>
              </a:rPr>
              <a:t>Maen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(Welsh cake)     </a:t>
            </a:r>
            <a:r>
              <a:rPr lang="en-GB" sz="800" dirty="0">
                <a:solidFill>
                  <a:schemeClr val="bg1"/>
                </a:solidFill>
              </a:rPr>
              <a:t>4.00</a:t>
            </a:r>
          </a:p>
          <a:p>
            <a:r>
              <a:rPr lang="en-GB" sz="900" dirty="0">
                <a:solidFill>
                  <a:schemeClr val="bg1"/>
                </a:solidFill>
              </a:rPr>
              <a:t>From</a:t>
            </a:r>
            <a:r>
              <a:rPr lang="en-GB" sz="10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our</a:t>
            </a:r>
            <a:r>
              <a:rPr lang="en-GB" sz="10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grand parents receipt, cake with a filing of strawberry jam.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Ara </a:t>
            </a:r>
            <a:r>
              <a:rPr lang="en-GB" sz="900" b="1" dirty="0" err="1">
                <a:solidFill>
                  <a:schemeClr val="bg1"/>
                </a:solidFill>
              </a:rPr>
              <a:t>Brith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(Fruit tea bread)             </a:t>
            </a:r>
            <a:r>
              <a:rPr lang="en-GB" sz="800" dirty="0">
                <a:solidFill>
                  <a:schemeClr val="bg1"/>
                </a:solidFill>
              </a:rPr>
              <a:t>2.90</a:t>
            </a:r>
          </a:p>
          <a:p>
            <a:r>
              <a:rPr lang="en-GB" sz="900" dirty="0">
                <a:solidFill>
                  <a:schemeClr val="bg1"/>
                </a:solidFill>
              </a:rPr>
              <a:t>An explosion of fruitiness and spices with raisins, and currant.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</a:rPr>
              <a:t>Creampog</a:t>
            </a:r>
            <a:r>
              <a:rPr lang="en-GB" sz="900" b="1" dirty="0">
                <a:solidFill>
                  <a:schemeClr val="bg1"/>
                </a:solidFill>
              </a:rPr>
              <a:t>  </a:t>
            </a:r>
            <a:r>
              <a:rPr lang="en-GB" sz="900" dirty="0">
                <a:solidFill>
                  <a:schemeClr val="bg1"/>
                </a:solidFill>
              </a:rPr>
              <a:t>(Welsh pancakes)        </a:t>
            </a:r>
            <a:r>
              <a:rPr lang="en-GB" sz="800" dirty="0">
                <a:solidFill>
                  <a:schemeClr val="bg1"/>
                </a:solidFill>
              </a:rPr>
              <a:t>3.50</a:t>
            </a:r>
          </a:p>
          <a:p>
            <a:r>
              <a:rPr lang="en-GB" sz="900" dirty="0">
                <a:solidFill>
                  <a:schemeClr val="bg1"/>
                </a:solidFill>
              </a:rPr>
              <a:t>Pancakes with butter, jam or honey.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chemeClr val="bg1"/>
                </a:solidFill>
              </a:rPr>
              <a:t>Cheesecake                                 </a:t>
            </a:r>
            <a:r>
              <a:rPr lang="en-GB" sz="800" dirty="0">
                <a:solidFill>
                  <a:schemeClr val="bg1"/>
                </a:solidFill>
              </a:rPr>
              <a:t>3.95</a:t>
            </a:r>
            <a:endParaRPr lang="en-GB" sz="10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Crunchy biscuits base with a creamy cheese composition and caramel on top.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A86DE63-FAB5-8BFC-A163-4F7406159B73}"/>
              </a:ext>
            </a:extLst>
          </p:cNvPr>
          <p:cNvSpPr txBox="1"/>
          <p:nvPr/>
        </p:nvSpPr>
        <p:spPr>
          <a:xfrm>
            <a:off x="7571819" y="2416725"/>
            <a:ext cx="2154754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NON-ALCOHOLIC DRINK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Coca cola                                </a:t>
            </a:r>
            <a:r>
              <a:rPr lang="en-GB" sz="800" dirty="0">
                <a:solidFill>
                  <a:schemeClr val="bg1"/>
                </a:solidFill>
              </a:rPr>
              <a:t>1.35/330ml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Diet coca cola                        </a:t>
            </a:r>
            <a:r>
              <a:rPr lang="en-GB" sz="800" dirty="0">
                <a:solidFill>
                  <a:schemeClr val="bg1"/>
                </a:solidFill>
              </a:rPr>
              <a:t>1.35/330ml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Fanta orange                         </a:t>
            </a:r>
            <a:r>
              <a:rPr lang="en-GB" sz="800" dirty="0">
                <a:solidFill>
                  <a:schemeClr val="bg1"/>
                </a:solidFill>
              </a:rPr>
              <a:t>1.35/330m</a:t>
            </a:r>
            <a:r>
              <a:rPr lang="en-GB" sz="900" dirty="0">
                <a:solidFill>
                  <a:schemeClr val="bg1"/>
                </a:solidFill>
              </a:rPr>
              <a:t>l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Sprite lemon                          </a:t>
            </a:r>
            <a:r>
              <a:rPr lang="en-GB" sz="800" dirty="0">
                <a:solidFill>
                  <a:schemeClr val="bg1"/>
                </a:solidFill>
              </a:rPr>
              <a:t>1.35/330ml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Still water Voss                      </a:t>
            </a:r>
            <a:r>
              <a:rPr lang="en-GB" sz="800" dirty="0">
                <a:solidFill>
                  <a:schemeClr val="bg1"/>
                </a:solidFill>
              </a:rPr>
              <a:t>1.50/330ml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Sparkling water Voss            </a:t>
            </a:r>
            <a:r>
              <a:rPr lang="en-GB" sz="800" dirty="0">
                <a:solidFill>
                  <a:schemeClr val="bg1"/>
                </a:solidFill>
              </a:rPr>
              <a:t>1.50/330ml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8" name="Picture 37" descr="Qr code&#10;&#10;Description automatically generated">
            <a:extLst>
              <a:ext uri="{FF2B5EF4-FFF2-40B4-BE49-F238E27FC236}">
                <a16:creationId xmlns:a16="http://schemas.microsoft.com/office/drawing/2014/main" id="{0BACDEA2-5956-724F-B7E3-99E112EC06E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427" y="5847050"/>
            <a:ext cx="738925" cy="80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604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5183</TotalTime>
  <Words>541</Words>
  <Application>Microsoft Office PowerPoint</Application>
  <PresentationFormat>A4 Paper (210x297 mm)</PresentationFormat>
  <Paragraphs>74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Helvetica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</dc:creator>
  <cp:lastModifiedBy>Mihaela</cp:lastModifiedBy>
  <cp:revision>8</cp:revision>
  <dcterms:created xsi:type="dcterms:W3CDTF">2022-06-11T09:23:20Z</dcterms:created>
  <dcterms:modified xsi:type="dcterms:W3CDTF">2022-06-15T00:28:03Z</dcterms:modified>
</cp:coreProperties>
</file>