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9" r:id="rId4"/>
    <p:sldId id="278" r:id="rId5"/>
    <p:sldId id="257" r:id="rId6"/>
    <p:sldId id="277" r:id="rId7"/>
    <p:sldId id="259" r:id="rId8"/>
    <p:sldId id="260" r:id="rId9"/>
    <p:sldId id="261" r:id="rId10"/>
    <p:sldId id="280" r:id="rId11"/>
    <p:sldId id="27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1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CC245-47D2-CFA7-2F3E-06B9D200EF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8CA86D-4D4C-03CB-36F6-4D388EF953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F00BDD-14F3-FC27-7ACD-393549823F15}"/>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5" name="Footer Placeholder 4">
            <a:extLst>
              <a:ext uri="{FF2B5EF4-FFF2-40B4-BE49-F238E27FC236}">
                <a16:creationId xmlns:a16="http://schemas.microsoft.com/office/drawing/2014/main" id="{73B605E5-AF1E-3054-5B6F-3C5F0873D5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41C2F-7184-4D1F-7E8F-7F7BEA5F3101}"/>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571897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7777E-AB50-8D21-4FE0-D55D53CB60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47BEB4-25F8-BCF1-8F56-79B9D811AAD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10E939-0019-6F9B-AEAF-566C8D636223}"/>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5" name="Footer Placeholder 4">
            <a:extLst>
              <a:ext uri="{FF2B5EF4-FFF2-40B4-BE49-F238E27FC236}">
                <a16:creationId xmlns:a16="http://schemas.microsoft.com/office/drawing/2014/main" id="{866A92AA-B96E-945D-29E1-10A3878296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8BD802-CE7B-DDF2-6BD1-E35A7E8163E6}"/>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2674204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79EC-6976-E31E-2D0E-5A72667FB5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A55C0C4-0D9A-702D-6231-A1311023AFB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F8595C5-1AC8-32EF-112A-3FB85E73D3B9}"/>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5" name="Footer Placeholder 4">
            <a:extLst>
              <a:ext uri="{FF2B5EF4-FFF2-40B4-BE49-F238E27FC236}">
                <a16:creationId xmlns:a16="http://schemas.microsoft.com/office/drawing/2014/main" id="{EB28D99F-B551-EB2A-72C0-38862549B2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EF3D1D-EA79-6471-FE7C-DFB868BE5DD9}"/>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2001264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29EA2-554F-7EEB-233F-81788A966B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D984DC-F7D5-BE97-A7FD-2ACE088401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C2EBCA-A69F-9009-0499-5D6D6AB414E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708C7F-4712-0779-CFB5-70B3615B71F8}"/>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6" name="Footer Placeholder 5">
            <a:extLst>
              <a:ext uri="{FF2B5EF4-FFF2-40B4-BE49-F238E27FC236}">
                <a16:creationId xmlns:a16="http://schemas.microsoft.com/office/drawing/2014/main" id="{2070BE58-C288-D9E4-E9FE-5B17512AA2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F9C5E8-DA1A-A060-61B2-2288088724C9}"/>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1187789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51237-7078-D8CF-5FEE-D5FE4B2A062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665DE4-0FF9-A982-88E1-05BDBB06DB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D2D7D2-8E3C-6431-9062-A3D0D1F3DB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2E37559-372E-C9CD-AD8D-61BE5B3391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799FAA-12D5-CC5E-7123-A9A42F00E6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D2F6EF-DE5F-1478-ACF1-BF63B1CAD437}"/>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8" name="Footer Placeholder 7">
            <a:extLst>
              <a:ext uri="{FF2B5EF4-FFF2-40B4-BE49-F238E27FC236}">
                <a16:creationId xmlns:a16="http://schemas.microsoft.com/office/drawing/2014/main" id="{0D7511CF-AA37-8EAA-91A9-BBFB73F0AB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F626E7-7632-EB4C-1605-6A9681DA747B}"/>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4250286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1426-BBB2-BCE7-50E6-5C2E96EB68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6DEC6C-09B4-AE87-5D61-35388BC772C5}"/>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4" name="Footer Placeholder 3">
            <a:extLst>
              <a:ext uri="{FF2B5EF4-FFF2-40B4-BE49-F238E27FC236}">
                <a16:creationId xmlns:a16="http://schemas.microsoft.com/office/drawing/2014/main" id="{0DB37FB8-F366-C96C-7C4C-AB5FE935BB0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B81C90-DCB5-CDAE-AB5E-9451B3745A14}"/>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3777422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CAE54D-7753-A38D-B070-CD75F408EB2F}"/>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3" name="Footer Placeholder 2">
            <a:extLst>
              <a:ext uri="{FF2B5EF4-FFF2-40B4-BE49-F238E27FC236}">
                <a16:creationId xmlns:a16="http://schemas.microsoft.com/office/drawing/2014/main" id="{E99BF81E-C828-5B13-6DF0-3CC49AB585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01B8AE-8C1E-E8DB-754D-79B8071DF88C}"/>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1408070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7414-240A-BE8F-0324-F4C6EB30FF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CD4BD2-F900-8F74-1FE0-856BE0792D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7A1A37-AADF-F395-F140-67912F43BC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8415B8-14F9-4113-8AEE-5963475BFCE7}"/>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6" name="Footer Placeholder 5">
            <a:extLst>
              <a:ext uri="{FF2B5EF4-FFF2-40B4-BE49-F238E27FC236}">
                <a16:creationId xmlns:a16="http://schemas.microsoft.com/office/drawing/2014/main" id="{B0963BE4-DF8C-0303-F736-892E4AF628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C4BDC2-BD97-7399-A52B-D1D0E1CD70FC}"/>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136989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4CFD0-113C-B10F-F11B-C842BC0D05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EB76DE-CB58-F958-8314-020CC97326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871C23-B8FD-06D9-C1E4-0906F87403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76FBE6-1AE4-EEBC-A265-3303E92CB1A0}"/>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6" name="Footer Placeholder 5">
            <a:extLst>
              <a:ext uri="{FF2B5EF4-FFF2-40B4-BE49-F238E27FC236}">
                <a16:creationId xmlns:a16="http://schemas.microsoft.com/office/drawing/2014/main" id="{568E0635-158A-58A0-3492-1F3FE1B987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31AC6D-77E8-45C5-AC2B-30D5C9CAA463}"/>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2526534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29101-994B-9709-BFC9-D757D4E291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F86B61-CF51-94B4-284C-3F4A205D0A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4E880C-71AD-9DE2-D065-24BC05EC51EB}"/>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5" name="Footer Placeholder 4">
            <a:extLst>
              <a:ext uri="{FF2B5EF4-FFF2-40B4-BE49-F238E27FC236}">
                <a16:creationId xmlns:a16="http://schemas.microsoft.com/office/drawing/2014/main" id="{968F1F50-067F-1061-228D-BA0A5C754A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829EDC-74E0-06EF-B67F-2E8353425C7B}"/>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2849083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79780B-CADA-4DCC-084C-2C918227F0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07911E-3BE9-4B37-3F92-5B1E286359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249714-A0E6-5996-075C-5A006640FE2D}"/>
              </a:ext>
            </a:extLst>
          </p:cNvPr>
          <p:cNvSpPr>
            <a:spLocks noGrp="1"/>
          </p:cNvSpPr>
          <p:nvPr>
            <p:ph type="dt" sz="half" idx="10"/>
          </p:nvPr>
        </p:nvSpPr>
        <p:spPr/>
        <p:txBody>
          <a:bodyPr/>
          <a:lstStyle/>
          <a:p>
            <a:fld id="{887EF7DA-87B6-4B16-BA7C-3735B88FBCFB}" type="datetimeFigureOut">
              <a:rPr lang="en-GB" smtClean="0"/>
              <a:t>12/04/2024</a:t>
            </a:fld>
            <a:endParaRPr lang="en-GB"/>
          </a:p>
        </p:txBody>
      </p:sp>
      <p:sp>
        <p:nvSpPr>
          <p:cNvPr id="5" name="Footer Placeholder 4">
            <a:extLst>
              <a:ext uri="{FF2B5EF4-FFF2-40B4-BE49-F238E27FC236}">
                <a16:creationId xmlns:a16="http://schemas.microsoft.com/office/drawing/2014/main" id="{C8E89373-0D08-F904-8F93-52C758083E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8B03E9-5317-D296-F15F-978F29E6C4CD}"/>
              </a:ext>
            </a:extLst>
          </p:cNvPr>
          <p:cNvSpPr>
            <a:spLocks noGrp="1"/>
          </p:cNvSpPr>
          <p:nvPr>
            <p:ph type="sldNum" sz="quarter" idx="12"/>
          </p:nvPr>
        </p:nvSpPr>
        <p:spPr/>
        <p:txBody>
          <a:bodyPr/>
          <a:lstStyle/>
          <a:p>
            <a:fld id="{7D6B28AB-745C-4DAE-83DA-F35B73A2024B}" type="slidenum">
              <a:rPr lang="en-GB" smtClean="0"/>
              <a:t>‹#›</a:t>
            </a:fld>
            <a:endParaRPr lang="en-GB"/>
          </a:p>
        </p:txBody>
      </p:sp>
    </p:spTree>
    <p:extLst>
      <p:ext uri="{BB962C8B-B14F-4D97-AF65-F5344CB8AC3E}">
        <p14:creationId xmlns:p14="http://schemas.microsoft.com/office/powerpoint/2010/main" val="658711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A716B-F07C-83C5-6982-F0910AC8DA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396DB8-373B-F4CF-F6F1-059013AB5A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26E974-A6F7-D6B9-E2F0-6BB22B7A9F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7EF7DA-87B6-4B16-BA7C-3735B88FBCFB}" type="datetimeFigureOut">
              <a:rPr lang="en-GB" smtClean="0"/>
              <a:t>12/04/2024</a:t>
            </a:fld>
            <a:endParaRPr lang="en-GB"/>
          </a:p>
        </p:txBody>
      </p:sp>
      <p:sp>
        <p:nvSpPr>
          <p:cNvPr id="5" name="Footer Placeholder 4">
            <a:extLst>
              <a:ext uri="{FF2B5EF4-FFF2-40B4-BE49-F238E27FC236}">
                <a16:creationId xmlns:a16="http://schemas.microsoft.com/office/drawing/2014/main" id="{8A12ADCA-1E1E-D045-411C-C4485A9DB4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150934-3300-3CE4-4BD7-EB90082384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6B28AB-745C-4DAE-83DA-F35B73A2024B}" type="slidenum">
              <a:rPr lang="en-GB" smtClean="0"/>
              <a:t>‹#›</a:t>
            </a:fld>
            <a:endParaRPr lang="en-GB"/>
          </a:p>
        </p:txBody>
      </p:sp>
    </p:spTree>
    <p:extLst>
      <p:ext uri="{BB962C8B-B14F-4D97-AF65-F5344CB8AC3E}">
        <p14:creationId xmlns:p14="http://schemas.microsoft.com/office/powerpoint/2010/main" val="2191115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mckinsey.com/~/media/McKinsey/Business%20Functions/Operations/Our%20Insights/The%20care%20of%20one%20Hyperpersonalization%20of%20customer%20care/The-care-of-one-Hyperpersonalization-of-customer-care.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3AEB2B-7BB9-2115-C320-624188ED2AD7}"/>
              </a:ext>
            </a:extLst>
          </p:cNvPr>
          <p:cNvSpPr>
            <a:spLocks noGrp="1"/>
          </p:cNvSpPr>
          <p:nvPr>
            <p:ph type="ctrTitle"/>
          </p:nvPr>
        </p:nvSpPr>
        <p:spPr>
          <a:xfrm>
            <a:off x="660042" y="891652"/>
            <a:ext cx="4412021" cy="3030724"/>
          </a:xfrm>
        </p:spPr>
        <p:txBody>
          <a:bodyPr anchor="b">
            <a:normAutofit/>
          </a:bodyPr>
          <a:lstStyle/>
          <a:p>
            <a:pPr algn="r"/>
            <a:r>
              <a:rPr lang="en-GB" sz="4000" dirty="0">
                <a:solidFill>
                  <a:srgbClr val="FFFFFF"/>
                </a:solidFill>
              </a:rPr>
              <a:t>Developing a new landscape for customer care</a:t>
            </a:r>
          </a:p>
        </p:txBody>
      </p:sp>
      <p:sp>
        <p:nvSpPr>
          <p:cNvPr id="3" name="Subtitle 2">
            <a:extLst>
              <a:ext uri="{FF2B5EF4-FFF2-40B4-BE49-F238E27FC236}">
                <a16:creationId xmlns:a16="http://schemas.microsoft.com/office/drawing/2014/main" id="{B5BE7414-F06E-68C1-26DD-562B6C7A8D3C}"/>
              </a:ext>
            </a:extLst>
          </p:cNvPr>
          <p:cNvSpPr>
            <a:spLocks noGrp="1"/>
          </p:cNvSpPr>
          <p:nvPr>
            <p:ph type="subTitle" idx="1"/>
          </p:nvPr>
        </p:nvSpPr>
        <p:spPr>
          <a:xfrm>
            <a:off x="387870" y="4655976"/>
            <a:ext cx="5100223" cy="1909179"/>
          </a:xfrm>
        </p:spPr>
        <p:txBody>
          <a:bodyPr>
            <a:noAutofit/>
          </a:bodyPr>
          <a:lstStyle/>
          <a:p>
            <a:pPr algn="r"/>
            <a:r>
              <a:rPr lang="en-US" sz="1800" dirty="0">
                <a:solidFill>
                  <a:srgbClr val="FFFFFF"/>
                </a:solidFill>
              </a:rPr>
              <a:t>The care of one: </a:t>
            </a:r>
            <a:r>
              <a:rPr lang="en-US" sz="1800" dirty="0" err="1">
                <a:solidFill>
                  <a:srgbClr val="FFFFFF"/>
                </a:solidFill>
              </a:rPr>
              <a:t>Hyperpersonalization</a:t>
            </a:r>
            <a:r>
              <a:rPr lang="en-US" sz="1800" dirty="0">
                <a:solidFill>
                  <a:srgbClr val="FFFFFF"/>
                </a:solidFill>
              </a:rPr>
              <a:t> of customer care is written by experts and practitioners in McKinsey &amp; Company‘s Customer Care service line.</a:t>
            </a:r>
          </a:p>
          <a:p>
            <a:pPr algn="r"/>
            <a:r>
              <a:rPr lang="en-US" sz="1800" dirty="0">
                <a:solidFill>
                  <a:srgbClr val="FFFFFF"/>
                </a:solidFill>
              </a:rPr>
              <a:t>5 articles</a:t>
            </a:r>
          </a:p>
          <a:p>
            <a:pPr algn="r"/>
            <a:r>
              <a:rPr lang="en-GB" sz="1800" dirty="0">
                <a:solidFill>
                  <a:srgbClr val="FFFFFF"/>
                </a:solidFill>
              </a:rPr>
              <a:t>Project Manager: Rohit Agarwal</a:t>
            </a:r>
          </a:p>
        </p:txBody>
      </p:sp>
      <p:pic>
        <p:nvPicPr>
          <p:cNvPr id="5" name="Picture 4">
            <a:extLst>
              <a:ext uri="{FF2B5EF4-FFF2-40B4-BE49-F238E27FC236}">
                <a16:creationId xmlns:a16="http://schemas.microsoft.com/office/drawing/2014/main" id="{86567882-E06D-BFCD-B0A1-16115989F47B}"/>
              </a:ext>
            </a:extLst>
          </p:cNvPr>
          <p:cNvPicPr>
            <a:picLocks noChangeAspect="1"/>
          </p:cNvPicPr>
          <p:nvPr/>
        </p:nvPicPr>
        <p:blipFill>
          <a:blip r:embed="rId2"/>
          <a:stretch>
            <a:fillRect/>
          </a:stretch>
        </p:blipFill>
        <p:spPr>
          <a:xfrm>
            <a:off x="6614239" y="457199"/>
            <a:ext cx="4571842" cy="5899152"/>
          </a:xfrm>
          <a:prstGeom prst="rect">
            <a:avLst/>
          </a:prstGeom>
        </p:spPr>
      </p:pic>
    </p:spTree>
    <p:extLst>
      <p:ext uri="{BB962C8B-B14F-4D97-AF65-F5344CB8AC3E}">
        <p14:creationId xmlns:p14="http://schemas.microsoft.com/office/powerpoint/2010/main" val="3231874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5E574E-F008-BD7B-9EDA-8020EBDAEC63}"/>
              </a:ext>
            </a:extLst>
          </p:cNvPr>
          <p:cNvSpPr>
            <a:spLocks noGrp="1"/>
          </p:cNvSpPr>
          <p:nvPr>
            <p:ph idx="1"/>
          </p:nvPr>
        </p:nvSpPr>
        <p:spPr>
          <a:xfrm>
            <a:off x="660904" y="443620"/>
            <a:ext cx="11153868" cy="6201623"/>
          </a:xfrm>
        </p:spPr>
        <p:txBody>
          <a:bodyPr>
            <a:normAutofit fontScale="92500" lnSpcReduction="10000"/>
          </a:bodyPr>
          <a:lstStyle/>
          <a:p>
            <a:pPr marL="514350" indent="-514350">
              <a:buFont typeface="+mj-lt"/>
              <a:buAutoNum type="arabicPeriod"/>
            </a:pPr>
            <a:r>
              <a:rPr lang="en-US" b="1" dirty="0"/>
              <a:t>The vision for 2025: </a:t>
            </a:r>
            <a:r>
              <a:rPr lang="en-US" b="1" dirty="0" err="1"/>
              <a:t>Hyperpersonalized</a:t>
            </a:r>
            <a:r>
              <a:rPr lang="en-US" b="1" dirty="0"/>
              <a:t> care and ‘care of one’</a:t>
            </a:r>
          </a:p>
          <a:p>
            <a:pPr marL="457200" lvl="1" indent="0">
              <a:buNone/>
            </a:pPr>
            <a:r>
              <a:rPr lang="en-US" dirty="0" err="1"/>
              <a:t>Hyperpersonalization</a:t>
            </a:r>
            <a:r>
              <a:rPr lang="en-US" dirty="0"/>
              <a:t> will be the new proving ground in customer care. There are four key drivers that organizations must be prepare to integrate by 2025.</a:t>
            </a:r>
          </a:p>
          <a:p>
            <a:pPr marL="514350" indent="-514350">
              <a:buFont typeface="+mj-lt"/>
              <a:buAutoNum type="arabicPeriod"/>
            </a:pPr>
            <a:r>
              <a:rPr lang="en-US" b="1" dirty="0"/>
              <a:t>The future of customer experience: Personalized, white-glove service for all</a:t>
            </a:r>
          </a:p>
          <a:p>
            <a:pPr marL="457200" lvl="1" indent="0">
              <a:buNone/>
            </a:pPr>
            <a:r>
              <a:rPr lang="en-US" dirty="0"/>
              <a:t>The next horizon of customer service will be built on individual customer profiles, enabling companies to quickly resolve issues and even prevent them from occurring.</a:t>
            </a:r>
          </a:p>
          <a:p>
            <a:pPr marL="514350" indent="-514350">
              <a:buFont typeface="+mj-lt"/>
              <a:buAutoNum type="arabicPeriod"/>
            </a:pPr>
            <a:r>
              <a:rPr lang="en-US" b="1" dirty="0"/>
              <a:t>Redefine the omnichannel approach: Focus on what truly matters</a:t>
            </a:r>
          </a:p>
          <a:p>
            <a:pPr marL="457200" lvl="1" indent="0">
              <a:buNone/>
            </a:pPr>
            <a:r>
              <a:rPr lang="en-US" dirty="0"/>
              <a:t>Many companies try but fail to build an omnichannel experience for every channel and customer. Leaders should instead limit their focus to the top two or three cross-channel customer interactions.</a:t>
            </a:r>
          </a:p>
          <a:p>
            <a:pPr marL="514350" indent="-514350">
              <a:buFont typeface="+mj-lt"/>
              <a:buAutoNum type="arabicPeriod"/>
            </a:pPr>
            <a:r>
              <a:rPr lang="en-US" b="1" dirty="0"/>
              <a:t>Technology and innovation: Building the superhuman agent</a:t>
            </a:r>
          </a:p>
          <a:p>
            <a:pPr marL="457200" lvl="1" indent="0">
              <a:buNone/>
            </a:pPr>
            <a:r>
              <a:rPr lang="en-US" dirty="0"/>
              <a:t>The latest tools have the potential to transform the performance of contact center agents. Understanding how to apply these technologies before, during, and after customer contact is the first step.</a:t>
            </a:r>
          </a:p>
          <a:p>
            <a:pPr marL="514350" indent="-514350">
              <a:buFont typeface="+mj-lt"/>
              <a:buAutoNum type="arabicPeriod"/>
            </a:pPr>
            <a:r>
              <a:rPr lang="en-US" b="1" dirty="0"/>
              <a:t>Customer care: The future talent factory</a:t>
            </a:r>
          </a:p>
          <a:p>
            <a:pPr marL="457200" lvl="1" indent="0">
              <a:buNone/>
            </a:pPr>
            <a:r>
              <a:rPr lang="en-US" dirty="0"/>
              <a:t>Customer care employees can bring invaluable customer insights and expertise from the front lines of customer service to positions in other areas of the organization.</a:t>
            </a:r>
          </a:p>
          <a:p>
            <a:endParaRPr lang="en-US" dirty="0"/>
          </a:p>
        </p:txBody>
      </p:sp>
    </p:spTree>
    <p:extLst>
      <p:ext uri="{BB962C8B-B14F-4D97-AF65-F5344CB8AC3E}">
        <p14:creationId xmlns:p14="http://schemas.microsoft.com/office/powerpoint/2010/main" val="2303266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3">
                                            <p:txEl>
                                              <p:pRg st="9" end="9"/>
                                            </p:txEl>
                                          </p:spTgt>
                                        </p:tgtEl>
                                        <p:attrNameLst>
                                          <p:attrName>style.visibility</p:attrName>
                                        </p:attrNameLst>
                                      </p:cBhvr>
                                      <p:to>
                                        <p:strVal val="visible"/>
                                      </p:to>
                                    </p:set>
                                    <p:anim calcmode="lin" valueType="num">
                                      <p:cBhvr additive="base">
                                        <p:cTn id="5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6764C-C3AB-63C9-DB8E-087502A43071}"/>
              </a:ext>
            </a:extLst>
          </p:cNvPr>
          <p:cNvSpPr>
            <a:spLocks noGrp="1"/>
          </p:cNvSpPr>
          <p:nvPr>
            <p:ph type="title"/>
          </p:nvPr>
        </p:nvSpPr>
        <p:spPr>
          <a:xfrm>
            <a:off x="838200" y="2528310"/>
            <a:ext cx="10515600" cy="1325563"/>
          </a:xfrm>
        </p:spPr>
        <p:txBody>
          <a:bodyPr>
            <a:normAutofit/>
          </a:bodyPr>
          <a:lstStyle/>
          <a:p>
            <a:r>
              <a:rPr lang="en-GB" sz="6000" dirty="0">
                <a:solidFill>
                  <a:schemeClr val="bg1"/>
                </a:solidFill>
              </a:rPr>
              <a:t>How important are customers?</a:t>
            </a:r>
          </a:p>
        </p:txBody>
      </p:sp>
    </p:spTree>
    <p:extLst>
      <p:ext uri="{BB962C8B-B14F-4D97-AF65-F5344CB8AC3E}">
        <p14:creationId xmlns:p14="http://schemas.microsoft.com/office/powerpoint/2010/main" val="1159000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B8ABD6-3CFB-49A5-A842-DA3DE0781931}"/>
              </a:ext>
            </a:extLst>
          </p:cNvPr>
          <p:cNvPicPr>
            <a:picLocks noChangeAspect="1"/>
          </p:cNvPicPr>
          <p:nvPr/>
        </p:nvPicPr>
        <p:blipFill>
          <a:blip r:embed="rId2"/>
          <a:stretch>
            <a:fillRect/>
          </a:stretch>
        </p:blipFill>
        <p:spPr>
          <a:xfrm>
            <a:off x="381000" y="571500"/>
            <a:ext cx="11430000" cy="5715000"/>
          </a:xfrm>
          <a:prstGeom prst="rect">
            <a:avLst/>
          </a:prstGeom>
        </p:spPr>
      </p:pic>
      <p:sp>
        <p:nvSpPr>
          <p:cNvPr id="2" name="Title 1">
            <a:extLst>
              <a:ext uri="{FF2B5EF4-FFF2-40B4-BE49-F238E27FC236}">
                <a16:creationId xmlns:a16="http://schemas.microsoft.com/office/drawing/2014/main" id="{596C1656-F6D2-4282-A8E2-C61766927F96}"/>
              </a:ext>
            </a:extLst>
          </p:cNvPr>
          <p:cNvSpPr>
            <a:spLocks noGrp="1"/>
          </p:cNvSpPr>
          <p:nvPr>
            <p:ph type="title"/>
          </p:nvPr>
        </p:nvSpPr>
        <p:spPr>
          <a:xfrm>
            <a:off x="838200" y="500062"/>
            <a:ext cx="10515600" cy="1325563"/>
          </a:xfrm>
          <a:solidFill>
            <a:schemeClr val="bg2"/>
          </a:solidFill>
        </p:spPr>
        <p:txBody>
          <a:bodyPr/>
          <a:lstStyle/>
          <a:p>
            <a:r>
              <a:rPr lang="en-GB" dirty="0"/>
              <a:t>Quality, Customers and British Values</a:t>
            </a:r>
          </a:p>
        </p:txBody>
      </p:sp>
      <p:sp>
        <p:nvSpPr>
          <p:cNvPr id="3" name="Content Placeholder 2">
            <a:extLst>
              <a:ext uri="{FF2B5EF4-FFF2-40B4-BE49-F238E27FC236}">
                <a16:creationId xmlns:a16="http://schemas.microsoft.com/office/drawing/2014/main" id="{120253A9-11D5-4B7D-BD49-8592363A0BBE}"/>
              </a:ext>
            </a:extLst>
          </p:cNvPr>
          <p:cNvSpPr>
            <a:spLocks noGrp="1"/>
          </p:cNvSpPr>
          <p:nvPr>
            <p:ph idx="1"/>
          </p:nvPr>
        </p:nvSpPr>
        <p:spPr>
          <a:xfrm>
            <a:off x="838200" y="1825625"/>
            <a:ext cx="3797174" cy="4351338"/>
          </a:xfrm>
          <a:solidFill>
            <a:schemeClr val="bg2"/>
          </a:solidFill>
        </p:spPr>
        <p:txBody>
          <a:bodyPr/>
          <a:lstStyle/>
          <a:p>
            <a:r>
              <a:rPr lang="en-GB" dirty="0"/>
              <a:t>Shop assistants trained to speak very well</a:t>
            </a:r>
          </a:p>
          <a:p>
            <a:r>
              <a:rPr lang="en-GB" dirty="0"/>
              <a:t>To sound like Dukes and Duchesses</a:t>
            </a:r>
          </a:p>
          <a:p>
            <a:r>
              <a:rPr lang="en-GB" dirty="0"/>
              <a:t>Only British brands</a:t>
            </a:r>
          </a:p>
          <a:p>
            <a:r>
              <a:rPr lang="en-GB" dirty="0"/>
              <a:t>St Michael branding</a:t>
            </a:r>
          </a:p>
          <a:p>
            <a:r>
              <a:rPr lang="en-GB" dirty="0"/>
              <a:t>Returns accepted with receipt – no matter when purchased </a:t>
            </a:r>
          </a:p>
        </p:txBody>
      </p:sp>
      <p:sp>
        <p:nvSpPr>
          <p:cNvPr id="5" name="TextBox 4">
            <a:extLst>
              <a:ext uri="{FF2B5EF4-FFF2-40B4-BE49-F238E27FC236}">
                <a16:creationId xmlns:a16="http://schemas.microsoft.com/office/drawing/2014/main" id="{F6F1E59F-6F73-4902-8A3A-48A8079A7E99}"/>
              </a:ext>
            </a:extLst>
          </p:cNvPr>
          <p:cNvSpPr txBox="1"/>
          <p:nvPr/>
        </p:nvSpPr>
        <p:spPr>
          <a:xfrm>
            <a:off x="5393603" y="2212239"/>
            <a:ext cx="6097508" cy="3170099"/>
          </a:xfrm>
          <a:prstGeom prst="rect">
            <a:avLst/>
          </a:prstGeom>
          <a:solidFill>
            <a:srgbClr val="FFC000"/>
          </a:solidFill>
          <a:ln w="5715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rPr>
              <a:t>1953 slogan: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black"/>
                </a:solidFill>
                <a:effectLst/>
                <a:uLnTx/>
                <a:uFillTx/>
                <a:latin typeface="Calibri" panose="020F0502020204030204"/>
                <a:ea typeface="+mn-ea"/>
                <a:cs typeface="+mn-cs"/>
              </a:rPr>
              <a:t> "The customer is always and completely right!“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4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9290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B9CA3A3C-BCF1-4159-8A4B-44BBA0495230}"/>
              </a:ext>
            </a:extLst>
          </p:cNvPr>
          <p:cNvPicPr>
            <a:picLocks noChangeAspect="1"/>
          </p:cNvPicPr>
          <p:nvPr/>
        </p:nvPicPr>
        <p:blipFill rotWithShape="1">
          <a:blip r:embed="rId2"/>
          <a:srcRect l="1521" r="22630"/>
          <a:stretch/>
        </p:blipFill>
        <p:spPr>
          <a:xfrm>
            <a:off x="3522468" y="10"/>
            <a:ext cx="8669532" cy="6857990"/>
          </a:xfrm>
          <a:prstGeom prst="rect">
            <a:avLst/>
          </a:prstGeom>
        </p:spPr>
      </p:pic>
      <p:sp>
        <p:nvSpPr>
          <p:cNvPr id="15" name="Rectangle 14">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5CF73E-C50F-44E7-9900-4744D9C81547}"/>
              </a:ext>
            </a:extLst>
          </p:cNvPr>
          <p:cNvSpPr>
            <a:spLocks noGrp="1"/>
          </p:cNvSpPr>
          <p:nvPr>
            <p:ph type="title"/>
          </p:nvPr>
        </p:nvSpPr>
        <p:spPr>
          <a:xfrm>
            <a:off x="371094" y="1161288"/>
            <a:ext cx="5544514" cy="1124712"/>
          </a:xfrm>
        </p:spPr>
        <p:txBody>
          <a:bodyPr anchor="b">
            <a:noAutofit/>
          </a:bodyPr>
          <a:lstStyle/>
          <a:p>
            <a:r>
              <a:rPr lang="en-GB" sz="6000" dirty="0"/>
              <a:t>Sir Stuart Rose</a:t>
            </a:r>
          </a:p>
        </p:txBody>
      </p:sp>
      <p:sp>
        <p:nvSpPr>
          <p:cNvPr id="17" name="Rectangle 1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FCDC0F-9B5C-48CA-90E9-8B4AE1055E01}"/>
              </a:ext>
            </a:extLst>
          </p:cNvPr>
          <p:cNvSpPr>
            <a:spLocks noGrp="1"/>
          </p:cNvSpPr>
          <p:nvPr>
            <p:ph idx="1"/>
          </p:nvPr>
        </p:nvSpPr>
        <p:spPr>
          <a:xfrm>
            <a:off x="371093" y="2718054"/>
            <a:ext cx="6505568" cy="3645796"/>
          </a:xfrm>
        </p:spPr>
        <p:txBody>
          <a:bodyPr anchor="t">
            <a:noAutofit/>
          </a:bodyPr>
          <a:lstStyle/>
          <a:p>
            <a:r>
              <a:rPr lang="en-GB" sz="2400" dirty="0"/>
              <a:t>1972: M&amp;S Trainee</a:t>
            </a:r>
          </a:p>
          <a:p>
            <a:r>
              <a:rPr lang="en-GB" sz="2400" dirty="0"/>
              <a:t>1994: Burton’s menswear CEO</a:t>
            </a:r>
          </a:p>
          <a:p>
            <a:r>
              <a:rPr lang="en-GB" sz="2400" dirty="0"/>
              <a:t>1997: Argos CEO</a:t>
            </a:r>
          </a:p>
          <a:p>
            <a:r>
              <a:rPr lang="en-GB" sz="2400" dirty="0"/>
              <a:t>2004: M&amp;S CEO</a:t>
            </a:r>
          </a:p>
          <a:p>
            <a:r>
              <a:rPr lang="en-GB" sz="2400" dirty="0"/>
              <a:t>2006: World Business Forum ‘Business Leader of the Year’</a:t>
            </a:r>
          </a:p>
          <a:p>
            <a:r>
              <a:rPr lang="en-GB" sz="2400" dirty="0"/>
              <a:t>2015 Britain Stronger in Europe Chairperson</a:t>
            </a:r>
          </a:p>
          <a:p>
            <a:r>
              <a:rPr lang="en-GB" sz="2400" dirty="0"/>
              <a:t>2021: Asda Chairperson</a:t>
            </a:r>
          </a:p>
        </p:txBody>
      </p:sp>
    </p:spTree>
    <p:extLst>
      <p:ext uri="{BB962C8B-B14F-4D97-AF65-F5344CB8AC3E}">
        <p14:creationId xmlns:p14="http://schemas.microsoft.com/office/powerpoint/2010/main" val="218483518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3912A1F0-6C4F-919C-BAFB-8BF197AA1F6B}"/>
              </a:ext>
            </a:extLst>
          </p:cNvPr>
          <p:cNvPicPr>
            <a:picLocks noChangeAspect="1"/>
          </p:cNvPicPr>
          <p:nvPr/>
        </p:nvPicPr>
        <p:blipFill rotWithShape="1">
          <a:blip r:embed="rId2"/>
          <a:srcRect l="21222" r="7669"/>
          <a:stretch/>
        </p:blipFill>
        <p:spPr>
          <a:xfrm>
            <a:off x="3522468" y="10"/>
            <a:ext cx="8669532" cy="6857990"/>
          </a:xfrm>
          <a:prstGeom prst="rect">
            <a:avLst/>
          </a:prstGeom>
        </p:spPr>
      </p:pic>
      <p:sp>
        <p:nvSpPr>
          <p:cNvPr id="24" name="Rectangle 2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74EDC7-7B33-C8AF-8CC2-BEB0CEB7E362}"/>
              </a:ext>
            </a:extLst>
          </p:cNvPr>
          <p:cNvSpPr>
            <a:spLocks noGrp="1"/>
          </p:cNvSpPr>
          <p:nvPr>
            <p:ph type="title"/>
          </p:nvPr>
        </p:nvSpPr>
        <p:spPr>
          <a:xfrm>
            <a:off x="371094" y="1161288"/>
            <a:ext cx="6085690" cy="1124712"/>
          </a:xfrm>
        </p:spPr>
        <p:txBody>
          <a:bodyPr anchor="b">
            <a:noAutofit/>
          </a:bodyPr>
          <a:lstStyle/>
          <a:p>
            <a:r>
              <a:rPr lang="en-GB" sz="6000" dirty="0">
                <a:solidFill>
                  <a:schemeClr val="bg1"/>
                </a:solidFill>
              </a:rPr>
              <a:t>Sir Stuart Rose</a:t>
            </a:r>
          </a:p>
        </p:txBody>
      </p:sp>
      <p:sp>
        <p:nvSpPr>
          <p:cNvPr id="26" name="Rectangle 2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8453A6-8991-C262-61F2-80E87B2608E1}"/>
              </a:ext>
            </a:extLst>
          </p:cNvPr>
          <p:cNvSpPr>
            <a:spLocks noGrp="1"/>
          </p:cNvSpPr>
          <p:nvPr>
            <p:ph idx="1"/>
          </p:nvPr>
        </p:nvSpPr>
        <p:spPr>
          <a:xfrm>
            <a:off x="371093" y="2718054"/>
            <a:ext cx="6617535" cy="3207258"/>
          </a:xfrm>
        </p:spPr>
        <p:txBody>
          <a:bodyPr anchor="t">
            <a:noAutofit/>
          </a:bodyPr>
          <a:lstStyle/>
          <a:p>
            <a:pPr marL="0" indent="0">
              <a:buNone/>
            </a:pPr>
            <a:r>
              <a:rPr lang="en-GB" sz="3600" dirty="0">
                <a:solidFill>
                  <a:schemeClr val="bg1"/>
                </a:solidFill>
              </a:rPr>
              <a:t>“There used to be a saying that customer is king. He’s not. He’s the master of the universe. If you don’t give them what they want you have a problem.”</a:t>
            </a:r>
          </a:p>
        </p:txBody>
      </p:sp>
    </p:spTree>
    <p:extLst>
      <p:ext uri="{BB962C8B-B14F-4D97-AF65-F5344CB8AC3E}">
        <p14:creationId xmlns:p14="http://schemas.microsoft.com/office/powerpoint/2010/main" val="1047990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2D5B-905D-2580-78E0-91110E27768C}"/>
              </a:ext>
            </a:extLst>
          </p:cNvPr>
          <p:cNvSpPr>
            <a:spLocks noGrp="1"/>
          </p:cNvSpPr>
          <p:nvPr>
            <p:ph type="title"/>
          </p:nvPr>
        </p:nvSpPr>
        <p:spPr/>
        <p:txBody>
          <a:bodyPr>
            <a:normAutofit/>
          </a:bodyPr>
          <a:lstStyle/>
          <a:p>
            <a:r>
              <a:rPr lang="en-US" dirty="0"/>
              <a:t>The vision for 2025: </a:t>
            </a:r>
            <a:r>
              <a:rPr lang="en-US" dirty="0" err="1"/>
              <a:t>Hyperpersonalized</a:t>
            </a:r>
            <a:r>
              <a:rPr lang="en-US" dirty="0"/>
              <a:t> care and ‘care of one’ (Amar 2020 et al)</a:t>
            </a:r>
            <a:endParaRPr lang="en-GB" dirty="0"/>
          </a:p>
        </p:txBody>
      </p:sp>
      <p:sp>
        <p:nvSpPr>
          <p:cNvPr id="3" name="Content Placeholder 2">
            <a:extLst>
              <a:ext uri="{FF2B5EF4-FFF2-40B4-BE49-F238E27FC236}">
                <a16:creationId xmlns:a16="http://schemas.microsoft.com/office/drawing/2014/main" id="{665C26FD-E147-A2A8-C059-9A306B36A70E}"/>
              </a:ext>
            </a:extLst>
          </p:cNvPr>
          <p:cNvSpPr>
            <a:spLocks noGrp="1"/>
          </p:cNvSpPr>
          <p:nvPr>
            <p:ph idx="1"/>
          </p:nvPr>
        </p:nvSpPr>
        <p:spPr>
          <a:xfrm>
            <a:off x="838200" y="2244435"/>
            <a:ext cx="5257800" cy="3932527"/>
          </a:xfrm>
        </p:spPr>
        <p:txBody>
          <a:bodyPr>
            <a:normAutofit/>
          </a:bodyPr>
          <a:lstStyle/>
          <a:p>
            <a:r>
              <a:rPr lang="en-US" dirty="0"/>
              <a:t>Covid made personalization more critical</a:t>
            </a:r>
          </a:p>
          <a:p>
            <a:r>
              <a:rPr lang="en-US" dirty="0"/>
              <a:t>Cost of personalization decreasing</a:t>
            </a:r>
          </a:p>
          <a:p>
            <a:r>
              <a:rPr lang="en-US" dirty="0"/>
              <a:t>Companies blazing trails, executives to catch up</a:t>
            </a:r>
          </a:p>
          <a:p>
            <a:endParaRPr lang="en-GB" dirty="0"/>
          </a:p>
        </p:txBody>
      </p:sp>
      <p:pic>
        <p:nvPicPr>
          <p:cNvPr id="5" name="Picture 4">
            <a:extLst>
              <a:ext uri="{FF2B5EF4-FFF2-40B4-BE49-F238E27FC236}">
                <a16:creationId xmlns:a16="http://schemas.microsoft.com/office/drawing/2014/main" id="{F17B8D4B-664E-FE93-A97E-603D101CA684}"/>
              </a:ext>
            </a:extLst>
          </p:cNvPr>
          <p:cNvPicPr>
            <a:picLocks noChangeAspect="1"/>
          </p:cNvPicPr>
          <p:nvPr/>
        </p:nvPicPr>
        <p:blipFill>
          <a:blip r:embed="rId2"/>
          <a:stretch>
            <a:fillRect/>
          </a:stretch>
        </p:blipFill>
        <p:spPr>
          <a:xfrm>
            <a:off x="6236203" y="2244435"/>
            <a:ext cx="5564788" cy="356244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71792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A6F41-2905-4CB6-CF6C-6EE3AEADB138}"/>
              </a:ext>
            </a:extLst>
          </p:cNvPr>
          <p:cNvSpPr>
            <a:spLocks noGrp="1"/>
          </p:cNvSpPr>
          <p:nvPr>
            <p:ph type="title"/>
          </p:nvPr>
        </p:nvSpPr>
        <p:spPr>
          <a:xfrm>
            <a:off x="640080" y="325369"/>
            <a:ext cx="5017770" cy="1956841"/>
          </a:xfrm>
        </p:spPr>
        <p:txBody>
          <a:bodyPr anchor="b">
            <a:normAutofit/>
          </a:bodyPr>
          <a:lstStyle/>
          <a:p>
            <a:r>
              <a:rPr lang="en-GB" sz="4200" dirty="0"/>
              <a:t>What does ‘hyper-personalisation’ take?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45F85C-CDBE-20AF-0A13-9DD06C89C5F4}"/>
              </a:ext>
            </a:extLst>
          </p:cNvPr>
          <p:cNvSpPr>
            <a:spLocks noGrp="1"/>
          </p:cNvSpPr>
          <p:nvPr>
            <p:ph idx="1"/>
          </p:nvPr>
        </p:nvSpPr>
        <p:spPr>
          <a:xfrm>
            <a:off x="640080" y="2872899"/>
            <a:ext cx="4670097" cy="3320668"/>
          </a:xfrm>
        </p:spPr>
        <p:txBody>
          <a:bodyPr>
            <a:noAutofit/>
          </a:bodyPr>
          <a:lstStyle/>
          <a:p>
            <a:r>
              <a:rPr lang="en-US" sz="2000" dirty="0"/>
              <a:t>Knowing your customers—truly knowing your customers: </a:t>
            </a:r>
            <a:r>
              <a:rPr lang="en-US" sz="2000" dirty="0" err="1"/>
              <a:t>behaviours</a:t>
            </a:r>
            <a:r>
              <a:rPr lang="en-US" sz="2000" dirty="0"/>
              <a:t>, attributes, past interactions</a:t>
            </a:r>
          </a:p>
          <a:p>
            <a:r>
              <a:rPr lang="en-US" sz="2000" dirty="0"/>
              <a:t>Reacting to customers before they even know they need you. Predict opportunities to delight. </a:t>
            </a:r>
          </a:p>
          <a:p>
            <a:r>
              <a:rPr lang="en-US" sz="2000" dirty="0"/>
              <a:t>Integrating technologies and contacts across all channels. </a:t>
            </a:r>
          </a:p>
          <a:p>
            <a:r>
              <a:rPr lang="en-US" sz="2000" dirty="0"/>
              <a:t>Implementing real-time agent tools. True empathy and real-time interactions. </a:t>
            </a:r>
          </a:p>
        </p:txBody>
      </p:sp>
      <p:pic>
        <p:nvPicPr>
          <p:cNvPr id="4" name="Picture 3">
            <a:extLst>
              <a:ext uri="{FF2B5EF4-FFF2-40B4-BE49-F238E27FC236}">
                <a16:creationId xmlns:a16="http://schemas.microsoft.com/office/drawing/2014/main" id="{6A7CEAEF-18A5-66FD-38BC-2379E2253AE4}"/>
              </a:ext>
            </a:extLst>
          </p:cNvPr>
          <p:cNvPicPr>
            <a:picLocks noChangeAspect="1"/>
          </p:cNvPicPr>
          <p:nvPr/>
        </p:nvPicPr>
        <p:blipFill rotWithShape="1">
          <a:blip r:embed="rId2"/>
          <a:srcRect l="21052" r="1876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60560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7F796-323D-C5C8-06FD-2BEDADAA4E22}"/>
              </a:ext>
            </a:extLst>
          </p:cNvPr>
          <p:cNvSpPr>
            <a:spLocks noGrp="1"/>
          </p:cNvSpPr>
          <p:nvPr>
            <p:ph type="title"/>
          </p:nvPr>
        </p:nvSpPr>
        <p:spPr/>
        <p:txBody>
          <a:bodyPr/>
          <a:lstStyle/>
          <a:p>
            <a:r>
              <a:rPr lang="en-GB" dirty="0"/>
              <a:t>Four key attributes for businesses by 2025</a:t>
            </a:r>
          </a:p>
        </p:txBody>
      </p:sp>
      <p:sp>
        <p:nvSpPr>
          <p:cNvPr id="3" name="Content Placeholder 2">
            <a:extLst>
              <a:ext uri="{FF2B5EF4-FFF2-40B4-BE49-F238E27FC236}">
                <a16:creationId xmlns:a16="http://schemas.microsoft.com/office/drawing/2014/main" id="{C9AC4520-E929-1178-6573-138174D8DA13}"/>
              </a:ext>
            </a:extLst>
          </p:cNvPr>
          <p:cNvSpPr>
            <a:spLocks noGrp="1"/>
          </p:cNvSpPr>
          <p:nvPr>
            <p:ph idx="1"/>
          </p:nvPr>
        </p:nvSpPr>
        <p:spPr>
          <a:xfrm>
            <a:off x="838200" y="1825625"/>
            <a:ext cx="10267950" cy="4351338"/>
          </a:xfrm>
        </p:spPr>
        <p:txBody>
          <a:bodyPr/>
          <a:lstStyle/>
          <a:p>
            <a:r>
              <a:rPr lang="en-US" dirty="0"/>
              <a:t>White-glove customer service for all </a:t>
            </a:r>
          </a:p>
          <a:p>
            <a:r>
              <a:rPr lang="en-US" dirty="0"/>
              <a:t>One company, one voice (omnichannel communication)</a:t>
            </a:r>
          </a:p>
          <a:p>
            <a:r>
              <a:rPr lang="en-US" dirty="0"/>
              <a:t>The workstation of the future (digital enablement)</a:t>
            </a:r>
          </a:p>
          <a:p>
            <a:r>
              <a:rPr lang="en-US" dirty="0"/>
              <a:t>Contact centers: The future talent factory</a:t>
            </a:r>
            <a:endParaRPr lang="en-GB" dirty="0"/>
          </a:p>
        </p:txBody>
      </p:sp>
      <p:sp>
        <p:nvSpPr>
          <p:cNvPr id="5" name="TextBox 4">
            <a:extLst>
              <a:ext uri="{FF2B5EF4-FFF2-40B4-BE49-F238E27FC236}">
                <a16:creationId xmlns:a16="http://schemas.microsoft.com/office/drawing/2014/main" id="{820DABFC-D5A6-5A0E-5873-AD20C5CBEADE}"/>
              </a:ext>
            </a:extLst>
          </p:cNvPr>
          <p:cNvSpPr txBox="1"/>
          <p:nvPr/>
        </p:nvSpPr>
        <p:spPr>
          <a:xfrm>
            <a:off x="1699788" y="4295063"/>
            <a:ext cx="8983301" cy="1569660"/>
          </a:xfrm>
          <a:prstGeom prst="rect">
            <a:avLst/>
          </a:prstGeom>
          <a:solidFill>
            <a:srgbClr val="FFFF00"/>
          </a:solidFill>
          <a:ln w="57150">
            <a:solidFill>
              <a:schemeClr val="tx1"/>
            </a:solidFill>
          </a:ln>
        </p:spPr>
        <p:txBody>
          <a:bodyPr wrap="square">
            <a:spAutoFit/>
          </a:bodyPr>
          <a:lstStyle/>
          <a:p>
            <a:pPr algn="ctr"/>
            <a:r>
              <a:rPr lang="en-US" sz="2400" dirty="0"/>
              <a:t>“To achieve </a:t>
            </a:r>
            <a:r>
              <a:rPr lang="en-US" sz="2400" dirty="0" err="1"/>
              <a:t>hyperpersonalization</a:t>
            </a:r>
            <a:r>
              <a:rPr lang="en-US" sz="2400" dirty="0"/>
              <a:t> and the advantages it confers, customer care organizations have much ground to cover in the next five years. When the only certainty is change and the only speed is faster, companies that stand still will soon be left behind.”</a:t>
            </a:r>
            <a:endParaRPr lang="en-GB" sz="2400" dirty="0"/>
          </a:p>
        </p:txBody>
      </p:sp>
    </p:spTree>
    <p:extLst>
      <p:ext uri="{BB962C8B-B14F-4D97-AF65-F5344CB8AC3E}">
        <p14:creationId xmlns:p14="http://schemas.microsoft.com/office/powerpoint/2010/main" val="3502554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47C73F-EBB1-9DB6-1DD9-5831E58050BB}"/>
            </a:ext>
          </a:extLst>
        </p:cNvPr>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E0D3AFC6-92E2-B909-18CF-37584291637E}"/>
              </a:ext>
            </a:extLst>
          </p:cNvPr>
          <p:cNvPicPr>
            <a:picLocks noGrp="1" noChangeAspect="1"/>
          </p:cNvPicPr>
          <p:nvPr>
            <p:ph idx="1"/>
          </p:nvPr>
        </p:nvPicPr>
        <p:blipFill rotWithShape="1">
          <a:blip r:embed="rId2"/>
          <a:srcRect l="21841" r="2726" b="1"/>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D48C69AC-5AF2-0EF0-A9B6-BCDE497AA43C}"/>
              </a:ext>
            </a:extLst>
          </p:cNvPr>
          <p:cNvSpPr>
            <a:spLocks noGrp="1"/>
          </p:cNvSpPr>
          <p:nvPr>
            <p:ph type="title"/>
          </p:nvPr>
        </p:nvSpPr>
        <p:spPr>
          <a:xfrm>
            <a:off x="7531610" y="365124"/>
            <a:ext cx="4288915" cy="1997075"/>
          </a:xfrm>
        </p:spPr>
        <p:txBody>
          <a:bodyPr vert="horz" lIns="91440" tIns="45720" rIns="91440" bIns="45720" rtlCol="0" anchor="ctr">
            <a:noAutofit/>
          </a:bodyPr>
          <a:lstStyle/>
          <a:p>
            <a:r>
              <a:rPr lang="en-US" sz="5400" dirty="0"/>
              <a:t>Masters of the universe!</a:t>
            </a:r>
          </a:p>
        </p:txBody>
      </p:sp>
      <p:sp>
        <p:nvSpPr>
          <p:cNvPr id="5" name="TextBox 4">
            <a:extLst>
              <a:ext uri="{FF2B5EF4-FFF2-40B4-BE49-F238E27FC236}">
                <a16:creationId xmlns:a16="http://schemas.microsoft.com/office/drawing/2014/main" id="{997005D4-89FB-D189-A6DC-903F44205370}"/>
              </a:ext>
            </a:extLst>
          </p:cNvPr>
          <p:cNvSpPr txBox="1"/>
          <p:nvPr/>
        </p:nvSpPr>
        <p:spPr>
          <a:xfrm>
            <a:off x="7531610" y="2727313"/>
            <a:ext cx="4288915" cy="3449650"/>
          </a:xfrm>
          <a:prstGeom prst="rect">
            <a:avLst/>
          </a:prstGeom>
        </p:spPr>
        <p:txBody>
          <a:bodyPr vert="horz" lIns="91440" tIns="45720" rIns="91440" bIns="45720" rtlCol="0">
            <a:normAutofit/>
          </a:bodyPr>
          <a:lstStyle/>
          <a:p>
            <a:pPr>
              <a:lnSpc>
                <a:spcPct val="90000"/>
              </a:lnSpc>
              <a:spcAft>
                <a:spcPts val="600"/>
              </a:spcAft>
            </a:pPr>
            <a:r>
              <a:rPr lang="en-US" sz="2400" dirty="0"/>
              <a:t>“To achieve </a:t>
            </a:r>
            <a:r>
              <a:rPr lang="en-US" sz="2400" dirty="0" err="1"/>
              <a:t>hyperpersonalization</a:t>
            </a:r>
            <a:r>
              <a:rPr lang="en-US" sz="2400" dirty="0"/>
              <a:t> and the advantages it confers, customer care organizations have much ground to cover in the next five years. When the only certainty is change and the only speed is faster, companies that stand still will soon be left behind.”</a:t>
            </a:r>
          </a:p>
        </p:txBody>
      </p:sp>
      <p:sp>
        <p:nvSpPr>
          <p:cNvPr id="9" name="TextBox 8">
            <a:extLst>
              <a:ext uri="{FF2B5EF4-FFF2-40B4-BE49-F238E27FC236}">
                <a16:creationId xmlns:a16="http://schemas.microsoft.com/office/drawing/2014/main" id="{A0183218-A826-4218-A868-796D4755A1EA}"/>
              </a:ext>
            </a:extLst>
          </p:cNvPr>
          <p:cNvSpPr txBox="1"/>
          <p:nvPr/>
        </p:nvSpPr>
        <p:spPr>
          <a:xfrm>
            <a:off x="9826066" y="5807631"/>
            <a:ext cx="1838036" cy="369332"/>
          </a:xfrm>
          <a:prstGeom prst="rect">
            <a:avLst/>
          </a:prstGeom>
          <a:noFill/>
        </p:spPr>
        <p:txBody>
          <a:bodyPr wrap="square">
            <a:spAutoFit/>
          </a:bodyPr>
          <a:lstStyle/>
          <a:p>
            <a:r>
              <a:rPr lang="en-GB" dirty="0"/>
              <a:t>Amar 2020 et al</a:t>
            </a:r>
          </a:p>
        </p:txBody>
      </p:sp>
    </p:spTree>
    <p:extLst>
      <p:ext uri="{BB962C8B-B14F-4D97-AF65-F5344CB8AC3E}">
        <p14:creationId xmlns:p14="http://schemas.microsoft.com/office/powerpoint/2010/main" val="3013018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C29BE-CCF7-AC83-00F7-85E50F9E7D3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285973D-58CA-B7BF-6F34-EDB66A40AE99}"/>
              </a:ext>
            </a:extLst>
          </p:cNvPr>
          <p:cNvSpPr>
            <a:spLocks noGrp="1"/>
          </p:cNvSpPr>
          <p:nvPr>
            <p:ph idx="1"/>
          </p:nvPr>
        </p:nvSpPr>
        <p:spPr/>
        <p:txBody>
          <a:bodyPr/>
          <a:lstStyle/>
          <a:p>
            <a:r>
              <a:rPr lang="en-GB" dirty="0"/>
              <a:t>Agarwal, R (2020) </a:t>
            </a:r>
            <a:r>
              <a:rPr lang="en-US" dirty="0"/>
              <a:t>The Care of One: </a:t>
            </a:r>
            <a:r>
              <a:rPr lang="en-US" dirty="0" err="1"/>
              <a:t>Hyperpersonalization</a:t>
            </a:r>
            <a:r>
              <a:rPr lang="en-US" dirty="0"/>
              <a:t> of customer care</a:t>
            </a:r>
            <a:r>
              <a:rPr lang="en-GB" dirty="0"/>
              <a:t>, available at </a:t>
            </a:r>
            <a:r>
              <a:rPr lang="en-GB" dirty="0">
                <a:hlinkClick r:id="rId2"/>
              </a:rPr>
              <a:t>https://www.mckinsey.com/~/media/McKinsey/Business%20Functions/Operations/Our%20Insights/The%20care%20of%20one%20Hyperpersonalization%20of%20customer%20care/The-care-of-one-Hyperpersonalization-of-customer-care.pdf</a:t>
            </a:r>
            <a:r>
              <a:rPr lang="en-GB" dirty="0"/>
              <a:t> </a:t>
            </a:r>
          </a:p>
        </p:txBody>
      </p:sp>
    </p:spTree>
    <p:extLst>
      <p:ext uri="{BB962C8B-B14F-4D97-AF65-F5344CB8AC3E}">
        <p14:creationId xmlns:p14="http://schemas.microsoft.com/office/powerpoint/2010/main" val="3865995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130</TotalTime>
  <Words>664</Words>
  <Application>Microsoft Office PowerPoint</Application>
  <PresentationFormat>Widescreen</PresentationFormat>
  <Paragraphs>54</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Developing a new landscape for customer care</vt:lpstr>
      <vt:lpstr>PowerPoint Presentation</vt:lpstr>
      <vt:lpstr>How important are customers?</vt:lpstr>
      <vt:lpstr>Quality, Customers and British Values</vt:lpstr>
      <vt:lpstr>Sir Stuart Rose</vt:lpstr>
      <vt:lpstr>Sir Stuart Rose</vt:lpstr>
      <vt:lpstr>The vision for 2025: Hyperpersonalized care and ‘care of one’ (Amar 2020 et al)</vt:lpstr>
      <vt:lpstr>What does ‘hyper-personalisation’ take?</vt:lpstr>
      <vt:lpstr>Four key attributes for businesses by 2025</vt:lpstr>
      <vt:lpstr>Masters of the universe!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a new landscape for customer care</dc:title>
  <dc:creator>Mike Durke</dc:creator>
  <cp:lastModifiedBy>Mike Durke</cp:lastModifiedBy>
  <cp:revision>3</cp:revision>
  <dcterms:created xsi:type="dcterms:W3CDTF">2024-02-09T09:51:09Z</dcterms:created>
  <dcterms:modified xsi:type="dcterms:W3CDTF">2024-04-12T08:02:27Z</dcterms:modified>
</cp:coreProperties>
</file>