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handoutMasterIdLst>
    <p:handoutMasterId r:id="rId58"/>
  </p:handoutMasterIdLst>
  <p:sldIdLst>
    <p:sldId id="256" r:id="rId5"/>
    <p:sldId id="258" r:id="rId6"/>
    <p:sldId id="387" r:id="rId7"/>
    <p:sldId id="442" r:id="rId8"/>
    <p:sldId id="456" r:id="rId9"/>
    <p:sldId id="443" r:id="rId10"/>
    <p:sldId id="444" r:id="rId11"/>
    <p:sldId id="424" r:id="rId12"/>
    <p:sldId id="441" r:id="rId13"/>
    <p:sldId id="445" r:id="rId14"/>
    <p:sldId id="425" r:id="rId15"/>
    <p:sldId id="426" r:id="rId16"/>
    <p:sldId id="457" r:id="rId17"/>
    <p:sldId id="446" r:id="rId18"/>
    <p:sldId id="427" r:id="rId19"/>
    <p:sldId id="447" r:id="rId20"/>
    <p:sldId id="428" r:id="rId21"/>
    <p:sldId id="458" r:id="rId22"/>
    <p:sldId id="448" r:id="rId23"/>
    <p:sldId id="429" r:id="rId24"/>
    <p:sldId id="430" r:id="rId25"/>
    <p:sldId id="459" r:id="rId26"/>
    <p:sldId id="449" r:id="rId27"/>
    <p:sldId id="450" r:id="rId28"/>
    <p:sldId id="432" r:id="rId29"/>
    <p:sldId id="460" r:id="rId30"/>
    <p:sldId id="433" r:id="rId31"/>
    <p:sldId id="452" r:id="rId32"/>
    <p:sldId id="434" r:id="rId33"/>
    <p:sldId id="461" r:id="rId34"/>
    <p:sldId id="453" r:id="rId35"/>
    <p:sldId id="436" r:id="rId36"/>
    <p:sldId id="462" r:id="rId37"/>
    <p:sldId id="454" r:id="rId38"/>
    <p:sldId id="400" r:id="rId39"/>
    <p:sldId id="455" r:id="rId40"/>
    <p:sldId id="470" r:id="rId41"/>
    <p:sldId id="437" r:id="rId42"/>
    <p:sldId id="406" r:id="rId43"/>
    <p:sldId id="440" r:id="rId44"/>
    <p:sldId id="463" r:id="rId45"/>
    <p:sldId id="438" r:id="rId46"/>
    <p:sldId id="464" r:id="rId47"/>
    <p:sldId id="439" r:id="rId48"/>
    <p:sldId id="465" r:id="rId49"/>
    <p:sldId id="412" r:id="rId50"/>
    <p:sldId id="407" r:id="rId51"/>
    <p:sldId id="466" r:id="rId52"/>
    <p:sldId id="467" r:id="rId53"/>
    <p:sldId id="468" r:id="rId54"/>
    <p:sldId id="279" r:id="rId55"/>
    <p:sldId id="469"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p:cViewPr varScale="1">
        <p:scale>
          <a:sx n="78" d="100"/>
          <a:sy n="78" d="100"/>
        </p:scale>
        <p:origin x="1603"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95534A-D9BB-4D11-BDA6-9C69ADD7499E}"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1A7EA79F-8C5A-4080-88FC-32F4485D5E2D}">
      <dgm:prSet phldrT="[Text]"/>
      <dgm:spPr/>
      <dgm:t>
        <a:bodyPr/>
        <a:lstStyle/>
        <a:p>
          <a:pPr>
            <a:buFont typeface="Wingdings" panose="05000000000000000000" pitchFamily="2" charset="2"/>
            <a:buChar char="Ø"/>
          </a:pPr>
          <a:r>
            <a:rPr lang="en-GB" b="1" i="0" dirty="0">
              <a:solidFill>
                <a:schemeClr val="bg1"/>
              </a:solidFill>
              <a:effectLst/>
              <a:latin typeface="Google Sans"/>
            </a:rPr>
            <a:t>Business-to-Consumer (B2C) </a:t>
          </a:r>
          <a:endParaRPr lang="en-GB" b="1" dirty="0">
            <a:solidFill>
              <a:schemeClr val="bg1"/>
            </a:solidFill>
          </a:endParaRPr>
        </a:p>
      </dgm:t>
    </dgm:pt>
    <dgm:pt modelId="{81ECAB31-3B17-4F21-A487-B82107C98AAF}" type="parTrans" cxnId="{B09877A4-F28F-471D-B4D1-B3DCFD637841}">
      <dgm:prSet/>
      <dgm:spPr/>
      <dgm:t>
        <a:bodyPr/>
        <a:lstStyle/>
        <a:p>
          <a:endParaRPr lang="en-GB"/>
        </a:p>
      </dgm:t>
    </dgm:pt>
    <dgm:pt modelId="{D138FBAD-175B-4DD1-9E45-42BD6822CDDF}" type="sibTrans" cxnId="{B09877A4-F28F-471D-B4D1-B3DCFD637841}">
      <dgm:prSet/>
      <dgm:spPr/>
      <dgm:t>
        <a:bodyPr/>
        <a:lstStyle/>
        <a:p>
          <a:endParaRPr lang="en-GB"/>
        </a:p>
      </dgm:t>
    </dgm:pt>
    <dgm:pt modelId="{B2E33B11-F41D-4374-8F28-4F28821E2245}">
      <dgm:prSet phldrT="[Text]"/>
      <dgm:spPr/>
      <dgm:t>
        <a:bodyPr/>
        <a:lstStyle/>
        <a:p>
          <a:pPr>
            <a:buFont typeface="Wingdings" panose="05000000000000000000" pitchFamily="2" charset="2"/>
            <a:buChar char="Ø"/>
          </a:pPr>
          <a:r>
            <a:rPr lang="en-GB" b="1" i="0" dirty="0">
              <a:solidFill>
                <a:schemeClr val="bg1"/>
              </a:solidFill>
              <a:effectLst/>
              <a:latin typeface="Google Sans"/>
            </a:rPr>
            <a:t>Business-to-Business (B2B) </a:t>
          </a:r>
          <a:endParaRPr lang="en-GB" b="1" dirty="0">
            <a:solidFill>
              <a:schemeClr val="bg1"/>
            </a:solidFill>
          </a:endParaRPr>
        </a:p>
      </dgm:t>
    </dgm:pt>
    <dgm:pt modelId="{BEEF7D80-B014-4209-AD04-3A186A9C138F}" type="parTrans" cxnId="{F68A0803-1803-4AA5-8DBA-CCB52D433666}">
      <dgm:prSet/>
      <dgm:spPr/>
      <dgm:t>
        <a:bodyPr/>
        <a:lstStyle/>
        <a:p>
          <a:endParaRPr lang="en-GB"/>
        </a:p>
      </dgm:t>
    </dgm:pt>
    <dgm:pt modelId="{0C4598FD-6553-4891-B921-17AC41FAE34F}" type="sibTrans" cxnId="{F68A0803-1803-4AA5-8DBA-CCB52D433666}">
      <dgm:prSet/>
      <dgm:spPr/>
      <dgm:t>
        <a:bodyPr/>
        <a:lstStyle/>
        <a:p>
          <a:endParaRPr lang="en-GB"/>
        </a:p>
      </dgm:t>
    </dgm:pt>
    <dgm:pt modelId="{16ABE706-4976-4B76-A623-33BD951709DE}">
      <dgm:prSet phldrT="[Text]"/>
      <dgm:spPr/>
      <dgm:t>
        <a:bodyPr/>
        <a:lstStyle/>
        <a:p>
          <a:pPr>
            <a:buFont typeface="Wingdings" panose="05000000000000000000" pitchFamily="2" charset="2"/>
            <a:buChar char="Ø"/>
          </a:pPr>
          <a:r>
            <a:rPr lang="en-GB" b="1" i="0" dirty="0">
              <a:solidFill>
                <a:schemeClr val="bg1"/>
              </a:solidFill>
              <a:effectLst/>
              <a:latin typeface="Google Sans"/>
            </a:rPr>
            <a:t>Consumer-to-Consumer (C2C)</a:t>
          </a:r>
          <a:endParaRPr lang="en-GB" b="1" dirty="0">
            <a:solidFill>
              <a:schemeClr val="bg1"/>
            </a:solidFill>
          </a:endParaRPr>
        </a:p>
      </dgm:t>
    </dgm:pt>
    <dgm:pt modelId="{6386CC85-A432-41D8-B8EA-8A76162831E4}" type="parTrans" cxnId="{C1455C1D-2D48-41FF-B976-88093535DA53}">
      <dgm:prSet/>
      <dgm:spPr/>
      <dgm:t>
        <a:bodyPr/>
        <a:lstStyle/>
        <a:p>
          <a:endParaRPr lang="en-GB"/>
        </a:p>
      </dgm:t>
    </dgm:pt>
    <dgm:pt modelId="{C597FF4C-DF99-4571-9D16-332B039C70A1}" type="sibTrans" cxnId="{C1455C1D-2D48-41FF-B976-88093535DA53}">
      <dgm:prSet/>
      <dgm:spPr/>
      <dgm:t>
        <a:bodyPr/>
        <a:lstStyle/>
        <a:p>
          <a:endParaRPr lang="en-GB"/>
        </a:p>
      </dgm:t>
    </dgm:pt>
    <dgm:pt modelId="{0BF5D8B6-EDC6-4866-9DEF-FAFE4C8C152A}">
      <dgm:prSet phldrT="[Text]"/>
      <dgm:spPr/>
      <dgm:t>
        <a:bodyPr/>
        <a:lstStyle/>
        <a:p>
          <a:pPr>
            <a:buFont typeface="Wingdings" panose="05000000000000000000" pitchFamily="2" charset="2"/>
            <a:buChar char="Ø"/>
          </a:pPr>
          <a:r>
            <a:rPr lang="en-GB" b="1" i="0" dirty="0">
              <a:solidFill>
                <a:schemeClr val="bg1"/>
              </a:solidFill>
              <a:effectLst/>
              <a:latin typeface="Google Sans"/>
            </a:rPr>
            <a:t>Consumer-to-Business (C2B) </a:t>
          </a:r>
          <a:endParaRPr lang="en-GB" b="1" dirty="0">
            <a:solidFill>
              <a:schemeClr val="bg1"/>
            </a:solidFill>
          </a:endParaRPr>
        </a:p>
      </dgm:t>
    </dgm:pt>
    <dgm:pt modelId="{6B18A544-C3C5-416E-8499-7CF2DEFF095B}" type="parTrans" cxnId="{902CD52F-AE81-48FD-A0EE-E6038AB2B3FA}">
      <dgm:prSet/>
      <dgm:spPr/>
      <dgm:t>
        <a:bodyPr/>
        <a:lstStyle/>
        <a:p>
          <a:endParaRPr lang="en-GB"/>
        </a:p>
      </dgm:t>
    </dgm:pt>
    <dgm:pt modelId="{B37D7B57-B5D8-47D8-BBDA-54A260BC3734}" type="sibTrans" cxnId="{902CD52F-AE81-48FD-A0EE-E6038AB2B3FA}">
      <dgm:prSet/>
      <dgm:spPr/>
      <dgm:t>
        <a:bodyPr/>
        <a:lstStyle/>
        <a:p>
          <a:endParaRPr lang="en-GB"/>
        </a:p>
      </dgm:t>
    </dgm:pt>
    <dgm:pt modelId="{256F176C-B547-496D-B1F2-20F1D6311556}">
      <dgm:prSet phldrT="[Text]"/>
      <dgm:spPr/>
      <dgm:t>
        <a:bodyPr/>
        <a:lstStyle/>
        <a:p>
          <a:pPr>
            <a:buFont typeface="Wingdings" panose="05000000000000000000" pitchFamily="2" charset="2"/>
            <a:buChar char="Ø"/>
          </a:pPr>
          <a:r>
            <a:rPr lang="en-GB" b="1" i="0" dirty="0">
              <a:solidFill>
                <a:schemeClr val="bg1"/>
              </a:solidFill>
              <a:effectLst/>
              <a:latin typeface="Google Sans"/>
            </a:rPr>
            <a:t>Business-to-Government (B2G) </a:t>
          </a:r>
          <a:endParaRPr lang="en-GB" b="1" dirty="0">
            <a:solidFill>
              <a:schemeClr val="bg1"/>
            </a:solidFill>
          </a:endParaRPr>
        </a:p>
      </dgm:t>
    </dgm:pt>
    <dgm:pt modelId="{E5CBB2A3-A781-42A4-ADB5-2A5E03851E28}" type="parTrans" cxnId="{E0E5AD5B-F864-4012-9064-F9D0B9F9FD93}">
      <dgm:prSet/>
      <dgm:spPr/>
      <dgm:t>
        <a:bodyPr/>
        <a:lstStyle/>
        <a:p>
          <a:endParaRPr lang="en-GB"/>
        </a:p>
      </dgm:t>
    </dgm:pt>
    <dgm:pt modelId="{AC0A437E-4126-4D76-9D05-233E10996319}" type="sibTrans" cxnId="{E0E5AD5B-F864-4012-9064-F9D0B9F9FD93}">
      <dgm:prSet/>
      <dgm:spPr/>
      <dgm:t>
        <a:bodyPr/>
        <a:lstStyle/>
        <a:p>
          <a:endParaRPr lang="en-GB"/>
        </a:p>
      </dgm:t>
    </dgm:pt>
    <dgm:pt modelId="{B1FFB52E-DB61-4B68-9108-A25D3FF24E07}">
      <dgm:prSet/>
      <dgm:spPr/>
      <dgm:t>
        <a:bodyPr/>
        <a:lstStyle/>
        <a:p>
          <a:pPr>
            <a:buFont typeface="Wingdings" panose="05000000000000000000" pitchFamily="2" charset="2"/>
            <a:buChar char="Ø"/>
          </a:pPr>
          <a:r>
            <a:rPr lang="en-GB" b="1" i="0" dirty="0">
              <a:solidFill>
                <a:schemeClr val="bg1"/>
              </a:solidFill>
              <a:effectLst/>
              <a:latin typeface="Google Sans"/>
            </a:rPr>
            <a:t>Business-to-Business-to-Consumer (B2B2C)</a:t>
          </a:r>
          <a:endParaRPr lang="en-GB" b="1" dirty="0">
            <a:solidFill>
              <a:schemeClr val="bg1"/>
            </a:solidFill>
          </a:endParaRPr>
        </a:p>
      </dgm:t>
    </dgm:pt>
    <dgm:pt modelId="{BCC340E4-79C2-4F2B-9B86-ED86D243AFF0}" type="parTrans" cxnId="{07DFCDB8-8307-4A95-85C4-F85543E2423B}">
      <dgm:prSet/>
      <dgm:spPr/>
      <dgm:t>
        <a:bodyPr/>
        <a:lstStyle/>
        <a:p>
          <a:endParaRPr lang="en-GB"/>
        </a:p>
      </dgm:t>
    </dgm:pt>
    <dgm:pt modelId="{31A536E6-8ECC-449C-A733-6F7F201D9A03}" type="sibTrans" cxnId="{07DFCDB8-8307-4A95-85C4-F85543E2423B}">
      <dgm:prSet/>
      <dgm:spPr/>
      <dgm:t>
        <a:bodyPr/>
        <a:lstStyle/>
        <a:p>
          <a:endParaRPr lang="en-GB"/>
        </a:p>
      </dgm:t>
    </dgm:pt>
    <dgm:pt modelId="{3669D1BD-B78C-4A20-9C86-EC7EF68901C5}" type="pres">
      <dgm:prSet presAssocID="{B295534A-D9BB-4D11-BDA6-9C69ADD7499E}" presName="diagram" presStyleCnt="0">
        <dgm:presLayoutVars>
          <dgm:dir/>
          <dgm:resizeHandles val="exact"/>
        </dgm:presLayoutVars>
      </dgm:prSet>
      <dgm:spPr/>
    </dgm:pt>
    <dgm:pt modelId="{1260FACB-3580-4FF0-8FA9-52C9C27A470E}" type="pres">
      <dgm:prSet presAssocID="{1A7EA79F-8C5A-4080-88FC-32F4485D5E2D}" presName="node" presStyleLbl="node1" presStyleIdx="0" presStyleCnt="6">
        <dgm:presLayoutVars>
          <dgm:bulletEnabled val="1"/>
        </dgm:presLayoutVars>
      </dgm:prSet>
      <dgm:spPr/>
    </dgm:pt>
    <dgm:pt modelId="{A1100A2C-A24E-4264-A1AE-2333ABA1D034}" type="pres">
      <dgm:prSet presAssocID="{D138FBAD-175B-4DD1-9E45-42BD6822CDDF}" presName="sibTrans" presStyleCnt="0"/>
      <dgm:spPr/>
    </dgm:pt>
    <dgm:pt modelId="{B9287696-CA44-4CF9-AD92-7A4C98FC04EF}" type="pres">
      <dgm:prSet presAssocID="{B2E33B11-F41D-4374-8F28-4F28821E2245}" presName="node" presStyleLbl="node1" presStyleIdx="1" presStyleCnt="6">
        <dgm:presLayoutVars>
          <dgm:bulletEnabled val="1"/>
        </dgm:presLayoutVars>
      </dgm:prSet>
      <dgm:spPr/>
    </dgm:pt>
    <dgm:pt modelId="{46A233A8-EAC6-4A8A-B7B9-23FA0259F0D1}" type="pres">
      <dgm:prSet presAssocID="{0C4598FD-6553-4891-B921-17AC41FAE34F}" presName="sibTrans" presStyleCnt="0"/>
      <dgm:spPr/>
    </dgm:pt>
    <dgm:pt modelId="{BD43C741-EA21-47BB-A792-D6F9C056E4DA}" type="pres">
      <dgm:prSet presAssocID="{16ABE706-4976-4B76-A623-33BD951709DE}" presName="node" presStyleLbl="node1" presStyleIdx="2" presStyleCnt="6">
        <dgm:presLayoutVars>
          <dgm:bulletEnabled val="1"/>
        </dgm:presLayoutVars>
      </dgm:prSet>
      <dgm:spPr/>
    </dgm:pt>
    <dgm:pt modelId="{AA4909CD-D482-4825-B20D-0ABA4D5D7B23}" type="pres">
      <dgm:prSet presAssocID="{C597FF4C-DF99-4571-9D16-332B039C70A1}" presName="sibTrans" presStyleCnt="0"/>
      <dgm:spPr/>
    </dgm:pt>
    <dgm:pt modelId="{63052E92-6E69-41A0-B0D0-672A40230D6C}" type="pres">
      <dgm:prSet presAssocID="{0BF5D8B6-EDC6-4866-9DEF-FAFE4C8C152A}" presName="node" presStyleLbl="node1" presStyleIdx="3" presStyleCnt="6">
        <dgm:presLayoutVars>
          <dgm:bulletEnabled val="1"/>
        </dgm:presLayoutVars>
      </dgm:prSet>
      <dgm:spPr/>
    </dgm:pt>
    <dgm:pt modelId="{85483951-B8C3-4E98-AE69-DC4426AA13D8}" type="pres">
      <dgm:prSet presAssocID="{B37D7B57-B5D8-47D8-BBDA-54A260BC3734}" presName="sibTrans" presStyleCnt="0"/>
      <dgm:spPr/>
    </dgm:pt>
    <dgm:pt modelId="{9C9A54D9-28B7-4DD3-8069-DE4F97BBC2FE}" type="pres">
      <dgm:prSet presAssocID="{256F176C-B547-496D-B1F2-20F1D6311556}" presName="node" presStyleLbl="node1" presStyleIdx="4" presStyleCnt="6">
        <dgm:presLayoutVars>
          <dgm:bulletEnabled val="1"/>
        </dgm:presLayoutVars>
      </dgm:prSet>
      <dgm:spPr/>
    </dgm:pt>
    <dgm:pt modelId="{80945BC2-E3B7-4658-8910-F1452D3A2692}" type="pres">
      <dgm:prSet presAssocID="{AC0A437E-4126-4D76-9D05-233E10996319}" presName="sibTrans" presStyleCnt="0"/>
      <dgm:spPr/>
    </dgm:pt>
    <dgm:pt modelId="{FAD64B14-18B3-4594-B367-75CA52C6EBD9}" type="pres">
      <dgm:prSet presAssocID="{B1FFB52E-DB61-4B68-9108-A25D3FF24E07}" presName="node" presStyleLbl="node1" presStyleIdx="5" presStyleCnt="6">
        <dgm:presLayoutVars>
          <dgm:bulletEnabled val="1"/>
        </dgm:presLayoutVars>
      </dgm:prSet>
      <dgm:spPr/>
    </dgm:pt>
  </dgm:ptLst>
  <dgm:cxnLst>
    <dgm:cxn modelId="{F68A0803-1803-4AA5-8DBA-CCB52D433666}" srcId="{B295534A-D9BB-4D11-BDA6-9C69ADD7499E}" destId="{B2E33B11-F41D-4374-8F28-4F28821E2245}" srcOrd="1" destOrd="0" parTransId="{BEEF7D80-B014-4209-AD04-3A186A9C138F}" sibTransId="{0C4598FD-6553-4891-B921-17AC41FAE34F}"/>
    <dgm:cxn modelId="{C5C9B717-1185-4357-9A86-03F736615EC9}" type="presOf" srcId="{1A7EA79F-8C5A-4080-88FC-32F4485D5E2D}" destId="{1260FACB-3580-4FF0-8FA9-52C9C27A470E}" srcOrd="0" destOrd="0" presId="urn:microsoft.com/office/officeart/2005/8/layout/default"/>
    <dgm:cxn modelId="{BB3B481B-E9AD-4556-920F-2B8EE0BFDE04}" type="presOf" srcId="{256F176C-B547-496D-B1F2-20F1D6311556}" destId="{9C9A54D9-28B7-4DD3-8069-DE4F97BBC2FE}" srcOrd="0" destOrd="0" presId="urn:microsoft.com/office/officeart/2005/8/layout/default"/>
    <dgm:cxn modelId="{C1455C1D-2D48-41FF-B976-88093535DA53}" srcId="{B295534A-D9BB-4D11-BDA6-9C69ADD7499E}" destId="{16ABE706-4976-4B76-A623-33BD951709DE}" srcOrd="2" destOrd="0" parTransId="{6386CC85-A432-41D8-B8EA-8A76162831E4}" sibTransId="{C597FF4C-DF99-4571-9D16-332B039C70A1}"/>
    <dgm:cxn modelId="{92C86327-0DD0-4A7A-A530-F4B25BF27D99}" type="presOf" srcId="{B2E33B11-F41D-4374-8F28-4F28821E2245}" destId="{B9287696-CA44-4CF9-AD92-7A4C98FC04EF}" srcOrd="0" destOrd="0" presId="urn:microsoft.com/office/officeart/2005/8/layout/default"/>
    <dgm:cxn modelId="{902CD52F-AE81-48FD-A0EE-E6038AB2B3FA}" srcId="{B295534A-D9BB-4D11-BDA6-9C69ADD7499E}" destId="{0BF5D8B6-EDC6-4866-9DEF-FAFE4C8C152A}" srcOrd="3" destOrd="0" parTransId="{6B18A544-C3C5-416E-8499-7CF2DEFF095B}" sibTransId="{B37D7B57-B5D8-47D8-BBDA-54A260BC3734}"/>
    <dgm:cxn modelId="{FAFB6338-DB9D-403D-A61C-992CE958A142}" type="presOf" srcId="{16ABE706-4976-4B76-A623-33BD951709DE}" destId="{BD43C741-EA21-47BB-A792-D6F9C056E4DA}" srcOrd="0" destOrd="0" presId="urn:microsoft.com/office/officeart/2005/8/layout/default"/>
    <dgm:cxn modelId="{E0E5AD5B-F864-4012-9064-F9D0B9F9FD93}" srcId="{B295534A-D9BB-4D11-BDA6-9C69ADD7499E}" destId="{256F176C-B547-496D-B1F2-20F1D6311556}" srcOrd="4" destOrd="0" parTransId="{E5CBB2A3-A781-42A4-ADB5-2A5E03851E28}" sibTransId="{AC0A437E-4126-4D76-9D05-233E10996319}"/>
    <dgm:cxn modelId="{4C958F50-9628-416C-9E94-A669E942B7E6}" type="presOf" srcId="{0BF5D8B6-EDC6-4866-9DEF-FAFE4C8C152A}" destId="{63052E92-6E69-41A0-B0D0-672A40230D6C}" srcOrd="0" destOrd="0" presId="urn:microsoft.com/office/officeart/2005/8/layout/default"/>
    <dgm:cxn modelId="{0DCA088D-4A5A-4366-BB64-C03E6B426179}" type="presOf" srcId="{B1FFB52E-DB61-4B68-9108-A25D3FF24E07}" destId="{FAD64B14-18B3-4594-B367-75CA52C6EBD9}" srcOrd="0" destOrd="0" presId="urn:microsoft.com/office/officeart/2005/8/layout/default"/>
    <dgm:cxn modelId="{B09877A4-F28F-471D-B4D1-B3DCFD637841}" srcId="{B295534A-D9BB-4D11-BDA6-9C69ADD7499E}" destId="{1A7EA79F-8C5A-4080-88FC-32F4485D5E2D}" srcOrd="0" destOrd="0" parTransId="{81ECAB31-3B17-4F21-A487-B82107C98AAF}" sibTransId="{D138FBAD-175B-4DD1-9E45-42BD6822CDDF}"/>
    <dgm:cxn modelId="{07DFCDB8-8307-4A95-85C4-F85543E2423B}" srcId="{B295534A-D9BB-4D11-BDA6-9C69ADD7499E}" destId="{B1FFB52E-DB61-4B68-9108-A25D3FF24E07}" srcOrd="5" destOrd="0" parTransId="{BCC340E4-79C2-4F2B-9B86-ED86D243AFF0}" sibTransId="{31A536E6-8ECC-449C-A733-6F7F201D9A03}"/>
    <dgm:cxn modelId="{FA710AE3-99C2-40FF-8B3C-B83B02549EFA}" type="presOf" srcId="{B295534A-D9BB-4D11-BDA6-9C69ADD7499E}" destId="{3669D1BD-B78C-4A20-9C86-EC7EF68901C5}" srcOrd="0" destOrd="0" presId="urn:microsoft.com/office/officeart/2005/8/layout/default"/>
    <dgm:cxn modelId="{89EB7F8E-219D-4521-AA10-DC1E2FF805CA}" type="presParOf" srcId="{3669D1BD-B78C-4A20-9C86-EC7EF68901C5}" destId="{1260FACB-3580-4FF0-8FA9-52C9C27A470E}" srcOrd="0" destOrd="0" presId="urn:microsoft.com/office/officeart/2005/8/layout/default"/>
    <dgm:cxn modelId="{8C334023-C0AD-48C9-ADE3-3FFBFFDEDFE4}" type="presParOf" srcId="{3669D1BD-B78C-4A20-9C86-EC7EF68901C5}" destId="{A1100A2C-A24E-4264-A1AE-2333ABA1D034}" srcOrd="1" destOrd="0" presId="urn:microsoft.com/office/officeart/2005/8/layout/default"/>
    <dgm:cxn modelId="{F502C651-1005-48FE-A3D6-0DAF795FEC05}" type="presParOf" srcId="{3669D1BD-B78C-4A20-9C86-EC7EF68901C5}" destId="{B9287696-CA44-4CF9-AD92-7A4C98FC04EF}" srcOrd="2" destOrd="0" presId="urn:microsoft.com/office/officeart/2005/8/layout/default"/>
    <dgm:cxn modelId="{D002ECB8-BE6C-438E-8F58-1F1400FD9D1D}" type="presParOf" srcId="{3669D1BD-B78C-4A20-9C86-EC7EF68901C5}" destId="{46A233A8-EAC6-4A8A-B7B9-23FA0259F0D1}" srcOrd="3" destOrd="0" presId="urn:microsoft.com/office/officeart/2005/8/layout/default"/>
    <dgm:cxn modelId="{0C2C202C-1EFE-42B1-875A-1E847FCD8AF8}" type="presParOf" srcId="{3669D1BD-B78C-4A20-9C86-EC7EF68901C5}" destId="{BD43C741-EA21-47BB-A792-D6F9C056E4DA}" srcOrd="4" destOrd="0" presId="urn:microsoft.com/office/officeart/2005/8/layout/default"/>
    <dgm:cxn modelId="{DCFEC297-93B0-4958-BC94-17310D77661C}" type="presParOf" srcId="{3669D1BD-B78C-4A20-9C86-EC7EF68901C5}" destId="{AA4909CD-D482-4825-B20D-0ABA4D5D7B23}" srcOrd="5" destOrd="0" presId="urn:microsoft.com/office/officeart/2005/8/layout/default"/>
    <dgm:cxn modelId="{55A5622E-E4AF-46EB-AC14-768C6BBA93B1}" type="presParOf" srcId="{3669D1BD-B78C-4A20-9C86-EC7EF68901C5}" destId="{63052E92-6E69-41A0-B0D0-672A40230D6C}" srcOrd="6" destOrd="0" presId="urn:microsoft.com/office/officeart/2005/8/layout/default"/>
    <dgm:cxn modelId="{B1BE26EE-9FD8-4A79-B759-66F27732C208}" type="presParOf" srcId="{3669D1BD-B78C-4A20-9C86-EC7EF68901C5}" destId="{85483951-B8C3-4E98-AE69-DC4426AA13D8}" srcOrd="7" destOrd="0" presId="urn:microsoft.com/office/officeart/2005/8/layout/default"/>
    <dgm:cxn modelId="{2D99931D-2346-4441-BBE9-E031BF1A6C04}" type="presParOf" srcId="{3669D1BD-B78C-4A20-9C86-EC7EF68901C5}" destId="{9C9A54D9-28B7-4DD3-8069-DE4F97BBC2FE}" srcOrd="8" destOrd="0" presId="urn:microsoft.com/office/officeart/2005/8/layout/default"/>
    <dgm:cxn modelId="{CF0A539E-A076-4555-8E4E-AB2722BF80A7}" type="presParOf" srcId="{3669D1BD-B78C-4A20-9C86-EC7EF68901C5}" destId="{80945BC2-E3B7-4658-8910-F1452D3A2692}" srcOrd="9" destOrd="0" presId="urn:microsoft.com/office/officeart/2005/8/layout/default"/>
    <dgm:cxn modelId="{726F31E0-91AC-49CE-8D82-2F793C6F5470}" type="presParOf" srcId="{3669D1BD-B78C-4A20-9C86-EC7EF68901C5}" destId="{FAD64B14-18B3-4594-B367-75CA52C6EBD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824194-6C58-416D-BC0D-B3F8FEDC3CC7}"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B5539FB9-9B10-4297-9888-937010DEFB68}">
      <dgm:prSet phldrT="[Text]"/>
      <dgm:spPr/>
      <dgm:t>
        <a:bodyPr/>
        <a:lstStyle/>
        <a:p>
          <a:r>
            <a:rPr lang="en-GB" b="1" i="0">
              <a:effectLst/>
              <a:latin typeface="-apple-system"/>
            </a:rPr>
            <a:t>Encryption</a:t>
          </a:r>
          <a:endParaRPr lang="en-GB" dirty="0"/>
        </a:p>
      </dgm:t>
    </dgm:pt>
    <dgm:pt modelId="{BDB47BB9-3D56-4F0F-A56C-82EDBB85E051}" type="parTrans" cxnId="{CFE691C5-4C71-45F4-843F-C564899C7625}">
      <dgm:prSet/>
      <dgm:spPr/>
      <dgm:t>
        <a:bodyPr/>
        <a:lstStyle/>
        <a:p>
          <a:endParaRPr lang="en-GB"/>
        </a:p>
      </dgm:t>
    </dgm:pt>
    <dgm:pt modelId="{26416D92-36E5-4D96-AFD6-9CC7948E9494}" type="sibTrans" cxnId="{CFE691C5-4C71-45F4-843F-C564899C7625}">
      <dgm:prSet/>
      <dgm:spPr/>
      <dgm:t>
        <a:bodyPr/>
        <a:lstStyle/>
        <a:p>
          <a:endParaRPr lang="en-GB"/>
        </a:p>
      </dgm:t>
    </dgm:pt>
    <dgm:pt modelId="{5E47AAD3-1265-478E-A06F-C420791C7393}">
      <dgm:prSet phldrT="[Text]"/>
      <dgm:spPr/>
      <dgm:t>
        <a:bodyPr/>
        <a:lstStyle/>
        <a:p>
          <a:r>
            <a:rPr lang="en-GB" b="1" dirty="0">
              <a:solidFill>
                <a:schemeClr val="bg1"/>
              </a:solidFill>
              <a:latin typeface="-apple-system"/>
            </a:rPr>
            <a:t>Authorisation</a:t>
          </a:r>
          <a:endParaRPr lang="en-GB" dirty="0">
            <a:solidFill>
              <a:schemeClr val="bg1"/>
            </a:solidFill>
          </a:endParaRPr>
        </a:p>
      </dgm:t>
    </dgm:pt>
    <dgm:pt modelId="{EAB68928-46A6-4BCB-9883-58EFE725FBEA}" type="parTrans" cxnId="{9ED9A05C-7C97-4E4F-B6B9-79E16FC4D762}">
      <dgm:prSet/>
      <dgm:spPr/>
      <dgm:t>
        <a:bodyPr/>
        <a:lstStyle/>
        <a:p>
          <a:endParaRPr lang="en-GB"/>
        </a:p>
      </dgm:t>
    </dgm:pt>
    <dgm:pt modelId="{F0BDD61D-DFF0-4A70-AC29-ADCF797D1DEF}" type="sibTrans" cxnId="{9ED9A05C-7C97-4E4F-B6B9-79E16FC4D762}">
      <dgm:prSet/>
      <dgm:spPr/>
      <dgm:t>
        <a:bodyPr/>
        <a:lstStyle/>
        <a:p>
          <a:endParaRPr lang="en-GB"/>
        </a:p>
      </dgm:t>
    </dgm:pt>
    <dgm:pt modelId="{9EEC8D10-6A7F-4EA4-9877-953E13E729C2}">
      <dgm:prSet phldrT="[Text]"/>
      <dgm:spPr/>
      <dgm:t>
        <a:bodyPr/>
        <a:lstStyle/>
        <a:p>
          <a:r>
            <a:rPr lang="en-GB" b="1" i="0" dirty="0">
              <a:solidFill>
                <a:schemeClr val="bg1"/>
              </a:solidFill>
              <a:effectLst/>
              <a:latin typeface="-apple-system"/>
            </a:rPr>
            <a:t>Fraud Detection</a:t>
          </a:r>
          <a:endParaRPr lang="en-GB" dirty="0">
            <a:solidFill>
              <a:schemeClr val="bg1"/>
            </a:solidFill>
          </a:endParaRPr>
        </a:p>
      </dgm:t>
    </dgm:pt>
    <dgm:pt modelId="{9F68DB2F-A581-4EBA-BE35-043BEC448E09}" type="parTrans" cxnId="{EEB7231A-6B09-4A43-A264-496DE294B8FC}">
      <dgm:prSet/>
      <dgm:spPr/>
      <dgm:t>
        <a:bodyPr/>
        <a:lstStyle/>
        <a:p>
          <a:endParaRPr lang="en-GB"/>
        </a:p>
      </dgm:t>
    </dgm:pt>
    <dgm:pt modelId="{9814C5EB-F015-4B7B-BB81-43BF264E1692}" type="sibTrans" cxnId="{EEB7231A-6B09-4A43-A264-496DE294B8FC}">
      <dgm:prSet/>
      <dgm:spPr/>
      <dgm:t>
        <a:bodyPr/>
        <a:lstStyle/>
        <a:p>
          <a:endParaRPr lang="en-GB"/>
        </a:p>
      </dgm:t>
    </dgm:pt>
    <dgm:pt modelId="{750CD4F4-7D2B-4409-B7D1-9D549298E273}" type="pres">
      <dgm:prSet presAssocID="{B6824194-6C58-416D-BC0D-B3F8FEDC3CC7}" presName="diagram" presStyleCnt="0">
        <dgm:presLayoutVars>
          <dgm:dir/>
          <dgm:resizeHandles val="exact"/>
        </dgm:presLayoutVars>
      </dgm:prSet>
      <dgm:spPr/>
    </dgm:pt>
    <dgm:pt modelId="{962A4210-EC38-4909-B84C-A2D8072969DD}" type="pres">
      <dgm:prSet presAssocID="{B5539FB9-9B10-4297-9888-937010DEFB68}" presName="node" presStyleLbl="node1" presStyleIdx="0" presStyleCnt="3">
        <dgm:presLayoutVars>
          <dgm:bulletEnabled val="1"/>
        </dgm:presLayoutVars>
      </dgm:prSet>
      <dgm:spPr/>
    </dgm:pt>
    <dgm:pt modelId="{897BA67A-4D33-49EF-8328-68A1203FBD46}" type="pres">
      <dgm:prSet presAssocID="{26416D92-36E5-4D96-AFD6-9CC7948E9494}" presName="sibTrans" presStyleCnt="0"/>
      <dgm:spPr/>
    </dgm:pt>
    <dgm:pt modelId="{87C21436-05E3-4FB1-BB2D-2BDC59E66EBE}" type="pres">
      <dgm:prSet presAssocID="{5E47AAD3-1265-478E-A06F-C420791C7393}" presName="node" presStyleLbl="node1" presStyleIdx="1" presStyleCnt="3">
        <dgm:presLayoutVars>
          <dgm:bulletEnabled val="1"/>
        </dgm:presLayoutVars>
      </dgm:prSet>
      <dgm:spPr/>
    </dgm:pt>
    <dgm:pt modelId="{CDE35DC2-99C6-4131-855D-93FD8C6292F5}" type="pres">
      <dgm:prSet presAssocID="{F0BDD61D-DFF0-4A70-AC29-ADCF797D1DEF}" presName="sibTrans" presStyleCnt="0"/>
      <dgm:spPr/>
    </dgm:pt>
    <dgm:pt modelId="{DB464885-70B1-4018-88E3-D79E31EEA0B5}" type="pres">
      <dgm:prSet presAssocID="{9EEC8D10-6A7F-4EA4-9877-953E13E729C2}" presName="node" presStyleLbl="node1" presStyleIdx="2" presStyleCnt="3">
        <dgm:presLayoutVars>
          <dgm:bulletEnabled val="1"/>
        </dgm:presLayoutVars>
      </dgm:prSet>
      <dgm:spPr/>
    </dgm:pt>
  </dgm:ptLst>
  <dgm:cxnLst>
    <dgm:cxn modelId="{EEB7231A-6B09-4A43-A264-496DE294B8FC}" srcId="{B6824194-6C58-416D-BC0D-B3F8FEDC3CC7}" destId="{9EEC8D10-6A7F-4EA4-9877-953E13E729C2}" srcOrd="2" destOrd="0" parTransId="{9F68DB2F-A581-4EBA-BE35-043BEC448E09}" sibTransId="{9814C5EB-F015-4B7B-BB81-43BF264E1692}"/>
    <dgm:cxn modelId="{2BED3838-C4A1-4393-A695-62FAAB212B3E}" type="presOf" srcId="{B5539FB9-9B10-4297-9888-937010DEFB68}" destId="{962A4210-EC38-4909-B84C-A2D8072969DD}" srcOrd="0" destOrd="0" presId="urn:microsoft.com/office/officeart/2005/8/layout/default"/>
    <dgm:cxn modelId="{9ED9A05C-7C97-4E4F-B6B9-79E16FC4D762}" srcId="{B6824194-6C58-416D-BC0D-B3F8FEDC3CC7}" destId="{5E47AAD3-1265-478E-A06F-C420791C7393}" srcOrd="1" destOrd="0" parTransId="{EAB68928-46A6-4BCB-9883-58EFE725FBEA}" sibTransId="{F0BDD61D-DFF0-4A70-AC29-ADCF797D1DEF}"/>
    <dgm:cxn modelId="{D6050453-FFB8-41B4-B51D-2CCB5F8516A7}" type="presOf" srcId="{B6824194-6C58-416D-BC0D-B3F8FEDC3CC7}" destId="{750CD4F4-7D2B-4409-B7D1-9D549298E273}" srcOrd="0" destOrd="0" presId="urn:microsoft.com/office/officeart/2005/8/layout/default"/>
    <dgm:cxn modelId="{8FD1C49A-B071-4BF0-8948-0C07245616AE}" type="presOf" srcId="{9EEC8D10-6A7F-4EA4-9877-953E13E729C2}" destId="{DB464885-70B1-4018-88E3-D79E31EEA0B5}" srcOrd="0" destOrd="0" presId="urn:microsoft.com/office/officeart/2005/8/layout/default"/>
    <dgm:cxn modelId="{FA09BCC0-8D2C-43B8-990B-9C4B2E33317D}" type="presOf" srcId="{5E47AAD3-1265-478E-A06F-C420791C7393}" destId="{87C21436-05E3-4FB1-BB2D-2BDC59E66EBE}" srcOrd="0" destOrd="0" presId="urn:microsoft.com/office/officeart/2005/8/layout/default"/>
    <dgm:cxn modelId="{CFE691C5-4C71-45F4-843F-C564899C7625}" srcId="{B6824194-6C58-416D-BC0D-B3F8FEDC3CC7}" destId="{B5539FB9-9B10-4297-9888-937010DEFB68}" srcOrd="0" destOrd="0" parTransId="{BDB47BB9-3D56-4F0F-A56C-82EDBB85E051}" sibTransId="{26416D92-36E5-4D96-AFD6-9CC7948E9494}"/>
    <dgm:cxn modelId="{24B1BDC1-5D86-4CAB-9779-A3C667B5DA34}" type="presParOf" srcId="{750CD4F4-7D2B-4409-B7D1-9D549298E273}" destId="{962A4210-EC38-4909-B84C-A2D8072969DD}" srcOrd="0" destOrd="0" presId="urn:microsoft.com/office/officeart/2005/8/layout/default"/>
    <dgm:cxn modelId="{5E0181C0-A5E5-4439-8EA2-0BEF21ADDCCD}" type="presParOf" srcId="{750CD4F4-7D2B-4409-B7D1-9D549298E273}" destId="{897BA67A-4D33-49EF-8328-68A1203FBD46}" srcOrd="1" destOrd="0" presId="urn:microsoft.com/office/officeart/2005/8/layout/default"/>
    <dgm:cxn modelId="{B0E26599-EA12-4DA9-A0CC-532373350699}" type="presParOf" srcId="{750CD4F4-7D2B-4409-B7D1-9D549298E273}" destId="{87C21436-05E3-4FB1-BB2D-2BDC59E66EBE}" srcOrd="2" destOrd="0" presId="urn:microsoft.com/office/officeart/2005/8/layout/default"/>
    <dgm:cxn modelId="{618EAE63-B141-4C6C-A426-C9A1FC3B75C5}" type="presParOf" srcId="{750CD4F4-7D2B-4409-B7D1-9D549298E273}" destId="{CDE35DC2-99C6-4131-855D-93FD8C6292F5}" srcOrd="3" destOrd="0" presId="urn:microsoft.com/office/officeart/2005/8/layout/default"/>
    <dgm:cxn modelId="{12A396B0-7FE5-4C9E-B5C4-030277B370D7}" type="presParOf" srcId="{750CD4F4-7D2B-4409-B7D1-9D549298E273}" destId="{DB464885-70B1-4018-88E3-D79E31EEA0B5}"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BDF840-A1EF-4D8E-839D-CE06D6D2D623}" type="doc">
      <dgm:prSet loTypeId="urn:microsoft.com/office/officeart/2005/8/layout/cycle5" loCatId="cycle" qsTypeId="urn:microsoft.com/office/officeart/2005/8/quickstyle/3d1" qsCatId="3D" csTypeId="urn:microsoft.com/office/officeart/2005/8/colors/accent1_2" csCatId="accent1" phldr="1"/>
      <dgm:spPr/>
      <dgm:t>
        <a:bodyPr/>
        <a:lstStyle/>
        <a:p>
          <a:endParaRPr lang="en-GB"/>
        </a:p>
      </dgm:t>
    </dgm:pt>
    <dgm:pt modelId="{AC598DE0-09F3-4123-9EFD-75BBF3BAC46D}">
      <dgm:prSet phldrT="[Text]"/>
      <dgm:spPr/>
      <dgm:t>
        <a:bodyPr/>
        <a:lstStyle/>
        <a:p>
          <a:r>
            <a:rPr lang="en-GB" b="1" i="0" dirty="0">
              <a:solidFill>
                <a:schemeClr val="bg1"/>
              </a:solidFill>
              <a:effectLst/>
              <a:latin typeface="Söhne"/>
            </a:rPr>
            <a:t>Customer Places Order</a:t>
          </a:r>
          <a:endParaRPr lang="en-GB" dirty="0">
            <a:solidFill>
              <a:schemeClr val="bg1"/>
            </a:solidFill>
          </a:endParaRPr>
        </a:p>
      </dgm:t>
    </dgm:pt>
    <dgm:pt modelId="{EF9E7EF4-4CF2-44AE-A719-D202E120D6C1}" type="parTrans" cxnId="{A43FADED-668F-4EF4-9CF5-1C0C323CE086}">
      <dgm:prSet/>
      <dgm:spPr/>
      <dgm:t>
        <a:bodyPr/>
        <a:lstStyle/>
        <a:p>
          <a:endParaRPr lang="en-GB"/>
        </a:p>
      </dgm:t>
    </dgm:pt>
    <dgm:pt modelId="{0649A56B-8C73-4809-A3B2-7201D3827443}" type="sibTrans" cxnId="{A43FADED-668F-4EF4-9CF5-1C0C323CE086}">
      <dgm:prSet/>
      <dgm:spPr/>
      <dgm:t>
        <a:bodyPr/>
        <a:lstStyle/>
        <a:p>
          <a:endParaRPr lang="en-GB"/>
        </a:p>
      </dgm:t>
    </dgm:pt>
    <dgm:pt modelId="{1419D22C-897B-4930-B0AA-ABA1F65624C1}">
      <dgm:prSet phldrT="[Text]"/>
      <dgm:spPr/>
      <dgm:t>
        <a:bodyPr/>
        <a:lstStyle/>
        <a:p>
          <a:r>
            <a:rPr lang="en-GB" b="1" i="0" dirty="0">
              <a:solidFill>
                <a:schemeClr val="bg1"/>
              </a:solidFill>
              <a:effectLst/>
              <a:latin typeface="Söhne"/>
            </a:rPr>
            <a:t>Data Encryption</a:t>
          </a:r>
          <a:endParaRPr lang="en-GB" dirty="0">
            <a:solidFill>
              <a:schemeClr val="bg1"/>
            </a:solidFill>
          </a:endParaRPr>
        </a:p>
      </dgm:t>
    </dgm:pt>
    <dgm:pt modelId="{0E5E23DE-ED8B-44A2-AA4D-65AEDBD173F7}" type="parTrans" cxnId="{9FC1867F-5673-495B-9AE1-D36C9DAA425A}">
      <dgm:prSet/>
      <dgm:spPr/>
      <dgm:t>
        <a:bodyPr/>
        <a:lstStyle/>
        <a:p>
          <a:endParaRPr lang="en-GB"/>
        </a:p>
      </dgm:t>
    </dgm:pt>
    <dgm:pt modelId="{8F7C89FD-3903-4DE7-B96E-541A13BA947B}" type="sibTrans" cxnId="{9FC1867F-5673-495B-9AE1-D36C9DAA425A}">
      <dgm:prSet/>
      <dgm:spPr/>
      <dgm:t>
        <a:bodyPr/>
        <a:lstStyle/>
        <a:p>
          <a:endParaRPr lang="en-GB"/>
        </a:p>
      </dgm:t>
    </dgm:pt>
    <dgm:pt modelId="{F66731CF-99D1-42EA-B0F0-BBD5CFF8AB73}">
      <dgm:prSet phldrT="[Text]"/>
      <dgm:spPr/>
      <dgm:t>
        <a:bodyPr/>
        <a:lstStyle/>
        <a:p>
          <a:r>
            <a:rPr lang="en-GB" b="1" i="0" dirty="0">
              <a:solidFill>
                <a:schemeClr val="bg1"/>
              </a:solidFill>
              <a:effectLst/>
              <a:latin typeface="Söhne"/>
            </a:rPr>
            <a:t>Authorization Request</a:t>
          </a:r>
          <a:endParaRPr lang="en-GB" dirty="0">
            <a:solidFill>
              <a:schemeClr val="bg1"/>
            </a:solidFill>
          </a:endParaRPr>
        </a:p>
      </dgm:t>
    </dgm:pt>
    <dgm:pt modelId="{D4FD2DC6-CE40-4374-8BC4-E8BE9467935F}" type="parTrans" cxnId="{DB79C5FE-3F17-4EFF-874A-E565831150E8}">
      <dgm:prSet/>
      <dgm:spPr/>
      <dgm:t>
        <a:bodyPr/>
        <a:lstStyle/>
        <a:p>
          <a:endParaRPr lang="en-GB"/>
        </a:p>
      </dgm:t>
    </dgm:pt>
    <dgm:pt modelId="{DB9BD0B0-DA0E-454A-9917-A58F46016F4D}" type="sibTrans" cxnId="{DB79C5FE-3F17-4EFF-874A-E565831150E8}">
      <dgm:prSet/>
      <dgm:spPr/>
      <dgm:t>
        <a:bodyPr/>
        <a:lstStyle/>
        <a:p>
          <a:endParaRPr lang="en-GB"/>
        </a:p>
      </dgm:t>
    </dgm:pt>
    <dgm:pt modelId="{1B5629A4-42E0-4B44-A1D8-C87CB4ED83D4}">
      <dgm:prSet phldrT="[Text]"/>
      <dgm:spPr/>
      <dgm:t>
        <a:bodyPr/>
        <a:lstStyle/>
        <a:p>
          <a:r>
            <a:rPr lang="en-GB" b="1" i="0" dirty="0">
              <a:solidFill>
                <a:schemeClr val="bg1"/>
              </a:solidFill>
              <a:effectLst/>
              <a:latin typeface="Söhne"/>
            </a:rPr>
            <a:t>Authorization Approval</a:t>
          </a:r>
          <a:endParaRPr lang="en-GB" dirty="0">
            <a:solidFill>
              <a:schemeClr val="bg1"/>
            </a:solidFill>
          </a:endParaRPr>
        </a:p>
      </dgm:t>
    </dgm:pt>
    <dgm:pt modelId="{17C33CD0-4E01-4BB3-9215-90EA14DF8086}" type="parTrans" cxnId="{54BE9F05-DD9A-490D-846A-40AD94D73BF5}">
      <dgm:prSet/>
      <dgm:spPr/>
      <dgm:t>
        <a:bodyPr/>
        <a:lstStyle/>
        <a:p>
          <a:endParaRPr lang="en-GB"/>
        </a:p>
      </dgm:t>
    </dgm:pt>
    <dgm:pt modelId="{2BA7379F-4B71-48DB-8CA4-760A7D22FEE0}" type="sibTrans" cxnId="{54BE9F05-DD9A-490D-846A-40AD94D73BF5}">
      <dgm:prSet/>
      <dgm:spPr/>
      <dgm:t>
        <a:bodyPr/>
        <a:lstStyle/>
        <a:p>
          <a:endParaRPr lang="en-GB"/>
        </a:p>
      </dgm:t>
    </dgm:pt>
    <dgm:pt modelId="{FC8DF04C-7E58-4E86-8624-D61D88DE8F73}">
      <dgm:prSet phldrT="[Text]"/>
      <dgm:spPr/>
      <dgm:t>
        <a:bodyPr/>
        <a:lstStyle/>
        <a:p>
          <a:r>
            <a:rPr lang="en-GB" b="1" i="0" dirty="0">
              <a:solidFill>
                <a:schemeClr val="bg1"/>
              </a:solidFill>
              <a:effectLst/>
              <a:latin typeface="Söhne"/>
            </a:rPr>
            <a:t>Transaction Approved</a:t>
          </a:r>
          <a:endParaRPr lang="en-GB" dirty="0">
            <a:solidFill>
              <a:schemeClr val="bg1"/>
            </a:solidFill>
          </a:endParaRPr>
        </a:p>
      </dgm:t>
    </dgm:pt>
    <dgm:pt modelId="{82CB73EA-A002-4735-BD9C-5143B9B590C1}" type="parTrans" cxnId="{509B6718-DA04-451A-91BF-2293192D1D8A}">
      <dgm:prSet/>
      <dgm:spPr/>
      <dgm:t>
        <a:bodyPr/>
        <a:lstStyle/>
        <a:p>
          <a:endParaRPr lang="en-GB"/>
        </a:p>
      </dgm:t>
    </dgm:pt>
    <dgm:pt modelId="{6AC5671C-A636-4BFD-B5F4-B2A118C6F960}" type="sibTrans" cxnId="{509B6718-DA04-451A-91BF-2293192D1D8A}">
      <dgm:prSet/>
      <dgm:spPr/>
      <dgm:t>
        <a:bodyPr/>
        <a:lstStyle/>
        <a:p>
          <a:endParaRPr lang="en-GB"/>
        </a:p>
      </dgm:t>
    </dgm:pt>
    <dgm:pt modelId="{D67544B2-B655-4085-BB49-60DD60759DAC}" type="pres">
      <dgm:prSet presAssocID="{E7BDF840-A1EF-4D8E-839D-CE06D6D2D623}" presName="cycle" presStyleCnt="0">
        <dgm:presLayoutVars>
          <dgm:dir/>
          <dgm:resizeHandles val="exact"/>
        </dgm:presLayoutVars>
      </dgm:prSet>
      <dgm:spPr/>
    </dgm:pt>
    <dgm:pt modelId="{CA46471E-8193-44ED-90DD-104CDF862161}" type="pres">
      <dgm:prSet presAssocID="{AC598DE0-09F3-4123-9EFD-75BBF3BAC46D}" presName="node" presStyleLbl="node1" presStyleIdx="0" presStyleCnt="5">
        <dgm:presLayoutVars>
          <dgm:bulletEnabled val="1"/>
        </dgm:presLayoutVars>
      </dgm:prSet>
      <dgm:spPr/>
    </dgm:pt>
    <dgm:pt modelId="{F135C882-B265-40F2-A8FD-F82460103984}" type="pres">
      <dgm:prSet presAssocID="{AC598DE0-09F3-4123-9EFD-75BBF3BAC46D}" presName="spNode" presStyleCnt="0"/>
      <dgm:spPr/>
    </dgm:pt>
    <dgm:pt modelId="{67A94D74-1A8D-48D7-8C4D-D6011490F60F}" type="pres">
      <dgm:prSet presAssocID="{0649A56B-8C73-4809-A3B2-7201D3827443}" presName="sibTrans" presStyleLbl="sibTrans1D1" presStyleIdx="0" presStyleCnt="5"/>
      <dgm:spPr/>
    </dgm:pt>
    <dgm:pt modelId="{42A6A1BD-7D52-4369-82CC-0E598ABD50B1}" type="pres">
      <dgm:prSet presAssocID="{1419D22C-897B-4930-B0AA-ABA1F65624C1}" presName="node" presStyleLbl="node1" presStyleIdx="1" presStyleCnt="5">
        <dgm:presLayoutVars>
          <dgm:bulletEnabled val="1"/>
        </dgm:presLayoutVars>
      </dgm:prSet>
      <dgm:spPr/>
    </dgm:pt>
    <dgm:pt modelId="{CD65E003-8679-4C1D-9C55-70C98ABC05D3}" type="pres">
      <dgm:prSet presAssocID="{1419D22C-897B-4930-B0AA-ABA1F65624C1}" presName="spNode" presStyleCnt="0"/>
      <dgm:spPr/>
    </dgm:pt>
    <dgm:pt modelId="{5AE54C94-DC26-410A-802C-B4907A0E64A5}" type="pres">
      <dgm:prSet presAssocID="{8F7C89FD-3903-4DE7-B96E-541A13BA947B}" presName="sibTrans" presStyleLbl="sibTrans1D1" presStyleIdx="1" presStyleCnt="5"/>
      <dgm:spPr/>
    </dgm:pt>
    <dgm:pt modelId="{D3F614A3-8415-4F5B-8B78-3D0601583391}" type="pres">
      <dgm:prSet presAssocID="{F66731CF-99D1-42EA-B0F0-BBD5CFF8AB73}" presName="node" presStyleLbl="node1" presStyleIdx="2" presStyleCnt="5">
        <dgm:presLayoutVars>
          <dgm:bulletEnabled val="1"/>
        </dgm:presLayoutVars>
      </dgm:prSet>
      <dgm:spPr/>
    </dgm:pt>
    <dgm:pt modelId="{156D6E3B-2050-45AC-A1E5-0FF8EFD05312}" type="pres">
      <dgm:prSet presAssocID="{F66731CF-99D1-42EA-B0F0-BBD5CFF8AB73}" presName="spNode" presStyleCnt="0"/>
      <dgm:spPr/>
    </dgm:pt>
    <dgm:pt modelId="{D12355E0-B79D-4938-B3BD-C3B94CD2665A}" type="pres">
      <dgm:prSet presAssocID="{DB9BD0B0-DA0E-454A-9917-A58F46016F4D}" presName="sibTrans" presStyleLbl="sibTrans1D1" presStyleIdx="2" presStyleCnt="5"/>
      <dgm:spPr/>
    </dgm:pt>
    <dgm:pt modelId="{833A7220-8C70-4CD3-9242-0612DC51DB28}" type="pres">
      <dgm:prSet presAssocID="{1B5629A4-42E0-4B44-A1D8-C87CB4ED83D4}" presName="node" presStyleLbl="node1" presStyleIdx="3" presStyleCnt="5">
        <dgm:presLayoutVars>
          <dgm:bulletEnabled val="1"/>
        </dgm:presLayoutVars>
      </dgm:prSet>
      <dgm:spPr/>
    </dgm:pt>
    <dgm:pt modelId="{897911C6-9A76-49F6-BC06-2DDB528D62D9}" type="pres">
      <dgm:prSet presAssocID="{1B5629A4-42E0-4B44-A1D8-C87CB4ED83D4}" presName="spNode" presStyleCnt="0"/>
      <dgm:spPr/>
    </dgm:pt>
    <dgm:pt modelId="{DC50573C-C075-44AC-B640-AAEAD9F2C617}" type="pres">
      <dgm:prSet presAssocID="{2BA7379F-4B71-48DB-8CA4-760A7D22FEE0}" presName="sibTrans" presStyleLbl="sibTrans1D1" presStyleIdx="3" presStyleCnt="5"/>
      <dgm:spPr/>
    </dgm:pt>
    <dgm:pt modelId="{B0E23654-4BAC-4976-AACF-302B314DFDAD}" type="pres">
      <dgm:prSet presAssocID="{FC8DF04C-7E58-4E86-8624-D61D88DE8F73}" presName="node" presStyleLbl="node1" presStyleIdx="4" presStyleCnt="5">
        <dgm:presLayoutVars>
          <dgm:bulletEnabled val="1"/>
        </dgm:presLayoutVars>
      </dgm:prSet>
      <dgm:spPr/>
    </dgm:pt>
    <dgm:pt modelId="{986FBC83-71B3-4A5B-9B0C-95B64A4D5C66}" type="pres">
      <dgm:prSet presAssocID="{FC8DF04C-7E58-4E86-8624-D61D88DE8F73}" presName="spNode" presStyleCnt="0"/>
      <dgm:spPr/>
    </dgm:pt>
    <dgm:pt modelId="{4B1136C5-7BDB-4D02-B9C6-29547B931ADE}" type="pres">
      <dgm:prSet presAssocID="{6AC5671C-A636-4BFD-B5F4-B2A118C6F960}" presName="sibTrans" presStyleLbl="sibTrans1D1" presStyleIdx="4" presStyleCnt="5"/>
      <dgm:spPr/>
    </dgm:pt>
  </dgm:ptLst>
  <dgm:cxnLst>
    <dgm:cxn modelId="{54BE9F05-DD9A-490D-846A-40AD94D73BF5}" srcId="{E7BDF840-A1EF-4D8E-839D-CE06D6D2D623}" destId="{1B5629A4-42E0-4B44-A1D8-C87CB4ED83D4}" srcOrd="3" destOrd="0" parTransId="{17C33CD0-4E01-4BB3-9215-90EA14DF8086}" sibTransId="{2BA7379F-4B71-48DB-8CA4-760A7D22FEE0}"/>
    <dgm:cxn modelId="{C09A3B11-55E8-479B-A286-AB934B16DE32}" type="presOf" srcId="{8F7C89FD-3903-4DE7-B96E-541A13BA947B}" destId="{5AE54C94-DC26-410A-802C-B4907A0E64A5}" srcOrd="0" destOrd="0" presId="urn:microsoft.com/office/officeart/2005/8/layout/cycle5"/>
    <dgm:cxn modelId="{17F17916-2588-4CF1-9FC5-F09CD0803E35}" type="presOf" srcId="{DB9BD0B0-DA0E-454A-9917-A58F46016F4D}" destId="{D12355E0-B79D-4938-B3BD-C3B94CD2665A}" srcOrd="0" destOrd="0" presId="urn:microsoft.com/office/officeart/2005/8/layout/cycle5"/>
    <dgm:cxn modelId="{509B6718-DA04-451A-91BF-2293192D1D8A}" srcId="{E7BDF840-A1EF-4D8E-839D-CE06D6D2D623}" destId="{FC8DF04C-7E58-4E86-8624-D61D88DE8F73}" srcOrd="4" destOrd="0" parTransId="{82CB73EA-A002-4735-BD9C-5143B9B590C1}" sibTransId="{6AC5671C-A636-4BFD-B5F4-B2A118C6F960}"/>
    <dgm:cxn modelId="{8DF0673B-1389-42CE-8F85-802DAF589F53}" type="presOf" srcId="{AC598DE0-09F3-4123-9EFD-75BBF3BAC46D}" destId="{CA46471E-8193-44ED-90DD-104CDF862161}" srcOrd="0" destOrd="0" presId="urn:microsoft.com/office/officeart/2005/8/layout/cycle5"/>
    <dgm:cxn modelId="{BBC8516B-4204-4306-8DD2-1ECB8E6B100D}" type="presOf" srcId="{2BA7379F-4B71-48DB-8CA4-760A7D22FEE0}" destId="{DC50573C-C075-44AC-B640-AAEAD9F2C617}" srcOrd="0" destOrd="0" presId="urn:microsoft.com/office/officeart/2005/8/layout/cycle5"/>
    <dgm:cxn modelId="{C4A94757-1B3E-4C07-8E44-41CB2D9DD145}" type="presOf" srcId="{6AC5671C-A636-4BFD-B5F4-B2A118C6F960}" destId="{4B1136C5-7BDB-4D02-B9C6-29547B931ADE}" srcOrd="0" destOrd="0" presId="urn:microsoft.com/office/officeart/2005/8/layout/cycle5"/>
    <dgm:cxn modelId="{010DCC77-0B1A-409A-A71B-672514A196CE}" type="presOf" srcId="{0649A56B-8C73-4809-A3B2-7201D3827443}" destId="{67A94D74-1A8D-48D7-8C4D-D6011490F60F}" srcOrd="0" destOrd="0" presId="urn:microsoft.com/office/officeart/2005/8/layout/cycle5"/>
    <dgm:cxn modelId="{A23B2E5A-37BE-462F-8232-B355E7187074}" type="presOf" srcId="{1B5629A4-42E0-4B44-A1D8-C87CB4ED83D4}" destId="{833A7220-8C70-4CD3-9242-0612DC51DB28}" srcOrd="0" destOrd="0" presId="urn:microsoft.com/office/officeart/2005/8/layout/cycle5"/>
    <dgm:cxn modelId="{9FC1867F-5673-495B-9AE1-D36C9DAA425A}" srcId="{E7BDF840-A1EF-4D8E-839D-CE06D6D2D623}" destId="{1419D22C-897B-4930-B0AA-ABA1F65624C1}" srcOrd="1" destOrd="0" parTransId="{0E5E23DE-ED8B-44A2-AA4D-65AEDBD173F7}" sibTransId="{8F7C89FD-3903-4DE7-B96E-541A13BA947B}"/>
    <dgm:cxn modelId="{E79A2397-EFDC-4E8C-AC8A-92082AE2DE73}" type="presOf" srcId="{E7BDF840-A1EF-4D8E-839D-CE06D6D2D623}" destId="{D67544B2-B655-4085-BB49-60DD60759DAC}" srcOrd="0" destOrd="0" presId="urn:microsoft.com/office/officeart/2005/8/layout/cycle5"/>
    <dgm:cxn modelId="{849D17B2-1406-4321-B38B-6C5AD16700EB}" type="presOf" srcId="{F66731CF-99D1-42EA-B0F0-BBD5CFF8AB73}" destId="{D3F614A3-8415-4F5B-8B78-3D0601583391}" srcOrd="0" destOrd="0" presId="urn:microsoft.com/office/officeart/2005/8/layout/cycle5"/>
    <dgm:cxn modelId="{A43FADED-668F-4EF4-9CF5-1C0C323CE086}" srcId="{E7BDF840-A1EF-4D8E-839D-CE06D6D2D623}" destId="{AC598DE0-09F3-4123-9EFD-75BBF3BAC46D}" srcOrd="0" destOrd="0" parTransId="{EF9E7EF4-4CF2-44AE-A719-D202E120D6C1}" sibTransId="{0649A56B-8C73-4809-A3B2-7201D3827443}"/>
    <dgm:cxn modelId="{E0D76EEE-7B28-4D6D-A7E1-7DF87394CD5B}" type="presOf" srcId="{1419D22C-897B-4930-B0AA-ABA1F65624C1}" destId="{42A6A1BD-7D52-4369-82CC-0E598ABD50B1}" srcOrd="0" destOrd="0" presId="urn:microsoft.com/office/officeart/2005/8/layout/cycle5"/>
    <dgm:cxn modelId="{BF6A3EF0-B6C5-48DA-B659-26F9D81B93A8}" type="presOf" srcId="{FC8DF04C-7E58-4E86-8624-D61D88DE8F73}" destId="{B0E23654-4BAC-4976-AACF-302B314DFDAD}" srcOrd="0" destOrd="0" presId="urn:microsoft.com/office/officeart/2005/8/layout/cycle5"/>
    <dgm:cxn modelId="{DB79C5FE-3F17-4EFF-874A-E565831150E8}" srcId="{E7BDF840-A1EF-4D8E-839D-CE06D6D2D623}" destId="{F66731CF-99D1-42EA-B0F0-BBD5CFF8AB73}" srcOrd="2" destOrd="0" parTransId="{D4FD2DC6-CE40-4374-8BC4-E8BE9467935F}" sibTransId="{DB9BD0B0-DA0E-454A-9917-A58F46016F4D}"/>
    <dgm:cxn modelId="{B1A3D285-D492-42DD-91B3-CD5292FFE2B8}" type="presParOf" srcId="{D67544B2-B655-4085-BB49-60DD60759DAC}" destId="{CA46471E-8193-44ED-90DD-104CDF862161}" srcOrd="0" destOrd="0" presId="urn:microsoft.com/office/officeart/2005/8/layout/cycle5"/>
    <dgm:cxn modelId="{80398352-3BDE-46C2-9952-68CBCFB00F55}" type="presParOf" srcId="{D67544B2-B655-4085-BB49-60DD60759DAC}" destId="{F135C882-B265-40F2-A8FD-F82460103984}" srcOrd="1" destOrd="0" presId="urn:microsoft.com/office/officeart/2005/8/layout/cycle5"/>
    <dgm:cxn modelId="{E2A20C2C-E59C-47AB-B616-05342E0B6825}" type="presParOf" srcId="{D67544B2-B655-4085-BB49-60DD60759DAC}" destId="{67A94D74-1A8D-48D7-8C4D-D6011490F60F}" srcOrd="2" destOrd="0" presId="urn:microsoft.com/office/officeart/2005/8/layout/cycle5"/>
    <dgm:cxn modelId="{F31D148D-8ED1-48CA-969F-139A4F06621A}" type="presParOf" srcId="{D67544B2-B655-4085-BB49-60DD60759DAC}" destId="{42A6A1BD-7D52-4369-82CC-0E598ABD50B1}" srcOrd="3" destOrd="0" presId="urn:microsoft.com/office/officeart/2005/8/layout/cycle5"/>
    <dgm:cxn modelId="{C210FBDF-760A-437B-928A-3746BC20BA26}" type="presParOf" srcId="{D67544B2-B655-4085-BB49-60DD60759DAC}" destId="{CD65E003-8679-4C1D-9C55-70C98ABC05D3}" srcOrd="4" destOrd="0" presId="urn:microsoft.com/office/officeart/2005/8/layout/cycle5"/>
    <dgm:cxn modelId="{D2310338-8BE4-476F-81FA-6C99FA52AAA0}" type="presParOf" srcId="{D67544B2-B655-4085-BB49-60DD60759DAC}" destId="{5AE54C94-DC26-410A-802C-B4907A0E64A5}" srcOrd="5" destOrd="0" presId="urn:microsoft.com/office/officeart/2005/8/layout/cycle5"/>
    <dgm:cxn modelId="{2DC75DAA-D694-435E-92CA-86282453DC2E}" type="presParOf" srcId="{D67544B2-B655-4085-BB49-60DD60759DAC}" destId="{D3F614A3-8415-4F5B-8B78-3D0601583391}" srcOrd="6" destOrd="0" presId="urn:microsoft.com/office/officeart/2005/8/layout/cycle5"/>
    <dgm:cxn modelId="{0CC220C0-6677-4EBC-8713-2C7F5BE57010}" type="presParOf" srcId="{D67544B2-B655-4085-BB49-60DD60759DAC}" destId="{156D6E3B-2050-45AC-A1E5-0FF8EFD05312}" srcOrd="7" destOrd="0" presId="urn:microsoft.com/office/officeart/2005/8/layout/cycle5"/>
    <dgm:cxn modelId="{AFB431FB-4794-4DBB-BC59-F99232092F7F}" type="presParOf" srcId="{D67544B2-B655-4085-BB49-60DD60759DAC}" destId="{D12355E0-B79D-4938-B3BD-C3B94CD2665A}" srcOrd="8" destOrd="0" presId="urn:microsoft.com/office/officeart/2005/8/layout/cycle5"/>
    <dgm:cxn modelId="{CD1EC302-8C1E-436A-9277-336C85C2B4FB}" type="presParOf" srcId="{D67544B2-B655-4085-BB49-60DD60759DAC}" destId="{833A7220-8C70-4CD3-9242-0612DC51DB28}" srcOrd="9" destOrd="0" presId="urn:microsoft.com/office/officeart/2005/8/layout/cycle5"/>
    <dgm:cxn modelId="{23007010-38DE-4624-8BB0-EC21B9DEF359}" type="presParOf" srcId="{D67544B2-B655-4085-BB49-60DD60759DAC}" destId="{897911C6-9A76-49F6-BC06-2DDB528D62D9}" srcOrd="10" destOrd="0" presId="urn:microsoft.com/office/officeart/2005/8/layout/cycle5"/>
    <dgm:cxn modelId="{1FB368F1-CD2F-4A74-9067-A4A019649C07}" type="presParOf" srcId="{D67544B2-B655-4085-BB49-60DD60759DAC}" destId="{DC50573C-C075-44AC-B640-AAEAD9F2C617}" srcOrd="11" destOrd="0" presId="urn:microsoft.com/office/officeart/2005/8/layout/cycle5"/>
    <dgm:cxn modelId="{BDB5803A-7115-4A29-8513-4F9CE9173242}" type="presParOf" srcId="{D67544B2-B655-4085-BB49-60DD60759DAC}" destId="{B0E23654-4BAC-4976-AACF-302B314DFDAD}" srcOrd="12" destOrd="0" presId="urn:microsoft.com/office/officeart/2005/8/layout/cycle5"/>
    <dgm:cxn modelId="{04466A92-5CD7-49ED-8020-9F00890CA7C0}" type="presParOf" srcId="{D67544B2-B655-4085-BB49-60DD60759DAC}" destId="{986FBC83-71B3-4A5B-9B0C-95B64A4D5C66}" srcOrd="13" destOrd="0" presId="urn:microsoft.com/office/officeart/2005/8/layout/cycle5"/>
    <dgm:cxn modelId="{25B193AF-1DF5-4F92-9E3F-C03F295CC76F}" type="presParOf" srcId="{D67544B2-B655-4085-BB49-60DD60759DAC}" destId="{4B1136C5-7BDB-4D02-B9C6-29547B931ADE}"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166D4C-070A-46A8-BD65-EB3F1FBC9D61}"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7F4E47A5-0CD8-4297-A52D-ED0002B5CA24}">
      <dgm:prSet phldrT="[Text]"/>
      <dgm:spPr/>
      <dgm:t>
        <a:bodyPr/>
        <a:lstStyle/>
        <a:p>
          <a:r>
            <a:rPr lang="en-GB" b="1" i="0" dirty="0">
              <a:solidFill>
                <a:schemeClr val="bg1"/>
              </a:solidFill>
              <a:effectLst/>
              <a:latin typeface="Söhne"/>
            </a:rPr>
            <a:t>PayPal</a:t>
          </a:r>
          <a:endParaRPr lang="en-GB" dirty="0">
            <a:solidFill>
              <a:schemeClr val="bg1"/>
            </a:solidFill>
          </a:endParaRPr>
        </a:p>
      </dgm:t>
    </dgm:pt>
    <dgm:pt modelId="{CCA69542-3DF4-41E7-82D3-CFD439FB1B5B}" type="parTrans" cxnId="{E5CD314E-C8F3-4E56-BBE4-7FD92E685B14}">
      <dgm:prSet/>
      <dgm:spPr/>
      <dgm:t>
        <a:bodyPr/>
        <a:lstStyle/>
        <a:p>
          <a:endParaRPr lang="en-GB"/>
        </a:p>
      </dgm:t>
    </dgm:pt>
    <dgm:pt modelId="{F3AEA731-C399-4CD3-860C-0DAAB7CDAD4F}" type="sibTrans" cxnId="{E5CD314E-C8F3-4E56-BBE4-7FD92E685B14}">
      <dgm:prSet/>
      <dgm:spPr/>
      <dgm:t>
        <a:bodyPr/>
        <a:lstStyle/>
        <a:p>
          <a:endParaRPr lang="en-GB"/>
        </a:p>
      </dgm:t>
    </dgm:pt>
    <dgm:pt modelId="{CB46170B-B734-4E38-8158-862D2BAC7024}">
      <dgm:prSet phldrT="[Text]"/>
      <dgm:spPr/>
      <dgm:t>
        <a:bodyPr/>
        <a:lstStyle/>
        <a:p>
          <a:r>
            <a:rPr lang="en-GB" b="1" i="0" dirty="0">
              <a:solidFill>
                <a:schemeClr val="bg1"/>
              </a:solidFill>
              <a:effectLst/>
              <a:latin typeface="Söhne"/>
            </a:rPr>
            <a:t>Stripe</a:t>
          </a:r>
          <a:endParaRPr lang="en-GB" dirty="0">
            <a:solidFill>
              <a:schemeClr val="bg1"/>
            </a:solidFill>
          </a:endParaRPr>
        </a:p>
      </dgm:t>
    </dgm:pt>
    <dgm:pt modelId="{A101792E-793E-47BE-A9AB-5ED6D9D89006}" type="parTrans" cxnId="{49BE11EA-838E-4FAF-B65E-E3F5CD5577F7}">
      <dgm:prSet/>
      <dgm:spPr/>
      <dgm:t>
        <a:bodyPr/>
        <a:lstStyle/>
        <a:p>
          <a:endParaRPr lang="en-GB"/>
        </a:p>
      </dgm:t>
    </dgm:pt>
    <dgm:pt modelId="{3D1C2501-A821-45FD-9FDA-F4058640510E}" type="sibTrans" cxnId="{49BE11EA-838E-4FAF-B65E-E3F5CD5577F7}">
      <dgm:prSet/>
      <dgm:spPr/>
      <dgm:t>
        <a:bodyPr/>
        <a:lstStyle/>
        <a:p>
          <a:endParaRPr lang="en-GB"/>
        </a:p>
      </dgm:t>
    </dgm:pt>
    <dgm:pt modelId="{0B1D2F49-3385-4545-A670-E1524BAB1B24}">
      <dgm:prSet phldrT="[Text]"/>
      <dgm:spPr/>
      <dgm:t>
        <a:bodyPr/>
        <a:lstStyle/>
        <a:p>
          <a:r>
            <a:rPr lang="en-GB" b="1" i="0" dirty="0">
              <a:solidFill>
                <a:schemeClr val="bg1"/>
              </a:solidFill>
              <a:effectLst/>
              <a:latin typeface="Söhne"/>
            </a:rPr>
            <a:t>Square</a:t>
          </a:r>
          <a:endParaRPr lang="en-GB" dirty="0">
            <a:solidFill>
              <a:schemeClr val="bg1"/>
            </a:solidFill>
          </a:endParaRPr>
        </a:p>
      </dgm:t>
    </dgm:pt>
    <dgm:pt modelId="{68CA6C5D-6400-443B-95AA-3884F56B3F8E}" type="parTrans" cxnId="{8907B5D6-278F-435E-81E3-B583EEE15D7A}">
      <dgm:prSet/>
      <dgm:spPr/>
      <dgm:t>
        <a:bodyPr/>
        <a:lstStyle/>
        <a:p>
          <a:endParaRPr lang="en-GB"/>
        </a:p>
      </dgm:t>
    </dgm:pt>
    <dgm:pt modelId="{EFA5319B-E879-4D07-8627-6BA0B5BCC080}" type="sibTrans" cxnId="{8907B5D6-278F-435E-81E3-B583EEE15D7A}">
      <dgm:prSet/>
      <dgm:spPr/>
      <dgm:t>
        <a:bodyPr/>
        <a:lstStyle/>
        <a:p>
          <a:endParaRPr lang="en-GB"/>
        </a:p>
      </dgm:t>
    </dgm:pt>
    <dgm:pt modelId="{4DDBA079-5AF8-42E7-8338-2113F53F7459}">
      <dgm:prSet phldrT="[Text]"/>
      <dgm:spPr/>
      <dgm:t>
        <a:bodyPr/>
        <a:lstStyle/>
        <a:p>
          <a:r>
            <a:rPr lang="en-GB" b="1" i="0" dirty="0">
              <a:solidFill>
                <a:schemeClr val="bg1"/>
              </a:solidFill>
              <a:effectLst/>
              <a:latin typeface="Söhne"/>
            </a:rPr>
            <a:t>Authorize.Net</a:t>
          </a:r>
          <a:endParaRPr lang="en-GB" dirty="0">
            <a:solidFill>
              <a:schemeClr val="bg1"/>
            </a:solidFill>
          </a:endParaRPr>
        </a:p>
      </dgm:t>
    </dgm:pt>
    <dgm:pt modelId="{A8BCDB9C-2AC0-4A7C-8E59-A6555E5A34A0}" type="parTrans" cxnId="{AFBD25D1-FBCE-47FD-834A-C432ECC4F941}">
      <dgm:prSet/>
      <dgm:spPr/>
      <dgm:t>
        <a:bodyPr/>
        <a:lstStyle/>
        <a:p>
          <a:endParaRPr lang="en-GB"/>
        </a:p>
      </dgm:t>
    </dgm:pt>
    <dgm:pt modelId="{DFC6C7F0-1E36-46B9-88AB-39DD982944FC}" type="sibTrans" cxnId="{AFBD25D1-FBCE-47FD-834A-C432ECC4F941}">
      <dgm:prSet/>
      <dgm:spPr/>
      <dgm:t>
        <a:bodyPr/>
        <a:lstStyle/>
        <a:p>
          <a:endParaRPr lang="en-GB"/>
        </a:p>
      </dgm:t>
    </dgm:pt>
    <dgm:pt modelId="{83D816BA-50AE-41B7-AB52-C2F957A83B7F}" type="pres">
      <dgm:prSet presAssocID="{85166D4C-070A-46A8-BD65-EB3F1FBC9D61}" presName="diagram" presStyleCnt="0">
        <dgm:presLayoutVars>
          <dgm:dir/>
          <dgm:resizeHandles val="exact"/>
        </dgm:presLayoutVars>
      </dgm:prSet>
      <dgm:spPr/>
    </dgm:pt>
    <dgm:pt modelId="{85C89A5A-70C4-4BD6-8642-8888892B799F}" type="pres">
      <dgm:prSet presAssocID="{7F4E47A5-0CD8-4297-A52D-ED0002B5CA24}" presName="node" presStyleLbl="node1" presStyleIdx="0" presStyleCnt="4">
        <dgm:presLayoutVars>
          <dgm:bulletEnabled val="1"/>
        </dgm:presLayoutVars>
      </dgm:prSet>
      <dgm:spPr/>
    </dgm:pt>
    <dgm:pt modelId="{2F423BDC-C573-467A-BAF5-719320EF236B}" type="pres">
      <dgm:prSet presAssocID="{F3AEA731-C399-4CD3-860C-0DAAB7CDAD4F}" presName="sibTrans" presStyleCnt="0"/>
      <dgm:spPr/>
    </dgm:pt>
    <dgm:pt modelId="{2679DA98-CF07-46EF-8C87-58C6DC4E8000}" type="pres">
      <dgm:prSet presAssocID="{CB46170B-B734-4E38-8158-862D2BAC7024}" presName="node" presStyleLbl="node1" presStyleIdx="1" presStyleCnt="4">
        <dgm:presLayoutVars>
          <dgm:bulletEnabled val="1"/>
        </dgm:presLayoutVars>
      </dgm:prSet>
      <dgm:spPr/>
    </dgm:pt>
    <dgm:pt modelId="{77E29D9F-8586-434F-BCF1-6FBBE11F9BDD}" type="pres">
      <dgm:prSet presAssocID="{3D1C2501-A821-45FD-9FDA-F4058640510E}" presName="sibTrans" presStyleCnt="0"/>
      <dgm:spPr/>
    </dgm:pt>
    <dgm:pt modelId="{F01439EC-AB0F-45A3-AD91-43B9EAB6D423}" type="pres">
      <dgm:prSet presAssocID="{0B1D2F49-3385-4545-A670-E1524BAB1B24}" presName="node" presStyleLbl="node1" presStyleIdx="2" presStyleCnt="4">
        <dgm:presLayoutVars>
          <dgm:bulletEnabled val="1"/>
        </dgm:presLayoutVars>
      </dgm:prSet>
      <dgm:spPr/>
    </dgm:pt>
    <dgm:pt modelId="{71A6CC47-8857-4654-8DE4-249F2F2820EA}" type="pres">
      <dgm:prSet presAssocID="{EFA5319B-E879-4D07-8627-6BA0B5BCC080}" presName="sibTrans" presStyleCnt="0"/>
      <dgm:spPr/>
    </dgm:pt>
    <dgm:pt modelId="{CD03BDED-A8DF-43AE-A759-DF04851F5AC9}" type="pres">
      <dgm:prSet presAssocID="{4DDBA079-5AF8-42E7-8338-2113F53F7459}" presName="node" presStyleLbl="node1" presStyleIdx="3" presStyleCnt="4">
        <dgm:presLayoutVars>
          <dgm:bulletEnabled val="1"/>
        </dgm:presLayoutVars>
      </dgm:prSet>
      <dgm:spPr/>
    </dgm:pt>
  </dgm:ptLst>
  <dgm:cxnLst>
    <dgm:cxn modelId="{6631B12C-300F-41DD-8C06-217013D3E14E}" type="presOf" srcId="{CB46170B-B734-4E38-8158-862D2BAC7024}" destId="{2679DA98-CF07-46EF-8C87-58C6DC4E8000}" srcOrd="0" destOrd="0" presId="urn:microsoft.com/office/officeart/2005/8/layout/default"/>
    <dgm:cxn modelId="{3AA9D431-90CD-4C8E-97BC-EB6007251A93}" type="presOf" srcId="{0B1D2F49-3385-4545-A670-E1524BAB1B24}" destId="{F01439EC-AB0F-45A3-AD91-43B9EAB6D423}" srcOrd="0" destOrd="0" presId="urn:microsoft.com/office/officeart/2005/8/layout/default"/>
    <dgm:cxn modelId="{0340D75E-6835-40B5-B230-D3B23E81C4CA}" type="presOf" srcId="{4DDBA079-5AF8-42E7-8338-2113F53F7459}" destId="{CD03BDED-A8DF-43AE-A759-DF04851F5AC9}" srcOrd="0" destOrd="0" presId="urn:microsoft.com/office/officeart/2005/8/layout/default"/>
    <dgm:cxn modelId="{E5CD314E-C8F3-4E56-BBE4-7FD92E685B14}" srcId="{85166D4C-070A-46A8-BD65-EB3F1FBC9D61}" destId="{7F4E47A5-0CD8-4297-A52D-ED0002B5CA24}" srcOrd="0" destOrd="0" parTransId="{CCA69542-3DF4-41E7-82D3-CFD439FB1B5B}" sibTransId="{F3AEA731-C399-4CD3-860C-0DAAB7CDAD4F}"/>
    <dgm:cxn modelId="{F4411FB7-E2DB-463C-9A66-851B9581B1D6}" type="presOf" srcId="{7F4E47A5-0CD8-4297-A52D-ED0002B5CA24}" destId="{85C89A5A-70C4-4BD6-8642-8888892B799F}" srcOrd="0" destOrd="0" presId="urn:microsoft.com/office/officeart/2005/8/layout/default"/>
    <dgm:cxn modelId="{434E17BB-4AA7-4899-8EB2-AECB9C354227}" type="presOf" srcId="{85166D4C-070A-46A8-BD65-EB3F1FBC9D61}" destId="{83D816BA-50AE-41B7-AB52-C2F957A83B7F}" srcOrd="0" destOrd="0" presId="urn:microsoft.com/office/officeart/2005/8/layout/default"/>
    <dgm:cxn modelId="{AFBD25D1-FBCE-47FD-834A-C432ECC4F941}" srcId="{85166D4C-070A-46A8-BD65-EB3F1FBC9D61}" destId="{4DDBA079-5AF8-42E7-8338-2113F53F7459}" srcOrd="3" destOrd="0" parTransId="{A8BCDB9C-2AC0-4A7C-8E59-A6555E5A34A0}" sibTransId="{DFC6C7F0-1E36-46B9-88AB-39DD982944FC}"/>
    <dgm:cxn modelId="{8907B5D6-278F-435E-81E3-B583EEE15D7A}" srcId="{85166D4C-070A-46A8-BD65-EB3F1FBC9D61}" destId="{0B1D2F49-3385-4545-A670-E1524BAB1B24}" srcOrd="2" destOrd="0" parTransId="{68CA6C5D-6400-443B-95AA-3884F56B3F8E}" sibTransId="{EFA5319B-E879-4D07-8627-6BA0B5BCC080}"/>
    <dgm:cxn modelId="{49BE11EA-838E-4FAF-B65E-E3F5CD5577F7}" srcId="{85166D4C-070A-46A8-BD65-EB3F1FBC9D61}" destId="{CB46170B-B734-4E38-8158-862D2BAC7024}" srcOrd="1" destOrd="0" parTransId="{A101792E-793E-47BE-A9AB-5ED6D9D89006}" sibTransId="{3D1C2501-A821-45FD-9FDA-F4058640510E}"/>
    <dgm:cxn modelId="{0CAE18EF-8327-4F58-840C-867418C0D842}" type="presParOf" srcId="{83D816BA-50AE-41B7-AB52-C2F957A83B7F}" destId="{85C89A5A-70C4-4BD6-8642-8888892B799F}" srcOrd="0" destOrd="0" presId="urn:microsoft.com/office/officeart/2005/8/layout/default"/>
    <dgm:cxn modelId="{E129E980-CB70-49F0-B5F7-8D81DD13EC9B}" type="presParOf" srcId="{83D816BA-50AE-41B7-AB52-C2F957A83B7F}" destId="{2F423BDC-C573-467A-BAF5-719320EF236B}" srcOrd="1" destOrd="0" presId="urn:microsoft.com/office/officeart/2005/8/layout/default"/>
    <dgm:cxn modelId="{0A309CA0-964B-4AC7-8B88-EDC1FFF076DD}" type="presParOf" srcId="{83D816BA-50AE-41B7-AB52-C2F957A83B7F}" destId="{2679DA98-CF07-46EF-8C87-58C6DC4E8000}" srcOrd="2" destOrd="0" presId="urn:microsoft.com/office/officeart/2005/8/layout/default"/>
    <dgm:cxn modelId="{D432EF88-4298-4229-B22E-80B966659676}" type="presParOf" srcId="{83D816BA-50AE-41B7-AB52-C2F957A83B7F}" destId="{77E29D9F-8586-434F-BCF1-6FBBE11F9BDD}" srcOrd="3" destOrd="0" presId="urn:microsoft.com/office/officeart/2005/8/layout/default"/>
    <dgm:cxn modelId="{956EA962-CAF5-4B33-B30E-6488522C9BCD}" type="presParOf" srcId="{83D816BA-50AE-41B7-AB52-C2F957A83B7F}" destId="{F01439EC-AB0F-45A3-AD91-43B9EAB6D423}" srcOrd="4" destOrd="0" presId="urn:microsoft.com/office/officeart/2005/8/layout/default"/>
    <dgm:cxn modelId="{82DFF678-2CA5-43D4-9739-1387D7C135C5}" type="presParOf" srcId="{83D816BA-50AE-41B7-AB52-C2F957A83B7F}" destId="{71A6CC47-8857-4654-8DE4-249F2F2820EA}" srcOrd="5" destOrd="0" presId="urn:microsoft.com/office/officeart/2005/8/layout/default"/>
    <dgm:cxn modelId="{882B57C8-1E05-43B8-A8D4-D1D3718DE687}" type="presParOf" srcId="{83D816BA-50AE-41B7-AB52-C2F957A83B7F}" destId="{CD03BDED-A8DF-43AE-A759-DF04851F5AC9}"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0FACB-3580-4FF0-8FA9-52C9C27A470E}">
      <dsp:nvSpPr>
        <dsp:cNvPr id="0" name=""/>
        <dsp:cNvSpPr/>
      </dsp:nvSpPr>
      <dsp:spPr>
        <a:xfrm>
          <a:off x="0" y="564530"/>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Business-to-Consumer (B2C) </a:t>
          </a:r>
          <a:endParaRPr lang="en-GB" sz="2100" b="1" kern="1200" dirty="0">
            <a:solidFill>
              <a:schemeClr val="bg1"/>
            </a:solidFill>
          </a:endParaRPr>
        </a:p>
      </dsp:txBody>
      <dsp:txXfrm>
        <a:off x="0" y="564530"/>
        <a:ext cx="2257644" cy="1354587"/>
      </dsp:txXfrm>
    </dsp:sp>
    <dsp:sp modelId="{B9287696-CA44-4CF9-AD92-7A4C98FC04EF}">
      <dsp:nvSpPr>
        <dsp:cNvPr id="0" name=""/>
        <dsp:cNvSpPr/>
      </dsp:nvSpPr>
      <dsp:spPr>
        <a:xfrm>
          <a:off x="2483409" y="564530"/>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Business-to-Business (B2B) </a:t>
          </a:r>
          <a:endParaRPr lang="en-GB" sz="2100" b="1" kern="1200" dirty="0">
            <a:solidFill>
              <a:schemeClr val="bg1"/>
            </a:solidFill>
          </a:endParaRPr>
        </a:p>
      </dsp:txBody>
      <dsp:txXfrm>
        <a:off x="2483409" y="564530"/>
        <a:ext cx="2257644" cy="1354587"/>
      </dsp:txXfrm>
    </dsp:sp>
    <dsp:sp modelId="{BD43C741-EA21-47BB-A792-D6F9C056E4DA}">
      <dsp:nvSpPr>
        <dsp:cNvPr id="0" name=""/>
        <dsp:cNvSpPr/>
      </dsp:nvSpPr>
      <dsp:spPr>
        <a:xfrm>
          <a:off x="4966818" y="564530"/>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Consumer-to-Consumer (C2C)</a:t>
          </a:r>
          <a:endParaRPr lang="en-GB" sz="2100" b="1" kern="1200" dirty="0">
            <a:solidFill>
              <a:schemeClr val="bg1"/>
            </a:solidFill>
          </a:endParaRPr>
        </a:p>
      </dsp:txBody>
      <dsp:txXfrm>
        <a:off x="4966818" y="564530"/>
        <a:ext cx="2257644" cy="1354587"/>
      </dsp:txXfrm>
    </dsp:sp>
    <dsp:sp modelId="{63052E92-6E69-41A0-B0D0-672A40230D6C}">
      <dsp:nvSpPr>
        <dsp:cNvPr id="0" name=""/>
        <dsp:cNvSpPr/>
      </dsp:nvSpPr>
      <dsp:spPr>
        <a:xfrm>
          <a:off x="0" y="2144882"/>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Consumer-to-Business (C2B) </a:t>
          </a:r>
          <a:endParaRPr lang="en-GB" sz="2100" b="1" kern="1200" dirty="0">
            <a:solidFill>
              <a:schemeClr val="bg1"/>
            </a:solidFill>
          </a:endParaRPr>
        </a:p>
      </dsp:txBody>
      <dsp:txXfrm>
        <a:off x="0" y="2144882"/>
        <a:ext cx="2257644" cy="1354587"/>
      </dsp:txXfrm>
    </dsp:sp>
    <dsp:sp modelId="{9C9A54D9-28B7-4DD3-8069-DE4F97BBC2FE}">
      <dsp:nvSpPr>
        <dsp:cNvPr id="0" name=""/>
        <dsp:cNvSpPr/>
      </dsp:nvSpPr>
      <dsp:spPr>
        <a:xfrm>
          <a:off x="2483409" y="2144882"/>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Business-to-Government (B2G) </a:t>
          </a:r>
          <a:endParaRPr lang="en-GB" sz="2100" b="1" kern="1200" dirty="0">
            <a:solidFill>
              <a:schemeClr val="bg1"/>
            </a:solidFill>
          </a:endParaRPr>
        </a:p>
      </dsp:txBody>
      <dsp:txXfrm>
        <a:off x="2483409" y="2144882"/>
        <a:ext cx="2257644" cy="1354587"/>
      </dsp:txXfrm>
    </dsp:sp>
    <dsp:sp modelId="{FAD64B14-18B3-4594-B367-75CA52C6EBD9}">
      <dsp:nvSpPr>
        <dsp:cNvPr id="0" name=""/>
        <dsp:cNvSpPr/>
      </dsp:nvSpPr>
      <dsp:spPr>
        <a:xfrm>
          <a:off x="4966818" y="2144882"/>
          <a:ext cx="2257644" cy="1354587"/>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Font typeface="Wingdings" panose="05000000000000000000" pitchFamily="2" charset="2"/>
            <a:buNone/>
          </a:pPr>
          <a:r>
            <a:rPr lang="en-GB" sz="2100" b="1" i="0" kern="1200" dirty="0">
              <a:solidFill>
                <a:schemeClr val="bg1"/>
              </a:solidFill>
              <a:effectLst/>
              <a:latin typeface="Google Sans"/>
            </a:rPr>
            <a:t>Business-to-Business-to-Consumer (B2B2C)</a:t>
          </a:r>
          <a:endParaRPr lang="en-GB" sz="2100" b="1" kern="1200" dirty="0">
            <a:solidFill>
              <a:schemeClr val="bg1"/>
            </a:solidFill>
          </a:endParaRPr>
        </a:p>
      </dsp:txBody>
      <dsp:txXfrm>
        <a:off x="4966818" y="2144882"/>
        <a:ext cx="2257644" cy="1354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A4210-EC38-4909-B84C-A2D8072969DD}">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0" kern="1200">
              <a:effectLst/>
              <a:latin typeface="-apple-system"/>
            </a:rPr>
            <a:t>Encryption</a:t>
          </a:r>
          <a:endParaRPr lang="en-GB" sz="3600" kern="1200" dirty="0"/>
        </a:p>
      </dsp:txBody>
      <dsp:txXfrm>
        <a:off x="744" y="145603"/>
        <a:ext cx="2902148" cy="1741289"/>
      </dsp:txXfrm>
    </dsp:sp>
    <dsp:sp modelId="{87C21436-05E3-4FB1-BB2D-2BDC59E66EBE}">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kern="1200" dirty="0">
              <a:solidFill>
                <a:schemeClr val="bg1"/>
              </a:solidFill>
              <a:latin typeface="-apple-system"/>
            </a:rPr>
            <a:t>Authorisation</a:t>
          </a:r>
          <a:endParaRPr lang="en-GB" sz="3600" kern="1200" dirty="0">
            <a:solidFill>
              <a:schemeClr val="bg1"/>
            </a:solidFill>
          </a:endParaRPr>
        </a:p>
      </dsp:txBody>
      <dsp:txXfrm>
        <a:off x="3193107" y="145603"/>
        <a:ext cx="2902148" cy="1741289"/>
      </dsp:txXfrm>
    </dsp:sp>
    <dsp:sp modelId="{DB464885-70B1-4018-88E3-D79E31EEA0B5}">
      <dsp:nvSpPr>
        <dsp:cNvPr id="0" name=""/>
        <dsp:cNvSpPr/>
      </dsp:nvSpPr>
      <dsp:spPr>
        <a:xfrm>
          <a:off x="1596925"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1" i="0" kern="1200" dirty="0">
              <a:solidFill>
                <a:schemeClr val="bg1"/>
              </a:solidFill>
              <a:effectLst/>
              <a:latin typeface="-apple-system"/>
            </a:rPr>
            <a:t>Fraud Detection</a:t>
          </a:r>
          <a:endParaRPr lang="en-GB" sz="3600" kern="1200" dirty="0">
            <a:solidFill>
              <a:schemeClr val="bg1"/>
            </a:solidFill>
          </a:endParaRPr>
        </a:p>
      </dsp:txBody>
      <dsp:txXfrm>
        <a:off x="1596925" y="2177107"/>
        <a:ext cx="2902148" cy="1741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6471E-8193-44ED-90DD-104CDF862161}">
      <dsp:nvSpPr>
        <dsp:cNvPr id="0" name=""/>
        <dsp:cNvSpPr/>
      </dsp:nvSpPr>
      <dsp:spPr>
        <a:xfrm>
          <a:off x="3096695" y="2249"/>
          <a:ext cx="1583472" cy="10292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bg1"/>
              </a:solidFill>
              <a:effectLst/>
              <a:latin typeface="Söhne"/>
            </a:rPr>
            <a:t>Customer Places Order</a:t>
          </a:r>
          <a:endParaRPr lang="en-GB" sz="1800" kern="1200" dirty="0">
            <a:solidFill>
              <a:schemeClr val="bg1"/>
            </a:solidFill>
          </a:endParaRPr>
        </a:p>
      </dsp:txBody>
      <dsp:txXfrm>
        <a:off x="3146939" y="52493"/>
        <a:ext cx="1482984" cy="928769"/>
      </dsp:txXfrm>
    </dsp:sp>
    <dsp:sp modelId="{67A94D74-1A8D-48D7-8C4D-D6011490F60F}">
      <dsp:nvSpPr>
        <dsp:cNvPr id="0" name=""/>
        <dsp:cNvSpPr/>
      </dsp:nvSpPr>
      <dsp:spPr>
        <a:xfrm>
          <a:off x="1830735" y="516877"/>
          <a:ext cx="4115392" cy="4115392"/>
        </a:xfrm>
        <a:custGeom>
          <a:avLst/>
          <a:gdLst/>
          <a:ahLst/>
          <a:cxnLst/>
          <a:rect l="0" t="0" r="0" b="0"/>
          <a:pathLst>
            <a:path>
              <a:moveTo>
                <a:pt x="3061894" y="261672"/>
              </a:moveTo>
              <a:arcTo wR="2057696" hR="2057696" stAng="17952634" swAng="1212811"/>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42A6A1BD-7D52-4369-82CC-0E598ABD50B1}">
      <dsp:nvSpPr>
        <dsp:cNvPr id="0" name=""/>
        <dsp:cNvSpPr/>
      </dsp:nvSpPr>
      <dsp:spPr>
        <a:xfrm>
          <a:off x="5053681" y="1424082"/>
          <a:ext cx="1583472" cy="10292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bg1"/>
              </a:solidFill>
              <a:effectLst/>
              <a:latin typeface="Söhne"/>
            </a:rPr>
            <a:t>Data Encryption</a:t>
          </a:r>
          <a:endParaRPr lang="en-GB" sz="1800" kern="1200" dirty="0">
            <a:solidFill>
              <a:schemeClr val="bg1"/>
            </a:solidFill>
          </a:endParaRPr>
        </a:p>
      </dsp:txBody>
      <dsp:txXfrm>
        <a:off x="5103925" y="1474326"/>
        <a:ext cx="1482984" cy="928769"/>
      </dsp:txXfrm>
    </dsp:sp>
    <dsp:sp modelId="{5AE54C94-DC26-410A-802C-B4907A0E64A5}">
      <dsp:nvSpPr>
        <dsp:cNvPr id="0" name=""/>
        <dsp:cNvSpPr/>
      </dsp:nvSpPr>
      <dsp:spPr>
        <a:xfrm>
          <a:off x="1830735" y="516877"/>
          <a:ext cx="4115392" cy="4115392"/>
        </a:xfrm>
        <a:custGeom>
          <a:avLst/>
          <a:gdLst/>
          <a:ahLst/>
          <a:cxnLst/>
          <a:rect l="0" t="0" r="0" b="0"/>
          <a:pathLst>
            <a:path>
              <a:moveTo>
                <a:pt x="4110473" y="2199886"/>
              </a:moveTo>
              <a:arcTo wR="2057696" hR="2057696" stAng="21837744" swAng="1360710"/>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D3F614A3-8415-4F5B-8B78-3D0601583391}">
      <dsp:nvSpPr>
        <dsp:cNvPr id="0" name=""/>
        <dsp:cNvSpPr/>
      </dsp:nvSpPr>
      <dsp:spPr>
        <a:xfrm>
          <a:off x="4306179" y="3724656"/>
          <a:ext cx="1583472" cy="10292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bg1"/>
              </a:solidFill>
              <a:effectLst/>
              <a:latin typeface="Söhne"/>
            </a:rPr>
            <a:t>Authorization Request</a:t>
          </a:r>
          <a:endParaRPr lang="en-GB" sz="1800" kern="1200" dirty="0">
            <a:solidFill>
              <a:schemeClr val="bg1"/>
            </a:solidFill>
          </a:endParaRPr>
        </a:p>
      </dsp:txBody>
      <dsp:txXfrm>
        <a:off x="4356423" y="3774900"/>
        <a:ext cx="1482984" cy="928769"/>
      </dsp:txXfrm>
    </dsp:sp>
    <dsp:sp modelId="{D12355E0-B79D-4938-B3BD-C3B94CD2665A}">
      <dsp:nvSpPr>
        <dsp:cNvPr id="0" name=""/>
        <dsp:cNvSpPr/>
      </dsp:nvSpPr>
      <dsp:spPr>
        <a:xfrm>
          <a:off x="1830735" y="516877"/>
          <a:ext cx="4115392" cy="4115392"/>
        </a:xfrm>
        <a:custGeom>
          <a:avLst/>
          <a:gdLst/>
          <a:ahLst/>
          <a:cxnLst/>
          <a:rect l="0" t="0" r="0" b="0"/>
          <a:pathLst>
            <a:path>
              <a:moveTo>
                <a:pt x="2310627" y="4099788"/>
              </a:moveTo>
              <a:arcTo wR="2057696" hR="2057696" stAng="4976362" swAng="847276"/>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833A7220-8C70-4CD3-9242-0612DC51DB28}">
      <dsp:nvSpPr>
        <dsp:cNvPr id="0" name=""/>
        <dsp:cNvSpPr/>
      </dsp:nvSpPr>
      <dsp:spPr>
        <a:xfrm>
          <a:off x="1887212" y="3724656"/>
          <a:ext cx="1583472" cy="10292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bg1"/>
              </a:solidFill>
              <a:effectLst/>
              <a:latin typeface="Söhne"/>
            </a:rPr>
            <a:t>Authorization Approval</a:t>
          </a:r>
          <a:endParaRPr lang="en-GB" sz="1800" kern="1200" dirty="0">
            <a:solidFill>
              <a:schemeClr val="bg1"/>
            </a:solidFill>
          </a:endParaRPr>
        </a:p>
      </dsp:txBody>
      <dsp:txXfrm>
        <a:off x="1937456" y="3774900"/>
        <a:ext cx="1482984" cy="928769"/>
      </dsp:txXfrm>
    </dsp:sp>
    <dsp:sp modelId="{DC50573C-C075-44AC-B640-AAEAD9F2C617}">
      <dsp:nvSpPr>
        <dsp:cNvPr id="0" name=""/>
        <dsp:cNvSpPr/>
      </dsp:nvSpPr>
      <dsp:spPr>
        <a:xfrm>
          <a:off x="1830735" y="516877"/>
          <a:ext cx="4115392" cy="4115392"/>
        </a:xfrm>
        <a:custGeom>
          <a:avLst/>
          <a:gdLst/>
          <a:ahLst/>
          <a:cxnLst/>
          <a:rect l="0" t="0" r="0" b="0"/>
          <a:pathLst>
            <a:path>
              <a:moveTo>
                <a:pt x="218456" y="2980361"/>
              </a:moveTo>
              <a:arcTo wR="2057696" hR="2057696" stAng="9201546" swAng="1360710"/>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B0E23654-4BAC-4976-AACF-302B314DFDAD}">
      <dsp:nvSpPr>
        <dsp:cNvPr id="0" name=""/>
        <dsp:cNvSpPr/>
      </dsp:nvSpPr>
      <dsp:spPr>
        <a:xfrm>
          <a:off x="1139710" y="1424082"/>
          <a:ext cx="1583472" cy="102925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bg1"/>
              </a:solidFill>
              <a:effectLst/>
              <a:latin typeface="Söhne"/>
            </a:rPr>
            <a:t>Transaction Approved</a:t>
          </a:r>
          <a:endParaRPr lang="en-GB" sz="1800" kern="1200" dirty="0">
            <a:solidFill>
              <a:schemeClr val="bg1"/>
            </a:solidFill>
          </a:endParaRPr>
        </a:p>
      </dsp:txBody>
      <dsp:txXfrm>
        <a:off x="1189954" y="1474326"/>
        <a:ext cx="1482984" cy="928769"/>
      </dsp:txXfrm>
    </dsp:sp>
    <dsp:sp modelId="{4B1136C5-7BDB-4D02-B9C6-29547B931ADE}">
      <dsp:nvSpPr>
        <dsp:cNvPr id="0" name=""/>
        <dsp:cNvSpPr/>
      </dsp:nvSpPr>
      <dsp:spPr>
        <a:xfrm>
          <a:off x="1830735" y="516877"/>
          <a:ext cx="4115392" cy="4115392"/>
        </a:xfrm>
        <a:custGeom>
          <a:avLst/>
          <a:gdLst/>
          <a:ahLst/>
          <a:cxnLst/>
          <a:rect l="0" t="0" r="0" b="0"/>
          <a:pathLst>
            <a:path>
              <a:moveTo>
                <a:pt x="494783" y="719257"/>
              </a:moveTo>
              <a:arcTo wR="2057696" hR="2057696" stAng="13234555" swAng="1212811"/>
            </a:path>
          </a:pathLst>
        </a:custGeom>
        <a:noFill/>
        <a:ln w="9525" cap="flat" cmpd="sng" algn="ctr">
          <a:solidFill>
            <a:schemeClr val="accent1">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89A5A-70C4-4BD6-8642-8888892B799F}">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i="0" kern="1200" dirty="0">
              <a:solidFill>
                <a:schemeClr val="bg1"/>
              </a:solidFill>
              <a:effectLst/>
              <a:latin typeface="Söhne"/>
            </a:rPr>
            <a:t>PayPal</a:t>
          </a:r>
          <a:endParaRPr lang="en-GB" sz="3500" kern="1200" dirty="0">
            <a:solidFill>
              <a:schemeClr val="bg1"/>
            </a:solidFill>
          </a:endParaRPr>
        </a:p>
      </dsp:txBody>
      <dsp:txXfrm>
        <a:off x="744" y="145603"/>
        <a:ext cx="2902148" cy="1741289"/>
      </dsp:txXfrm>
    </dsp:sp>
    <dsp:sp modelId="{2679DA98-CF07-46EF-8C87-58C6DC4E8000}">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i="0" kern="1200" dirty="0">
              <a:solidFill>
                <a:schemeClr val="bg1"/>
              </a:solidFill>
              <a:effectLst/>
              <a:latin typeface="Söhne"/>
            </a:rPr>
            <a:t>Stripe</a:t>
          </a:r>
          <a:endParaRPr lang="en-GB" sz="3500" kern="1200" dirty="0">
            <a:solidFill>
              <a:schemeClr val="bg1"/>
            </a:solidFill>
          </a:endParaRPr>
        </a:p>
      </dsp:txBody>
      <dsp:txXfrm>
        <a:off x="3193107" y="145603"/>
        <a:ext cx="2902148" cy="1741289"/>
      </dsp:txXfrm>
    </dsp:sp>
    <dsp:sp modelId="{F01439EC-AB0F-45A3-AD91-43B9EAB6D423}">
      <dsp:nvSpPr>
        <dsp:cNvPr id="0" name=""/>
        <dsp:cNvSpPr/>
      </dsp:nvSpPr>
      <dsp:spPr>
        <a:xfrm>
          <a:off x="744"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i="0" kern="1200" dirty="0">
              <a:solidFill>
                <a:schemeClr val="bg1"/>
              </a:solidFill>
              <a:effectLst/>
              <a:latin typeface="Söhne"/>
            </a:rPr>
            <a:t>Square</a:t>
          </a:r>
          <a:endParaRPr lang="en-GB" sz="3500" kern="1200" dirty="0">
            <a:solidFill>
              <a:schemeClr val="bg1"/>
            </a:solidFill>
          </a:endParaRPr>
        </a:p>
      </dsp:txBody>
      <dsp:txXfrm>
        <a:off x="744" y="2177107"/>
        <a:ext cx="2902148" cy="1741289"/>
      </dsp:txXfrm>
    </dsp:sp>
    <dsp:sp modelId="{CD03BDED-A8DF-43AE-A759-DF04851F5AC9}">
      <dsp:nvSpPr>
        <dsp:cNvPr id="0" name=""/>
        <dsp:cNvSpPr/>
      </dsp:nvSpPr>
      <dsp:spPr>
        <a:xfrm>
          <a:off x="3193107"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b="1" i="0" kern="1200" dirty="0">
              <a:solidFill>
                <a:schemeClr val="bg1"/>
              </a:solidFill>
              <a:effectLst/>
              <a:latin typeface="Söhne"/>
            </a:rPr>
            <a:t>Authorize.Net</a:t>
          </a:r>
          <a:endParaRPr lang="en-GB" sz="3500" kern="1200" dirty="0">
            <a:solidFill>
              <a:schemeClr val="bg1"/>
            </a:solidFill>
          </a:endParaRPr>
        </a:p>
      </dsp:txBody>
      <dsp:txXfrm>
        <a:off x="3193107" y="2177107"/>
        <a:ext cx="2902148" cy="174128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27/08/2025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Week 8 E-Commerce Solutions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2</a:t>
            </a:fld>
            <a:endParaRPr lang="en-GB"/>
          </a:p>
        </p:txBody>
      </p:sp>
    </p:spTree>
    <p:extLst>
      <p:ext uri="{BB962C8B-B14F-4D97-AF65-F5344CB8AC3E}">
        <p14:creationId xmlns:p14="http://schemas.microsoft.com/office/powerpoint/2010/main" val="12060254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27/08/2025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1691680" y="4653136"/>
            <a:ext cx="5616624"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Dr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07 : </a:t>
            </a:r>
            <a:r>
              <a:rPr lang="en-GB" sz="2800" b="1" i="1" dirty="0">
                <a:solidFill>
                  <a:srgbClr val="FFFF00"/>
                </a:solidFill>
                <a:effectLst>
                  <a:outerShdw blurRad="38100" dist="38100" dir="2700000" algn="tl">
                    <a:srgbClr val="000000">
                      <a:alpha val="43137"/>
                    </a:srgbClr>
                  </a:outerShdw>
                </a:effectLst>
              </a:rPr>
              <a:t>E-Commerce Solutions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Introduction to E-Commerce</a:t>
            </a:r>
          </a:p>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Types of E-commerce Models</a:t>
            </a:r>
          </a:p>
          <a:p>
            <a:pPr>
              <a:lnSpc>
                <a:spcPct val="150000"/>
              </a:lnSpc>
              <a:spcBef>
                <a:spcPts val="0"/>
              </a:spcBef>
            </a:pPr>
            <a:r>
              <a:rPr lang="en-GB" sz="2400" kern="100" dirty="0">
                <a:effectLst/>
                <a:latin typeface="Arial" panose="020B0604020202020204" pitchFamily="34" charset="0"/>
                <a:ea typeface="Aptos" panose="020B0004020202020204" pitchFamily="34" charset="0"/>
                <a:cs typeface="Arial" panose="020B0604020202020204" pitchFamily="34" charset="0"/>
              </a:rPr>
              <a:t>Payment Gateways and Security</a:t>
            </a: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79512" y="-171400"/>
            <a:ext cx="8712968" cy="1143000"/>
          </a:xfrm>
        </p:spPr>
        <p:txBody>
          <a:bodyPr>
            <a:normAutofit fontScale="90000"/>
          </a:bodyPr>
          <a:lstStyle/>
          <a:p>
            <a:r>
              <a:rPr lang="en-GB" b="1" dirty="0"/>
              <a:t>INTRODUCTION TO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5472608"/>
          </a:xfrm>
        </p:spPr>
        <p:txBody>
          <a:bodyPr>
            <a:normAutofit fontScale="62500" lnSpcReduction="20000"/>
          </a:bodyPr>
          <a:lstStyle/>
          <a:p>
            <a:pPr algn="l">
              <a:lnSpc>
                <a:spcPct val="160000"/>
              </a:lnSpc>
              <a:spcBef>
                <a:spcPts val="0"/>
              </a:spcBef>
              <a:buFont typeface="Wingdings" panose="05000000000000000000" pitchFamily="2" charset="2"/>
              <a:buChar char="Ø"/>
            </a:pPr>
            <a:r>
              <a:rPr lang="en-GB" sz="3700" b="0" i="0" dirty="0">
                <a:solidFill>
                  <a:srgbClr val="111111"/>
                </a:solidFill>
                <a:effectLst/>
                <a:latin typeface="Arial" panose="020B0604020202020204" pitchFamily="34" charset="0"/>
                <a:cs typeface="Arial" panose="020B0604020202020204" pitchFamily="34" charset="0"/>
              </a:rPr>
              <a:t>E-commerce, short for electronic commerce, refers to the buying and selling of goods and services over the Internet, where customers can purchase goods and services from anywhere at any time.</a:t>
            </a:r>
          </a:p>
          <a:p>
            <a:pPr algn="l">
              <a:lnSpc>
                <a:spcPct val="160000"/>
              </a:lnSpc>
              <a:spcBef>
                <a:spcPts val="0"/>
              </a:spcBef>
              <a:buFont typeface="Wingdings" panose="05000000000000000000" pitchFamily="2" charset="2"/>
              <a:buChar char="Ø"/>
            </a:pPr>
            <a:r>
              <a:rPr lang="en-GB" sz="3700" b="0" i="0" dirty="0">
                <a:solidFill>
                  <a:srgbClr val="111111"/>
                </a:solidFill>
                <a:effectLst/>
                <a:latin typeface="Arial" panose="020B0604020202020204" pitchFamily="34" charset="0"/>
                <a:cs typeface="Arial" panose="020B0604020202020204" pitchFamily="34" charset="0"/>
              </a:rPr>
              <a:t>The main objectives of e-commerce are to reduce costs, improve customer service, reach a wider market, and increase sales.</a:t>
            </a:r>
          </a:p>
          <a:p>
            <a:pPr algn="l">
              <a:lnSpc>
                <a:spcPct val="160000"/>
              </a:lnSpc>
              <a:spcBef>
                <a:spcPts val="0"/>
              </a:spcBef>
              <a:buFont typeface="Wingdings" panose="05000000000000000000" pitchFamily="2" charset="2"/>
              <a:buChar char="Ø"/>
            </a:pPr>
            <a:r>
              <a:rPr lang="en-GB" sz="3700" b="0" i="0" dirty="0">
                <a:solidFill>
                  <a:srgbClr val="111111"/>
                </a:solidFill>
                <a:effectLst/>
                <a:latin typeface="Arial" panose="020B0604020202020204" pitchFamily="34" charset="0"/>
                <a:cs typeface="Arial" panose="020B0604020202020204" pitchFamily="34" charset="0"/>
              </a:rPr>
              <a:t>Some key features of e-commerce include non-cash payment, 24/7 availability, global reach, and direct communication with customers.</a:t>
            </a:r>
          </a:p>
          <a:p>
            <a:pPr algn="l">
              <a:buFont typeface="Wingdings" panose="05000000000000000000" pitchFamily="2" charset="2"/>
              <a:buChar char="Ø"/>
            </a:pPr>
            <a:endParaRPr lang="en-GB" sz="30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30083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204664" y="-315416"/>
            <a:ext cx="8939336" cy="1143000"/>
          </a:xfrm>
        </p:spPr>
        <p:txBody>
          <a:bodyPr>
            <a:normAutofit/>
          </a:bodyPr>
          <a:lstStyle/>
          <a:p>
            <a:r>
              <a:rPr lang="en-GB" sz="3900" b="1" dirty="0"/>
              <a:t>KEY COMPONENTS OF E-COMMERCE</a:t>
            </a:r>
          </a:p>
        </p:txBody>
      </p:sp>
      <p:pic>
        <p:nvPicPr>
          <p:cNvPr id="7" name="Picture 6">
            <a:extLst>
              <a:ext uri="{FF2B5EF4-FFF2-40B4-BE49-F238E27FC236}">
                <a16:creationId xmlns:a16="http://schemas.microsoft.com/office/drawing/2014/main" id="{4389C2DB-0B62-C7EB-E963-DC32397203BE}"/>
              </a:ext>
            </a:extLst>
          </p:cNvPr>
          <p:cNvPicPr>
            <a:picLocks noChangeAspect="1"/>
          </p:cNvPicPr>
          <p:nvPr/>
        </p:nvPicPr>
        <p:blipFill>
          <a:blip r:embed="rId2"/>
          <a:stretch>
            <a:fillRect/>
          </a:stretch>
        </p:blipFill>
        <p:spPr>
          <a:xfrm>
            <a:off x="864000" y="620684"/>
            <a:ext cx="7704000" cy="4913705"/>
          </a:xfrm>
          <a:prstGeom prst="rect">
            <a:avLst/>
          </a:prstGeom>
          <a:ln>
            <a:solidFill>
              <a:srgbClr val="00B050"/>
            </a:solidFill>
          </a:ln>
        </p:spPr>
      </p:pic>
    </p:spTree>
    <p:extLst>
      <p:ext uri="{BB962C8B-B14F-4D97-AF65-F5344CB8AC3E}">
        <p14:creationId xmlns:p14="http://schemas.microsoft.com/office/powerpoint/2010/main" val="2423837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A099F-98A4-F96C-84F5-086B4C1793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29740-40BE-AC37-1A48-8799C1931FFA}"/>
              </a:ext>
            </a:extLst>
          </p:cNvPr>
          <p:cNvSpPr>
            <a:spLocks noGrp="1"/>
          </p:cNvSpPr>
          <p:nvPr>
            <p:ph type="title"/>
          </p:nvPr>
        </p:nvSpPr>
        <p:spPr>
          <a:xfrm>
            <a:off x="-116499" y="-236778"/>
            <a:ext cx="8939336" cy="1143000"/>
          </a:xfrm>
        </p:spPr>
        <p:txBody>
          <a:bodyPr>
            <a:normAutofit/>
          </a:bodyPr>
          <a:lstStyle/>
          <a:p>
            <a:r>
              <a:rPr lang="en-GB" b="1" dirty="0"/>
              <a:t>Key Components Of E-Commerce</a:t>
            </a:r>
          </a:p>
        </p:txBody>
      </p:sp>
      <p:sp>
        <p:nvSpPr>
          <p:cNvPr id="3" name="Content Placeholder 2">
            <a:extLst>
              <a:ext uri="{FF2B5EF4-FFF2-40B4-BE49-F238E27FC236}">
                <a16:creationId xmlns:a16="http://schemas.microsoft.com/office/drawing/2014/main" id="{1B19F90C-95C8-C81D-EE32-374183761B6C}"/>
              </a:ext>
            </a:extLst>
          </p:cNvPr>
          <p:cNvSpPr>
            <a:spLocks noGrp="1"/>
          </p:cNvSpPr>
          <p:nvPr>
            <p:ph idx="1"/>
          </p:nvPr>
        </p:nvSpPr>
        <p:spPr>
          <a:xfrm>
            <a:off x="109869" y="692696"/>
            <a:ext cx="8712968" cy="4968552"/>
          </a:xfrm>
        </p:spPr>
        <p:txBody>
          <a:bodyPr>
            <a:normAutofit fontScale="77500" lnSpcReduction="20000"/>
          </a:bodyPr>
          <a:lstStyle/>
          <a:p>
            <a:pPr marL="0" indent="0" algn="l">
              <a:lnSpc>
                <a:spcPct val="160000"/>
              </a:lnSpc>
              <a:spcBef>
                <a:spcPts val="0"/>
              </a:spcBef>
              <a:buNone/>
            </a:pPr>
            <a:r>
              <a:rPr lang="en-GB" sz="3000" b="1" i="0" dirty="0">
                <a:effectLst/>
                <a:latin typeface="Arial" panose="020B0604020202020204" pitchFamily="34" charset="0"/>
                <a:cs typeface="Arial" panose="020B0604020202020204" pitchFamily="34" charset="0"/>
              </a:rPr>
              <a:t>1) Online Storefront</a:t>
            </a:r>
            <a:r>
              <a:rPr lang="en-GB" sz="3000" i="0" dirty="0">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The website where products or services are displayed, and transactions take place.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This includes product pages, shopping carts, and checkout processes.</a:t>
            </a:r>
          </a:p>
          <a:p>
            <a:pPr marL="0" indent="0" algn="l">
              <a:lnSpc>
                <a:spcPct val="160000"/>
              </a:lnSpc>
              <a:spcBef>
                <a:spcPts val="0"/>
              </a:spcBef>
              <a:buNone/>
            </a:pPr>
            <a:r>
              <a:rPr lang="en-GB" sz="3200" b="1" i="0" dirty="0">
                <a:effectLst/>
                <a:latin typeface="Arial" panose="020B0604020202020204" pitchFamily="34" charset="0"/>
                <a:cs typeface="Arial" panose="020B0604020202020204" pitchFamily="34" charset="0"/>
              </a:rPr>
              <a:t>2) Payment Gateway</a:t>
            </a:r>
            <a:r>
              <a:rPr lang="en-GB" sz="3200" i="0" dirty="0">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This is the system that processes online payments.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It securely captures and transfers payment data between the customer, the merchant, and the bank.</a:t>
            </a:r>
          </a:p>
          <a:p>
            <a:pPr algn="l">
              <a:buFont typeface="Wingdings" panose="05000000000000000000" pitchFamily="2" charset="2"/>
              <a:buChar char="Ø"/>
            </a:pPr>
            <a:endParaRPr lang="en-GB" sz="30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6103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16499" y="-236778"/>
            <a:ext cx="8939336" cy="1143000"/>
          </a:xfrm>
        </p:spPr>
        <p:txBody>
          <a:bodyPr>
            <a:normAutofit/>
          </a:bodyPr>
          <a:lstStyle/>
          <a:p>
            <a:r>
              <a:rPr lang="en-GB" b="1" dirty="0"/>
              <a:t>Key Components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9869" y="548680"/>
            <a:ext cx="8712968" cy="5184576"/>
          </a:xfrm>
        </p:spPr>
        <p:txBody>
          <a:bodyPr>
            <a:normAutofit fontScale="85000" lnSpcReduction="20000"/>
          </a:bodyPr>
          <a:lstStyle/>
          <a:p>
            <a:pPr marL="0" indent="0" algn="l">
              <a:lnSpc>
                <a:spcPct val="160000"/>
              </a:lnSpc>
              <a:spcBef>
                <a:spcPts val="0"/>
              </a:spcBef>
              <a:buNone/>
            </a:pPr>
            <a:r>
              <a:rPr lang="en-GB" sz="3000" b="1" i="0" dirty="0">
                <a:effectLst/>
                <a:latin typeface="Arial" panose="020B0604020202020204" pitchFamily="34" charset="0"/>
                <a:cs typeface="Arial" panose="020B0604020202020204" pitchFamily="34" charset="0"/>
              </a:rPr>
              <a:t>3) Security: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Given the sensitive nature of online transactions, security measures like SSL certificates, data encryption, and secure payment gateways are crucial for e-commerce platforms.</a:t>
            </a:r>
          </a:p>
          <a:p>
            <a:pPr marL="0" indent="0" algn="l">
              <a:lnSpc>
                <a:spcPct val="160000"/>
              </a:lnSpc>
              <a:spcBef>
                <a:spcPts val="0"/>
              </a:spcBef>
              <a:buNone/>
            </a:pPr>
            <a:r>
              <a:rPr lang="en-GB" sz="3200" b="1" i="0" dirty="0">
                <a:effectLst/>
                <a:latin typeface="Arial" panose="020B0604020202020204" pitchFamily="34" charset="0"/>
                <a:cs typeface="Arial" panose="020B0604020202020204" pitchFamily="34" charset="0"/>
              </a:rPr>
              <a:t>4) Logistics and Fulfilment: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The process of getting products from the seller to the buyer, including shipping, packaging, and delivery, is a critical aspect of e-commerce.</a:t>
            </a:r>
          </a:p>
          <a:p>
            <a:pPr marL="0" indent="0" algn="l">
              <a:lnSpc>
                <a:spcPct val="160000"/>
              </a:lnSpc>
              <a:spcBef>
                <a:spcPts val="0"/>
              </a:spcBef>
              <a:buNone/>
            </a:pPr>
            <a:endParaRPr lang="en-GB" sz="300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4729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16499" y="-236778"/>
            <a:ext cx="8939336" cy="1143000"/>
          </a:xfrm>
        </p:spPr>
        <p:txBody>
          <a:bodyPr>
            <a:normAutofit/>
          </a:bodyPr>
          <a:lstStyle/>
          <a:p>
            <a:r>
              <a:rPr lang="en-GB" b="1" dirty="0"/>
              <a:t>Key Components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9869" y="548680"/>
            <a:ext cx="8712968" cy="5184576"/>
          </a:xfrm>
        </p:spPr>
        <p:txBody>
          <a:bodyPr>
            <a:normAutofit/>
          </a:bodyPr>
          <a:lstStyle/>
          <a:p>
            <a:pPr marL="0" indent="0" algn="l">
              <a:lnSpc>
                <a:spcPct val="150000"/>
              </a:lnSpc>
              <a:spcBef>
                <a:spcPts val="0"/>
              </a:spcBef>
              <a:buNone/>
            </a:pPr>
            <a:r>
              <a:rPr lang="en-GB" sz="2800" b="1" i="0" dirty="0">
                <a:effectLst/>
                <a:latin typeface="Arial" panose="020B0604020202020204" pitchFamily="34" charset="0"/>
                <a:cs typeface="Arial" panose="020B0604020202020204" pitchFamily="34" charset="0"/>
              </a:rPr>
              <a:t>5) Customer Support: </a:t>
            </a:r>
          </a:p>
          <a:p>
            <a:pPr algn="l">
              <a:lnSpc>
                <a:spcPct val="150000"/>
              </a:lnSpc>
              <a:spcBef>
                <a:spcPts val="0"/>
              </a:spcBef>
              <a:buFont typeface="Wingdings" panose="05000000000000000000" pitchFamily="2" charset="2"/>
              <a:buChar char="Ø"/>
            </a:pPr>
            <a:r>
              <a:rPr lang="en-GB" sz="2800" i="0" dirty="0">
                <a:effectLst/>
                <a:latin typeface="Arial" panose="020B0604020202020204" pitchFamily="34" charset="0"/>
                <a:cs typeface="Arial" panose="020B0604020202020204" pitchFamily="34" charset="0"/>
              </a:rPr>
              <a:t>Providing excellent customer service is essential in e-commerce. </a:t>
            </a:r>
          </a:p>
          <a:p>
            <a:pPr algn="l">
              <a:lnSpc>
                <a:spcPct val="150000"/>
              </a:lnSpc>
              <a:spcBef>
                <a:spcPts val="0"/>
              </a:spcBef>
              <a:buFont typeface="Wingdings" panose="05000000000000000000" pitchFamily="2" charset="2"/>
              <a:buChar char="Ø"/>
            </a:pPr>
            <a:r>
              <a:rPr lang="en-GB" sz="2800" i="0" dirty="0">
                <a:effectLst/>
                <a:latin typeface="Arial" panose="020B0604020202020204" pitchFamily="34" charset="0"/>
                <a:cs typeface="Arial" panose="020B0604020202020204" pitchFamily="34" charset="0"/>
              </a:rPr>
              <a:t>This includes avenues for customer inquiries, returns, and issue resolution.</a:t>
            </a:r>
          </a:p>
          <a:p>
            <a:pPr marL="0" indent="0" algn="l">
              <a:lnSpc>
                <a:spcPct val="160000"/>
              </a:lnSpc>
              <a:spcBef>
                <a:spcPts val="0"/>
              </a:spcBef>
              <a:buNone/>
            </a:pPr>
            <a:endParaRPr lang="en-GB" sz="300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8141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b="1"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rmAutofit fontScale="92500"/>
          </a:bodyPr>
          <a:lstStyle/>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 is important to identify the key drivers of e-commerce to allow a comparison between different countries.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 is often claimed that e-commerce is more advanced in the USA than in Europe.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These key drivers can be measured by a number of criteria that can highlight the stages of advancement of e-commerce in each of the respective countries. </a:t>
            </a:r>
          </a:p>
        </p:txBody>
      </p:sp>
    </p:spTree>
    <p:extLst>
      <p:ext uri="{BB962C8B-B14F-4D97-AF65-F5344CB8AC3E}">
        <p14:creationId xmlns:p14="http://schemas.microsoft.com/office/powerpoint/2010/main" val="1535918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b="1"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The criteria that can determine the level of advancement of e-commerce can be categorised as: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Technological factors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Political factors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Social factors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Economic</a:t>
            </a:r>
          </a:p>
        </p:txBody>
      </p:sp>
    </p:spTree>
    <p:extLst>
      <p:ext uri="{BB962C8B-B14F-4D97-AF65-F5344CB8AC3E}">
        <p14:creationId xmlns:p14="http://schemas.microsoft.com/office/powerpoint/2010/main" val="1337478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b="1"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Autofit/>
          </a:bodyPr>
          <a:lstStyle/>
          <a:p>
            <a:pPr marL="0" indent="0">
              <a:buNone/>
            </a:pPr>
            <a:r>
              <a:rPr lang="en-GB" sz="2300" b="1" dirty="0">
                <a:latin typeface="Arial" panose="020B0604020202020204" pitchFamily="34" charset="0"/>
                <a:cs typeface="Arial" panose="020B0604020202020204" pitchFamily="34" charset="0"/>
              </a:rPr>
              <a:t>1) Technological factors</a:t>
            </a:r>
            <a:r>
              <a:rPr lang="en-GB" sz="2300" dirty="0">
                <a:latin typeface="Arial" panose="020B0604020202020204" pitchFamily="34" charset="0"/>
                <a:cs typeface="Arial" panose="020B0604020202020204" pitchFamily="34" charset="0"/>
              </a:rPr>
              <a:t>: The degree of advancement of the telecommunications infrastructure which provides access to the new technology for businesses and consumers.</a:t>
            </a:r>
          </a:p>
          <a:p>
            <a:pPr marL="0" indent="0">
              <a:buNone/>
            </a:pPr>
            <a:r>
              <a:rPr lang="en-GB" sz="2300" b="1" dirty="0">
                <a:latin typeface="Arial" panose="020B0604020202020204" pitchFamily="34" charset="0"/>
                <a:cs typeface="Arial" panose="020B0604020202020204" pitchFamily="34" charset="0"/>
              </a:rPr>
              <a:t>2) Political factors </a:t>
            </a:r>
            <a:r>
              <a:rPr lang="en-GB" sz="2300" dirty="0">
                <a:latin typeface="Arial" panose="020B0604020202020204" pitchFamily="34" charset="0"/>
                <a:cs typeface="Arial" panose="020B0604020202020204" pitchFamily="34" charset="0"/>
              </a:rPr>
              <a:t>: including the role of government in creating government legislation, initiatives and funding to support the use and development of e-commerce and information technology.</a:t>
            </a:r>
          </a:p>
          <a:p>
            <a:pPr marL="0" indent="0">
              <a:buNone/>
            </a:pPr>
            <a:r>
              <a:rPr lang="en-GB" sz="2300" b="1" dirty="0">
                <a:latin typeface="Arial" panose="020B0604020202020204" pitchFamily="34" charset="0"/>
                <a:cs typeface="Arial" panose="020B0604020202020204" pitchFamily="34" charset="0"/>
              </a:rPr>
              <a:t>3) Social factors </a:t>
            </a:r>
            <a:r>
              <a:rPr lang="en-GB" sz="2300" dirty="0">
                <a:latin typeface="Arial" panose="020B0604020202020204" pitchFamily="34" charset="0"/>
                <a:cs typeface="Arial" panose="020B0604020202020204" pitchFamily="34" charset="0"/>
              </a:rPr>
              <a:t>: incorporating the level and advancement in IT education and training which will enable both potential buyers and the workforce to understand and use the new technology.</a:t>
            </a:r>
          </a:p>
          <a:p>
            <a:pPr marL="0" indent="0">
              <a:buNone/>
            </a:pPr>
            <a:r>
              <a:rPr lang="en-GB" sz="2300" b="1" dirty="0">
                <a:latin typeface="Arial" panose="020B0604020202020204" pitchFamily="34" charset="0"/>
                <a:cs typeface="Arial" panose="020B0604020202020204" pitchFamily="34" charset="0"/>
              </a:rPr>
              <a:t>4) Economic factors</a:t>
            </a:r>
            <a:r>
              <a:rPr lang="en-GB" sz="2300" dirty="0">
                <a:latin typeface="Arial" panose="020B0604020202020204" pitchFamily="34" charset="0"/>
                <a:cs typeface="Arial" panose="020B0604020202020204" pitchFamily="34" charset="0"/>
              </a:rPr>
              <a:t>: including the general wealth and commercial health of the nation and the elements that contribute to it.</a:t>
            </a:r>
          </a:p>
        </p:txBody>
      </p:sp>
    </p:spTree>
    <p:extLst>
      <p:ext uri="{BB962C8B-B14F-4D97-AF65-F5344CB8AC3E}">
        <p14:creationId xmlns:p14="http://schemas.microsoft.com/office/powerpoint/2010/main" val="1611804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215516" y="23817"/>
            <a:ext cx="7956376" cy="1143000"/>
          </a:xfrm>
        </p:spPr>
        <p:txBody>
          <a:bodyPr>
            <a:normAutofit fontScale="90000"/>
          </a:bodyPr>
          <a:lstStyle/>
          <a:p>
            <a:r>
              <a:rPr lang="en-GB" b="1" dirty="0"/>
              <a:t>WHAT ARE THE BENEFITS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The benefits of e-commerce can be seen to affect three major stakeholders: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organisations,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consumers and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society.</a:t>
            </a:r>
          </a:p>
        </p:txBody>
      </p:sp>
    </p:spTree>
    <p:extLst>
      <p:ext uri="{BB962C8B-B14F-4D97-AF65-F5344CB8AC3E}">
        <p14:creationId xmlns:p14="http://schemas.microsoft.com/office/powerpoint/2010/main" val="4023643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608984" y="-230297"/>
            <a:ext cx="10361968" cy="1143000"/>
          </a:xfrm>
        </p:spPr>
        <p:txBody>
          <a:bodyPr>
            <a:normAutofit/>
          </a:bodyPr>
          <a:lstStyle/>
          <a:p>
            <a:r>
              <a:rPr lang="en-GB" sz="3600" b="1" dirty="0"/>
              <a:t>Benefits of E-Commerce to Organisations</a:t>
            </a:r>
          </a:p>
        </p:txBody>
      </p:sp>
      <p:pic>
        <p:nvPicPr>
          <p:cNvPr id="7" name="Picture 6">
            <a:extLst>
              <a:ext uri="{FF2B5EF4-FFF2-40B4-BE49-F238E27FC236}">
                <a16:creationId xmlns:a16="http://schemas.microsoft.com/office/drawing/2014/main" id="{B8C97C36-2DE1-219E-20A4-DDACC68653C2}"/>
              </a:ext>
            </a:extLst>
          </p:cNvPr>
          <p:cNvPicPr>
            <a:picLocks noChangeAspect="1"/>
          </p:cNvPicPr>
          <p:nvPr/>
        </p:nvPicPr>
        <p:blipFill>
          <a:blip r:embed="rId2"/>
          <a:stretch>
            <a:fillRect/>
          </a:stretch>
        </p:blipFill>
        <p:spPr>
          <a:xfrm>
            <a:off x="683568" y="764704"/>
            <a:ext cx="7560000" cy="4691244"/>
          </a:xfrm>
          <a:prstGeom prst="rect">
            <a:avLst/>
          </a:prstGeom>
          <a:ln>
            <a:solidFill>
              <a:srgbClr val="00B050"/>
            </a:solidFill>
          </a:ln>
        </p:spPr>
      </p:pic>
    </p:spTree>
    <p:extLst>
      <p:ext uri="{BB962C8B-B14F-4D97-AF65-F5344CB8AC3E}">
        <p14:creationId xmlns:p14="http://schemas.microsoft.com/office/powerpoint/2010/main" val="202439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3978B9-4D83-A19C-4EEB-5A6C559520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7E463D-1D57-E0F8-58BE-B218E0AE2FC4}"/>
              </a:ext>
            </a:extLst>
          </p:cNvPr>
          <p:cNvSpPr>
            <a:spLocks noGrp="1"/>
          </p:cNvSpPr>
          <p:nvPr>
            <p:ph type="title"/>
          </p:nvPr>
        </p:nvSpPr>
        <p:spPr>
          <a:xfrm>
            <a:off x="-608984" y="-230297"/>
            <a:ext cx="10361968" cy="1143000"/>
          </a:xfrm>
        </p:spPr>
        <p:txBody>
          <a:bodyPr>
            <a:normAutofit/>
          </a:bodyPr>
          <a:lstStyle/>
          <a:p>
            <a:r>
              <a:rPr lang="en-GB" sz="3600" b="1" dirty="0"/>
              <a:t>Benefits of E-Commerce to Organisations</a:t>
            </a:r>
          </a:p>
        </p:txBody>
      </p:sp>
      <p:sp>
        <p:nvSpPr>
          <p:cNvPr id="3" name="Content Placeholder 2">
            <a:extLst>
              <a:ext uri="{FF2B5EF4-FFF2-40B4-BE49-F238E27FC236}">
                <a16:creationId xmlns:a16="http://schemas.microsoft.com/office/drawing/2014/main" id="{96E13EA5-B90D-733D-933E-4EB538E5176D}"/>
              </a:ext>
            </a:extLst>
          </p:cNvPr>
          <p:cNvSpPr>
            <a:spLocks noGrp="1"/>
          </p:cNvSpPr>
          <p:nvPr>
            <p:ph idx="1"/>
          </p:nvPr>
        </p:nvSpPr>
        <p:spPr>
          <a:xfrm>
            <a:off x="215516" y="620688"/>
            <a:ext cx="8712968" cy="4968552"/>
          </a:xfrm>
        </p:spPr>
        <p:txBody>
          <a:bodyPr>
            <a:normAutofit fontScale="92500" lnSpcReduction="2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International marketplace</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used to be a single physical marketplace located in a geographical area has now become a borderless marketplace including national and international markets.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By becoming e-commerce enabled, businesses now have access to people all around the world.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 effect all e-commerce businesses have become virtual multinational corporations.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Operational cost savings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The cost of creating, processing, distributing, storing and retrieving paper-based information has decreased.</a:t>
            </a:r>
          </a:p>
        </p:txBody>
      </p:sp>
    </p:spTree>
    <p:extLst>
      <p:ext uri="{BB962C8B-B14F-4D97-AF65-F5344CB8AC3E}">
        <p14:creationId xmlns:p14="http://schemas.microsoft.com/office/powerpoint/2010/main" val="162670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81399" y="-243408"/>
            <a:ext cx="10706797" cy="1143000"/>
          </a:xfrm>
        </p:spPr>
        <p:txBody>
          <a:bodyPr>
            <a:normAutofit/>
          </a:bodyPr>
          <a:lstStyle/>
          <a:p>
            <a:r>
              <a:rPr lang="en-GB" sz="3600" b="1"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9135" y="548680"/>
            <a:ext cx="8712968" cy="496855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Mass customisation</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E-commerce has revolutionised the way consumers buy goods and services.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pull-type processing allows for products and services to be customised to the customer’s requirements.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In the past when Ford first started making motor cars, customers could have any colour so long as it was black.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Now customers can configure a car according to their specifications within minutes online via the www.ford.com website.</a:t>
            </a:r>
          </a:p>
        </p:txBody>
      </p:sp>
    </p:spTree>
    <p:extLst>
      <p:ext uri="{BB962C8B-B14F-4D97-AF65-F5344CB8AC3E}">
        <p14:creationId xmlns:p14="http://schemas.microsoft.com/office/powerpoint/2010/main" val="1388486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033427" y="-315416"/>
            <a:ext cx="11210853" cy="1143000"/>
          </a:xfrm>
        </p:spPr>
        <p:txBody>
          <a:bodyPr>
            <a:normAutofit/>
          </a:bodyPr>
          <a:lstStyle/>
          <a:p>
            <a:r>
              <a:rPr lang="en-GB" sz="3600" b="1"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620688"/>
            <a:ext cx="8712968" cy="4968552"/>
          </a:xfrm>
        </p:spPr>
        <p:txBody>
          <a:bodyPr>
            <a:normAutofit lnSpcReduction="10000"/>
          </a:bodyPr>
          <a:lstStyle/>
          <a:p>
            <a:pPr marL="0" indent="0">
              <a:buNone/>
            </a:pPr>
            <a:r>
              <a:rPr lang="en-GB" sz="2400" b="1" dirty="0">
                <a:latin typeface="Arial" panose="020B0604020202020204" pitchFamily="34" charset="0"/>
                <a:cs typeface="Arial" panose="020B0604020202020204" pitchFamily="34" charset="0"/>
              </a:rPr>
              <a:t>4) Enables reduced inventories and overheads by facilitating ‘pull’-type supply chain management </a:t>
            </a: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based on collecting the customer order and then delivering through JIT (just-in-time) manufacturing.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particularly beneficial for companies in the high-technology sector, where stocks of components held could quickly become obsolete within months.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companies like Motorola (mobile phones), and Dell (computers) gather customer orders for a product, transmit them electronically to the manufacturing plant where they are manufactured according to the customer’s specifications (like colour and features) and then sent to the customer within a few days. </a:t>
            </a:r>
          </a:p>
        </p:txBody>
      </p:sp>
    </p:spTree>
    <p:extLst>
      <p:ext uri="{BB962C8B-B14F-4D97-AF65-F5344CB8AC3E}">
        <p14:creationId xmlns:p14="http://schemas.microsoft.com/office/powerpoint/2010/main" val="2202822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45395" y="-315416"/>
            <a:ext cx="10634789" cy="1143000"/>
          </a:xfrm>
        </p:spPr>
        <p:txBody>
          <a:bodyPr>
            <a:normAutofit/>
          </a:bodyPr>
          <a:lstStyle/>
          <a:p>
            <a:r>
              <a:rPr lang="en-GB" sz="3600" b="1"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476672"/>
            <a:ext cx="8712968" cy="5328592"/>
          </a:xfrm>
        </p:spPr>
        <p:txBody>
          <a:bodyPr>
            <a:normAutofit fontScale="85000" lnSpcReduction="2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5) Lower telecommunications cost</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Internet is much cheaper than value added networks (VANs) which were based on leasing telephone lines for the sole use of the organisation and its authorised partners.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It is also cheaper to send a fax or e-mail via the Internet than direct dialling.</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 6</a:t>
            </a:r>
            <a:r>
              <a:rPr lang="en-GB" sz="2400" b="1"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Digitisation of products and processes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Particularly in the case of software and music/video products, which can be downloaded or e-mailed directly to customers via the Internet in digital or electronic format.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7)  No more 24-hour-time constraints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Businesses can be contacted by or contact customers or suppliers at any time.</a:t>
            </a:r>
          </a:p>
        </p:txBody>
      </p:sp>
    </p:spTree>
    <p:extLst>
      <p:ext uri="{BB962C8B-B14F-4D97-AF65-F5344CB8AC3E}">
        <p14:creationId xmlns:p14="http://schemas.microsoft.com/office/powerpoint/2010/main" val="1956797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889411" y="-315416"/>
            <a:ext cx="10922821" cy="1143000"/>
          </a:xfrm>
        </p:spPr>
        <p:txBody>
          <a:bodyPr>
            <a:noAutofit/>
          </a:bodyPr>
          <a:lstStyle/>
          <a:p>
            <a:r>
              <a:rPr lang="en-GB" sz="3300" b="1" dirty="0"/>
              <a:t>BENEFITS OF E-COMMERCE TO CONSUMERS</a:t>
            </a:r>
          </a:p>
        </p:txBody>
      </p:sp>
      <p:pic>
        <p:nvPicPr>
          <p:cNvPr id="7" name="Picture 6">
            <a:extLst>
              <a:ext uri="{FF2B5EF4-FFF2-40B4-BE49-F238E27FC236}">
                <a16:creationId xmlns:a16="http://schemas.microsoft.com/office/drawing/2014/main" id="{23D25FA4-DB73-2D8C-3EA6-06952BEFE90E}"/>
              </a:ext>
            </a:extLst>
          </p:cNvPr>
          <p:cNvPicPr>
            <a:picLocks noChangeAspect="1"/>
          </p:cNvPicPr>
          <p:nvPr/>
        </p:nvPicPr>
        <p:blipFill>
          <a:blip r:embed="rId2"/>
          <a:stretch>
            <a:fillRect/>
          </a:stretch>
        </p:blipFill>
        <p:spPr>
          <a:xfrm>
            <a:off x="467544" y="620688"/>
            <a:ext cx="7848000" cy="4881066"/>
          </a:xfrm>
          <a:prstGeom prst="rect">
            <a:avLst/>
          </a:prstGeom>
          <a:ln>
            <a:solidFill>
              <a:srgbClr val="00B050"/>
            </a:solidFill>
          </a:ln>
        </p:spPr>
      </p:pic>
    </p:spTree>
    <p:extLst>
      <p:ext uri="{BB962C8B-B14F-4D97-AF65-F5344CB8AC3E}">
        <p14:creationId xmlns:p14="http://schemas.microsoft.com/office/powerpoint/2010/main" val="1129681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11DC6-EF2C-7ABB-3A10-62594531AD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0719AA-322B-96E1-F612-0E23C22A9DF0}"/>
              </a:ext>
            </a:extLst>
          </p:cNvPr>
          <p:cNvSpPr>
            <a:spLocks noGrp="1"/>
          </p:cNvSpPr>
          <p:nvPr>
            <p:ph type="title"/>
          </p:nvPr>
        </p:nvSpPr>
        <p:spPr>
          <a:xfrm>
            <a:off x="-889411" y="-315416"/>
            <a:ext cx="10922821" cy="1143000"/>
          </a:xfrm>
        </p:spPr>
        <p:txBody>
          <a:bodyPr>
            <a:noAutofit/>
          </a:bodyPr>
          <a:lstStyle/>
          <a:p>
            <a:r>
              <a:rPr lang="en-GB" sz="3600" b="1" dirty="0"/>
              <a:t>Benefits of E-Commerce to Consumers</a:t>
            </a:r>
            <a:endParaRPr lang="en-GB" sz="3500" dirty="0"/>
          </a:p>
        </p:txBody>
      </p:sp>
      <p:sp>
        <p:nvSpPr>
          <p:cNvPr id="3" name="Content Placeholder 2">
            <a:extLst>
              <a:ext uri="{FF2B5EF4-FFF2-40B4-BE49-F238E27FC236}">
                <a16:creationId xmlns:a16="http://schemas.microsoft.com/office/drawing/2014/main" id="{BDF23E09-8CC8-E862-C137-93355CE1B69C}"/>
              </a:ext>
            </a:extLst>
          </p:cNvPr>
          <p:cNvSpPr>
            <a:spLocks noGrp="1"/>
          </p:cNvSpPr>
          <p:nvPr>
            <p:ph idx="1"/>
          </p:nvPr>
        </p:nvSpPr>
        <p:spPr>
          <a:xfrm>
            <a:off x="107504" y="476672"/>
            <a:ext cx="8712968" cy="5184576"/>
          </a:xfrm>
        </p:spPr>
        <p:txBody>
          <a:bodyPr>
            <a:normAutofit fontScale="850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24/7 access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Enables customers to shop or conduct other transactions 24 hours a day, all year round from almost any location.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checking balances, making payments, obtaining travel and other information.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In one case a pop star set up web cameras in every room in his house so that he could check the status of his home by logging onto the Internet when he was away from home on tour.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More choices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Customers not only have a whole range of products that they can choose from and customise but also an international selection of suppliers. </a:t>
            </a:r>
          </a:p>
        </p:txBody>
      </p:sp>
    </p:spTree>
    <p:extLst>
      <p:ext uri="{BB962C8B-B14F-4D97-AF65-F5344CB8AC3E}">
        <p14:creationId xmlns:p14="http://schemas.microsoft.com/office/powerpoint/2010/main" val="3172714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565375" y="-243408"/>
            <a:ext cx="10274749" cy="1143000"/>
          </a:xfrm>
        </p:spPr>
        <p:txBody>
          <a:bodyPr>
            <a:normAutofit/>
          </a:bodyPr>
          <a:lstStyle/>
          <a:p>
            <a:r>
              <a:rPr lang="en-GB" sz="3900" b="1" dirty="0"/>
              <a:t>Benefits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548680"/>
            <a:ext cx="8712968" cy="4968552"/>
          </a:xfrm>
        </p:spPr>
        <p:txBody>
          <a:bodyPr>
            <a:normAutofit fontScale="92500" lnSpcReduction="2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Price comparisons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Customers can ‘shop’ around the world and conduct comparisons either directly by visiting different sites, or by visiting a single site where prices are aggregated from a number of providers and compared (for example www.moneyextra.co.uk for financial products and services).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4) Improved delivery processes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This can range from the immediate delivery of digitised or electronic goods such as software or audio-visual files by downloading via the Internet, to the on-line tracking of the progress of packages being delivered by mail or courier.</a:t>
            </a:r>
          </a:p>
        </p:txBody>
      </p:sp>
    </p:spTree>
    <p:extLst>
      <p:ext uri="{BB962C8B-B14F-4D97-AF65-F5344CB8AC3E}">
        <p14:creationId xmlns:p14="http://schemas.microsoft.com/office/powerpoint/2010/main" val="1649499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b="1" dirty="0"/>
              <a:t>Benefits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5) An environment of competition </a:t>
            </a:r>
            <a:r>
              <a:rPr lang="en-GB" sz="2400" dirty="0">
                <a:latin typeface="Arial" panose="020B0604020202020204" pitchFamily="34" charset="0"/>
                <a:cs typeface="Arial" panose="020B0604020202020204" pitchFamily="34" charset="0"/>
              </a:rPr>
              <a:t>where substantial discounts can be found or value added, as different retailers vie for customers.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It also allows many individual customers to aggregate their orders together into a single order presented to wholesalers or manufacturers and obtain a more competitive price (aggregate buying), for example www.letsbuyit.com</a:t>
            </a:r>
          </a:p>
        </p:txBody>
      </p:sp>
    </p:spTree>
    <p:extLst>
      <p:ext uri="{BB962C8B-B14F-4D97-AF65-F5344CB8AC3E}">
        <p14:creationId xmlns:p14="http://schemas.microsoft.com/office/powerpoint/2010/main" val="39245784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b="1" dirty="0"/>
              <a:t>BENEFITS OF E-COMMERCE TO SOCIETY</a:t>
            </a:r>
          </a:p>
        </p:txBody>
      </p:sp>
      <p:pic>
        <p:nvPicPr>
          <p:cNvPr id="7" name="Picture 6">
            <a:extLst>
              <a:ext uri="{FF2B5EF4-FFF2-40B4-BE49-F238E27FC236}">
                <a16:creationId xmlns:a16="http://schemas.microsoft.com/office/drawing/2014/main" id="{CCF78187-5DAB-3B63-E728-90A38F989515}"/>
              </a:ext>
            </a:extLst>
          </p:cNvPr>
          <p:cNvPicPr>
            <a:picLocks noChangeAspect="1"/>
          </p:cNvPicPr>
          <p:nvPr/>
        </p:nvPicPr>
        <p:blipFill>
          <a:blip r:embed="rId2"/>
          <a:stretch>
            <a:fillRect/>
          </a:stretch>
        </p:blipFill>
        <p:spPr>
          <a:xfrm>
            <a:off x="979556" y="1295215"/>
            <a:ext cx="6797629" cy="4267570"/>
          </a:xfrm>
          <a:prstGeom prst="rect">
            <a:avLst/>
          </a:prstGeom>
          <a:ln>
            <a:solidFill>
              <a:srgbClr val="00B050"/>
            </a:solidFill>
          </a:ln>
        </p:spPr>
      </p:pic>
    </p:spTree>
    <p:extLst>
      <p:ext uri="{BB962C8B-B14F-4D97-AF65-F5344CB8AC3E}">
        <p14:creationId xmlns:p14="http://schemas.microsoft.com/office/powerpoint/2010/main" val="7126522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029C9-164A-949A-E326-DAF05ECC68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7D5443-CF0F-7E9B-8F95-8FA0FA1375B7}"/>
              </a:ext>
            </a:extLst>
          </p:cNvPr>
          <p:cNvSpPr>
            <a:spLocks noGrp="1"/>
          </p:cNvSpPr>
          <p:nvPr>
            <p:ph type="title"/>
          </p:nvPr>
        </p:nvSpPr>
        <p:spPr>
          <a:xfrm>
            <a:off x="-14117" y="0"/>
            <a:ext cx="8784976" cy="1143000"/>
          </a:xfrm>
        </p:spPr>
        <p:txBody>
          <a:bodyPr>
            <a:normAutofit fontScale="90000"/>
          </a:bodyPr>
          <a:lstStyle/>
          <a:p>
            <a:r>
              <a:rPr lang="en-GB" b="1" dirty="0"/>
              <a:t>Benefits of E-Commerce to Society</a:t>
            </a:r>
          </a:p>
        </p:txBody>
      </p:sp>
      <p:sp>
        <p:nvSpPr>
          <p:cNvPr id="3" name="Content Placeholder 2">
            <a:extLst>
              <a:ext uri="{FF2B5EF4-FFF2-40B4-BE49-F238E27FC236}">
                <a16:creationId xmlns:a16="http://schemas.microsoft.com/office/drawing/2014/main" id="{3E5F41EF-34A9-BB11-267B-1470DE6D3F70}"/>
              </a:ext>
            </a:extLst>
          </p:cNvPr>
          <p:cNvSpPr>
            <a:spLocks noGrp="1"/>
          </p:cNvSpPr>
          <p:nvPr>
            <p:ph idx="1"/>
          </p:nvPr>
        </p:nvSpPr>
        <p:spPr>
          <a:xfrm>
            <a:off x="215516" y="944724"/>
            <a:ext cx="8712968" cy="496855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Enables more flexible working practices</a:t>
            </a:r>
            <a:r>
              <a:rPr lang="en-GB" sz="2400" dirty="0">
                <a:latin typeface="Arial" panose="020B0604020202020204" pitchFamily="34" charset="0"/>
                <a:cs typeface="Arial" panose="020B0604020202020204" pitchFamily="34" charset="0"/>
              </a:rPr>
              <a:t>, which enhances the quality of life for a whole host of people in society, enabling them to work from home. Not only is this more convenient and provides happier and less stressful working environments, it also potentially reduces environmental pollution as fewer people have to travel to work regularly.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Connects people</a:t>
            </a:r>
            <a:r>
              <a:rPr lang="en-GB" sz="2400" dirty="0">
                <a:latin typeface="Arial" panose="020B0604020202020204" pitchFamily="34" charset="0"/>
                <a:cs typeface="Arial" panose="020B0604020202020204" pitchFamily="34" charset="0"/>
              </a:rPr>
              <a:t>: Enables people in developing countries and rural areas to enjoy and access products, services, information and other people which otherwise would not be so easily available to them. </a:t>
            </a:r>
          </a:p>
        </p:txBody>
      </p:sp>
    </p:spTree>
    <p:extLst>
      <p:ext uri="{BB962C8B-B14F-4D97-AF65-F5344CB8AC3E}">
        <p14:creationId xmlns:p14="http://schemas.microsoft.com/office/powerpoint/2010/main" val="23428086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b="1" dirty="0"/>
              <a:t>Benefits of E-Commerce to Society</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Facilitates delivery of public services</a:t>
            </a:r>
            <a:r>
              <a:rPr lang="en-GB" sz="24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For example, health services available over the Internet (on-line consultation with doctors or nurses), filing taxes over the Internet through the Inland Revenue website.</a:t>
            </a:r>
          </a:p>
        </p:txBody>
      </p:sp>
    </p:spTree>
    <p:extLst>
      <p:ext uri="{BB962C8B-B14F-4D97-AF65-F5344CB8AC3E}">
        <p14:creationId xmlns:p14="http://schemas.microsoft.com/office/powerpoint/2010/main" val="1009662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a:bodyPr>
          <a:lstStyle/>
          <a:p>
            <a:r>
              <a:rPr lang="en-GB" b="1" dirty="0"/>
              <a:t>LIMITATIONS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There was much hype surrounding the Internet and e-commerce over the last few years of the twentieth century. </a:t>
            </a:r>
          </a:p>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Much of it promoted the Internet and e-commerce as the panacea for all ills, which raises the question, are there any limitations of e-commerce and the Internet?</a:t>
            </a:r>
          </a:p>
        </p:txBody>
      </p:sp>
    </p:spTree>
    <p:extLst>
      <p:ext uri="{BB962C8B-B14F-4D97-AF65-F5344CB8AC3E}">
        <p14:creationId xmlns:p14="http://schemas.microsoft.com/office/powerpoint/2010/main" val="3576568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601379" y="-213619"/>
            <a:ext cx="10346757" cy="1143000"/>
          </a:xfrm>
        </p:spPr>
        <p:txBody>
          <a:bodyPr>
            <a:normAutofit/>
          </a:bodyPr>
          <a:lstStyle/>
          <a:p>
            <a:r>
              <a:rPr lang="en-GB" sz="3400" b="1" dirty="0"/>
              <a:t>Limitations of E-Commerce to Organisation</a:t>
            </a:r>
          </a:p>
        </p:txBody>
      </p:sp>
      <p:pic>
        <p:nvPicPr>
          <p:cNvPr id="7" name="Picture 6">
            <a:extLst>
              <a:ext uri="{FF2B5EF4-FFF2-40B4-BE49-F238E27FC236}">
                <a16:creationId xmlns:a16="http://schemas.microsoft.com/office/drawing/2014/main" id="{FD8612A2-22CB-8409-BC86-E82C717FC996}"/>
              </a:ext>
            </a:extLst>
          </p:cNvPr>
          <p:cNvPicPr>
            <a:picLocks noChangeAspect="1"/>
          </p:cNvPicPr>
          <p:nvPr/>
        </p:nvPicPr>
        <p:blipFill>
          <a:blip r:embed="rId2"/>
          <a:stretch>
            <a:fillRect/>
          </a:stretch>
        </p:blipFill>
        <p:spPr>
          <a:xfrm>
            <a:off x="971600" y="764704"/>
            <a:ext cx="7452000" cy="4679363"/>
          </a:xfrm>
          <a:prstGeom prst="rect">
            <a:avLst/>
          </a:prstGeom>
          <a:ln>
            <a:solidFill>
              <a:srgbClr val="00B050"/>
            </a:solidFill>
          </a:ln>
        </p:spPr>
      </p:pic>
    </p:spTree>
    <p:extLst>
      <p:ext uri="{BB962C8B-B14F-4D97-AF65-F5344CB8AC3E}">
        <p14:creationId xmlns:p14="http://schemas.microsoft.com/office/powerpoint/2010/main" val="793082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6011A-9875-BC7F-3106-619B5C264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C8BCEA-19AB-C62A-3C84-1D9AE96BE4C3}"/>
              </a:ext>
            </a:extLst>
          </p:cNvPr>
          <p:cNvSpPr>
            <a:spLocks noGrp="1"/>
          </p:cNvSpPr>
          <p:nvPr>
            <p:ph type="title"/>
          </p:nvPr>
        </p:nvSpPr>
        <p:spPr>
          <a:xfrm>
            <a:off x="-601379" y="-213619"/>
            <a:ext cx="10346757" cy="1143000"/>
          </a:xfrm>
        </p:spPr>
        <p:txBody>
          <a:bodyPr>
            <a:normAutofit/>
          </a:bodyPr>
          <a:lstStyle/>
          <a:p>
            <a:r>
              <a:rPr lang="en-GB" sz="3400" b="1" dirty="0"/>
              <a:t>Limitations of E-Commerce to Organisation</a:t>
            </a:r>
          </a:p>
        </p:txBody>
      </p:sp>
      <p:sp>
        <p:nvSpPr>
          <p:cNvPr id="3" name="Content Placeholder 2">
            <a:extLst>
              <a:ext uri="{FF2B5EF4-FFF2-40B4-BE49-F238E27FC236}">
                <a16:creationId xmlns:a16="http://schemas.microsoft.com/office/drawing/2014/main" id="{97BDE88A-FC4C-931C-971D-19F325995890}"/>
              </a:ext>
            </a:extLst>
          </p:cNvPr>
          <p:cNvSpPr>
            <a:spLocks noGrp="1"/>
          </p:cNvSpPr>
          <p:nvPr>
            <p:ph idx="1"/>
          </p:nvPr>
        </p:nvSpPr>
        <p:spPr>
          <a:xfrm>
            <a:off x="215515" y="692696"/>
            <a:ext cx="8712968" cy="4968552"/>
          </a:xfrm>
        </p:spPr>
        <p:txBody>
          <a:bodyPr>
            <a:normAutofit/>
          </a:bodyPr>
          <a:lstStyle/>
          <a:p>
            <a:pPr marL="0" indent="0">
              <a:buNone/>
            </a:pPr>
            <a:r>
              <a:rPr lang="en-GB" sz="2400" b="1" dirty="0">
                <a:latin typeface="Arial" panose="020B0604020202020204" pitchFamily="34" charset="0"/>
                <a:cs typeface="Arial" panose="020B0604020202020204" pitchFamily="34" charset="0"/>
              </a:rPr>
              <a:t>1) Lack of sufficient system security, reliability, standards and communication protocols</a:t>
            </a: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There are numerous reports of websites and databases being hacked into and security holes in software.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Microsoft has over the years issued many security notices and ‘patches’ for their software.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Several banking and other business websites, including Barclays Bank, Powergen and even the Consumers’ Association in the UK, have experienced breaches in security where ‘a technical oversight’ or ‘a fault in its systems’ led to confidential client information becoming available to all.</a:t>
            </a:r>
          </a:p>
        </p:txBody>
      </p:sp>
    </p:spTree>
    <p:extLst>
      <p:ext uri="{BB962C8B-B14F-4D97-AF65-F5344CB8AC3E}">
        <p14:creationId xmlns:p14="http://schemas.microsoft.com/office/powerpoint/2010/main" val="4997803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b="1" dirty="0"/>
              <a:t>Limitations of E-Commerce to Organisation</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buNone/>
            </a:pPr>
            <a:r>
              <a:rPr lang="en-GB" sz="2400" b="1" dirty="0">
                <a:latin typeface="Arial" panose="020B0604020202020204" pitchFamily="34" charset="0"/>
                <a:cs typeface="Arial" panose="020B0604020202020204" pitchFamily="34" charset="0"/>
              </a:rPr>
              <a:t>2) Rapidly evolving and changing technology</a:t>
            </a:r>
            <a:r>
              <a:rPr lang="en-GB" sz="2400" dirty="0">
                <a:latin typeface="Arial" panose="020B0604020202020204" pitchFamily="34" charset="0"/>
                <a:cs typeface="Arial" panose="020B0604020202020204" pitchFamily="34" charset="0"/>
              </a:rPr>
              <a:t>, so there is always a feeling of trying to ‘catch up’ and not be left behind.</a:t>
            </a:r>
          </a:p>
          <a:p>
            <a:pPr marL="0" indent="0">
              <a:buNone/>
            </a:pPr>
            <a:r>
              <a:rPr lang="en-GB" sz="2400" b="1" dirty="0">
                <a:latin typeface="Arial" panose="020B0604020202020204" pitchFamily="34" charset="0"/>
                <a:cs typeface="Arial" panose="020B0604020202020204" pitchFamily="34" charset="0"/>
              </a:rPr>
              <a:t>3) Under pressure to innovate </a:t>
            </a:r>
            <a:r>
              <a:rPr lang="en-GB" sz="2400" dirty="0">
                <a:latin typeface="Arial" panose="020B0604020202020204" pitchFamily="34" charset="0"/>
                <a:cs typeface="Arial" panose="020B0604020202020204" pitchFamily="34" charset="0"/>
              </a:rPr>
              <a:t>and develop business models to exploit the new opportunities which sometimes leads to strategies detrimental to the organisation. The ease with which business models can be copied and emulated over the Internet increase that pressure and curtail longer-term</a:t>
            </a:r>
          </a:p>
          <a:p>
            <a:pPr marL="0" indent="0">
              <a:buNone/>
            </a:pPr>
            <a:r>
              <a:rPr lang="en-GB" sz="2400" dirty="0">
                <a:latin typeface="Arial" panose="020B0604020202020204" pitchFamily="34" charset="0"/>
                <a:cs typeface="Arial" panose="020B0604020202020204" pitchFamily="34" charset="0"/>
              </a:rPr>
              <a:t>competitive advantage.</a:t>
            </a:r>
          </a:p>
          <a:p>
            <a:pPr marL="0" indent="0">
              <a:buNone/>
            </a:pPr>
            <a:r>
              <a:rPr lang="en-GB" sz="2400" b="1" dirty="0">
                <a:latin typeface="Arial" panose="020B0604020202020204" pitchFamily="34" charset="0"/>
                <a:cs typeface="Arial" panose="020B0604020202020204" pitchFamily="34" charset="0"/>
              </a:rPr>
              <a:t>4) Facing increased competition </a:t>
            </a:r>
            <a:r>
              <a:rPr lang="en-GB" sz="2400" dirty="0">
                <a:latin typeface="Arial" panose="020B0604020202020204" pitchFamily="34" charset="0"/>
                <a:cs typeface="Arial" panose="020B0604020202020204" pitchFamily="34" charset="0"/>
              </a:rPr>
              <a:t>from both national and international competitors often leads to price wars and subsequent unsustainable losses for the organisation.</a:t>
            </a:r>
          </a:p>
        </p:txBody>
      </p:sp>
    </p:spTree>
    <p:extLst>
      <p:ext uri="{BB962C8B-B14F-4D97-AF65-F5344CB8AC3E}">
        <p14:creationId xmlns:p14="http://schemas.microsoft.com/office/powerpoint/2010/main" val="1623886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b="1" dirty="0"/>
              <a:t>Limitations of E-Commerce to Organisation</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1086465"/>
            <a:ext cx="8712968" cy="4968552"/>
          </a:xfrm>
        </p:spPr>
        <p:txBody>
          <a:bodyPr>
            <a:normAutofit lnSpcReduction="10000"/>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5) Problems with compatibility of older and ‘newer’ technology</a:t>
            </a:r>
            <a:r>
              <a:rPr lang="en-GB" sz="22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There are problems where older business systems cannot communicate with web-based and Internet infrastructures, leading to some organisations running</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almost two independent systems where data cannot be shared.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This often leads to having to invest in new systems or an infrastructure, which bridges</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different systems.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In both cases this is both financially costly as well as disruptive to the efficient running of organisations.</a:t>
            </a:r>
          </a:p>
        </p:txBody>
      </p:sp>
    </p:spTree>
    <p:extLst>
      <p:ext uri="{BB962C8B-B14F-4D97-AF65-F5344CB8AC3E}">
        <p14:creationId xmlns:p14="http://schemas.microsoft.com/office/powerpoint/2010/main" val="1133563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45395" y="-138455"/>
            <a:ext cx="10634789" cy="1143000"/>
          </a:xfrm>
        </p:spPr>
        <p:txBody>
          <a:bodyPr>
            <a:normAutofit/>
          </a:bodyPr>
          <a:lstStyle/>
          <a:p>
            <a:r>
              <a:rPr lang="en-GB" sz="3600" b="1" dirty="0"/>
              <a:t>Limitations of E-Commerce to Consumers</a:t>
            </a:r>
          </a:p>
        </p:txBody>
      </p:sp>
      <p:pic>
        <p:nvPicPr>
          <p:cNvPr id="7" name="Picture 6">
            <a:extLst>
              <a:ext uri="{FF2B5EF4-FFF2-40B4-BE49-F238E27FC236}">
                <a16:creationId xmlns:a16="http://schemas.microsoft.com/office/drawing/2014/main" id="{AF123B1F-CC8F-741A-956A-276452A0F2AE}"/>
              </a:ext>
            </a:extLst>
          </p:cNvPr>
          <p:cNvPicPr>
            <a:picLocks noChangeAspect="1"/>
          </p:cNvPicPr>
          <p:nvPr/>
        </p:nvPicPr>
        <p:blipFill>
          <a:blip r:embed="rId2"/>
          <a:stretch>
            <a:fillRect/>
          </a:stretch>
        </p:blipFill>
        <p:spPr>
          <a:xfrm>
            <a:off x="863999" y="764704"/>
            <a:ext cx="7416000" cy="4633971"/>
          </a:xfrm>
          <a:prstGeom prst="rect">
            <a:avLst/>
          </a:prstGeom>
          <a:ln>
            <a:solidFill>
              <a:srgbClr val="00B050"/>
            </a:solidFill>
          </a:ln>
        </p:spPr>
      </p:pic>
    </p:spTree>
    <p:extLst>
      <p:ext uri="{BB962C8B-B14F-4D97-AF65-F5344CB8AC3E}">
        <p14:creationId xmlns:p14="http://schemas.microsoft.com/office/powerpoint/2010/main" val="25793414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50BB0-60EA-F0F5-1AA1-B677219E3A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2BA249-0848-292C-4B58-561F3FBAEFD8}"/>
              </a:ext>
            </a:extLst>
          </p:cNvPr>
          <p:cNvSpPr>
            <a:spLocks noGrp="1"/>
          </p:cNvSpPr>
          <p:nvPr>
            <p:ph type="title"/>
          </p:nvPr>
        </p:nvSpPr>
        <p:spPr>
          <a:xfrm>
            <a:off x="-745395" y="-138455"/>
            <a:ext cx="10634789" cy="1143000"/>
          </a:xfrm>
        </p:spPr>
        <p:txBody>
          <a:bodyPr>
            <a:normAutofit/>
          </a:bodyPr>
          <a:lstStyle/>
          <a:p>
            <a:r>
              <a:rPr lang="en-GB" sz="3600" b="1" dirty="0"/>
              <a:t>Limitations of E-Commerce to Consumers</a:t>
            </a:r>
          </a:p>
        </p:txBody>
      </p:sp>
      <p:sp>
        <p:nvSpPr>
          <p:cNvPr id="3" name="Content Placeholder 2">
            <a:extLst>
              <a:ext uri="{FF2B5EF4-FFF2-40B4-BE49-F238E27FC236}">
                <a16:creationId xmlns:a16="http://schemas.microsoft.com/office/drawing/2014/main" id="{EAC03B73-421F-F131-9F3D-6993BCD89175}"/>
              </a:ext>
            </a:extLst>
          </p:cNvPr>
          <p:cNvSpPr>
            <a:spLocks noGrp="1"/>
          </p:cNvSpPr>
          <p:nvPr>
            <p:ph idx="1"/>
          </p:nvPr>
        </p:nvSpPr>
        <p:spPr>
          <a:xfrm>
            <a:off x="107504" y="836712"/>
            <a:ext cx="8712968" cy="4968552"/>
          </a:xfrm>
        </p:spPr>
        <p:txBody>
          <a:bodyPr>
            <a:normAutofit fontScale="85000" lnSpcReduction="20000"/>
          </a:bodyPr>
          <a:lstStyle/>
          <a:p>
            <a:pPr>
              <a:buFont typeface="Wingdings" panose="05000000000000000000" pitchFamily="2" charset="2"/>
              <a:buChar char="q"/>
            </a:pPr>
            <a:r>
              <a:rPr lang="en-GB" b="1" dirty="0"/>
              <a:t>Computing equipment</a:t>
            </a:r>
            <a:r>
              <a:rPr lang="en-GB" dirty="0"/>
              <a:t> is needed for individuals to participate in the new ‘digital’ economy, which means an initial capital cost to customers.</a:t>
            </a:r>
          </a:p>
          <a:p>
            <a:pPr>
              <a:buFont typeface="Wingdings" panose="05000000000000000000" pitchFamily="2" charset="2"/>
              <a:buChar char="q"/>
            </a:pPr>
            <a:r>
              <a:rPr lang="en-GB" b="1" dirty="0"/>
              <a:t>A basic technical knowledge </a:t>
            </a:r>
            <a:r>
              <a:rPr lang="en-GB" dirty="0"/>
              <a:t>is required of both computing equipment and navigation of the Internet and the World Wide Web.</a:t>
            </a:r>
          </a:p>
          <a:p>
            <a:pPr>
              <a:buFont typeface="Wingdings" panose="05000000000000000000" pitchFamily="2" charset="2"/>
              <a:buChar char="q"/>
            </a:pPr>
            <a:r>
              <a:rPr lang="en-GB" b="1" dirty="0"/>
              <a:t>Cost of access to the Internet</a:t>
            </a:r>
            <a:r>
              <a:rPr lang="en-GB" dirty="0"/>
              <a:t>, whether dial-up or broadband tariffs.</a:t>
            </a:r>
          </a:p>
          <a:p>
            <a:pPr>
              <a:buFont typeface="Wingdings" panose="05000000000000000000" pitchFamily="2" charset="2"/>
              <a:buChar char="q"/>
            </a:pPr>
            <a:r>
              <a:rPr lang="en-GB" b="1" dirty="0"/>
              <a:t>Cost of computing equipment</a:t>
            </a:r>
            <a:r>
              <a:rPr lang="en-GB" dirty="0"/>
              <a:t>: Not just the initial cost of buying equipment but making sure that the technology is updated regularly to be compatible with the changing requirement of the Internet, websites and applications.</a:t>
            </a:r>
          </a:p>
        </p:txBody>
      </p:sp>
    </p:spTree>
    <p:extLst>
      <p:ext uri="{BB962C8B-B14F-4D97-AF65-F5344CB8AC3E}">
        <p14:creationId xmlns:p14="http://schemas.microsoft.com/office/powerpoint/2010/main" val="26067695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58C3D-5A31-AB2D-7FBA-3E597AD165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30A3F-80A1-74C6-2241-06329694CE0C}"/>
              </a:ext>
            </a:extLst>
          </p:cNvPr>
          <p:cNvSpPr>
            <a:spLocks noGrp="1"/>
          </p:cNvSpPr>
          <p:nvPr>
            <p:ph type="title"/>
          </p:nvPr>
        </p:nvSpPr>
        <p:spPr>
          <a:xfrm>
            <a:off x="-925415" y="-243408"/>
            <a:ext cx="10994829" cy="1143000"/>
          </a:xfrm>
        </p:spPr>
        <p:txBody>
          <a:bodyPr>
            <a:normAutofit/>
          </a:bodyPr>
          <a:lstStyle/>
          <a:p>
            <a:r>
              <a:rPr lang="en-GB" sz="3600" b="1" dirty="0"/>
              <a:t>Limitations of E-Commerce to Consumers</a:t>
            </a:r>
          </a:p>
        </p:txBody>
      </p:sp>
      <p:sp>
        <p:nvSpPr>
          <p:cNvPr id="3" name="Content Placeholder 2">
            <a:extLst>
              <a:ext uri="{FF2B5EF4-FFF2-40B4-BE49-F238E27FC236}">
                <a16:creationId xmlns:a16="http://schemas.microsoft.com/office/drawing/2014/main" id="{ADBEBA7F-A73A-4C73-310E-D85B320835E1}"/>
              </a:ext>
            </a:extLst>
          </p:cNvPr>
          <p:cNvSpPr>
            <a:spLocks noGrp="1"/>
          </p:cNvSpPr>
          <p:nvPr>
            <p:ph idx="1"/>
          </p:nvPr>
        </p:nvSpPr>
        <p:spPr>
          <a:xfrm>
            <a:off x="215515" y="836712"/>
            <a:ext cx="8712968" cy="4968552"/>
          </a:xfrm>
        </p:spPr>
        <p:txBody>
          <a:bodyPr>
            <a:normAutofit fontScale="85000" lnSpcReduction="10000"/>
          </a:bodyPr>
          <a:lstStyle/>
          <a:p>
            <a:pPr>
              <a:buFont typeface="Wingdings" panose="05000000000000000000" pitchFamily="2" charset="2"/>
              <a:buChar char="q"/>
            </a:pPr>
            <a:r>
              <a:rPr lang="en-GB" b="1" dirty="0"/>
              <a:t>Lack of security and privacy of personal data</a:t>
            </a:r>
            <a:r>
              <a:rPr lang="en-GB" dirty="0"/>
              <a:t>: There is no real control of data that is collected over the Web or Internet. Data protection laws are not universal and so websites hosted in different countries may or may not have laws which protect privacy of personal data.</a:t>
            </a:r>
          </a:p>
          <a:p>
            <a:pPr>
              <a:buFont typeface="Wingdings" panose="05000000000000000000" pitchFamily="2" charset="2"/>
              <a:buChar char="q"/>
            </a:pPr>
            <a:r>
              <a:rPr lang="en-GB" b="1" dirty="0"/>
              <a:t>Physical contact and relationships are replaced by electronic processes</a:t>
            </a:r>
            <a:r>
              <a:rPr lang="en-GB" dirty="0"/>
              <a:t>: Customers are unable to touch and feel goods being sold on-line or gauge voices and reactions of human beings.</a:t>
            </a:r>
          </a:p>
          <a:p>
            <a:pPr>
              <a:buFont typeface="Wingdings" panose="05000000000000000000" pitchFamily="2" charset="2"/>
              <a:buChar char="q"/>
            </a:pPr>
            <a:r>
              <a:rPr lang="en-GB" b="1" dirty="0"/>
              <a:t>A lack of trust </a:t>
            </a:r>
            <a:r>
              <a:rPr lang="en-GB" dirty="0"/>
              <a:t>because they are interacting with faceless computers.</a:t>
            </a:r>
          </a:p>
        </p:txBody>
      </p:sp>
    </p:spTree>
    <p:extLst>
      <p:ext uri="{BB962C8B-B14F-4D97-AF65-F5344CB8AC3E}">
        <p14:creationId xmlns:p14="http://schemas.microsoft.com/office/powerpoint/2010/main" val="4001536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90264" y="-171400"/>
            <a:ext cx="9324528" cy="1143000"/>
          </a:xfrm>
        </p:spPr>
        <p:txBody>
          <a:bodyPr>
            <a:normAutofit/>
          </a:bodyPr>
          <a:lstStyle/>
          <a:p>
            <a:r>
              <a:rPr lang="en-GB" sz="3900" b="1" dirty="0"/>
              <a:t>Limitations of E-Commerce to Society</a:t>
            </a:r>
          </a:p>
        </p:txBody>
      </p:sp>
      <p:pic>
        <p:nvPicPr>
          <p:cNvPr id="7" name="Picture 6">
            <a:extLst>
              <a:ext uri="{FF2B5EF4-FFF2-40B4-BE49-F238E27FC236}">
                <a16:creationId xmlns:a16="http://schemas.microsoft.com/office/drawing/2014/main" id="{A183FC06-6670-A4B3-1014-67DA883A5C4C}"/>
              </a:ext>
            </a:extLst>
          </p:cNvPr>
          <p:cNvPicPr>
            <a:picLocks noChangeAspect="1"/>
          </p:cNvPicPr>
          <p:nvPr/>
        </p:nvPicPr>
        <p:blipFill>
          <a:blip r:embed="rId2"/>
          <a:stretch>
            <a:fillRect/>
          </a:stretch>
        </p:blipFill>
        <p:spPr>
          <a:xfrm>
            <a:off x="1043608" y="836709"/>
            <a:ext cx="7380000" cy="4637217"/>
          </a:xfrm>
          <a:prstGeom prst="rect">
            <a:avLst/>
          </a:prstGeom>
          <a:ln>
            <a:solidFill>
              <a:srgbClr val="00B050"/>
            </a:solidFill>
          </a:ln>
        </p:spPr>
      </p:pic>
    </p:spTree>
    <p:extLst>
      <p:ext uri="{BB962C8B-B14F-4D97-AF65-F5344CB8AC3E}">
        <p14:creationId xmlns:p14="http://schemas.microsoft.com/office/powerpoint/2010/main" val="2317646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60EAA-5FC0-33CF-77C6-06FD23A208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09E226-C823-616C-E9A0-B6DC42F7C999}"/>
              </a:ext>
            </a:extLst>
          </p:cNvPr>
          <p:cNvSpPr>
            <a:spLocks noGrp="1"/>
          </p:cNvSpPr>
          <p:nvPr>
            <p:ph type="title"/>
          </p:nvPr>
        </p:nvSpPr>
        <p:spPr>
          <a:xfrm>
            <a:off x="143508" y="-314153"/>
            <a:ext cx="8784976" cy="1143000"/>
          </a:xfrm>
        </p:spPr>
        <p:txBody>
          <a:bodyPr>
            <a:normAutofit fontScale="90000"/>
          </a:bodyPr>
          <a:lstStyle/>
          <a:p>
            <a:r>
              <a:rPr lang="en-GB" dirty="0"/>
              <a:t>Limitations of E-Commerce to Society</a:t>
            </a:r>
          </a:p>
        </p:txBody>
      </p:sp>
      <p:sp>
        <p:nvSpPr>
          <p:cNvPr id="3" name="Content Placeholder 2">
            <a:extLst>
              <a:ext uri="{FF2B5EF4-FFF2-40B4-BE49-F238E27FC236}">
                <a16:creationId xmlns:a16="http://schemas.microsoft.com/office/drawing/2014/main" id="{5FE4B62A-CB7F-E624-4737-6A9EF28856EE}"/>
              </a:ext>
            </a:extLst>
          </p:cNvPr>
          <p:cNvSpPr>
            <a:spLocks noGrp="1"/>
          </p:cNvSpPr>
          <p:nvPr>
            <p:ph idx="1"/>
          </p:nvPr>
        </p:nvSpPr>
        <p:spPr>
          <a:xfrm>
            <a:off x="287524" y="828847"/>
            <a:ext cx="8712968" cy="4968552"/>
          </a:xfrm>
        </p:spPr>
        <p:txBody>
          <a:bodyPr>
            <a:normAutofit fontScale="85000" lnSpcReduction="10000"/>
          </a:bodyPr>
          <a:lstStyle/>
          <a:p>
            <a:pPr>
              <a:buFont typeface="Wingdings" panose="05000000000000000000" pitchFamily="2" charset="2"/>
              <a:buChar char="q"/>
            </a:pPr>
            <a:r>
              <a:rPr lang="en-GB" b="1" dirty="0"/>
              <a:t>Breakdown in human interaction </a:t>
            </a:r>
            <a:r>
              <a:rPr lang="en-GB" dirty="0"/>
              <a:t>: As people become more used to interacting electronically there could be an erosion of personal and social skills which might eventually be detrimental to the world we live in where people are more comfortable interacting with a screen than face to face.</a:t>
            </a:r>
          </a:p>
          <a:p>
            <a:pPr>
              <a:buFont typeface="Wingdings" panose="05000000000000000000" pitchFamily="2" charset="2"/>
              <a:buChar char="q"/>
            </a:pPr>
            <a:r>
              <a:rPr lang="en-GB" b="1" dirty="0"/>
              <a:t>Social division </a:t>
            </a:r>
            <a:r>
              <a:rPr lang="en-GB" dirty="0"/>
              <a:t>: There is a potential danger that there will be an increase in the social divide between technical haves and have-nots – so people who do not have technical skills become unable to secure better-paid jobs and could form an underclass with potentially dangerous implications for social stability. </a:t>
            </a:r>
          </a:p>
        </p:txBody>
      </p:sp>
    </p:spTree>
    <p:extLst>
      <p:ext uri="{BB962C8B-B14F-4D97-AF65-F5344CB8AC3E}">
        <p14:creationId xmlns:p14="http://schemas.microsoft.com/office/powerpoint/2010/main" val="3190671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3F717-197C-A512-0DA1-5A229AC7D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63F0F-5D29-7EF1-E818-FF2150E5DC20}"/>
              </a:ext>
            </a:extLst>
          </p:cNvPr>
          <p:cNvSpPr>
            <a:spLocks noGrp="1"/>
          </p:cNvSpPr>
          <p:nvPr>
            <p:ph type="title"/>
          </p:nvPr>
        </p:nvSpPr>
        <p:spPr>
          <a:xfrm>
            <a:off x="0" y="-198276"/>
            <a:ext cx="8784976" cy="1143000"/>
          </a:xfrm>
        </p:spPr>
        <p:txBody>
          <a:bodyPr>
            <a:normAutofit fontScale="90000"/>
          </a:bodyPr>
          <a:lstStyle/>
          <a:p>
            <a:r>
              <a:rPr lang="en-GB" dirty="0"/>
              <a:t>Limitations of E-Commerce to Society</a:t>
            </a:r>
          </a:p>
        </p:txBody>
      </p:sp>
      <p:sp>
        <p:nvSpPr>
          <p:cNvPr id="3" name="Content Placeholder 2">
            <a:extLst>
              <a:ext uri="{FF2B5EF4-FFF2-40B4-BE49-F238E27FC236}">
                <a16:creationId xmlns:a16="http://schemas.microsoft.com/office/drawing/2014/main" id="{2DA12466-51E1-2CBA-EFB5-5760C81925A7}"/>
              </a:ext>
            </a:extLst>
          </p:cNvPr>
          <p:cNvSpPr>
            <a:spLocks noGrp="1"/>
          </p:cNvSpPr>
          <p:nvPr>
            <p:ph idx="1"/>
          </p:nvPr>
        </p:nvSpPr>
        <p:spPr>
          <a:xfrm>
            <a:off x="179512" y="764704"/>
            <a:ext cx="8784976" cy="4968552"/>
          </a:xfrm>
        </p:spPr>
        <p:txBody>
          <a:bodyPr>
            <a:normAutofit fontScale="85000" lnSpcReduction="20000"/>
          </a:bodyPr>
          <a:lstStyle/>
          <a:p>
            <a:pPr>
              <a:buFont typeface="Wingdings" panose="05000000000000000000" pitchFamily="2" charset="2"/>
              <a:buChar char="q"/>
            </a:pPr>
            <a:r>
              <a:rPr lang="en-GB" b="1" dirty="0"/>
              <a:t>Reliance on telecommunications infrastructure, power and IT skills</a:t>
            </a:r>
            <a:r>
              <a:rPr lang="en-GB" dirty="0"/>
              <a:t>, which in developing countries nullifies the benefits when power, advanced telecommunications infrastructures and IT skills are unavailable or scarce or underdeveloped. </a:t>
            </a:r>
          </a:p>
          <a:p>
            <a:pPr>
              <a:buFont typeface="Wingdings" panose="05000000000000000000" pitchFamily="2" charset="2"/>
              <a:buChar char="q"/>
            </a:pPr>
            <a:r>
              <a:rPr lang="en-GB" b="1" dirty="0"/>
              <a:t>Wasted resources</a:t>
            </a:r>
            <a:r>
              <a:rPr lang="en-GB" dirty="0"/>
              <a:t>: As new technology dates quickly how do you dispose of all the old computers, keyboards, monitors, speakers and other hardware or software? </a:t>
            </a:r>
          </a:p>
          <a:p>
            <a:pPr>
              <a:buFont typeface="Wingdings" panose="05000000000000000000" pitchFamily="2" charset="2"/>
              <a:buChar char="q"/>
            </a:pPr>
            <a:r>
              <a:rPr lang="en-GB" b="1" dirty="0"/>
              <a:t>Facilitates Just-In-Time Manufacturing</a:t>
            </a:r>
            <a:r>
              <a:rPr lang="en-GB" dirty="0"/>
              <a:t>: This could potentially cripple an economy in times of crisis as stocks are kept to a minimum and delivery patterns are based on pre-set levels of stock which last for days rather than weeks.</a:t>
            </a:r>
          </a:p>
        </p:txBody>
      </p:sp>
    </p:spTree>
    <p:extLst>
      <p:ext uri="{BB962C8B-B14F-4D97-AF65-F5344CB8AC3E}">
        <p14:creationId xmlns:p14="http://schemas.microsoft.com/office/powerpoint/2010/main" val="17084773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8106-8055-78A4-45DF-EE63CBC967F4}"/>
              </a:ext>
            </a:extLst>
          </p:cNvPr>
          <p:cNvSpPr>
            <a:spLocks noGrp="1"/>
          </p:cNvSpPr>
          <p:nvPr>
            <p:ph type="title"/>
          </p:nvPr>
        </p:nvSpPr>
        <p:spPr>
          <a:xfrm>
            <a:off x="323528" y="-243408"/>
            <a:ext cx="8229600" cy="1143000"/>
          </a:xfrm>
        </p:spPr>
        <p:txBody>
          <a:bodyPr>
            <a:normAutofit fontScale="90000"/>
          </a:bodyPr>
          <a:lstStyle/>
          <a:p>
            <a:r>
              <a:rPr lang="en-GB" b="1" dirty="0"/>
              <a:t>TYPES OF E-COMMERCE MODELS</a:t>
            </a:r>
          </a:p>
        </p:txBody>
      </p:sp>
      <p:sp>
        <p:nvSpPr>
          <p:cNvPr id="3" name="Content Placeholder 2">
            <a:extLst>
              <a:ext uri="{FF2B5EF4-FFF2-40B4-BE49-F238E27FC236}">
                <a16:creationId xmlns:a16="http://schemas.microsoft.com/office/drawing/2014/main" id="{B542B840-F6F0-53A5-7573-7EB52C4D729B}"/>
              </a:ext>
            </a:extLst>
          </p:cNvPr>
          <p:cNvSpPr>
            <a:spLocks noGrp="1"/>
          </p:cNvSpPr>
          <p:nvPr>
            <p:ph idx="1"/>
          </p:nvPr>
        </p:nvSpPr>
        <p:spPr>
          <a:xfrm>
            <a:off x="179512" y="548680"/>
            <a:ext cx="8640960" cy="5616624"/>
          </a:xfrm>
        </p:spPr>
        <p:txBody>
          <a:bodyPr>
            <a:normAutofit/>
          </a:bodyPr>
          <a:lstStyle/>
          <a:p>
            <a:pPr marL="0" indent="0" algn="l">
              <a:buNone/>
            </a:pPr>
            <a:r>
              <a:rPr lang="en-GB" sz="3000" b="0" i="0" dirty="0">
                <a:solidFill>
                  <a:srgbClr val="1F1F1F"/>
                </a:solidFill>
                <a:effectLst/>
                <a:latin typeface="Google Sans"/>
              </a:rPr>
              <a:t>The world of e-commerce encompasses a variety of business models depending on who is buying and selling what. Here's a glimpse into the most </a:t>
            </a:r>
            <a:r>
              <a:rPr lang="en-GB" sz="3000" i="0" dirty="0">
                <a:solidFill>
                  <a:srgbClr val="1F1F1F"/>
                </a:solidFill>
                <a:effectLst/>
                <a:latin typeface="Google Sans"/>
              </a:rPr>
              <a:t>common ones.</a:t>
            </a:r>
          </a:p>
        </p:txBody>
      </p:sp>
      <p:graphicFrame>
        <p:nvGraphicFramePr>
          <p:cNvPr id="4" name="Diagram 3">
            <a:extLst>
              <a:ext uri="{FF2B5EF4-FFF2-40B4-BE49-F238E27FC236}">
                <a16:creationId xmlns:a16="http://schemas.microsoft.com/office/drawing/2014/main" id="{A466DAFE-C8A0-1810-0E24-7EE1383EB49A}"/>
              </a:ext>
            </a:extLst>
          </p:cNvPr>
          <p:cNvGraphicFramePr/>
          <p:nvPr>
            <p:extLst>
              <p:ext uri="{D42A27DB-BD31-4B8C-83A1-F6EECF244321}">
                <p14:modId xmlns:p14="http://schemas.microsoft.com/office/powerpoint/2010/main" val="2491120305"/>
              </p:ext>
            </p:extLst>
          </p:nvPr>
        </p:nvGraphicFramePr>
        <p:xfrm>
          <a:off x="1328664" y="1844824"/>
          <a:ext cx="7224464"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97584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8E658-4517-4C0A-60F2-04E4DDBBAE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A8D87-0A2C-3F1B-F346-E21DBF9B8BB3}"/>
              </a:ext>
            </a:extLst>
          </p:cNvPr>
          <p:cNvSpPr>
            <a:spLocks noGrp="1"/>
          </p:cNvSpPr>
          <p:nvPr>
            <p:ph type="title"/>
          </p:nvPr>
        </p:nvSpPr>
        <p:spPr>
          <a:xfrm>
            <a:off x="323528" y="-243408"/>
            <a:ext cx="8229600" cy="1143000"/>
          </a:xfrm>
        </p:spPr>
        <p:txBody>
          <a:bodyPr>
            <a:normAutofit/>
          </a:bodyPr>
          <a:lstStyle/>
          <a:p>
            <a:r>
              <a:rPr lang="en-GB" b="1" dirty="0"/>
              <a:t>Types of E-Commerce Models</a:t>
            </a:r>
          </a:p>
        </p:txBody>
      </p:sp>
      <p:sp>
        <p:nvSpPr>
          <p:cNvPr id="3" name="Content Placeholder 2">
            <a:extLst>
              <a:ext uri="{FF2B5EF4-FFF2-40B4-BE49-F238E27FC236}">
                <a16:creationId xmlns:a16="http://schemas.microsoft.com/office/drawing/2014/main" id="{F5F9D736-32F7-8EE5-5D01-61E50687BC93}"/>
              </a:ext>
            </a:extLst>
          </p:cNvPr>
          <p:cNvSpPr>
            <a:spLocks noGrp="1"/>
          </p:cNvSpPr>
          <p:nvPr>
            <p:ph idx="1"/>
          </p:nvPr>
        </p:nvSpPr>
        <p:spPr>
          <a:xfrm>
            <a:off x="143508" y="620688"/>
            <a:ext cx="8856984" cy="5616624"/>
          </a:xfrm>
        </p:spPr>
        <p:txBody>
          <a:bodyPr>
            <a:normAutofit fontScale="77500" lnSpcReduction="20000"/>
          </a:bodyPr>
          <a:lstStyle/>
          <a:p>
            <a:pPr marL="0" indent="0" algn="l">
              <a:lnSpc>
                <a:spcPct val="160000"/>
              </a:lnSpc>
              <a:spcBef>
                <a:spcPts val="0"/>
              </a:spcBef>
              <a:buNone/>
            </a:pPr>
            <a:r>
              <a:rPr lang="en-GB" sz="2300" b="1" i="0" dirty="0">
                <a:solidFill>
                  <a:srgbClr val="1F1F1F"/>
                </a:solidFill>
                <a:effectLst/>
                <a:latin typeface="Arial" panose="020B0604020202020204" pitchFamily="34" charset="0"/>
                <a:cs typeface="Arial" panose="020B0604020202020204" pitchFamily="34" charset="0"/>
              </a:rPr>
              <a:t>1) Business-to-Consumer (B2C):</a:t>
            </a:r>
            <a:r>
              <a:rPr lang="en-GB" sz="2300" b="0" i="0" dirty="0">
                <a:solidFill>
                  <a:srgbClr val="1F1F1F"/>
                </a:solidFill>
                <a:effectLst/>
                <a:latin typeface="Arial" panose="020B0604020202020204" pitchFamily="34" charset="0"/>
                <a:cs typeface="Arial" panose="020B0604020202020204" pitchFamily="34" charset="0"/>
              </a:rPr>
              <a:t> </a:t>
            </a:r>
          </a:p>
          <a:p>
            <a:pPr>
              <a:lnSpc>
                <a:spcPct val="160000"/>
              </a:lnSpc>
              <a:spcBef>
                <a:spcPts val="0"/>
              </a:spcBef>
              <a:buFont typeface="Wingdings" panose="05000000000000000000" pitchFamily="2" charset="2"/>
              <a:buChar char="Ø"/>
            </a:pPr>
            <a:r>
              <a:rPr lang="en-GB" sz="2300" b="0" i="0" dirty="0">
                <a:solidFill>
                  <a:srgbClr val="111111"/>
                </a:solidFill>
                <a:effectLst/>
                <a:latin typeface="Arial" panose="020B0604020202020204" pitchFamily="34" charset="0"/>
                <a:cs typeface="Arial" panose="020B0604020202020204" pitchFamily="34" charset="0"/>
              </a:rPr>
              <a:t>This is the most common model, where businesses sell goods or services directly to consumers. </a:t>
            </a:r>
            <a:endParaRPr lang="en-GB" sz="2300" dirty="0">
              <a:solidFill>
                <a:srgbClr val="1F1F1F"/>
              </a:solidFill>
              <a:latin typeface="Arial" panose="020B0604020202020204" pitchFamily="34" charset="0"/>
              <a:cs typeface="Arial" panose="020B0604020202020204" pitchFamily="34" charset="0"/>
            </a:endParaRPr>
          </a:p>
          <a:p>
            <a:pPr algn="l">
              <a:lnSpc>
                <a:spcPct val="160000"/>
              </a:lnSpc>
              <a:spcBef>
                <a:spcPts val="0"/>
              </a:spcBef>
              <a:buFont typeface="Wingdings" panose="05000000000000000000" pitchFamily="2" charset="2"/>
              <a:buChar char="Ø"/>
            </a:pPr>
            <a:r>
              <a:rPr lang="en-GB" sz="2300" b="0" i="0" dirty="0">
                <a:solidFill>
                  <a:srgbClr val="1F1F1F"/>
                </a:solidFill>
                <a:effectLst/>
                <a:latin typeface="Arial" panose="020B0604020202020204" pitchFamily="34" charset="0"/>
                <a:cs typeface="Arial" panose="020B0604020202020204" pitchFamily="34" charset="0"/>
              </a:rPr>
              <a:t>This is the classic online shopping experience we're most familiar with. Businesses sell directly to individual consumers.</a:t>
            </a:r>
          </a:p>
          <a:p>
            <a:pPr algn="l">
              <a:lnSpc>
                <a:spcPct val="160000"/>
              </a:lnSpc>
              <a:spcBef>
                <a:spcPts val="0"/>
              </a:spcBef>
              <a:buFont typeface="Wingdings" panose="05000000000000000000" pitchFamily="2" charset="2"/>
              <a:buChar char="Ø"/>
            </a:pPr>
            <a:r>
              <a:rPr lang="en-GB" sz="2300" b="0" i="0" dirty="0">
                <a:solidFill>
                  <a:srgbClr val="1F1F1F"/>
                </a:solidFill>
                <a:effectLst/>
                <a:latin typeface="Arial" panose="020B0604020202020204" pitchFamily="34" charset="0"/>
                <a:cs typeface="Arial" panose="020B0604020202020204" pitchFamily="34" charset="0"/>
              </a:rPr>
              <a:t> Examples include major retailers like Amazon or clothing stores with a strong online presence.</a:t>
            </a:r>
          </a:p>
          <a:p>
            <a:pPr marL="0" indent="0">
              <a:lnSpc>
                <a:spcPct val="160000"/>
              </a:lnSpc>
              <a:spcBef>
                <a:spcPts val="0"/>
              </a:spcBef>
              <a:buNone/>
            </a:pPr>
            <a:r>
              <a:rPr lang="en-GB" sz="2300" b="1" i="0" dirty="0">
                <a:solidFill>
                  <a:srgbClr val="1F1F1F"/>
                </a:solidFill>
                <a:effectLst/>
                <a:latin typeface="Arial" panose="020B0604020202020204" pitchFamily="34" charset="0"/>
                <a:cs typeface="Arial" panose="020B0604020202020204" pitchFamily="34" charset="0"/>
              </a:rPr>
              <a:t>2) Business-to-Business (B2B):</a:t>
            </a:r>
          </a:p>
          <a:p>
            <a:pPr>
              <a:lnSpc>
                <a:spcPct val="160000"/>
              </a:lnSpc>
              <a:spcBef>
                <a:spcPts val="0"/>
              </a:spcBef>
              <a:buFont typeface="Wingdings" panose="05000000000000000000" pitchFamily="2" charset="2"/>
              <a:buChar char="Ø"/>
            </a:pPr>
            <a:r>
              <a:rPr lang="en-GB" sz="2300" b="0" i="0" dirty="0">
                <a:solidFill>
                  <a:srgbClr val="111111"/>
                </a:solidFill>
                <a:effectLst/>
                <a:latin typeface="Arial" panose="020B0604020202020204" pitchFamily="34" charset="0"/>
                <a:cs typeface="Arial" panose="020B0604020202020204" pitchFamily="34" charset="0"/>
              </a:rPr>
              <a:t>In this model, transactions are conducted between two businesses, such as a wholesaler and a retailer.</a:t>
            </a:r>
          </a:p>
          <a:p>
            <a:pPr>
              <a:lnSpc>
                <a:spcPct val="160000"/>
              </a:lnSpc>
              <a:spcBef>
                <a:spcPts val="0"/>
              </a:spcBef>
              <a:buFont typeface="Wingdings" panose="05000000000000000000" pitchFamily="2" charset="2"/>
              <a:buChar char="Ø"/>
            </a:pPr>
            <a:r>
              <a:rPr lang="en-GB" sz="2300" b="0" i="0" dirty="0">
                <a:solidFill>
                  <a:srgbClr val="1F1F1F"/>
                </a:solidFill>
                <a:effectLst/>
                <a:latin typeface="Arial" panose="020B0604020202020204" pitchFamily="34" charset="0"/>
                <a:cs typeface="Arial" panose="020B0604020202020204" pitchFamily="34" charset="0"/>
              </a:rPr>
              <a:t>Imagine a company that supplies office furniture or a manufacturer that sells wholesale clothing to online boutiques. B2B transactions often involve larger quantities and more complex buying processes.</a:t>
            </a:r>
          </a:p>
          <a:p>
            <a:endParaRPr lang="en-GB" dirty="0"/>
          </a:p>
        </p:txBody>
      </p:sp>
    </p:spTree>
    <p:extLst>
      <p:ext uri="{BB962C8B-B14F-4D97-AF65-F5344CB8AC3E}">
        <p14:creationId xmlns:p14="http://schemas.microsoft.com/office/powerpoint/2010/main" val="35837954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FF7B2-261C-7DC2-8B19-4CB1B4A469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AB29C8-CDCB-BE8D-492B-C5ED216D78FC}"/>
              </a:ext>
            </a:extLst>
          </p:cNvPr>
          <p:cNvSpPr>
            <a:spLocks noGrp="1"/>
          </p:cNvSpPr>
          <p:nvPr>
            <p:ph type="title"/>
          </p:nvPr>
        </p:nvSpPr>
        <p:spPr>
          <a:xfrm>
            <a:off x="323528" y="-243408"/>
            <a:ext cx="8229600" cy="1143000"/>
          </a:xfrm>
        </p:spPr>
        <p:txBody>
          <a:bodyPr>
            <a:normAutofit/>
          </a:bodyPr>
          <a:lstStyle/>
          <a:p>
            <a:r>
              <a:rPr lang="en-GB" b="1" dirty="0"/>
              <a:t>Types of E-Commerce Models</a:t>
            </a:r>
          </a:p>
        </p:txBody>
      </p:sp>
      <p:sp>
        <p:nvSpPr>
          <p:cNvPr id="3" name="Content Placeholder 2">
            <a:extLst>
              <a:ext uri="{FF2B5EF4-FFF2-40B4-BE49-F238E27FC236}">
                <a16:creationId xmlns:a16="http://schemas.microsoft.com/office/drawing/2014/main" id="{7C95C76A-9979-BC81-8509-61AA063A1034}"/>
              </a:ext>
            </a:extLst>
          </p:cNvPr>
          <p:cNvSpPr>
            <a:spLocks noGrp="1"/>
          </p:cNvSpPr>
          <p:nvPr>
            <p:ph idx="1"/>
          </p:nvPr>
        </p:nvSpPr>
        <p:spPr>
          <a:xfrm>
            <a:off x="143508" y="620688"/>
            <a:ext cx="9000492" cy="5616624"/>
          </a:xfrm>
        </p:spPr>
        <p:txBody>
          <a:bodyPr>
            <a:normAutofit fontScale="92500"/>
          </a:bodyPr>
          <a:lstStyle/>
          <a:p>
            <a:pPr marL="0" indent="0" algn="l">
              <a:lnSpc>
                <a:spcPct val="160000"/>
              </a:lnSpc>
              <a:spcBef>
                <a:spcPts val="0"/>
              </a:spcBef>
              <a:buNone/>
            </a:pPr>
            <a:r>
              <a:rPr lang="en-GB" sz="2200" b="1" i="0" dirty="0">
                <a:solidFill>
                  <a:srgbClr val="1F1F1F"/>
                </a:solidFill>
                <a:effectLst/>
                <a:latin typeface="Arial" panose="020B0604020202020204" pitchFamily="34" charset="0"/>
                <a:cs typeface="Arial" panose="020B0604020202020204" pitchFamily="34" charset="0"/>
              </a:rPr>
              <a:t>3) Consumer-to-Consumer (C2C):</a:t>
            </a:r>
            <a:r>
              <a:rPr lang="en-GB" sz="2200" b="0" i="0" dirty="0">
                <a:solidFill>
                  <a:srgbClr val="1F1F1F"/>
                </a:solidFill>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2200" b="0" i="0" dirty="0">
                <a:solidFill>
                  <a:srgbClr val="1F1F1F"/>
                </a:solidFill>
                <a:effectLst/>
                <a:latin typeface="Arial" panose="020B0604020202020204" pitchFamily="34" charset="0"/>
                <a:cs typeface="Arial" panose="020B0604020202020204" pitchFamily="34" charset="0"/>
              </a:rPr>
              <a:t>This model allows individuals to sell directly to other consumers. </a:t>
            </a:r>
          </a:p>
          <a:p>
            <a:pPr algn="l">
              <a:lnSpc>
                <a:spcPct val="160000"/>
              </a:lnSpc>
              <a:spcBef>
                <a:spcPts val="0"/>
              </a:spcBef>
              <a:buFont typeface="Wingdings" panose="05000000000000000000" pitchFamily="2" charset="2"/>
              <a:buChar char="Ø"/>
            </a:pPr>
            <a:r>
              <a:rPr lang="en-GB" sz="2200" b="0" i="0" dirty="0">
                <a:solidFill>
                  <a:srgbClr val="1F1F1F"/>
                </a:solidFill>
                <a:effectLst/>
                <a:latin typeface="Arial" panose="020B0604020202020204" pitchFamily="34" charset="0"/>
                <a:cs typeface="Arial" panose="020B0604020202020204" pitchFamily="34" charset="0"/>
              </a:rPr>
              <a:t>Online marketplaces like eBay or Etsy are prime examples. </a:t>
            </a:r>
          </a:p>
          <a:p>
            <a:pPr algn="l">
              <a:lnSpc>
                <a:spcPct val="160000"/>
              </a:lnSpc>
              <a:spcBef>
                <a:spcPts val="0"/>
              </a:spcBef>
              <a:buFont typeface="Wingdings" panose="05000000000000000000" pitchFamily="2" charset="2"/>
              <a:buChar char="Ø"/>
            </a:pPr>
            <a:r>
              <a:rPr lang="en-GB" sz="2200" b="0" i="0" dirty="0">
                <a:solidFill>
                  <a:srgbClr val="1F1F1F"/>
                </a:solidFill>
                <a:effectLst/>
                <a:latin typeface="Arial" panose="020B0604020202020204" pitchFamily="34" charset="0"/>
                <a:cs typeface="Arial" panose="020B0604020202020204" pitchFamily="34" charset="0"/>
              </a:rPr>
              <a:t>Here, people can sell used items, handcrafted goods, or anything else allowed by the platform.</a:t>
            </a:r>
          </a:p>
          <a:p>
            <a:pPr marL="0" indent="0" algn="l">
              <a:lnSpc>
                <a:spcPct val="160000"/>
              </a:lnSpc>
              <a:spcBef>
                <a:spcPts val="0"/>
              </a:spcBef>
              <a:buNone/>
            </a:pPr>
            <a:r>
              <a:rPr lang="en-GB" sz="2200" b="1" i="0" dirty="0">
                <a:solidFill>
                  <a:srgbClr val="1F1F1F"/>
                </a:solidFill>
                <a:effectLst/>
                <a:latin typeface="Arial" panose="020B0604020202020204" pitchFamily="34" charset="0"/>
                <a:cs typeface="Arial" panose="020B0604020202020204" pitchFamily="34" charset="0"/>
              </a:rPr>
              <a:t>4) Consumer-to-Business (C2B):</a:t>
            </a:r>
            <a:r>
              <a:rPr lang="en-GB" sz="2200" b="0" i="0" dirty="0">
                <a:solidFill>
                  <a:srgbClr val="1F1F1F"/>
                </a:solidFill>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2200" b="0" i="0" dirty="0">
                <a:solidFill>
                  <a:srgbClr val="1F1F1F"/>
                </a:solidFill>
                <a:effectLst/>
                <a:latin typeface="Arial" panose="020B0604020202020204" pitchFamily="34" charset="0"/>
                <a:cs typeface="Arial" panose="020B0604020202020204" pitchFamily="34" charset="0"/>
              </a:rPr>
              <a:t>This flips the traditional model on its head. Consumers offer their skills or services to businesses. </a:t>
            </a:r>
          </a:p>
          <a:p>
            <a:pPr algn="l">
              <a:lnSpc>
                <a:spcPct val="160000"/>
              </a:lnSpc>
              <a:spcBef>
                <a:spcPts val="0"/>
              </a:spcBef>
              <a:buFont typeface="Wingdings" panose="05000000000000000000" pitchFamily="2" charset="2"/>
              <a:buChar char="Ø"/>
            </a:pPr>
            <a:r>
              <a:rPr lang="en-GB" sz="2200" b="0" i="0" dirty="0">
                <a:solidFill>
                  <a:srgbClr val="1F1F1F"/>
                </a:solidFill>
                <a:effectLst/>
                <a:latin typeface="Arial" panose="020B0604020202020204" pitchFamily="34" charset="0"/>
                <a:cs typeface="Arial" panose="020B0604020202020204" pitchFamily="34" charset="0"/>
              </a:rPr>
              <a:t>Think of freelance platforms like Upwork or Fiverr, where businesses can find and hire writers, designers, or other professionals for specific projects.</a:t>
            </a:r>
          </a:p>
          <a:p>
            <a:endParaRPr lang="en-GB" dirty="0"/>
          </a:p>
        </p:txBody>
      </p:sp>
    </p:spTree>
    <p:extLst>
      <p:ext uri="{BB962C8B-B14F-4D97-AF65-F5344CB8AC3E}">
        <p14:creationId xmlns:p14="http://schemas.microsoft.com/office/powerpoint/2010/main" val="37999020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8106-8055-78A4-45DF-EE63CBC967F4}"/>
              </a:ext>
            </a:extLst>
          </p:cNvPr>
          <p:cNvSpPr>
            <a:spLocks noGrp="1"/>
          </p:cNvSpPr>
          <p:nvPr>
            <p:ph type="title"/>
          </p:nvPr>
        </p:nvSpPr>
        <p:spPr>
          <a:xfrm>
            <a:off x="323528" y="-243408"/>
            <a:ext cx="8229600" cy="1143000"/>
          </a:xfrm>
        </p:spPr>
        <p:txBody>
          <a:bodyPr>
            <a:normAutofit/>
          </a:bodyPr>
          <a:lstStyle/>
          <a:p>
            <a:r>
              <a:rPr lang="en-GB" b="1" dirty="0"/>
              <a:t>Types of E-Commerce Models</a:t>
            </a:r>
          </a:p>
        </p:txBody>
      </p:sp>
      <p:sp>
        <p:nvSpPr>
          <p:cNvPr id="3" name="Content Placeholder 2">
            <a:extLst>
              <a:ext uri="{FF2B5EF4-FFF2-40B4-BE49-F238E27FC236}">
                <a16:creationId xmlns:a16="http://schemas.microsoft.com/office/drawing/2014/main" id="{B542B840-F6F0-53A5-7573-7EB52C4D729B}"/>
              </a:ext>
            </a:extLst>
          </p:cNvPr>
          <p:cNvSpPr>
            <a:spLocks noGrp="1"/>
          </p:cNvSpPr>
          <p:nvPr>
            <p:ph idx="1"/>
          </p:nvPr>
        </p:nvSpPr>
        <p:spPr>
          <a:xfrm>
            <a:off x="286365" y="764704"/>
            <a:ext cx="8856984" cy="6336704"/>
          </a:xfrm>
        </p:spPr>
        <p:txBody>
          <a:bodyPr>
            <a:normAutofit fontScale="47500" lnSpcReduction="20000"/>
          </a:bodyPr>
          <a:lstStyle/>
          <a:p>
            <a:pPr marL="0" indent="0" algn="l">
              <a:lnSpc>
                <a:spcPct val="170000"/>
              </a:lnSpc>
              <a:spcBef>
                <a:spcPts val="0"/>
              </a:spcBef>
              <a:buNone/>
            </a:pPr>
            <a:r>
              <a:rPr lang="en-GB" sz="4200" b="1" i="0" dirty="0">
                <a:solidFill>
                  <a:srgbClr val="1F1F1F"/>
                </a:solidFill>
                <a:effectLst/>
                <a:latin typeface="Arial" panose="020B0604020202020204" pitchFamily="34" charset="0"/>
                <a:cs typeface="Arial" panose="020B0604020202020204" pitchFamily="34" charset="0"/>
              </a:rPr>
              <a:t>5</a:t>
            </a:r>
            <a:r>
              <a:rPr lang="en-GB" sz="3800" b="1" i="0" dirty="0">
                <a:solidFill>
                  <a:srgbClr val="1F1F1F"/>
                </a:solidFill>
                <a:effectLst/>
                <a:latin typeface="Arial" panose="020B0604020202020204" pitchFamily="34" charset="0"/>
                <a:cs typeface="Arial" panose="020B0604020202020204" pitchFamily="34" charset="0"/>
              </a:rPr>
              <a:t>) Business-to-Government (B2G):</a:t>
            </a:r>
            <a:r>
              <a:rPr lang="en-GB" sz="3800" b="0" i="0" dirty="0">
                <a:solidFill>
                  <a:srgbClr val="1F1F1F"/>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In this model, businesses sell goods and services to government agencies.</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This could involve anything from office supplies to software licenses or even large-scale construction projects. </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The bidding process for government contracts is usually well-defined and specific.</a:t>
            </a:r>
          </a:p>
          <a:p>
            <a:pPr marL="0" indent="0" algn="l">
              <a:lnSpc>
                <a:spcPct val="170000"/>
              </a:lnSpc>
              <a:spcBef>
                <a:spcPts val="0"/>
              </a:spcBef>
              <a:buNone/>
            </a:pPr>
            <a:r>
              <a:rPr lang="en-GB" sz="3800" b="1" i="0" dirty="0">
                <a:solidFill>
                  <a:srgbClr val="1F1F1F"/>
                </a:solidFill>
                <a:effectLst/>
                <a:latin typeface="Arial" panose="020B0604020202020204" pitchFamily="34" charset="0"/>
                <a:cs typeface="Arial" panose="020B0604020202020204" pitchFamily="34" charset="0"/>
              </a:rPr>
              <a:t>6) Business-to-Business-to-Consumer (B2B2C):</a:t>
            </a:r>
            <a:r>
              <a:rPr lang="en-GB" sz="3800" b="0" i="0" dirty="0">
                <a:solidFill>
                  <a:srgbClr val="1F1F1F"/>
                </a:solidFill>
                <a:effectLst/>
                <a:latin typeface="Arial" panose="020B0604020202020204" pitchFamily="34" charset="0"/>
                <a:cs typeface="Arial" panose="020B0604020202020204" pitchFamily="34" charset="0"/>
              </a:rPr>
              <a:t> </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This involves a three-way business relationship. </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A manufacturer sells products to a wholesaler, who then sells them to the final consumer. </a:t>
            </a:r>
          </a:p>
          <a:p>
            <a:pPr algn="l">
              <a:lnSpc>
                <a:spcPct val="170000"/>
              </a:lnSpc>
              <a:spcBef>
                <a:spcPts val="0"/>
              </a:spcBef>
              <a:buFont typeface="Wingdings" panose="05000000000000000000" pitchFamily="2" charset="2"/>
              <a:buChar char="Ø"/>
            </a:pPr>
            <a:r>
              <a:rPr lang="en-GB" sz="3800" b="0" i="0" dirty="0">
                <a:solidFill>
                  <a:srgbClr val="1F1F1F"/>
                </a:solidFill>
                <a:effectLst/>
                <a:latin typeface="Arial" panose="020B0604020202020204" pitchFamily="34" charset="0"/>
                <a:cs typeface="Arial" panose="020B0604020202020204" pitchFamily="34" charset="0"/>
              </a:rPr>
              <a:t>Many large brands utilize this model, where they don't directly handle the retail sales themself.</a:t>
            </a:r>
          </a:p>
          <a:p>
            <a:endParaRPr lang="en-GB" dirty="0"/>
          </a:p>
        </p:txBody>
      </p:sp>
    </p:spTree>
    <p:extLst>
      <p:ext uri="{BB962C8B-B14F-4D97-AF65-F5344CB8AC3E}">
        <p14:creationId xmlns:p14="http://schemas.microsoft.com/office/powerpoint/2010/main" val="115866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70284" y="-243408"/>
            <a:ext cx="9684568" cy="1143000"/>
          </a:xfrm>
        </p:spPr>
        <p:txBody>
          <a:bodyPr>
            <a:normAutofit/>
          </a:bodyPr>
          <a:lstStyle/>
          <a:p>
            <a:r>
              <a:rPr lang="en-GB" sz="4200" b="1" dirty="0"/>
              <a:t>PAYMENTS GATEWAY &amp; SECURITY</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620688"/>
            <a:ext cx="8769152" cy="4703977"/>
          </a:xfrm>
        </p:spPr>
        <p:txBody>
          <a:bodyPr>
            <a:normAutofit fontScale="77500" lnSpcReduction="20000"/>
          </a:bodyPr>
          <a:lstStyle/>
          <a:p>
            <a:pPr marL="0" indent="0" algn="l">
              <a:lnSpc>
                <a:spcPct val="150000"/>
              </a:lnSpc>
              <a:spcBef>
                <a:spcPts val="0"/>
              </a:spcBef>
              <a:buNone/>
            </a:pPr>
            <a:r>
              <a:rPr lang="en-GB" b="1" i="0" dirty="0">
                <a:solidFill>
                  <a:srgbClr val="0D0D0D"/>
                </a:solidFill>
                <a:effectLst/>
                <a:latin typeface="Arial" panose="020B0604020202020204" pitchFamily="34" charset="0"/>
                <a:cs typeface="Arial" panose="020B0604020202020204" pitchFamily="34" charset="0"/>
              </a:rPr>
              <a:t>PAYMENT GATEWAYS</a:t>
            </a:r>
          </a:p>
          <a:p>
            <a:pPr algn="l">
              <a:lnSpc>
                <a:spcPct val="15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A payment gateway is a technology that facilitates online transactions by acting as the intermediary between a customer's bank and the merchant's website.</a:t>
            </a:r>
          </a:p>
          <a:p>
            <a:pPr algn="l">
              <a:lnSpc>
                <a:spcPct val="150000"/>
              </a:lnSpc>
              <a:spcBef>
                <a:spcPts val="0"/>
              </a:spcBef>
              <a:buFont typeface="Wingdings" panose="05000000000000000000" pitchFamily="2" charset="2"/>
              <a:buChar char="Ø"/>
            </a:pPr>
            <a:r>
              <a:rPr lang="en-GB" b="0" i="0" dirty="0">
                <a:solidFill>
                  <a:srgbClr val="0D0D0D"/>
                </a:solidFill>
                <a:effectLst/>
                <a:latin typeface="Arial" panose="020B0604020202020204" pitchFamily="34" charset="0"/>
                <a:cs typeface="Arial" panose="020B0604020202020204" pitchFamily="34" charset="0"/>
              </a:rPr>
              <a:t> It securely authorizes payments for e-commerce transactions, ensuring sensitive data like credit card numbers and personal information are encrypted and protected.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32277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6412" y="-243408"/>
            <a:ext cx="8424936" cy="1143000"/>
          </a:xfrm>
        </p:spPr>
        <p:txBody>
          <a:bodyPr>
            <a:normAutofit/>
          </a:bodyPr>
          <a:lstStyle/>
          <a:p>
            <a:r>
              <a:rPr lang="en-GB" b="1" dirty="0"/>
              <a:t>Payment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87424" y="548680"/>
            <a:ext cx="8769152" cy="4703977"/>
          </a:xfrm>
        </p:spPr>
        <p:txBody>
          <a:bodyPr>
            <a:normAutofit/>
          </a:bodyPr>
          <a:lstStyle/>
          <a:p>
            <a:pPr marL="0" indent="0" algn="l">
              <a:buNone/>
            </a:pPr>
            <a:r>
              <a:rPr lang="en-GB" b="1" i="0" dirty="0">
                <a:solidFill>
                  <a:srgbClr val="111111"/>
                </a:solidFill>
                <a:effectLst/>
                <a:latin typeface="-apple-system"/>
              </a:rPr>
              <a:t>Key Functions:</a:t>
            </a:r>
          </a:p>
        </p:txBody>
      </p:sp>
      <p:graphicFrame>
        <p:nvGraphicFramePr>
          <p:cNvPr id="4" name="Diagram 3">
            <a:extLst>
              <a:ext uri="{FF2B5EF4-FFF2-40B4-BE49-F238E27FC236}">
                <a16:creationId xmlns:a16="http://schemas.microsoft.com/office/drawing/2014/main" id="{A8693F94-B3EA-7783-35BB-CDBD614AF212}"/>
              </a:ext>
            </a:extLst>
          </p:cNvPr>
          <p:cNvGraphicFramePr/>
          <p:nvPr>
            <p:extLst>
              <p:ext uri="{D42A27DB-BD31-4B8C-83A1-F6EECF244321}">
                <p14:modId xmlns:p14="http://schemas.microsoft.com/office/powerpoint/2010/main" val="1820764214"/>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2756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B3-63AC-FC7E-D388-FEA4C6D6A6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AA0AB5-446B-C110-3B77-0A6D31520AB6}"/>
              </a:ext>
            </a:extLst>
          </p:cNvPr>
          <p:cNvSpPr>
            <a:spLocks noGrp="1"/>
          </p:cNvSpPr>
          <p:nvPr>
            <p:ph type="title"/>
          </p:nvPr>
        </p:nvSpPr>
        <p:spPr>
          <a:xfrm>
            <a:off x="16412" y="-243408"/>
            <a:ext cx="8424936" cy="1143000"/>
          </a:xfrm>
        </p:spPr>
        <p:txBody>
          <a:bodyPr>
            <a:normAutofit/>
          </a:bodyPr>
          <a:lstStyle/>
          <a:p>
            <a:r>
              <a:rPr lang="en-GB" b="1" dirty="0"/>
              <a:t>Payment Gateways</a:t>
            </a:r>
          </a:p>
        </p:txBody>
      </p:sp>
      <p:sp>
        <p:nvSpPr>
          <p:cNvPr id="3" name="Content Placeholder 2">
            <a:extLst>
              <a:ext uri="{FF2B5EF4-FFF2-40B4-BE49-F238E27FC236}">
                <a16:creationId xmlns:a16="http://schemas.microsoft.com/office/drawing/2014/main" id="{11309570-BACE-CA76-8514-7A217F64586F}"/>
              </a:ext>
            </a:extLst>
          </p:cNvPr>
          <p:cNvSpPr>
            <a:spLocks noGrp="1"/>
          </p:cNvSpPr>
          <p:nvPr>
            <p:ph idx="1"/>
          </p:nvPr>
        </p:nvSpPr>
        <p:spPr>
          <a:xfrm>
            <a:off x="187424" y="548680"/>
            <a:ext cx="8769152" cy="4703977"/>
          </a:xfrm>
        </p:spPr>
        <p:txBody>
          <a:bodyPr>
            <a:normAutofit fontScale="85000" lnSpcReduction="10000"/>
          </a:bodyPr>
          <a:lstStyle/>
          <a:p>
            <a:pPr marL="0" indent="0" algn="l">
              <a:lnSpc>
                <a:spcPct val="150000"/>
              </a:lnSpc>
              <a:spcBef>
                <a:spcPts val="0"/>
              </a:spcBef>
              <a:buNone/>
            </a:pPr>
            <a:r>
              <a:rPr lang="en-GB" b="1" i="0" dirty="0">
                <a:solidFill>
                  <a:srgbClr val="111111"/>
                </a:solidFill>
                <a:effectLst/>
                <a:latin typeface="Arial" panose="020B0604020202020204" pitchFamily="34" charset="0"/>
                <a:cs typeface="Arial" panose="020B0604020202020204" pitchFamily="34" charset="0"/>
              </a:rPr>
              <a:t>Key Functions:</a:t>
            </a:r>
          </a:p>
          <a:p>
            <a:pPr algn="l">
              <a:lnSpc>
                <a:spcPct val="150000"/>
              </a:lnSpc>
              <a:spcBef>
                <a:spcPts val="0"/>
              </a:spcBef>
              <a:buFont typeface="Wingdings" panose="05000000000000000000" pitchFamily="2" charset="2"/>
              <a:buChar char="q"/>
            </a:pPr>
            <a:r>
              <a:rPr lang="en-GB" b="1" i="0" dirty="0">
                <a:solidFill>
                  <a:srgbClr val="111111"/>
                </a:solidFill>
                <a:effectLst/>
                <a:latin typeface="Arial" panose="020B0604020202020204" pitchFamily="34" charset="0"/>
                <a:cs typeface="Arial" panose="020B0604020202020204" pitchFamily="34" charset="0"/>
              </a:rPr>
              <a:t>Encryption</a:t>
            </a:r>
            <a:r>
              <a:rPr lang="en-GB" b="0" i="0" dirty="0">
                <a:solidFill>
                  <a:srgbClr val="111111"/>
                </a:solidFill>
                <a:effectLst/>
                <a:latin typeface="Arial" panose="020B0604020202020204" pitchFamily="34" charset="0"/>
                <a:cs typeface="Arial" panose="020B0604020202020204" pitchFamily="34" charset="0"/>
              </a:rPr>
              <a:t>: Protects data during transmission between the customer’s device and the merchant’s servers.</a:t>
            </a:r>
          </a:p>
          <a:p>
            <a:pPr algn="l">
              <a:lnSpc>
                <a:spcPct val="150000"/>
              </a:lnSpc>
              <a:spcBef>
                <a:spcPts val="0"/>
              </a:spcBef>
              <a:buFont typeface="Wingdings" panose="05000000000000000000" pitchFamily="2" charset="2"/>
              <a:buChar char="q"/>
            </a:pPr>
            <a:r>
              <a:rPr lang="en-GB" b="1" dirty="0">
                <a:solidFill>
                  <a:srgbClr val="111111"/>
                </a:solidFill>
                <a:latin typeface="Arial" panose="020B0604020202020204" pitchFamily="34" charset="0"/>
                <a:cs typeface="Arial" panose="020B0604020202020204" pitchFamily="34" charset="0"/>
              </a:rPr>
              <a:t>Authorisation</a:t>
            </a:r>
            <a:r>
              <a:rPr lang="en-GB" dirty="0">
                <a:solidFill>
                  <a:srgbClr val="111111"/>
                </a:solidFill>
                <a:latin typeface="Arial" panose="020B0604020202020204" pitchFamily="34" charset="0"/>
                <a:cs typeface="Arial" panose="020B0604020202020204" pitchFamily="34" charset="0"/>
              </a:rPr>
              <a:t>: Verifies transaction details with banks and processes payments.</a:t>
            </a:r>
          </a:p>
          <a:p>
            <a:pPr algn="l">
              <a:lnSpc>
                <a:spcPct val="150000"/>
              </a:lnSpc>
              <a:spcBef>
                <a:spcPts val="0"/>
              </a:spcBef>
              <a:buFont typeface="Wingdings" panose="05000000000000000000" pitchFamily="2" charset="2"/>
              <a:buChar char="q"/>
            </a:pPr>
            <a:r>
              <a:rPr lang="en-GB" b="1" i="0" dirty="0">
                <a:solidFill>
                  <a:srgbClr val="111111"/>
                </a:solidFill>
                <a:effectLst/>
                <a:latin typeface="Arial" panose="020B0604020202020204" pitchFamily="34" charset="0"/>
                <a:cs typeface="Arial" panose="020B0604020202020204" pitchFamily="34" charset="0"/>
              </a:rPr>
              <a:t>Fraud Detection</a:t>
            </a:r>
            <a:r>
              <a:rPr lang="en-GB" b="0" i="0" dirty="0">
                <a:solidFill>
                  <a:srgbClr val="111111"/>
                </a:solidFill>
                <a:effectLst/>
                <a:latin typeface="Arial" panose="020B0604020202020204" pitchFamily="34" charset="0"/>
                <a:cs typeface="Arial" panose="020B0604020202020204" pitchFamily="34" charset="0"/>
              </a:rPr>
              <a:t>: Employs algorithms to detect and prevent fraudulent activities.</a:t>
            </a:r>
          </a:p>
        </p:txBody>
      </p:sp>
    </p:spTree>
    <p:extLst>
      <p:ext uri="{BB962C8B-B14F-4D97-AF65-F5344CB8AC3E}">
        <p14:creationId xmlns:p14="http://schemas.microsoft.com/office/powerpoint/2010/main" val="28090430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568952" cy="1143000"/>
          </a:xfrm>
        </p:spPr>
        <p:txBody>
          <a:bodyPr>
            <a:normAutofit fontScale="90000"/>
          </a:bodyPr>
          <a:lstStyle/>
          <a:p>
            <a:r>
              <a:rPr lang="en-GB" b="1" dirty="0"/>
              <a:t>HOW PAYMENTS GATEWAY WORK</a:t>
            </a:r>
          </a:p>
        </p:txBody>
      </p:sp>
      <p:graphicFrame>
        <p:nvGraphicFramePr>
          <p:cNvPr id="6" name="Diagram 5">
            <a:extLst>
              <a:ext uri="{FF2B5EF4-FFF2-40B4-BE49-F238E27FC236}">
                <a16:creationId xmlns:a16="http://schemas.microsoft.com/office/drawing/2014/main" id="{6DC0225E-7ACF-CEA0-F063-E8A9622F97DF}"/>
              </a:ext>
            </a:extLst>
          </p:cNvPr>
          <p:cNvGraphicFramePr/>
          <p:nvPr>
            <p:extLst>
              <p:ext uri="{D42A27DB-BD31-4B8C-83A1-F6EECF244321}">
                <p14:modId xmlns:p14="http://schemas.microsoft.com/office/powerpoint/2010/main" val="1993149838"/>
              </p:ext>
            </p:extLst>
          </p:nvPr>
        </p:nvGraphicFramePr>
        <p:xfrm>
          <a:off x="323528" y="692696"/>
          <a:ext cx="7776864" cy="4824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47269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B17E5E-DE9F-CE74-2A17-B95ED3CA9E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7A739B-AFFD-6DBB-91E5-8B2BEB42D304}"/>
              </a:ext>
            </a:extLst>
          </p:cNvPr>
          <p:cNvSpPr>
            <a:spLocks noGrp="1"/>
          </p:cNvSpPr>
          <p:nvPr>
            <p:ph type="title"/>
          </p:nvPr>
        </p:nvSpPr>
        <p:spPr>
          <a:xfrm>
            <a:off x="323528" y="-243408"/>
            <a:ext cx="8568952" cy="1143000"/>
          </a:xfrm>
        </p:spPr>
        <p:txBody>
          <a:bodyPr>
            <a:normAutofit/>
          </a:bodyPr>
          <a:lstStyle/>
          <a:p>
            <a:r>
              <a:rPr lang="en-GB" b="1" dirty="0"/>
              <a:t>How Payments Gateway Work</a:t>
            </a:r>
          </a:p>
        </p:txBody>
      </p:sp>
      <p:sp>
        <p:nvSpPr>
          <p:cNvPr id="3" name="Content Placeholder 2">
            <a:extLst>
              <a:ext uri="{FF2B5EF4-FFF2-40B4-BE49-F238E27FC236}">
                <a16:creationId xmlns:a16="http://schemas.microsoft.com/office/drawing/2014/main" id="{AA30EA07-07E0-A64C-15B2-2DD7C3E81E44}"/>
              </a:ext>
            </a:extLst>
          </p:cNvPr>
          <p:cNvSpPr>
            <a:spLocks noGrp="1"/>
          </p:cNvSpPr>
          <p:nvPr>
            <p:ph idx="1"/>
          </p:nvPr>
        </p:nvSpPr>
        <p:spPr>
          <a:xfrm>
            <a:off x="262170" y="620688"/>
            <a:ext cx="8630310" cy="5256584"/>
          </a:xfrm>
        </p:spPr>
        <p:txBody>
          <a:bodyPr>
            <a:normAutofit fontScale="62500" lnSpcReduction="20000"/>
          </a:bodyPr>
          <a:lstStyle/>
          <a:p>
            <a:pPr algn="l">
              <a:lnSpc>
                <a:spcPct val="170000"/>
              </a:lnSpc>
              <a:spcBef>
                <a:spcPts val="0"/>
              </a:spcBef>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Customer Places Order</a:t>
            </a:r>
            <a:r>
              <a:rPr lang="en-GB" b="0" i="0" dirty="0">
                <a:solidFill>
                  <a:srgbClr val="0D0D0D"/>
                </a:solidFill>
                <a:effectLst/>
                <a:latin typeface="Arial" panose="020B0604020202020204" pitchFamily="34" charset="0"/>
                <a:cs typeface="Arial" panose="020B0604020202020204" pitchFamily="34" charset="0"/>
              </a:rPr>
              <a:t>: The customer adds items to their shopping cart and proceeds to the checkout page.</a:t>
            </a:r>
          </a:p>
          <a:p>
            <a:pPr algn="l">
              <a:lnSpc>
                <a:spcPct val="170000"/>
              </a:lnSpc>
              <a:spcBef>
                <a:spcPts val="0"/>
              </a:spcBef>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Data Encryption</a:t>
            </a:r>
            <a:r>
              <a:rPr lang="en-GB" b="0" i="0" dirty="0">
                <a:solidFill>
                  <a:srgbClr val="0D0D0D"/>
                </a:solidFill>
                <a:effectLst/>
                <a:latin typeface="Arial" panose="020B0604020202020204" pitchFamily="34" charset="0"/>
                <a:cs typeface="Arial" panose="020B0604020202020204" pitchFamily="34" charset="0"/>
              </a:rPr>
              <a:t>: The payment gateway encrypts the customer's payment data (credit card information, billing address, etc.) to ensure it is secure during transmission.</a:t>
            </a:r>
          </a:p>
          <a:p>
            <a:pPr algn="l">
              <a:lnSpc>
                <a:spcPct val="170000"/>
              </a:lnSpc>
              <a:spcBef>
                <a:spcPts val="0"/>
              </a:spcBef>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Authorization Request</a:t>
            </a:r>
            <a:r>
              <a:rPr lang="en-GB" b="0" i="0" dirty="0">
                <a:solidFill>
                  <a:srgbClr val="0D0D0D"/>
                </a:solidFill>
                <a:effectLst/>
                <a:latin typeface="Arial" panose="020B0604020202020204" pitchFamily="34" charset="0"/>
                <a:cs typeface="Arial" panose="020B0604020202020204" pitchFamily="34" charset="0"/>
              </a:rPr>
              <a:t>: The encrypted data is sent to the payment processor or acquiring bank.</a:t>
            </a:r>
          </a:p>
          <a:p>
            <a:pPr algn="l">
              <a:lnSpc>
                <a:spcPct val="170000"/>
              </a:lnSpc>
              <a:spcBef>
                <a:spcPts val="0"/>
              </a:spcBef>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Authorization Approval</a:t>
            </a:r>
            <a:r>
              <a:rPr lang="en-GB" b="0" i="0" dirty="0">
                <a:solidFill>
                  <a:srgbClr val="0D0D0D"/>
                </a:solidFill>
                <a:effectLst/>
                <a:latin typeface="Arial" panose="020B0604020202020204" pitchFamily="34" charset="0"/>
                <a:cs typeface="Arial" panose="020B0604020202020204" pitchFamily="34" charset="0"/>
              </a:rPr>
              <a:t>: The bank or payment processor checks if the transaction is valid and if the customer has sufficient funds.</a:t>
            </a:r>
          </a:p>
          <a:p>
            <a:pPr algn="l">
              <a:lnSpc>
                <a:spcPct val="170000"/>
              </a:lnSpc>
              <a:spcBef>
                <a:spcPts val="0"/>
              </a:spcBef>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Transaction Approved</a:t>
            </a:r>
            <a:r>
              <a:rPr lang="en-GB" b="0" i="0" dirty="0">
                <a:solidFill>
                  <a:srgbClr val="0D0D0D"/>
                </a:solidFill>
                <a:effectLst/>
                <a:latin typeface="Arial" panose="020B0604020202020204" pitchFamily="34" charset="0"/>
                <a:cs typeface="Arial" panose="020B0604020202020204" pitchFamily="34" charset="0"/>
              </a:rPr>
              <a:t>: If approved, the payment gateway sends an approval message back to the website, and the order is completed.</a:t>
            </a:r>
          </a:p>
          <a:p>
            <a:endParaRPr lang="en-GB" dirty="0"/>
          </a:p>
        </p:txBody>
      </p:sp>
    </p:spTree>
    <p:extLst>
      <p:ext uri="{BB962C8B-B14F-4D97-AF65-F5344CB8AC3E}">
        <p14:creationId xmlns:p14="http://schemas.microsoft.com/office/powerpoint/2010/main" val="27204959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fontScale="90000"/>
          </a:bodyPr>
          <a:lstStyle/>
          <a:p>
            <a:r>
              <a:rPr lang="en-GB" b="1" dirty="0"/>
              <a:t>POPULAR PAYMENT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229600" cy="4761656"/>
          </a:xfrm>
        </p:spPr>
        <p:txBody>
          <a:bodyPr>
            <a:normAutofit/>
          </a:bodyPr>
          <a:lstStyle/>
          <a:p>
            <a:pPr marL="0" indent="0" algn="l">
              <a:buNone/>
            </a:pPr>
            <a:r>
              <a:rPr lang="en-GB" b="0" i="0" dirty="0">
                <a:solidFill>
                  <a:srgbClr val="0D0D0D"/>
                </a:solidFill>
                <a:effectLst/>
                <a:latin typeface="Söhne"/>
              </a:rPr>
              <a:t>Popular payment gateways include:</a:t>
            </a:r>
          </a:p>
          <a:p>
            <a:endParaRPr lang="en-GB" dirty="0"/>
          </a:p>
        </p:txBody>
      </p:sp>
      <p:graphicFrame>
        <p:nvGraphicFramePr>
          <p:cNvPr id="4" name="Diagram 3">
            <a:extLst>
              <a:ext uri="{FF2B5EF4-FFF2-40B4-BE49-F238E27FC236}">
                <a16:creationId xmlns:a16="http://schemas.microsoft.com/office/drawing/2014/main" id="{27877658-1F82-5A2A-AD50-8115A8894609}"/>
              </a:ext>
            </a:extLst>
          </p:cNvPr>
          <p:cNvGraphicFramePr/>
          <p:nvPr>
            <p:extLst>
              <p:ext uri="{D42A27DB-BD31-4B8C-83A1-F6EECF244321}">
                <p14:modId xmlns:p14="http://schemas.microsoft.com/office/powerpoint/2010/main" val="1116456231"/>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2082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1642B-B9A9-6C24-71E3-8C09AF27C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79D2E7-63E0-2084-7CB5-82840853A141}"/>
              </a:ext>
            </a:extLst>
          </p:cNvPr>
          <p:cNvSpPr>
            <a:spLocks noGrp="1"/>
          </p:cNvSpPr>
          <p:nvPr>
            <p:ph type="title"/>
          </p:nvPr>
        </p:nvSpPr>
        <p:spPr>
          <a:xfrm>
            <a:off x="457200" y="-171400"/>
            <a:ext cx="8229600" cy="1143000"/>
          </a:xfrm>
        </p:spPr>
        <p:txBody>
          <a:bodyPr>
            <a:normAutofit/>
          </a:bodyPr>
          <a:lstStyle/>
          <a:p>
            <a:r>
              <a:rPr lang="en-GB" b="1" dirty="0"/>
              <a:t>Popular Payment Gateways</a:t>
            </a:r>
          </a:p>
        </p:txBody>
      </p:sp>
      <p:sp>
        <p:nvSpPr>
          <p:cNvPr id="3" name="Content Placeholder 2">
            <a:extLst>
              <a:ext uri="{FF2B5EF4-FFF2-40B4-BE49-F238E27FC236}">
                <a16:creationId xmlns:a16="http://schemas.microsoft.com/office/drawing/2014/main" id="{C702F7D5-43D6-5212-FE2A-4C972A905717}"/>
              </a:ext>
            </a:extLst>
          </p:cNvPr>
          <p:cNvSpPr>
            <a:spLocks noGrp="1"/>
          </p:cNvSpPr>
          <p:nvPr>
            <p:ph idx="1"/>
          </p:nvPr>
        </p:nvSpPr>
        <p:spPr>
          <a:xfrm>
            <a:off x="323528" y="692696"/>
            <a:ext cx="8229600" cy="4761656"/>
          </a:xfrm>
        </p:spPr>
        <p:txBody>
          <a:bodyPr>
            <a:normAutofit fontScale="62500" lnSpcReduction="20000"/>
          </a:bodyPr>
          <a:lstStyle/>
          <a:p>
            <a:pPr algn="l">
              <a:lnSpc>
                <a:spcPct val="170000"/>
              </a:lnSpc>
              <a:spcBef>
                <a:spcPts val="0"/>
              </a:spcBef>
              <a:buFont typeface="Wingdings" panose="05000000000000000000" pitchFamily="2" charset="2"/>
              <a:buChar char="q"/>
            </a:pPr>
            <a:r>
              <a:rPr lang="en-GB" b="1" i="0" dirty="0">
                <a:solidFill>
                  <a:srgbClr val="0D0D0D"/>
                </a:solidFill>
                <a:effectLst/>
                <a:latin typeface="Arial" panose="020B0604020202020204" pitchFamily="34" charset="0"/>
                <a:cs typeface="Arial" panose="020B0604020202020204" pitchFamily="34" charset="0"/>
              </a:rPr>
              <a:t>PayPal</a:t>
            </a:r>
            <a:r>
              <a:rPr lang="en-GB" b="0" i="0" dirty="0">
                <a:solidFill>
                  <a:srgbClr val="0D0D0D"/>
                </a:solidFill>
                <a:effectLst/>
                <a:latin typeface="Arial" panose="020B0604020202020204" pitchFamily="34" charset="0"/>
                <a:cs typeface="Arial" panose="020B0604020202020204" pitchFamily="34" charset="0"/>
              </a:rPr>
              <a:t>: Widely used for its ease of integration and reputation for security. It accepts various payment methods, including credit cards and PayPal balance.</a:t>
            </a:r>
          </a:p>
          <a:p>
            <a:pPr algn="l">
              <a:lnSpc>
                <a:spcPct val="170000"/>
              </a:lnSpc>
              <a:spcBef>
                <a:spcPts val="0"/>
              </a:spcBef>
              <a:buFont typeface="Wingdings" panose="05000000000000000000" pitchFamily="2" charset="2"/>
              <a:buChar char="q"/>
            </a:pPr>
            <a:r>
              <a:rPr lang="en-GB" b="1" i="0" dirty="0">
                <a:solidFill>
                  <a:srgbClr val="0D0D0D"/>
                </a:solidFill>
                <a:effectLst/>
                <a:latin typeface="Arial" panose="020B0604020202020204" pitchFamily="34" charset="0"/>
                <a:cs typeface="Arial" panose="020B0604020202020204" pitchFamily="34" charset="0"/>
              </a:rPr>
              <a:t>Stripe</a:t>
            </a:r>
            <a:r>
              <a:rPr lang="en-GB" b="0" i="0" dirty="0">
                <a:solidFill>
                  <a:srgbClr val="0D0D0D"/>
                </a:solidFill>
                <a:effectLst/>
                <a:latin typeface="Arial" panose="020B0604020202020204" pitchFamily="34" charset="0"/>
                <a:cs typeface="Arial" panose="020B0604020202020204" pitchFamily="34" charset="0"/>
              </a:rPr>
              <a:t>: Known for its developer-friendly API and support for many payment methods. It's popular for startups and businesses of all sizes.</a:t>
            </a:r>
          </a:p>
          <a:p>
            <a:pPr algn="l">
              <a:lnSpc>
                <a:spcPct val="170000"/>
              </a:lnSpc>
              <a:spcBef>
                <a:spcPts val="0"/>
              </a:spcBef>
              <a:buFont typeface="Wingdings" panose="05000000000000000000" pitchFamily="2" charset="2"/>
              <a:buChar char="q"/>
            </a:pPr>
            <a:r>
              <a:rPr lang="en-GB" b="1" i="0" dirty="0">
                <a:solidFill>
                  <a:srgbClr val="0D0D0D"/>
                </a:solidFill>
                <a:effectLst/>
                <a:latin typeface="Arial" panose="020B0604020202020204" pitchFamily="34" charset="0"/>
                <a:cs typeface="Arial" panose="020B0604020202020204" pitchFamily="34" charset="0"/>
              </a:rPr>
              <a:t>Square</a:t>
            </a:r>
            <a:r>
              <a:rPr lang="en-GB" b="0" i="0" dirty="0">
                <a:solidFill>
                  <a:srgbClr val="0D0D0D"/>
                </a:solidFill>
                <a:effectLst/>
                <a:latin typeface="Arial" panose="020B0604020202020204" pitchFamily="34" charset="0"/>
                <a:cs typeface="Arial" panose="020B0604020202020204" pitchFamily="34" charset="0"/>
              </a:rPr>
              <a:t>: Offers a range of services including payment processing, point-of-sale systems, and online store setup.</a:t>
            </a:r>
          </a:p>
          <a:p>
            <a:pPr algn="l">
              <a:lnSpc>
                <a:spcPct val="170000"/>
              </a:lnSpc>
              <a:spcBef>
                <a:spcPts val="0"/>
              </a:spcBef>
              <a:buFont typeface="Wingdings" panose="05000000000000000000" pitchFamily="2" charset="2"/>
              <a:buChar char="q"/>
            </a:pPr>
            <a:r>
              <a:rPr lang="en-GB" b="1" i="0" dirty="0">
                <a:solidFill>
                  <a:srgbClr val="0D0D0D"/>
                </a:solidFill>
                <a:effectLst/>
                <a:latin typeface="Arial" panose="020B0604020202020204" pitchFamily="34" charset="0"/>
                <a:cs typeface="Arial" panose="020B0604020202020204" pitchFamily="34" charset="0"/>
              </a:rPr>
              <a:t>Authorize.Net</a:t>
            </a:r>
            <a:r>
              <a:rPr lang="en-GB" b="0" i="0" dirty="0">
                <a:solidFill>
                  <a:srgbClr val="0D0D0D"/>
                </a:solidFill>
                <a:effectLst/>
                <a:latin typeface="Arial" panose="020B0604020202020204" pitchFamily="34" charset="0"/>
                <a:cs typeface="Arial" panose="020B0604020202020204" pitchFamily="34" charset="0"/>
              </a:rPr>
              <a:t>: A long-standing payment gateway that supports a wide range of payment methods and offers fraud detection tools.</a:t>
            </a:r>
          </a:p>
          <a:p>
            <a:endParaRPr lang="en-GB" dirty="0"/>
          </a:p>
        </p:txBody>
      </p:sp>
    </p:spTree>
    <p:extLst>
      <p:ext uri="{BB962C8B-B14F-4D97-AF65-F5344CB8AC3E}">
        <p14:creationId xmlns:p14="http://schemas.microsoft.com/office/powerpoint/2010/main" val="16819537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0" y="-21169"/>
            <a:ext cx="9227368" cy="1143000"/>
          </a:xfrm>
        </p:spPr>
        <p:txBody>
          <a:bodyPr>
            <a:normAutofit fontScale="90000"/>
          </a:bodyPr>
          <a:lstStyle/>
          <a:p>
            <a:r>
              <a:rPr lang="en-GB" b="1" dirty="0"/>
              <a:t>Importance of Secure Payment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1139312"/>
            <a:ext cx="8892480" cy="4449928"/>
          </a:xfrm>
        </p:spPr>
        <p:txBody>
          <a:bodyPr>
            <a:normAutofit fontScale="77500" lnSpcReduction="20000"/>
          </a:bodyPr>
          <a:lstStyle/>
          <a:p>
            <a:pPr algn="l">
              <a:lnSpc>
                <a:spcPct val="160000"/>
              </a:lnSpc>
              <a:spcBef>
                <a:spcPts val="0"/>
              </a:spcBef>
              <a:buFont typeface="Wingdings" panose="05000000000000000000" pitchFamily="2" charset="2"/>
              <a:buChar char="Ø"/>
            </a:pPr>
            <a:r>
              <a:rPr lang="en-GB" b="0" i="0" dirty="0">
                <a:solidFill>
                  <a:srgbClr val="13343B"/>
                </a:solidFill>
                <a:effectLst/>
                <a:latin typeface="Arial" panose="020B0604020202020204" pitchFamily="34" charset="0"/>
                <a:cs typeface="Arial" panose="020B0604020202020204" pitchFamily="34" charset="0"/>
              </a:rPr>
              <a:t>Payment gateways are essential for enabling secure online transactions between businesses, customers, and banks. </a:t>
            </a:r>
          </a:p>
          <a:p>
            <a:pPr algn="l">
              <a:lnSpc>
                <a:spcPct val="160000"/>
              </a:lnSpc>
              <a:spcBef>
                <a:spcPts val="0"/>
              </a:spcBef>
              <a:buFont typeface="Wingdings" panose="05000000000000000000" pitchFamily="2" charset="2"/>
              <a:buChar char="Ø"/>
            </a:pPr>
            <a:r>
              <a:rPr lang="en-GB" b="0" i="0" dirty="0">
                <a:solidFill>
                  <a:srgbClr val="13343B"/>
                </a:solidFill>
                <a:effectLst/>
                <a:latin typeface="Arial" panose="020B0604020202020204" pitchFamily="34" charset="0"/>
                <a:cs typeface="Arial" panose="020B0604020202020204" pitchFamily="34" charset="0"/>
              </a:rPr>
              <a:t>However, the rise in digital payments has also increased the risk of cybercrime and data breaches. </a:t>
            </a:r>
          </a:p>
          <a:p>
            <a:pPr algn="l">
              <a:lnSpc>
                <a:spcPct val="160000"/>
              </a:lnSpc>
              <a:spcBef>
                <a:spcPts val="0"/>
              </a:spcBef>
              <a:buFont typeface="Wingdings" panose="05000000000000000000" pitchFamily="2" charset="2"/>
              <a:buChar char="Ø"/>
            </a:pPr>
            <a:r>
              <a:rPr lang="en-GB" b="0" i="0" dirty="0">
                <a:solidFill>
                  <a:srgbClr val="13343B"/>
                </a:solidFill>
                <a:effectLst/>
                <a:latin typeface="Arial" panose="020B0604020202020204" pitchFamily="34" charset="0"/>
                <a:cs typeface="Arial" panose="020B0604020202020204" pitchFamily="34" charset="0"/>
              </a:rPr>
              <a:t>Businesses need to adopt stringent security measures to protect their payment gateways and build customer trust.</a:t>
            </a:r>
          </a:p>
          <a:p>
            <a:endParaRPr lang="en-GB" dirty="0"/>
          </a:p>
        </p:txBody>
      </p:sp>
    </p:spTree>
    <p:extLst>
      <p:ext uri="{BB962C8B-B14F-4D97-AF65-F5344CB8AC3E}">
        <p14:creationId xmlns:p14="http://schemas.microsoft.com/office/powerpoint/2010/main" val="26357437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14958" y="-243408"/>
            <a:ext cx="10173915" cy="1143000"/>
          </a:xfrm>
        </p:spPr>
        <p:txBody>
          <a:bodyPr>
            <a:normAutofit/>
          </a:bodyPr>
          <a:lstStyle/>
          <a:p>
            <a:r>
              <a:rPr lang="en-GB" sz="3200" b="1" dirty="0"/>
              <a:t>PAYMENTS GATEWAY SECURITY MEASURES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19" y="620688"/>
            <a:ext cx="8640960" cy="5184576"/>
          </a:xfrm>
        </p:spPr>
        <p:txBody>
          <a:bodyPr>
            <a:normAutofit/>
          </a:bodyPr>
          <a:lstStyle/>
          <a:p>
            <a:pPr marL="0" indent="0" algn="l">
              <a:lnSpc>
                <a:spcPct val="150000"/>
              </a:lnSpc>
              <a:spcBef>
                <a:spcPts val="0"/>
              </a:spcBef>
              <a:buNone/>
            </a:pPr>
            <a:r>
              <a:rPr lang="en-GB" sz="2000" b="0" i="0" dirty="0">
                <a:solidFill>
                  <a:srgbClr val="0D0D0D"/>
                </a:solidFill>
                <a:effectLst/>
                <a:latin typeface="Arial" panose="020B0604020202020204" pitchFamily="34" charset="0"/>
                <a:cs typeface="Arial" panose="020B0604020202020204" pitchFamily="34" charset="0"/>
              </a:rPr>
              <a:t>E-commerce platforms employ various security measures to protect sensitive data and ensure secure transactions. Some common security protocols and practices include:</a:t>
            </a:r>
          </a:p>
          <a:p>
            <a:endParaRPr lang="en-GB" dirty="0"/>
          </a:p>
        </p:txBody>
      </p:sp>
      <p:pic>
        <p:nvPicPr>
          <p:cNvPr id="5" name="Picture 4">
            <a:extLst>
              <a:ext uri="{FF2B5EF4-FFF2-40B4-BE49-F238E27FC236}">
                <a16:creationId xmlns:a16="http://schemas.microsoft.com/office/drawing/2014/main" id="{A7863827-EE14-D858-D524-FFBB6FFBE85E}"/>
              </a:ext>
            </a:extLst>
          </p:cNvPr>
          <p:cNvPicPr>
            <a:picLocks noChangeAspect="1"/>
          </p:cNvPicPr>
          <p:nvPr/>
        </p:nvPicPr>
        <p:blipFill>
          <a:blip r:embed="rId2"/>
          <a:stretch>
            <a:fillRect/>
          </a:stretch>
        </p:blipFill>
        <p:spPr>
          <a:xfrm>
            <a:off x="1763688" y="2060848"/>
            <a:ext cx="5436000" cy="3369486"/>
          </a:xfrm>
          <a:prstGeom prst="rect">
            <a:avLst/>
          </a:prstGeom>
          <a:ln>
            <a:solidFill>
              <a:srgbClr val="00B050"/>
            </a:solidFill>
          </a:ln>
        </p:spPr>
      </p:pic>
    </p:spTree>
    <p:extLst>
      <p:ext uri="{BB962C8B-B14F-4D97-AF65-F5344CB8AC3E}">
        <p14:creationId xmlns:p14="http://schemas.microsoft.com/office/powerpoint/2010/main" val="994545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7714C-6D74-99C5-D64D-A20D51AA57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332117-B769-479F-D339-0BB9BED0F718}"/>
              </a:ext>
            </a:extLst>
          </p:cNvPr>
          <p:cNvSpPr>
            <a:spLocks noGrp="1"/>
          </p:cNvSpPr>
          <p:nvPr>
            <p:ph type="title"/>
          </p:nvPr>
        </p:nvSpPr>
        <p:spPr>
          <a:xfrm>
            <a:off x="-514958" y="-243408"/>
            <a:ext cx="10173915" cy="1143000"/>
          </a:xfrm>
        </p:spPr>
        <p:txBody>
          <a:bodyPr>
            <a:normAutofit/>
          </a:bodyPr>
          <a:lstStyle/>
          <a:p>
            <a:r>
              <a:rPr lang="en-GB" sz="3600" b="1" dirty="0"/>
              <a:t>Payment Gateway Security Measures</a:t>
            </a:r>
          </a:p>
        </p:txBody>
      </p:sp>
      <p:sp>
        <p:nvSpPr>
          <p:cNvPr id="3" name="Content Placeholder 2">
            <a:extLst>
              <a:ext uri="{FF2B5EF4-FFF2-40B4-BE49-F238E27FC236}">
                <a16:creationId xmlns:a16="http://schemas.microsoft.com/office/drawing/2014/main" id="{36414053-F230-7B8A-9721-B7C03A734BFC}"/>
              </a:ext>
            </a:extLst>
          </p:cNvPr>
          <p:cNvSpPr>
            <a:spLocks noGrp="1"/>
          </p:cNvSpPr>
          <p:nvPr>
            <p:ph idx="1"/>
          </p:nvPr>
        </p:nvSpPr>
        <p:spPr>
          <a:xfrm>
            <a:off x="251519" y="476672"/>
            <a:ext cx="8640960" cy="5400600"/>
          </a:xfrm>
        </p:spPr>
        <p:txBody>
          <a:bodyPr>
            <a:normAutofit fontScale="62500" lnSpcReduction="20000"/>
          </a:bodyPr>
          <a:lstStyle/>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1) SSL (Secure Sockets Layer) Encryption</a:t>
            </a:r>
            <a:r>
              <a:rPr lang="en-GB" sz="3600" b="0" i="0" dirty="0">
                <a:solidFill>
                  <a:srgbClr val="0D0D0D"/>
                </a:solidFill>
                <a:effectLst/>
                <a:latin typeface="Arial" panose="020B0604020202020204" pitchFamily="34" charset="0"/>
                <a:cs typeface="Arial" panose="020B0604020202020204" pitchFamily="34" charset="0"/>
              </a:rPr>
              <a:t>: SSL encrypts data transmitted between the user's browser and the website's server. This ensures that even if intercepted, the data is unreadable.</a:t>
            </a:r>
          </a:p>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2) Tokenization</a:t>
            </a:r>
            <a:r>
              <a:rPr lang="en-GB" sz="3600" b="0" i="0" dirty="0">
                <a:solidFill>
                  <a:srgbClr val="0D0D0D"/>
                </a:solidFill>
                <a:effectLst/>
                <a:latin typeface="Arial" panose="020B0604020202020204" pitchFamily="34" charset="0"/>
                <a:cs typeface="Arial" panose="020B0604020202020204" pitchFamily="34" charset="0"/>
              </a:rPr>
              <a:t>: This method replaces sensitive data (like credit card numbers) with unique symbols or tokens. Even if a hacker accesses this data, it's useless without the corresponding token.</a:t>
            </a:r>
          </a:p>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3) PCI DSS Compliance</a:t>
            </a:r>
            <a:r>
              <a:rPr lang="en-GB" sz="3600" b="0" i="0" dirty="0">
                <a:solidFill>
                  <a:srgbClr val="0D0D0D"/>
                </a:solidFill>
                <a:effectLst/>
                <a:latin typeface="Arial" panose="020B0604020202020204" pitchFamily="34" charset="0"/>
                <a:cs typeface="Arial" panose="020B0604020202020204" pitchFamily="34" charset="0"/>
              </a:rPr>
              <a:t>: Payment Card Industry Data Security Standard (PCI DSS) is a set of security standards designed to ensure that all companies that accept, process, store, or transmit credit card information maintain a secure environment.</a:t>
            </a:r>
          </a:p>
          <a:p>
            <a:endParaRPr lang="en-GB" dirty="0"/>
          </a:p>
        </p:txBody>
      </p:sp>
    </p:spTree>
    <p:extLst>
      <p:ext uri="{BB962C8B-B14F-4D97-AF65-F5344CB8AC3E}">
        <p14:creationId xmlns:p14="http://schemas.microsoft.com/office/powerpoint/2010/main" val="3811147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6EBF0-1702-7F01-E4FD-466AC79D1A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7E25AB-6BDF-068D-4B1B-C8126B63913C}"/>
              </a:ext>
            </a:extLst>
          </p:cNvPr>
          <p:cNvSpPr>
            <a:spLocks noGrp="1"/>
          </p:cNvSpPr>
          <p:nvPr>
            <p:ph type="title"/>
          </p:nvPr>
        </p:nvSpPr>
        <p:spPr>
          <a:xfrm>
            <a:off x="-514958" y="-243408"/>
            <a:ext cx="10173915" cy="1143000"/>
          </a:xfrm>
        </p:spPr>
        <p:txBody>
          <a:bodyPr>
            <a:normAutofit/>
          </a:bodyPr>
          <a:lstStyle/>
          <a:p>
            <a:r>
              <a:rPr lang="en-GB" sz="3600" b="1" dirty="0"/>
              <a:t>Payment Gateway Security Measures</a:t>
            </a:r>
            <a:endParaRPr lang="en-GB" sz="3600" dirty="0"/>
          </a:p>
        </p:txBody>
      </p:sp>
      <p:sp>
        <p:nvSpPr>
          <p:cNvPr id="3" name="Content Placeholder 2">
            <a:extLst>
              <a:ext uri="{FF2B5EF4-FFF2-40B4-BE49-F238E27FC236}">
                <a16:creationId xmlns:a16="http://schemas.microsoft.com/office/drawing/2014/main" id="{2438CC74-08FE-6764-5A67-244B3E65D0E6}"/>
              </a:ext>
            </a:extLst>
          </p:cNvPr>
          <p:cNvSpPr>
            <a:spLocks noGrp="1"/>
          </p:cNvSpPr>
          <p:nvPr>
            <p:ph idx="1"/>
          </p:nvPr>
        </p:nvSpPr>
        <p:spPr>
          <a:xfrm>
            <a:off x="179512" y="476672"/>
            <a:ext cx="8640960" cy="5472608"/>
          </a:xfrm>
        </p:spPr>
        <p:txBody>
          <a:bodyPr>
            <a:normAutofit fontScale="62500" lnSpcReduction="20000"/>
          </a:bodyPr>
          <a:lstStyle/>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4) Two-Factor Authentication (2FA)</a:t>
            </a:r>
            <a:r>
              <a:rPr lang="en-GB" sz="3600" b="0" i="0" dirty="0">
                <a:solidFill>
                  <a:srgbClr val="0D0D0D"/>
                </a:solidFill>
                <a:effectLst/>
                <a:latin typeface="Arial" panose="020B0604020202020204" pitchFamily="34" charset="0"/>
                <a:cs typeface="Arial" panose="020B0604020202020204" pitchFamily="34" charset="0"/>
              </a:rPr>
              <a:t>: Requires users to provide two forms of identification before accessing an account, adding an extra layer of security.</a:t>
            </a:r>
          </a:p>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5) Fraud Detection</a:t>
            </a:r>
            <a:r>
              <a:rPr lang="en-GB" sz="3600" b="0" i="0" dirty="0">
                <a:solidFill>
                  <a:srgbClr val="0D0D0D"/>
                </a:solidFill>
                <a:effectLst/>
                <a:latin typeface="Arial" panose="020B0604020202020204" pitchFamily="34" charset="0"/>
                <a:cs typeface="Arial" panose="020B0604020202020204" pitchFamily="34" charset="0"/>
              </a:rPr>
              <a:t>: Some payment gateways offer fraud detection tools that monitor transactions for suspicious activity, such as unusual purchase patterns or multiple failed payment attempts.</a:t>
            </a:r>
          </a:p>
          <a:p>
            <a:pPr marL="0" indent="0" algn="l">
              <a:lnSpc>
                <a:spcPct val="17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6) Regular Security Audits</a:t>
            </a:r>
            <a:r>
              <a:rPr lang="en-GB" sz="3600" b="0" i="0" dirty="0">
                <a:solidFill>
                  <a:srgbClr val="0D0D0D"/>
                </a:solidFill>
                <a:effectLst/>
                <a:latin typeface="Arial" panose="020B0604020202020204" pitchFamily="34" charset="0"/>
                <a:cs typeface="Arial" panose="020B0604020202020204" pitchFamily="34" charset="0"/>
              </a:rPr>
              <a:t>: E-commerce platforms often conduct regular security audits and penetration testing to identify vulnerabilities and address them proactively.</a:t>
            </a:r>
          </a:p>
          <a:p>
            <a:endParaRPr lang="en-GB" dirty="0"/>
          </a:p>
        </p:txBody>
      </p:sp>
    </p:spTree>
    <p:extLst>
      <p:ext uri="{BB962C8B-B14F-4D97-AF65-F5344CB8AC3E}">
        <p14:creationId xmlns:p14="http://schemas.microsoft.com/office/powerpoint/2010/main" val="20989006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97B93-DE67-9412-CCD6-944F0553AF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7C5CBA-2E88-CCD6-FA6C-96C0461031DC}"/>
              </a:ext>
            </a:extLst>
          </p:cNvPr>
          <p:cNvSpPr>
            <a:spLocks noGrp="1"/>
          </p:cNvSpPr>
          <p:nvPr>
            <p:ph type="title"/>
          </p:nvPr>
        </p:nvSpPr>
        <p:spPr>
          <a:xfrm>
            <a:off x="-514958" y="-243408"/>
            <a:ext cx="10173915" cy="1143000"/>
          </a:xfrm>
        </p:spPr>
        <p:txBody>
          <a:bodyPr>
            <a:normAutofit/>
          </a:bodyPr>
          <a:lstStyle/>
          <a:p>
            <a:r>
              <a:rPr lang="en-GB" sz="3600" b="1" dirty="0"/>
              <a:t>Payment Gateway Security Measures</a:t>
            </a:r>
            <a:endParaRPr lang="en-GB" sz="3600" dirty="0"/>
          </a:p>
        </p:txBody>
      </p:sp>
      <p:sp>
        <p:nvSpPr>
          <p:cNvPr id="3" name="Content Placeholder 2">
            <a:extLst>
              <a:ext uri="{FF2B5EF4-FFF2-40B4-BE49-F238E27FC236}">
                <a16:creationId xmlns:a16="http://schemas.microsoft.com/office/drawing/2014/main" id="{B6673884-E36F-92DE-D5FA-6BE9C6F7A2D6}"/>
              </a:ext>
            </a:extLst>
          </p:cNvPr>
          <p:cNvSpPr>
            <a:spLocks noGrp="1"/>
          </p:cNvSpPr>
          <p:nvPr>
            <p:ph idx="1"/>
          </p:nvPr>
        </p:nvSpPr>
        <p:spPr>
          <a:xfrm>
            <a:off x="251519" y="620688"/>
            <a:ext cx="8640960" cy="5184576"/>
          </a:xfrm>
        </p:spPr>
        <p:txBody>
          <a:bodyPr>
            <a:normAutofit fontScale="85000" lnSpcReduction="10000"/>
          </a:bodyPr>
          <a:lstStyle/>
          <a:p>
            <a:pPr marL="0" indent="0" algn="l">
              <a:lnSpc>
                <a:spcPct val="16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7) Data Backups</a:t>
            </a:r>
            <a:r>
              <a:rPr lang="en-GB" sz="3600" b="0" i="0" dirty="0">
                <a:solidFill>
                  <a:srgbClr val="0D0D0D"/>
                </a:solidFill>
                <a:effectLst/>
                <a:latin typeface="Arial" panose="020B0604020202020204" pitchFamily="34" charset="0"/>
                <a:cs typeface="Arial" panose="020B0604020202020204" pitchFamily="34" charset="0"/>
              </a:rPr>
              <a:t>: Regularly backing up data ensures that even if there is a security breach, important information can be recovered.</a:t>
            </a:r>
          </a:p>
          <a:p>
            <a:pPr marL="0" indent="0" algn="l">
              <a:lnSpc>
                <a:spcPct val="160000"/>
              </a:lnSpc>
              <a:spcBef>
                <a:spcPts val="0"/>
              </a:spcBef>
              <a:buNone/>
            </a:pPr>
            <a:r>
              <a:rPr lang="en-GB" sz="3600" b="1" i="0" dirty="0">
                <a:solidFill>
                  <a:srgbClr val="0D0D0D"/>
                </a:solidFill>
                <a:effectLst/>
                <a:latin typeface="Arial" panose="020B0604020202020204" pitchFamily="34" charset="0"/>
                <a:cs typeface="Arial" panose="020B0604020202020204" pitchFamily="34" charset="0"/>
              </a:rPr>
              <a:t>8) Strong Password Policies</a:t>
            </a:r>
            <a:r>
              <a:rPr lang="en-GB" sz="3600" b="0" i="0" dirty="0">
                <a:solidFill>
                  <a:srgbClr val="0D0D0D"/>
                </a:solidFill>
                <a:effectLst/>
                <a:latin typeface="Arial" panose="020B0604020202020204" pitchFamily="34" charset="0"/>
                <a:cs typeface="Arial" panose="020B0604020202020204" pitchFamily="34" charset="0"/>
              </a:rPr>
              <a:t>: Encouraging users to create strong, unique passwords and changing them regularly adds another layer of protection.</a:t>
            </a:r>
          </a:p>
          <a:p>
            <a:endParaRPr lang="en-GB" dirty="0"/>
          </a:p>
        </p:txBody>
      </p:sp>
    </p:spTree>
    <p:extLst>
      <p:ext uri="{BB962C8B-B14F-4D97-AF65-F5344CB8AC3E}">
        <p14:creationId xmlns:p14="http://schemas.microsoft.com/office/powerpoint/2010/main" val="11271658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718F7-5F5B-7D41-00D7-FDF8E43631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A20FC9-4AF6-96D6-76AA-83E0D08224C6}"/>
              </a:ext>
            </a:extLst>
          </p:cNvPr>
          <p:cNvSpPr>
            <a:spLocks noGrp="1"/>
          </p:cNvSpPr>
          <p:nvPr>
            <p:ph type="title"/>
          </p:nvPr>
        </p:nvSpPr>
        <p:spPr>
          <a:xfrm>
            <a:off x="-514958" y="-243408"/>
            <a:ext cx="10173915" cy="1143000"/>
          </a:xfrm>
        </p:spPr>
        <p:txBody>
          <a:bodyPr>
            <a:normAutofit/>
          </a:bodyPr>
          <a:lstStyle/>
          <a:p>
            <a:r>
              <a:rPr lang="en-GB" sz="3600" b="1" dirty="0"/>
              <a:t>References</a:t>
            </a:r>
            <a:endParaRPr lang="en-GB" sz="3600" dirty="0"/>
          </a:p>
        </p:txBody>
      </p:sp>
      <p:sp>
        <p:nvSpPr>
          <p:cNvPr id="3" name="Content Placeholder 2">
            <a:extLst>
              <a:ext uri="{FF2B5EF4-FFF2-40B4-BE49-F238E27FC236}">
                <a16:creationId xmlns:a16="http://schemas.microsoft.com/office/drawing/2014/main" id="{5B1FE150-1363-C360-FB01-724B10E4E6AA}"/>
              </a:ext>
            </a:extLst>
          </p:cNvPr>
          <p:cNvSpPr>
            <a:spLocks noGrp="1"/>
          </p:cNvSpPr>
          <p:nvPr>
            <p:ph idx="1"/>
          </p:nvPr>
        </p:nvSpPr>
        <p:spPr>
          <a:xfrm>
            <a:off x="251519" y="620688"/>
            <a:ext cx="8640960" cy="5184576"/>
          </a:xfrm>
        </p:spPr>
        <p:txBody>
          <a:bodyPr>
            <a:normAutofit/>
          </a:bodyPr>
          <a:lstStyle/>
          <a:p>
            <a:pPr algn="l">
              <a:lnSpc>
                <a:spcPct val="150000"/>
              </a:lnSpc>
              <a:spcBef>
                <a:spcPts val="0"/>
              </a:spcBef>
              <a:buFont typeface="Wingdings" panose="05000000000000000000" pitchFamily="2" charset="2"/>
              <a:buChar char="§"/>
            </a:pPr>
            <a:r>
              <a:rPr lang="en-GB" sz="2000" dirty="0">
                <a:latin typeface="Arial" panose="020B0604020202020204" pitchFamily="34" charset="0"/>
                <a:cs typeface="Arial" panose="020B0604020202020204" pitchFamily="34" charset="0"/>
              </a:rPr>
              <a:t>Piccoli, G. &amp; </a:t>
            </a:r>
            <a:r>
              <a:rPr lang="en-GB" sz="2000" dirty="0" err="1">
                <a:latin typeface="Arial" panose="020B0604020202020204" pitchFamily="34" charset="0"/>
                <a:cs typeface="Arial" panose="020B0604020202020204" pitchFamily="34" charset="0"/>
              </a:rPr>
              <a:t>Pigni</a:t>
            </a:r>
            <a:r>
              <a:rPr lang="en-GB" sz="2000" dirty="0">
                <a:latin typeface="Arial" panose="020B0604020202020204" pitchFamily="34" charset="0"/>
                <a:cs typeface="Arial" panose="020B0604020202020204" pitchFamily="34" charset="0"/>
              </a:rPr>
              <a:t>, F. (2016) (3rd Ed.) Information Systems for Managers: Text and Cases. Hoboken. Prospect Press.</a:t>
            </a:r>
          </a:p>
          <a:p>
            <a:pPr algn="l">
              <a:lnSpc>
                <a:spcPct val="150000"/>
              </a:lnSpc>
              <a:spcBef>
                <a:spcPts val="0"/>
              </a:spcBef>
              <a:buFont typeface="Wingdings" panose="05000000000000000000" pitchFamily="2" charset="2"/>
              <a:buChar char="§"/>
            </a:pPr>
            <a:r>
              <a:rPr lang="en-GB" sz="2000" dirty="0">
                <a:latin typeface="Arial" panose="020B0604020202020204" pitchFamily="34" charset="0"/>
                <a:cs typeface="Arial" panose="020B0604020202020204" pitchFamily="34" charset="0"/>
              </a:rPr>
              <a:t>Sharma, A (2016) The Google Checklist: Marketing Edition, CreateSpace.</a:t>
            </a:r>
          </a:p>
          <a:p>
            <a:pPr algn="l">
              <a:lnSpc>
                <a:spcPct val="150000"/>
              </a:lnSpc>
              <a:spcBef>
                <a:spcPts val="0"/>
              </a:spcBef>
              <a:buFont typeface="Wingdings" panose="05000000000000000000" pitchFamily="2" charset="2"/>
              <a:buChar char="§"/>
            </a:pPr>
            <a:r>
              <a:rPr lang="en-GB" sz="2000" dirty="0">
                <a:latin typeface="Arial" panose="020B0604020202020204" pitchFamily="34" charset="0"/>
                <a:cs typeface="Arial" panose="020B0604020202020204" pitchFamily="34" charset="0"/>
              </a:rPr>
              <a:t>Kingsnorth, S. (2016) Digital Marketing Strategy: An Integrated Approach to Online Marketing. Kogan Page.</a:t>
            </a:r>
          </a:p>
          <a:p>
            <a:pPr algn="l">
              <a:lnSpc>
                <a:spcPct val="150000"/>
              </a:lnSpc>
              <a:spcBef>
                <a:spcPts val="0"/>
              </a:spcBef>
              <a:buFont typeface="Wingdings" panose="05000000000000000000" pitchFamily="2" charset="2"/>
              <a:buChar char="§"/>
            </a:pPr>
            <a:r>
              <a:rPr lang="en-GB" sz="2000" dirty="0">
                <a:latin typeface="Arial" panose="020B0604020202020204" pitchFamily="34" charset="0"/>
                <a:cs typeface="Arial" panose="020B0604020202020204" pitchFamily="34" charset="0"/>
              </a:rPr>
              <a:t>Damian, R. &amp; Jones, C (2016) (4th Ed.) Understanding Digital Marketing: Marketing Strategies for Engaging the Digital Generation. Kogan Page.</a:t>
            </a:r>
          </a:p>
          <a:p>
            <a:pPr marL="0" indent="0" algn="l">
              <a:lnSpc>
                <a:spcPct val="150000"/>
              </a:lnSpc>
              <a:spcBef>
                <a:spcPts val="0"/>
              </a:spcBef>
              <a:buNone/>
            </a:pPr>
            <a:endParaRPr lang="en-GB" dirty="0"/>
          </a:p>
        </p:txBody>
      </p:sp>
    </p:spTree>
    <p:extLst>
      <p:ext uri="{BB962C8B-B14F-4D97-AF65-F5344CB8AC3E}">
        <p14:creationId xmlns:p14="http://schemas.microsoft.com/office/powerpoint/2010/main" val="717808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3309</Words>
  <Application>Microsoft Office PowerPoint</Application>
  <PresentationFormat>On-screen Show (4:3)</PresentationFormat>
  <Paragraphs>235</Paragraphs>
  <Slides>52</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-apple-system</vt:lpstr>
      <vt:lpstr>Aptos</vt:lpstr>
      <vt:lpstr>Arial</vt:lpstr>
      <vt:lpstr>Calibri</vt:lpstr>
      <vt:lpstr>Google Sans</vt:lpstr>
      <vt:lpstr>Lato</vt:lpstr>
      <vt:lpstr>Myriad Pro</vt:lpstr>
      <vt:lpstr>Open Sans</vt:lpstr>
      <vt:lpstr>Söhne</vt:lpstr>
      <vt:lpstr>Wingdings</vt:lpstr>
      <vt:lpstr>20140311PresentationUWTSDTemplate</vt:lpstr>
      <vt:lpstr>BSc (Hons) Cloud Computing</vt:lpstr>
      <vt:lpstr>Objectives</vt:lpstr>
      <vt:lpstr>INTRODUCTION TO E-COMMERCE</vt:lpstr>
      <vt:lpstr>KEY COMPONENTS OF E-COMMERCE</vt:lpstr>
      <vt:lpstr>Key Components Of E-Commerce</vt:lpstr>
      <vt:lpstr>Key Components Of E-Commerce</vt:lpstr>
      <vt:lpstr>Key Components Of E-Commerce</vt:lpstr>
      <vt:lpstr>E-COMMERCE KEY DRIVERS</vt:lpstr>
      <vt:lpstr>E-Commerce Key Drivers</vt:lpstr>
      <vt:lpstr>E-Commerce Key Drivers</vt:lpstr>
      <vt:lpstr>WHAT ARE THE BENEFITS OF E-COMMERCE?</vt:lpstr>
      <vt:lpstr>Benefits of E-Commerce to Organisations</vt:lpstr>
      <vt:lpstr>Benefits of E-Commerce to Organisations</vt:lpstr>
      <vt:lpstr>Benefits of E-Commerce to Organisations</vt:lpstr>
      <vt:lpstr>Benefits of E-Commerce to Organisations</vt:lpstr>
      <vt:lpstr>Benefits of E-Commerce to Organisations</vt:lpstr>
      <vt:lpstr>BENEFITS OF E-COMMERCE TO CONSUMERS</vt:lpstr>
      <vt:lpstr>Benefits of E-Commerce to Consumers</vt:lpstr>
      <vt:lpstr>Benefits of E-Commerce to Consumers</vt:lpstr>
      <vt:lpstr>Benefits of E-Commerce to Consumers</vt:lpstr>
      <vt:lpstr>BENEFITS OF E-COMMERCE TO SOCIETY</vt:lpstr>
      <vt:lpstr>Benefits of E-Commerce to Society</vt:lpstr>
      <vt:lpstr>Benefits of E-Commerce to Society</vt:lpstr>
      <vt:lpstr>LIMITATIONS OF E-COMMERCE</vt:lpstr>
      <vt:lpstr>Limitations of E-Commerce to Organisation</vt:lpstr>
      <vt:lpstr>Limitations of E-Commerce to Organisation</vt:lpstr>
      <vt:lpstr>Limitations of E-Commerce to Organisation</vt:lpstr>
      <vt:lpstr>Limitations of E-Commerce to Organisation</vt:lpstr>
      <vt:lpstr>Limitations of E-Commerce to Consumers</vt:lpstr>
      <vt:lpstr>Limitations of E-Commerce to Consumers</vt:lpstr>
      <vt:lpstr>Limitations of E-Commerce to Consumers</vt:lpstr>
      <vt:lpstr>Limitations of E-Commerce to Society</vt:lpstr>
      <vt:lpstr>Limitations of E-Commerce to Society</vt:lpstr>
      <vt:lpstr>Limitations of E-Commerce to Society</vt:lpstr>
      <vt:lpstr>TYPES OF E-COMMERCE MODELS</vt:lpstr>
      <vt:lpstr>Types of E-Commerce Models</vt:lpstr>
      <vt:lpstr>Types of E-Commerce Models</vt:lpstr>
      <vt:lpstr>Types of E-Commerce Models</vt:lpstr>
      <vt:lpstr>PAYMENTS GATEWAY &amp; SECURITY</vt:lpstr>
      <vt:lpstr>Payment Gateways</vt:lpstr>
      <vt:lpstr>Payment Gateways</vt:lpstr>
      <vt:lpstr>HOW PAYMENTS GATEWAY WORK</vt:lpstr>
      <vt:lpstr>How Payments Gateway Work</vt:lpstr>
      <vt:lpstr>POPULAR PAYMENT GATEWAYS</vt:lpstr>
      <vt:lpstr>Popular Payment Gateways</vt:lpstr>
      <vt:lpstr>Importance of Secure Payment Gateways</vt:lpstr>
      <vt:lpstr>PAYMENTS GATEWAY SECURITY MEASURES</vt:lpstr>
      <vt:lpstr>Payment Gateway Security Measures</vt:lpstr>
      <vt:lpstr>Payment Gateway Security Measures</vt:lpstr>
      <vt:lpstr>Payment Gateway Security Measures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51</cp:revision>
  <dcterms:created xsi:type="dcterms:W3CDTF">2015-04-14T15:21:28Z</dcterms:created>
  <dcterms:modified xsi:type="dcterms:W3CDTF">2025-08-27T13:16:45Z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