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1" r:id="rId14"/>
    <p:sldId id="322" r:id="rId15"/>
    <p:sldId id="323" r:id="rId16"/>
    <p:sldId id="324" r:id="rId17"/>
    <p:sldId id="320" r:id="rId18"/>
    <p:sldId id="325" r:id="rId19"/>
    <p:sldId id="326" r:id="rId20"/>
    <p:sldId id="327" r:id="rId21"/>
    <p:sldId id="308" r:id="rId22"/>
    <p:sldId id="290" r:id="rId23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Calibri Light" panose="020F0302020204030204" pitchFamily="34" charset="0"/>
      <p:regular r:id="rId28"/>
      <p:italic r:id="rId29"/>
    </p:embeddedFont>
    <p:embeddedFont>
      <p:font typeface="Cambria Math" panose="02040503050406030204" pitchFamily="18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3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903545028342006"/>
          <c:y val="9.655344128438885E-2"/>
          <c:w val="0.7978188226941294"/>
          <c:h val="0.79367736515542153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Sheet1!$H$2:$H$9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76-A94A-9423-A0FBA7A403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51667376"/>
        <c:axId val="1151668464"/>
      </c:barChart>
      <c:catAx>
        <c:axId val="1151667376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68464"/>
        <c:crosses val="autoZero"/>
        <c:auto val="1"/>
        <c:lblAlgn val="ctr"/>
        <c:lblOffset val="100"/>
        <c:noMultiLvlLbl val="0"/>
      </c:catAx>
      <c:valAx>
        <c:axId val="11516684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67376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Sheet1!$B$2:$B$9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54-144A-868C-4A3EDAC4D2F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51669552"/>
        <c:axId val="1151672816"/>
      </c:barChart>
      <c:catAx>
        <c:axId val="1151669552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72816"/>
        <c:crosses val="autoZero"/>
        <c:auto val="1"/>
        <c:lblAlgn val="ctr"/>
        <c:lblOffset val="100"/>
        <c:noMultiLvlLbl val="0"/>
      </c:catAx>
      <c:valAx>
        <c:axId val="1151672816"/>
        <c:scaling>
          <c:orientation val="minMax"/>
          <c:max val="4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69552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Sheet1!$E$1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Sheet1!$E$2:$E$9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5D-9D47-AD02-41AAF08E37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51673360"/>
        <c:axId val="1151666288"/>
      </c:barChart>
      <c:catAx>
        <c:axId val="1151673360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66288"/>
        <c:crosses val="autoZero"/>
        <c:auto val="1"/>
        <c:lblAlgn val="ctr"/>
        <c:lblOffset val="100"/>
        <c:noMultiLvlLbl val="0"/>
      </c:catAx>
      <c:valAx>
        <c:axId val="11516662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51673360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86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41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375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86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25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559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11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34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047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640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06/10/2018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37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 &amp; Data Analysis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Lecture 2: Descriptive Statistics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Descriptive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Frequency distributions are good for getting a graphical view of data, sometimes an actual number is what is required</a:t>
            </a:r>
          </a:p>
          <a:p>
            <a:pPr lvl="1"/>
            <a:r>
              <a:rPr lang="en-GB"/>
              <a:t>Average MP’s salary</a:t>
            </a:r>
          </a:p>
          <a:p>
            <a:pPr lvl="1"/>
            <a:r>
              <a:rPr lang="en-GB"/>
              <a:t>Average number of minutes spent on FB each day</a:t>
            </a:r>
          </a:p>
          <a:p>
            <a:r>
              <a:rPr lang="en-GB"/>
              <a:t>Single numbers can be misleading, as we also need to know how the scores vary within a dataset</a:t>
            </a:r>
          </a:p>
          <a:p>
            <a:r>
              <a:rPr lang="en-GB"/>
              <a:t>To do this we need to look at</a:t>
            </a:r>
          </a:p>
          <a:p>
            <a:pPr lvl="1"/>
            <a:r>
              <a:rPr lang="en-GB"/>
              <a:t>Measures of central tendency</a:t>
            </a:r>
          </a:p>
          <a:p>
            <a:pPr lvl="1"/>
            <a:r>
              <a:rPr lang="en-GB"/>
              <a:t>Selecting a measure of central tendency</a:t>
            </a:r>
          </a:p>
          <a:p>
            <a:pPr lvl="1"/>
            <a:r>
              <a:rPr lang="en-GB"/>
              <a:t>Measures of variability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249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central tendency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These provide an average or typical score that describes the level of a set of scores</a:t>
                </a:r>
              </a:p>
              <a:p>
                <a:pPr lvl="1"/>
                <a:r>
                  <a:rPr lang="en-GB" dirty="0"/>
                  <a:t>Useful when comparing individual scores with the group or an external standard</a:t>
                </a:r>
              </a:p>
              <a:p>
                <a:r>
                  <a:rPr lang="en-GB" dirty="0"/>
                  <a:t>The most commonly-used measure of centre is the mean	</a:t>
                </a:r>
              </a:p>
              <a:p>
                <a:pPr lvl="1"/>
                <a:r>
                  <a:rPr lang="en-GB" dirty="0"/>
                  <a:t>Add up all of the scores and divide by the number of scores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nary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dirty="0"/>
                  <a:t>	where X is the set of scores and N is the number of scores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is used when talking about the mean of a set</a:t>
                </a:r>
              </a:p>
              <a:p>
                <a14:m>
                  <m:oMath xmlns:m="http://schemas.openxmlformats.org/officeDocument/2006/math">
                    <m:r>
                      <a:rPr lang="en-GB" smtClean="0">
                        <a:latin typeface="Cambria Math" panose="02040503050406030204" pitchFamily="18" charset="0"/>
                      </a:rPr>
                      <m:t>𝜇</m:t>
                    </m:r>
                  </m:oMath>
                </a14:m>
                <a:r>
                  <a:rPr lang="en-GB" dirty="0"/>
                  <a:t> is used when talking about mean of the population from which a set is drawn (this difference is important later on)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9758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850731842"/>
                  </p:ext>
                </p:extLst>
              </p:nvPr>
            </p:nvGraphicFramePr>
            <p:xfrm>
              <a:off x="822325" y="1846263"/>
              <a:ext cx="7543799" cy="311513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517648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20291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505860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Maths Score</a:t>
                          </a:r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Reading Score</a:t>
                          </a:r>
                        </a:p>
                      </a:txBody>
                      <a:tcPr marL="82735" marR="82735"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14</a:t>
                          </a:r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25</a:t>
                          </a:r>
                        </a:p>
                      </a:txBody>
                      <a:tcPr marL="82735" marR="82735"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19</a:t>
                          </a:r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37</a:t>
                          </a:r>
                        </a:p>
                      </a:txBody>
                      <a:tcPr marL="82735" marR="82735"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13</a:t>
                          </a:r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26</a:t>
                          </a:r>
                        </a:p>
                      </a:txBody>
                      <a:tcPr marL="82735" marR="82735"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</a:t>
                          </a:r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20</a:t>
                          </a:r>
                        </a:p>
                      </a:txBody>
                      <a:tcPr marL="82735" marR="82735"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13</a:t>
                          </a:r>
                        </a:p>
                      </a:txBody>
                      <a:tcPr marL="82735" marR="8273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marL="82735" marR="82735"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19</a:t>
                          </a:r>
                        </a:p>
                      </a:txBody>
                      <a:tcPr marL="82735" marR="8273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890093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68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=13.6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 marL="82735" marR="82735"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 marL="82735" marR="82735"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127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=25.4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 marL="82735" marR="82735"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850731842"/>
                  </p:ext>
                </p:extLst>
              </p:nvPr>
            </p:nvGraphicFramePr>
            <p:xfrm>
              <a:off x="533400" y="1108075"/>
              <a:ext cx="8337549" cy="311513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887771"/>
                    <a:gridCol w="575035"/>
                    <a:gridCol w="3874743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Maths Score</a:t>
                          </a:r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Reading Score</a:t>
                          </a:r>
                          <a:endParaRPr lang="en-GB" dirty="0"/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14</a:t>
                          </a:r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25</a:t>
                          </a:r>
                          <a:endParaRPr lang="en-GB" dirty="0"/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19</a:t>
                          </a:r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13</a:t>
                          </a:r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26</a:t>
                          </a:r>
                          <a:endParaRPr lang="en-GB" dirty="0"/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</a:t>
                          </a:r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20</a:t>
                          </a:r>
                          <a:endParaRPr lang="en-GB" dirty="0"/>
                        </a:p>
                      </a:txBody>
                      <a:tcPr anchor="ctr"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13</a:t>
                          </a:r>
                          <a:endParaRPr lang="en-GB" dirty="0"/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19</a:t>
                          </a:r>
                          <a:endParaRPr lang="en-GB" dirty="0"/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89009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t="-253425" r="-114734" b="-6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15252" t="-253425" r="-157" b="-685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016130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Determine the mean of the midterm examination dataset (80 students)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608" y="2498482"/>
            <a:ext cx="6918650" cy="298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27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central tendency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median is the score that divides the frequency distribution in half, i.e. the middle score</a:t>
            </a:r>
          </a:p>
          <a:p>
            <a:pPr lvl="1"/>
            <a:r>
              <a:rPr lang="en-GB"/>
              <a:t>The easiest way to find this is to order the scores from lowest to highest and to find the middle score</a:t>
            </a:r>
          </a:p>
          <a:p>
            <a:r>
              <a:rPr lang="en-GB"/>
              <a:t>Given an odd set of scores: 113, 95, 94, 133, 112</a:t>
            </a:r>
          </a:p>
          <a:p>
            <a:pPr lvl="1"/>
            <a:r>
              <a:rPr lang="en-GB"/>
              <a:t>Rearrange: 94, 95, 112, 113, 133</a:t>
            </a:r>
          </a:p>
          <a:p>
            <a:pPr lvl="1"/>
            <a:r>
              <a:rPr lang="en-GB"/>
              <a:t>Take the middle value: 112</a:t>
            </a:r>
          </a:p>
          <a:p>
            <a:r>
              <a:rPr lang="en-GB"/>
              <a:t>Given an even set of scores: 113, 95, 94, 133, 112, 102</a:t>
            </a:r>
          </a:p>
          <a:p>
            <a:pPr lvl="1"/>
            <a:r>
              <a:rPr lang="en-GB"/>
              <a:t>Rearrange: 94, 95, 102, 112, 113, 133</a:t>
            </a:r>
          </a:p>
          <a:p>
            <a:pPr lvl="1"/>
            <a:r>
              <a:rPr lang="en-GB"/>
              <a:t>Take the mean of the middle two values: (102 +112)/2 = 107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743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Central Tendency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mode is the most frequently occurring score in a set of scores</a:t>
            </a:r>
          </a:p>
          <a:p>
            <a:pPr lvl="1"/>
            <a:r>
              <a:rPr lang="en-GB"/>
              <a:t>This is the largest column on the frequency distribution</a:t>
            </a:r>
          </a:p>
          <a:p>
            <a:r>
              <a:rPr lang="en-GB"/>
              <a:t>Given a set of scores 110.105, 100, 100, 100, 100, 99, 98</a:t>
            </a:r>
          </a:p>
          <a:p>
            <a:pPr lvl="1"/>
            <a:r>
              <a:rPr lang="en-GB"/>
              <a:t>100 appears 4 times, more than any other, so is the mean</a:t>
            </a:r>
          </a:p>
          <a:p>
            <a:r>
              <a:rPr lang="en-GB"/>
              <a:t>Given a set of scores 110.105, 105, 103, 100, 100, 99, 98</a:t>
            </a:r>
          </a:p>
          <a:p>
            <a:pPr lvl="1"/>
            <a:r>
              <a:rPr lang="en-GB"/>
              <a:t>105 and 100 both appear twice so we have two modes</a:t>
            </a:r>
          </a:p>
          <a:p>
            <a:pPr lvl="1"/>
            <a:r>
              <a:rPr lang="en-GB"/>
              <a:t>Bimodal and multimodal distributions are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64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Determine the median and mode(s) of the midterm examination dataset (80 students)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457" y="2598843"/>
            <a:ext cx="6918650" cy="298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20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Selecting a measure of central tendency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a symmetrical unimodal distribution the mean, median and mode will have the same values.</a:t>
            </a:r>
          </a:p>
          <a:p>
            <a:r>
              <a:rPr lang="en-GB"/>
              <a:t>The mean is the ‘balance point’ of a distribution</a:t>
            </a:r>
          </a:p>
          <a:p>
            <a:pPr lvl="1"/>
            <a:r>
              <a:rPr lang="en-GB"/>
              <a:t>It reflects the position of every score in a dataset and is the most affected by any skewness in the dataset</a:t>
            </a:r>
          </a:p>
          <a:p>
            <a:r>
              <a:rPr lang="en-GB"/>
              <a:t>If a dataset is skewed then it is better to report the median than the mean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532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2228729"/>
              </p:ext>
            </p:extLst>
          </p:nvPr>
        </p:nvGraphicFramePr>
        <p:xfrm>
          <a:off x="4311575" y="4240386"/>
          <a:ext cx="1909886" cy="2104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variation with skewness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r>
                  <a:rPr lang="en-GB" dirty="0"/>
                  <a:t>Dataset X: 1, 2, 2, 2, 3</a:t>
                </a:r>
              </a:p>
              <a:p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= 2</a:t>
                </a:r>
              </a:p>
              <a:p>
                <a:r>
                  <a:rPr lang="en-GB" dirty="0"/>
                  <a:t>	Median = 2</a:t>
                </a:r>
              </a:p>
              <a:p>
                <a:r>
                  <a:rPr lang="en-GB" dirty="0"/>
                  <a:t>	Mode = 2</a:t>
                </a:r>
              </a:p>
              <a:p>
                <a:r>
                  <a:rPr lang="en-GB" dirty="0"/>
                  <a:t>Dataset Y: 1, 2, 2, 2, 3, 6</a:t>
                </a:r>
              </a:p>
              <a:p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 = 2.667</a:t>
                </a:r>
              </a:p>
              <a:p>
                <a:r>
                  <a:rPr lang="en-GB" dirty="0"/>
                  <a:t>	Median = 2</a:t>
                </a:r>
              </a:p>
              <a:p>
                <a:r>
                  <a:rPr lang="en-GB" dirty="0"/>
                  <a:t>	Mode = 2</a:t>
                </a:r>
              </a:p>
              <a:p>
                <a:r>
                  <a:rPr lang="en-GB" dirty="0"/>
                  <a:t>Dataset Z: 1, 2, 2, 2, 3, 6, 7, 8</a:t>
                </a:r>
              </a:p>
              <a:p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</m:acc>
                  </m:oMath>
                </a14:m>
                <a:r>
                  <a:rPr lang="en-GB" dirty="0"/>
                  <a:t> = 3.875</a:t>
                </a:r>
              </a:p>
              <a:p>
                <a:r>
                  <a:rPr lang="en-GB" dirty="0"/>
                  <a:t>	Median = 2.5 </a:t>
                </a:r>
              </a:p>
              <a:p>
                <a:r>
                  <a:rPr lang="en-GB" dirty="0"/>
                  <a:t>	Mode = 2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3"/>
                <a:stretch>
                  <a:fillRect l="-1292" t="-1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7247765"/>
              </p:ext>
            </p:extLst>
          </p:nvPr>
        </p:nvGraphicFramePr>
        <p:xfrm>
          <a:off x="3811877" y="1737361"/>
          <a:ext cx="1909886" cy="21045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7848351"/>
              </p:ext>
            </p:extLst>
          </p:nvPr>
        </p:nvGraphicFramePr>
        <p:xfrm>
          <a:off x="6721159" y="2789628"/>
          <a:ext cx="1909885" cy="20196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96324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variability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737361"/>
            <a:ext cx="7543801" cy="479725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mean, median and mode give us a single score to represent the level of an entire set</a:t>
            </a:r>
          </a:p>
          <a:p>
            <a:r>
              <a:rPr lang="en-GB" dirty="0"/>
              <a:t>Using the central measure alone can be misleading though – consider the two score sets below: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means are the same but there is clearly more variability in the Classroom X scores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Content Placeholder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42127363"/>
                  </p:ext>
                </p:extLst>
              </p:nvPr>
            </p:nvGraphicFramePr>
            <p:xfrm>
              <a:off x="742744" y="2841338"/>
              <a:ext cx="8337549" cy="298743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88777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7503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87474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Classroom</a:t>
                          </a:r>
                          <a:r>
                            <a:rPr lang="en-GB" baseline="0" dirty="0"/>
                            <a:t> X Exam </a:t>
                          </a:r>
                          <a:r>
                            <a:rPr lang="en-GB" dirty="0"/>
                            <a:t>Score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Classroom Y Exam Score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160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102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130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101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99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421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98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792871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500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=100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500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=100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Content Placeholder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42127363"/>
                  </p:ext>
                </p:extLst>
              </p:nvPr>
            </p:nvGraphicFramePr>
            <p:xfrm>
              <a:off x="742744" y="2841338"/>
              <a:ext cx="8337549" cy="298743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88777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7503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87474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Classroom</a:t>
                          </a:r>
                          <a:r>
                            <a:rPr lang="en-GB" baseline="0" dirty="0"/>
                            <a:t> X Exam </a:t>
                          </a:r>
                          <a:r>
                            <a:rPr lang="en-GB" dirty="0"/>
                            <a:t>Score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Classroom Y Exam Score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160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102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130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101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99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98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79287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t="-277778" r="-114706" b="-3492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115410" t="-277778" b="-3492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73434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simplest measure of variability is the range</a:t>
            </a:r>
          </a:p>
          <a:p>
            <a:r>
              <a:rPr lang="en-GB"/>
              <a:t>The range is simply the highest score (H) minus the lowest score (L)</a:t>
            </a:r>
          </a:p>
          <a:p>
            <a:pPr lvl="1"/>
            <a:r>
              <a:rPr lang="en-GB"/>
              <a:t>Range = H – L</a:t>
            </a:r>
          </a:p>
          <a:p>
            <a:r>
              <a:rPr lang="en-GB"/>
              <a:t>In classroom X</a:t>
            </a:r>
          </a:p>
          <a:p>
            <a:pPr lvl="1"/>
            <a:r>
              <a:rPr lang="en-GB"/>
              <a:t>Range = H – L = 160 – 40 = 120</a:t>
            </a:r>
          </a:p>
          <a:p>
            <a:r>
              <a:rPr lang="en-GB"/>
              <a:t>In classroom Y</a:t>
            </a:r>
          </a:p>
          <a:p>
            <a:pPr lvl="1"/>
            <a:r>
              <a:rPr lang="en-GB"/>
              <a:t>Range = H – L = 102 – 96 = 4</a:t>
            </a:r>
          </a:p>
          <a:p>
            <a:r>
              <a:rPr lang="en-GB"/>
              <a:t>This gives a very basic measure of overall variability as it doesn’t take any skewness into account</a:t>
            </a:r>
          </a:p>
          <a:p>
            <a:r>
              <a:rPr lang="en-GB"/>
              <a:t>Better measures are the variance and the  standard deviation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141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 variance is the most commonly used measure of variability</a:t>
                </a:r>
              </a:p>
              <a:p>
                <a:r>
                  <a:rPr lang="en-GB" dirty="0"/>
                  <a:t>It is defined as the mean of the sum of the squares of the deviation scores</a:t>
                </a:r>
              </a:p>
              <a:p>
                <a:pPr lvl="1"/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</m:d>
                  </m:oMath>
                </a14:m>
                <a:r>
                  <a:rPr lang="en-GB" dirty="0"/>
                  <a:t> is the deviation score</a:t>
                </a:r>
              </a:p>
              <a:p>
                <a:pPr lvl="1"/>
                <a:r>
                  <a:rPr lang="en-GB" dirty="0"/>
                  <a:t>Positive scores are above the mean</a:t>
                </a:r>
              </a:p>
              <a:p>
                <a:pPr lvl="1"/>
                <a:r>
                  <a:rPr lang="en-GB" dirty="0"/>
                  <a:t>Negative scores are below the mean</a:t>
                </a:r>
              </a:p>
              <a:p>
                <a:pPr lvl="1"/>
                <a:r>
                  <a:rPr lang="en-GB" dirty="0"/>
                  <a:t>If we calculated the mean deviation these would cancel out, so we square them to change all negatives to positives (common statistical technique) then take the mean value of the squared scores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4882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To calculate the variance first calculate the deviations </a:t>
                </a:r>
                <a:r>
                  <a:rPr lang="en-GB" dirty="0">
                    <a:sym typeface="Symbol" panose="05050102010706020507" pitchFamily="18" charset="2"/>
                  </a:rPr>
                  <a:t> then square and sum them, then divide by N-1</a:t>
                </a: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pPr lvl="2"/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</m:ctrlPr>
                      </m:sSubSupPr>
                      <m:e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𝑆𝐷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𝜒</m:t>
                        </m:r>
                      </m:sub>
                      <m:sup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2</m:t>
                        </m:r>
                      </m:sup>
                    </m:sSubSup>
                    <m:r>
                      <a:rPr lang="en-GB" smtClean="0"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 smtClean="0">
                                <a:latin typeface="Cambria Math" panose="02040503050406030204" pitchFamily="18" charset="0"/>
                                <a:sym typeface="Symbol" panose="05050102010706020507" pitchFamily="18" charset="2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  <a:sym typeface="Symbol" panose="05050102010706020507" pitchFamily="18" charset="2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  <a:sym typeface="Symbol" panose="05050102010706020507" pitchFamily="18" charset="2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  <a:sym typeface="Symbol" panose="05050102010706020507" pitchFamily="18" charset="2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  <a:sym typeface="Symbol" panose="05050102010706020507" pitchFamily="18" charset="2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  <a:sym typeface="Symbol" panose="05050102010706020507" pitchFamily="18" charset="2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mtClean="0">
                                            <a:latin typeface="Cambria Math" panose="02040503050406030204" pitchFamily="18" charset="0"/>
                                            <a:sym typeface="Symbol" panose="05050102010706020507" pitchFamily="18" charset="2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a:rPr lang="en-GB" smtClean="0">
                                    <a:latin typeface="Cambria Math" panose="02040503050406030204" pitchFamily="18" charset="0"/>
                                    <a:sym typeface="Symbol" panose="05050102010706020507" pitchFamily="18" charset="2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𝑁</m:t>
                        </m:r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−1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40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5−1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=10</m:t>
                    </m:r>
                  </m:oMath>
                </a14:m>
                <a:endParaRPr lang="en-GB" dirty="0">
                  <a:sym typeface="Symbol" panose="05050102010706020507" pitchFamily="18" charset="2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2879" b="-9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7650943"/>
                  </p:ext>
                </p:extLst>
              </p:nvPr>
            </p:nvGraphicFramePr>
            <p:xfrm>
              <a:off x="1220063" y="2559474"/>
              <a:ext cx="6749592" cy="259588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687398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87398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87398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687398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Scores (X)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𝜒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̅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r>
                            <a:rPr lang="en-GB" baseline="30000" dirty="0"/>
                            <a:t>2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 – 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 –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  <a:r>
                            <a:rPr lang="en-GB" baseline="0" dirty="0"/>
                            <a:t> – 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 –</a:t>
                          </a:r>
                          <a:r>
                            <a:rPr lang="en-GB" baseline="0" dirty="0"/>
                            <a:t> 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 – 5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-4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16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=25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d>
                                    <m:dPr>
                                      <m:ctrlPr>
                                        <a:rPr lang="en-GB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</m:nary>
                            </m:oMath>
                          </a14:m>
                          <a:r>
                            <a:rPr lang="en-GB" dirty="0"/>
                            <a:t>=0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=0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sSup>
                                    <m:sSupPr>
                                      <m:ctrlPr>
                                        <a:rPr lang="en-GB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acc>
                                            <m:accPr>
                                              <m:chr m:val="̅"/>
                                              <m:ctrlPr>
                                                <a:rPr lang="en-GB" b="0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accPr>
                                            <m:e>
                                              <m:r>
                                                <a:rPr lang="en-GB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𝑋</m:t>
                                              </m:r>
                                            </m:e>
                                          </m:acc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nary>
                            </m:oMath>
                          </a14:m>
                          <a:r>
                            <a:rPr lang="en-GB" dirty="0"/>
                            <a:t>=40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7650943"/>
                  </p:ext>
                </p:extLst>
              </p:nvPr>
            </p:nvGraphicFramePr>
            <p:xfrm>
              <a:off x="1220063" y="2559474"/>
              <a:ext cx="6749592" cy="259588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687398"/>
                    <a:gridCol w="1687398"/>
                    <a:gridCol w="1687398"/>
                    <a:gridCol w="1687398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Scores (X)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00000" t="-8197" r="-200361" b="-7836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200000" t="-8197" r="-100361" b="-7836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300000" t="-8197" r="-361" b="-783607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 – 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 – 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r>
                            <a:rPr lang="en-GB" baseline="0" dirty="0" smtClean="0"/>
                            <a:t> – 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 –</a:t>
                          </a:r>
                          <a:r>
                            <a:rPr lang="en-GB" baseline="0" dirty="0" smtClean="0"/>
                            <a:t> 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 – 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t="-608197" r="-300361" b="-1836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00000" t="-608197" r="-200361" b="-1836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200000" t="-608197" r="-100361" b="-1836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300000" t="-608197" r="-361" b="-183607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767986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959" y="1737361"/>
                <a:ext cx="7543801" cy="4819958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Calculating the deviation for every point is a pain</a:t>
                </a:r>
              </a:p>
              <a:p>
                <a:r>
                  <a:rPr lang="en-GB" dirty="0"/>
                  <a:t>An alternative formula exists that eliminates rounding errors and is easier to compute</a:t>
                </a:r>
              </a:p>
              <a:p>
                <a:pPr lvl="1"/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p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− </m:t>
                            </m:r>
                            <m:f>
                              <m:f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subHide m:val="on"/>
                                            <m:supHide m:val="on"/>
                                            <m:ctrlPr>
                                              <a:rPr lang="en-GB" i="1" smtClean="0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smtClean="0">
                                                <a:latin typeface="Cambria Math" panose="02040503050406030204" pitchFamily="18" charset="0"/>
                                              </a:rPr>
                                              <m:t>𝑋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p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− 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subHide m:val="on"/>
                                            <m:supHide m:val="on"/>
                                            <m:ctrlPr>
                                              <a:rPr lang="en-GB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>
                                                <a:latin typeface="Cambria Math" panose="02040503050406030204" pitchFamily="18" charset="0"/>
                                              </a:rPr>
                                              <m:t>𝑋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165 − </m:t>
                        </m:r>
                        <m:f>
                          <m:f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625</m:t>
                            </m:r>
                          </m:num>
                          <m:den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den>
                        </m:f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165−125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40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</a:rPr>
                      <m:t>=10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959" y="1737361"/>
                <a:ext cx="7543801" cy="4819958"/>
              </a:xfrm>
              <a:blipFill rotWithShape="0">
                <a:blip r:embed="rId2"/>
                <a:stretch>
                  <a:fillRect l="-1939" t="-17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915607"/>
                  </p:ext>
                </p:extLst>
              </p:nvPr>
            </p:nvGraphicFramePr>
            <p:xfrm>
              <a:off x="2724927" y="3008341"/>
              <a:ext cx="6147224" cy="256032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07361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073612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Scores (X)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Scores Squared</a:t>
                          </a:r>
                          <a:r>
                            <a:rPr lang="en-GB" baseline="0" dirty="0"/>
                            <a:t> (X)</a:t>
                          </a:r>
                          <a:r>
                            <a:rPr lang="en-GB" baseline="30000" dirty="0"/>
                            <a:t>2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49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3753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=25</m:t>
                                  </m:r>
                                </m:e>
                              </m:nary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; 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nary>
                                        <m:naryPr>
                                          <m:chr m:val="∑"/>
                                          <m:subHide m:val="on"/>
                                          <m:supHide m:val="on"/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naryPr>
                                        <m:sub/>
                                        <m:sup/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nary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=625</m:t>
                              </m:r>
                            </m:oMath>
                          </a14:m>
                          <a:r>
                            <a:rPr lang="en-GB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sSup>
                                    <m:sSupPr>
                                      <m:ctrlPr>
                                        <a:rPr lang="en-GB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</m:e>
                                    <m:sup>
                                      <m:r>
                                        <a:rPr lang="en-GB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=165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915607"/>
                  </p:ext>
                </p:extLst>
              </p:nvPr>
            </p:nvGraphicFramePr>
            <p:xfrm>
              <a:off x="2724927" y="3008341"/>
              <a:ext cx="6147224" cy="256032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073612"/>
                    <a:gridCol w="3073612"/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Scores (X)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Scores Squared</a:t>
                          </a:r>
                          <a:r>
                            <a:rPr lang="en-GB" baseline="0" dirty="0" smtClean="0"/>
                            <a:t> (X)</a:t>
                          </a:r>
                          <a:r>
                            <a:rPr lang="en-GB" baseline="30000" dirty="0" smtClean="0"/>
                            <a:t>2</a:t>
                          </a:r>
                          <a:endParaRPr lang="en-GB" baseline="30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49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t="-610000" r="-100000" b="-18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00198" t="-610000" r="-198" b="-186667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559019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Standard deviation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Another common measure of variation is the standard deviation</a:t>
            </a:r>
          </a:p>
          <a:p>
            <a:r>
              <a:rPr lang="en-GB"/>
              <a:t>This is easy – take the square root of the variance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28870910"/>
                  </p:ext>
                </p:extLst>
              </p:nvPr>
            </p:nvGraphicFramePr>
            <p:xfrm>
              <a:off x="1654011" y="3163897"/>
              <a:ext cx="6096000" cy="22250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8755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Scores (X)</a:t>
                          </a:r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Mean</a:t>
                          </a:r>
                          <a:r>
                            <a:rPr lang="en-GB" baseline="0" dirty="0"/>
                            <a:t>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/>
                            <a:t> =</a:t>
                          </a:r>
                          <a:r>
                            <a:rPr lang="en-GB" baseline="0" dirty="0"/>
                            <a:t> 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Variance</a:t>
                          </a:r>
                          <a:r>
                            <a:rPr lang="en-GB" baseline="0" dirty="0"/>
                            <a:t> SD</a:t>
                          </a:r>
                          <a:r>
                            <a:rPr lang="en-GB" baseline="30000" dirty="0"/>
                            <a:t>2</a:t>
                          </a:r>
                          <a:r>
                            <a:rPr lang="en-GB" baseline="0" dirty="0"/>
                            <a:t> = 10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Standard</a:t>
                          </a:r>
                          <a:r>
                            <a:rPr lang="en-GB" baseline="0" dirty="0"/>
                            <a:t> Deviation SD = 3.16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28870910"/>
                  </p:ext>
                </p:extLst>
              </p:nvPr>
            </p:nvGraphicFramePr>
            <p:xfrm>
              <a:off x="1654011" y="3163897"/>
              <a:ext cx="6096000" cy="22250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/>
                    <a:gridCol w="3875595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Scores (X)</a:t>
                          </a:r>
                          <a:endParaRPr lang="en-GB" dirty="0"/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7390" t="-108197" b="-422951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Variance</a:t>
                          </a:r>
                          <a:r>
                            <a:rPr lang="en-GB" baseline="0" dirty="0" smtClean="0"/>
                            <a:t> SD</a:t>
                          </a:r>
                          <a:r>
                            <a:rPr lang="en-GB" baseline="30000" dirty="0" smtClean="0"/>
                            <a:t>2</a:t>
                          </a:r>
                          <a:r>
                            <a:rPr lang="en-GB" baseline="0" dirty="0" smtClean="0"/>
                            <a:t> = 10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Standard</a:t>
                          </a:r>
                          <a:r>
                            <a:rPr lang="en-GB" baseline="0" dirty="0" smtClean="0"/>
                            <a:t> Deviation SD = 3.16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684037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Find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, range R, variance SD2 and standard deviations for each of the following groups of scores. Carry our all calculations the three decimal places and round them correct to two places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1653616"/>
              </a:xfrm>
              <a:blipFill rotWithShape="0">
                <a:blip r:embed="rId2"/>
                <a:stretch>
                  <a:fillRect l="-366" t="-29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66292263"/>
              </p:ext>
            </p:extLst>
          </p:nvPr>
        </p:nvGraphicFramePr>
        <p:xfrm>
          <a:off x="429706" y="2767196"/>
          <a:ext cx="8337549" cy="2225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77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5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47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Classroom</a:t>
                      </a:r>
                      <a:r>
                        <a:rPr lang="en-GB" baseline="0" dirty="0"/>
                        <a:t> X Exam </a:t>
                      </a:r>
                      <a:r>
                        <a:rPr lang="en-GB" dirty="0"/>
                        <a:t>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Classroom Y Exam Score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 anchor="ctr"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99</a:t>
                      </a:r>
                    </a:p>
                  </a:txBody>
                  <a:tcPr anchor="ctr"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7526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Calculating the means, variances and standard deviations can be done by hand but is better done with a spreadsheet or a statistical package</a:t>
            </a:r>
          </a:p>
          <a:p>
            <a:r>
              <a:rPr lang="en-GB" dirty="0"/>
              <a:t>This year we will use Excel; you can explore the use of SPSS and the statistical programming language 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502" y="3422320"/>
            <a:ext cx="5727130" cy="287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070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3"/>
            <a:ext cx="3703320" cy="4432403"/>
          </a:xfrm>
        </p:spPr>
        <p:txBody>
          <a:bodyPr>
            <a:normAutofit/>
          </a:bodyPr>
          <a:lstStyle/>
          <a:p>
            <a:r>
              <a:rPr lang="en-GB" sz="2400" dirty="0"/>
              <a:t>The five main Excel functions are:</a:t>
            </a:r>
          </a:p>
          <a:p>
            <a:pPr lvl="1"/>
            <a:r>
              <a:rPr lang="en-GB" sz="2000" dirty="0"/>
              <a:t>Mean: AVERAGE(range)</a:t>
            </a:r>
          </a:p>
          <a:p>
            <a:pPr lvl="1"/>
            <a:r>
              <a:rPr lang="en-GB" sz="2000" dirty="0"/>
              <a:t>Median: MEDIAN(range)</a:t>
            </a:r>
          </a:p>
          <a:p>
            <a:pPr lvl="1"/>
            <a:r>
              <a:rPr lang="en-GB" sz="2000" dirty="0"/>
              <a:t>Mode: MODE(range)</a:t>
            </a:r>
          </a:p>
          <a:p>
            <a:pPr lvl="2"/>
            <a:r>
              <a:rPr lang="en-GB" sz="1600" dirty="0"/>
              <a:t>If there is no mode then it will return the value #N/A</a:t>
            </a:r>
          </a:p>
          <a:p>
            <a:pPr lvl="1"/>
            <a:r>
              <a:rPr lang="en-GB" sz="2000" dirty="0"/>
              <a:t>Variance: VAR.P(range)</a:t>
            </a:r>
          </a:p>
          <a:p>
            <a:pPr lvl="2"/>
            <a:r>
              <a:rPr lang="en-GB" sz="1600" dirty="0"/>
              <a:t>This will ignore any non-numerical cells in the range</a:t>
            </a:r>
          </a:p>
          <a:p>
            <a:pPr lvl="1"/>
            <a:r>
              <a:rPr lang="en-GB" sz="2000" dirty="0"/>
              <a:t>Standard Deviation(range)</a:t>
            </a:r>
          </a:p>
          <a:p>
            <a:pPr lvl="2"/>
            <a:r>
              <a:rPr lang="en-GB" sz="1600" dirty="0"/>
              <a:t>This will ignore any non-numerical cells in the range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51A9F68-527E-E749-AAF6-5F37BF95ED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25919" y="3119008"/>
            <a:ext cx="4617720" cy="149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946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the file Midterms.xlsx and calculate the mean, median, mode, variance and standard deviation of the data therein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933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sym typeface="Wingdings" panose="05000000000000000000" pitchFamily="2" charset="2"/>
              </a:rPr>
              <a:t>All of today’s material looked at descriptive statistics of univariate data </a:t>
            </a:r>
          </a:p>
          <a:p>
            <a:pPr lvl="1"/>
            <a:r>
              <a:rPr lang="en-GB"/>
              <a:t>Measures of central tendency</a:t>
            </a:r>
          </a:p>
          <a:p>
            <a:pPr lvl="1"/>
            <a:r>
              <a:rPr lang="en-GB"/>
              <a:t>Selecting a measure of central tendency</a:t>
            </a:r>
          </a:p>
          <a:p>
            <a:pPr lvl="1"/>
            <a:r>
              <a:rPr lang="en-GB"/>
              <a:t>Measures of variability</a:t>
            </a:r>
          </a:p>
          <a:p>
            <a:pPr lvl="1"/>
            <a:r>
              <a:rPr lang="en-GB"/>
              <a:t>Using Excel for statistics</a:t>
            </a:r>
          </a:p>
          <a:p>
            <a:r>
              <a:rPr lang="en-GB"/>
              <a:t>Next session we’ll look at the Normal curve and how this can be used to tell us more about a dataset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session: The Normal curve</a:t>
            </a:r>
          </a:p>
          <a:p>
            <a:endParaRPr lang="en-GB"/>
          </a:p>
          <a:p>
            <a:r>
              <a:rPr lang="en-GB"/>
              <a:t>Homework: Read chapter 5 of Statistics for the Terrified.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15823</TotalTime>
  <Words>1202</Words>
  <Application>Microsoft Macintosh PowerPoint</Application>
  <PresentationFormat>On-screen Show (4:3)</PresentationFormat>
  <Paragraphs>235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Calibri</vt:lpstr>
      <vt:lpstr>Cambria Math</vt:lpstr>
      <vt:lpstr>Arial</vt:lpstr>
      <vt:lpstr>Wingdings</vt:lpstr>
      <vt:lpstr>Calibri Light</vt:lpstr>
      <vt:lpstr>Symbol</vt:lpstr>
      <vt:lpstr>Retrospect</vt:lpstr>
      <vt:lpstr>Research Methods &amp; Data Analysis </vt:lpstr>
      <vt:lpstr>Descriptive Statistics</vt:lpstr>
      <vt:lpstr>Measures of central tendency</vt:lpstr>
      <vt:lpstr>Example</vt:lpstr>
      <vt:lpstr>Exercise</vt:lpstr>
      <vt:lpstr>Measures of central tendency</vt:lpstr>
      <vt:lpstr>Measures of Central Tendency</vt:lpstr>
      <vt:lpstr>Exercise</vt:lpstr>
      <vt:lpstr>Selecting a measure of central tendency</vt:lpstr>
      <vt:lpstr>variation with skewness</vt:lpstr>
      <vt:lpstr>Measures of variability</vt:lpstr>
      <vt:lpstr>Range</vt:lpstr>
      <vt:lpstr>variance</vt:lpstr>
      <vt:lpstr>variance</vt:lpstr>
      <vt:lpstr>Variance</vt:lpstr>
      <vt:lpstr>Standard deviation</vt:lpstr>
      <vt:lpstr>Exercise</vt:lpstr>
      <vt:lpstr>Using excel</vt:lpstr>
      <vt:lpstr>Using Excel</vt:lpstr>
      <vt:lpstr>Exercise 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Abuhmida M.S.</cp:lastModifiedBy>
  <cp:revision>112</cp:revision>
  <dcterms:created xsi:type="dcterms:W3CDTF">2017-06-08T10:43:23Z</dcterms:created>
  <dcterms:modified xsi:type="dcterms:W3CDTF">2018-10-06T02:06:18Z</dcterms:modified>
</cp:coreProperties>
</file>