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4" r:id="rId14"/>
    <p:sldId id="270" r:id="rId15"/>
    <p:sldId id="269" r:id="rId16"/>
    <p:sldId id="271" r:id="rId17"/>
    <p:sldId id="268"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982" autoAdjust="0"/>
  </p:normalViewPr>
  <p:slideViewPr>
    <p:cSldViewPr>
      <p:cViewPr varScale="1">
        <p:scale>
          <a:sx n="50" d="100"/>
          <a:sy n="50" d="100"/>
        </p:scale>
        <p:origin x="-195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2CB652-AD5A-4C24-A678-C6CA93B7F177}" type="datetimeFigureOut">
              <a:rPr lang="en-US" smtClean="0"/>
              <a:t>12/13/2016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B5ADC0-E5FE-47B0-B100-93603A11197E}" type="slidenum">
              <a:rPr lang="en-US" smtClean="0"/>
              <a:t>‹#›</a:t>
            </a:fld>
            <a:endParaRPr lang="en-US"/>
          </a:p>
        </p:txBody>
      </p:sp>
    </p:spTree>
    <p:extLst>
      <p:ext uri="{BB962C8B-B14F-4D97-AF65-F5344CB8AC3E}">
        <p14:creationId xmlns:p14="http://schemas.microsoft.com/office/powerpoint/2010/main" val="1289382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2</a:t>
            </a:fld>
            <a:endParaRPr lang="en-US"/>
          </a:p>
        </p:txBody>
      </p:sp>
    </p:spTree>
    <p:extLst>
      <p:ext uri="{BB962C8B-B14F-4D97-AF65-F5344CB8AC3E}">
        <p14:creationId xmlns:p14="http://schemas.microsoft.com/office/powerpoint/2010/main" val="3436108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l"/>
            <a:endParaRPr lang="en-US" sz="1200" b="0" i="0" u="none" strike="noStrike" baseline="0" dirty="0" smtClean="0">
              <a:solidFill>
                <a:srgbClr val="000000"/>
              </a:solidFill>
              <a:latin typeface="WarnockPro-Regular"/>
            </a:endParaRPr>
          </a:p>
        </p:txBody>
      </p:sp>
      <p:sp>
        <p:nvSpPr>
          <p:cNvPr id="4" name="Slide Number Placeholder 3"/>
          <p:cNvSpPr>
            <a:spLocks noGrp="1"/>
          </p:cNvSpPr>
          <p:nvPr>
            <p:ph type="sldNum" sz="quarter" idx="10"/>
          </p:nvPr>
        </p:nvSpPr>
        <p:spPr/>
        <p:txBody>
          <a:bodyPr/>
          <a:lstStyle/>
          <a:p>
            <a:fld id="{8AB5ADC0-E5FE-47B0-B100-93603A11197E}" type="slidenum">
              <a:rPr lang="en-US" smtClean="0"/>
              <a:t>3</a:t>
            </a:fld>
            <a:endParaRPr lang="en-US"/>
          </a:p>
        </p:txBody>
      </p:sp>
    </p:spTree>
    <p:extLst>
      <p:ext uri="{BB962C8B-B14F-4D97-AF65-F5344CB8AC3E}">
        <p14:creationId xmlns:p14="http://schemas.microsoft.com/office/powerpoint/2010/main" val="1537512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smtClean="0">
                <a:effectLst/>
              </a:rPr>
              <a:t>In this example, a rise in demand for Pound Sterling has led to an increase in the value of the £ to $ – from £1 = $1.50 to £1 = $1.70</a:t>
            </a:r>
          </a:p>
          <a:p>
            <a:endParaRPr lang="en-US" dirty="0" smtClean="0"/>
          </a:p>
          <a:p>
            <a:r>
              <a:rPr lang="en-US" dirty="0" smtClean="0"/>
              <a:t>Note:</a:t>
            </a:r>
          </a:p>
          <a:p>
            <a:pPr>
              <a:buFont typeface="Arial"/>
              <a:buChar char="•"/>
            </a:pPr>
            <a:r>
              <a:rPr lang="en-US" dirty="0" smtClean="0"/>
              <a:t>Appreciation = increase in value of exchange rate</a:t>
            </a:r>
          </a:p>
          <a:p>
            <a:pPr>
              <a:buFont typeface="Arial"/>
              <a:buChar char="•"/>
            </a:pPr>
            <a:r>
              <a:rPr lang="en-US" dirty="0" smtClean="0"/>
              <a:t>Depreciation / devaluation = decrease in value of exchange rate.</a:t>
            </a:r>
          </a:p>
          <a:p>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4</a:t>
            </a:fld>
            <a:endParaRPr lang="en-US"/>
          </a:p>
        </p:txBody>
      </p:sp>
    </p:spTree>
    <p:extLst>
      <p:ext uri="{BB962C8B-B14F-4D97-AF65-F5344CB8AC3E}">
        <p14:creationId xmlns:p14="http://schemas.microsoft.com/office/powerpoint/2010/main" val="1890527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5</a:t>
            </a:fld>
            <a:endParaRPr lang="en-US"/>
          </a:p>
        </p:txBody>
      </p:sp>
    </p:spTree>
    <p:extLst>
      <p:ext uri="{BB962C8B-B14F-4D97-AF65-F5344CB8AC3E}">
        <p14:creationId xmlns:p14="http://schemas.microsoft.com/office/powerpoint/2010/main" val="36114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6</a:t>
            </a:fld>
            <a:endParaRPr lang="en-US"/>
          </a:p>
        </p:txBody>
      </p:sp>
    </p:spTree>
    <p:extLst>
      <p:ext uri="{BB962C8B-B14F-4D97-AF65-F5344CB8AC3E}">
        <p14:creationId xmlns:p14="http://schemas.microsoft.com/office/powerpoint/2010/main" val="2103294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7</a:t>
            </a:fld>
            <a:endParaRPr lang="en-US"/>
          </a:p>
        </p:txBody>
      </p:sp>
    </p:spTree>
    <p:extLst>
      <p:ext uri="{BB962C8B-B14F-4D97-AF65-F5344CB8AC3E}">
        <p14:creationId xmlns:p14="http://schemas.microsoft.com/office/powerpoint/2010/main" val="4232855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12</a:t>
            </a:fld>
            <a:endParaRPr lang="en-US"/>
          </a:p>
        </p:txBody>
      </p:sp>
    </p:spTree>
    <p:extLst>
      <p:ext uri="{BB962C8B-B14F-4D97-AF65-F5344CB8AC3E}">
        <p14:creationId xmlns:p14="http://schemas.microsoft.com/office/powerpoint/2010/main" val="2817297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B5ADC0-E5FE-47B0-B100-93603A11197E}"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1244197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 Nominal = R Real + R Inflation</a:t>
            </a:r>
          </a:p>
          <a:p>
            <a:r>
              <a:rPr lang="en-US" dirty="0" smtClean="0"/>
              <a:t> </a:t>
            </a:r>
          </a:p>
          <a:p>
            <a:r>
              <a:rPr lang="en-US" dirty="0" smtClean="0"/>
              <a:t>The equation states that a country's current (nominal) interest rate is equal to a real interest rate adjusted for the rate of inflation. In this sense, Fisher conceived of interest rates, as the prices of lending, being adjusted for inflation in the same manner that prices of goods and services are adjusted for inflation. For instance, if a country's nominal interest rate is six percent and its inflation rate is two percent, the country's real interest rate is four percent (6% - 2% = 4%).</a:t>
            </a:r>
          </a:p>
          <a:p>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14</a:t>
            </a:fld>
            <a:endParaRPr lang="en-US"/>
          </a:p>
        </p:txBody>
      </p:sp>
    </p:spTree>
    <p:extLst>
      <p:ext uri="{BB962C8B-B14F-4D97-AF65-F5344CB8AC3E}">
        <p14:creationId xmlns:p14="http://schemas.microsoft.com/office/powerpoint/2010/main" val="2107173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According to the international Fisher effect, interest rate differentials between countries provide an</a:t>
            </a:r>
            <a:r>
              <a:rPr lang="en-US" baseline="0" dirty="0" smtClean="0"/>
              <a:t> </a:t>
            </a:r>
            <a:r>
              <a:rPr lang="en-US" dirty="0" smtClean="0"/>
              <a:t>unbiased predictor of future changes in spot exchange rates. The currency of countries with relatively high</a:t>
            </a:r>
            <a:r>
              <a:rPr lang="en-US" baseline="0" dirty="0" smtClean="0"/>
              <a:t> </a:t>
            </a:r>
            <a:r>
              <a:rPr lang="en-US" dirty="0" smtClean="0"/>
              <a:t>interest rates is expected to depreciate against currencies with lower interest rates, because the higher</a:t>
            </a:r>
            <a:r>
              <a:rPr lang="en-US" baseline="0" dirty="0" smtClean="0"/>
              <a:t> </a:t>
            </a:r>
            <a:r>
              <a:rPr lang="en-US" dirty="0" smtClean="0"/>
              <a:t>interest rates are considered necessary to compensate for the anticipated currency depreciation. Given</a:t>
            </a:r>
            <a:r>
              <a:rPr lang="en-US" baseline="0" dirty="0" smtClean="0"/>
              <a:t> </a:t>
            </a:r>
            <a:r>
              <a:rPr lang="en-US" dirty="0" smtClean="0"/>
              <a:t>free movement of capital internationally, this idea suggests that the real rate of return in different countries</a:t>
            </a:r>
            <a:r>
              <a:rPr lang="en-US" baseline="0" dirty="0" smtClean="0"/>
              <a:t> </a:t>
            </a:r>
            <a:r>
              <a:rPr lang="en-US" dirty="0" smtClean="0"/>
              <a:t>will </a:t>
            </a:r>
            <a:r>
              <a:rPr lang="en-US" dirty="0" err="1" smtClean="0"/>
              <a:t>equalise</a:t>
            </a:r>
            <a:r>
              <a:rPr lang="en-US" dirty="0" smtClean="0"/>
              <a:t> as a result of adjustments to spot exchange rates.</a:t>
            </a:r>
          </a:p>
          <a:p>
            <a:endParaRPr lang="en-US" dirty="0" smtClean="0"/>
          </a:p>
          <a:p>
            <a:r>
              <a:rPr lang="en-US" dirty="0" smtClean="0"/>
              <a:t>The international Fisher effect can be expressed as: see slide</a:t>
            </a:r>
            <a:endParaRPr lang="en-US" dirty="0"/>
          </a:p>
        </p:txBody>
      </p:sp>
      <p:sp>
        <p:nvSpPr>
          <p:cNvPr id="4" name="Slide Number Placeholder 3"/>
          <p:cNvSpPr>
            <a:spLocks noGrp="1"/>
          </p:cNvSpPr>
          <p:nvPr>
            <p:ph type="sldNum" sz="quarter" idx="10"/>
          </p:nvPr>
        </p:nvSpPr>
        <p:spPr/>
        <p:txBody>
          <a:bodyPr/>
          <a:lstStyle/>
          <a:p>
            <a:fld id="{8AB5ADC0-E5FE-47B0-B100-93603A11197E}" type="slidenum">
              <a:rPr lang="en-US" smtClean="0"/>
              <a:t>15</a:t>
            </a:fld>
            <a:endParaRPr lang="en-US"/>
          </a:p>
        </p:txBody>
      </p:sp>
    </p:spTree>
    <p:extLst>
      <p:ext uri="{BB962C8B-B14F-4D97-AF65-F5344CB8AC3E}">
        <p14:creationId xmlns:p14="http://schemas.microsoft.com/office/powerpoint/2010/main" val="1905598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p:txBody>
      </p:sp>
      <p:sp>
        <p:nvSpPr>
          <p:cNvPr id="4" name="Slide Number Placeholder 3"/>
          <p:cNvSpPr>
            <a:spLocks noGrp="1"/>
          </p:cNvSpPr>
          <p:nvPr>
            <p:ph type="sldNum" sz="quarter" idx="10"/>
          </p:nvPr>
        </p:nvSpPr>
        <p:spPr/>
        <p:txBody>
          <a:bodyPr/>
          <a:lstStyle/>
          <a:p>
            <a:fld id="{8AB5ADC0-E5FE-47B0-B100-93603A11197E}" type="slidenum">
              <a:rPr lang="en-US" smtClean="0"/>
              <a:t>17</a:t>
            </a:fld>
            <a:endParaRPr lang="en-US"/>
          </a:p>
        </p:txBody>
      </p:sp>
    </p:spTree>
    <p:extLst>
      <p:ext uri="{BB962C8B-B14F-4D97-AF65-F5344CB8AC3E}">
        <p14:creationId xmlns:p14="http://schemas.microsoft.com/office/powerpoint/2010/main" val="51158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p:txBody>
      </p:sp>
      <p:sp>
        <p:nvSpPr>
          <p:cNvPr id="4" name="Slide Number Placeholder 3"/>
          <p:cNvSpPr>
            <a:spLocks noGrp="1"/>
          </p:cNvSpPr>
          <p:nvPr>
            <p:ph type="sldNum" sz="quarter" idx="10"/>
          </p:nvPr>
        </p:nvSpPr>
        <p:spPr/>
        <p:txBody>
          <a:bodyPr/>
          <a:lstStyle/>
          <a:p>
            <a:fld id="{8AB5ADC0-E5FE-47B0-B100-93603A11197E}"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51158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16E624A-F56E-429E-8BF7-9C82E0FA3E6F}" type="datetimeFigureOut">
              <a:rPr lang="en-GB" smtClean="0"/>
              <a:t>13/12/2016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251366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6E624A-F56E-429E-8BF7-9C82E0FA3E6F}" type="datetimeFigureOut">
              <a:rPr lang="en-GB" smtClean="0"/>
              <a:t>13/12/2016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1138484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6E624A-F56E-429E-8BF7-9C82E0FA3E6F}" type="datetimeFigureOut">
              <a:rPr lang="en-GB" smtClean="0"/>
              <a:t>13/12/2016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878504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16E624A-F56E-429E-8BF7-9C82E0FA3E6F}" type="datetimeFigureOut">
              <a:rPr lang="en-GB" smtClean="0"/>
              <a:t>13/12/2016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4045600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16E624A-F56E-429E-8BF7-9C82E0FA3E6F}" type="datetimeFigureOut">
              <a:rPr lang="en-GB" smtClean="0"/>
              <a:t>13/12/2016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2385595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16E624A-F56E-429E-8BF7-9C82E0FA3E6F}" type="datetimeFigureOut">
              <a:rPr lang="en-GB" smtClean="0"/>
              <a:t>13/12/2016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1187674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E624A-F56E-429E-8BF7-9C82E0FA3E6F}" type="datetimeFigureOut">
              <a:rPr lang="en-GB" smtClean="0"/>
              <a:t>13/12/2016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3003130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E624A-F56E-429E-8BF7-9C82E0FA3E6F}" type="datetimeFigureOut">
              <a:rPr lang="en-GB" smtClean="0"/>
              <a:t>13/12/2016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1232434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E624A-F56E-429E-8BF7-9C82E0FA3E6F}" type="datetimeFigureOut">
              <a:rPr lang="en-GB" smtClean="0"/>
              <a:t>13/12/2016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3151073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6E624A-F56E-429E-8BF7-9C82E0FA3E6F}" type="datetimeFigureOut">
              <a:rPr lang="en-GB" smtClean="0"/>
              <a:t>13/12/2016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2779637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6E624A-F56E-429E-8BF7-9C82E0FA3E6F}" type="datetimeFigureOut">
              <a:rPr lang="en-GB" smtClean="0"/>
              <a:t>13/12/2016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80F021-A220-456B-AEC4-763A2815D97C}" type="slidenum">
              <a:rPr lang="en-GB" smtClean="0"/>
              <a:t>‹#›</a:t>
            </a:fld>
            <a:endParaRPr lang="en-GB"/>
          </a:p>
        </p:txBody>
      </p:sp>
    </p:spTree>
    <p:extLst>
      <p:ext uri="{BB962C8B-B14F-4D97-AF65-F5344CB8AC3E}">
        <p14:creationId xmlns:p14="http://schemas.microsoft.com/office/powerpoint/2010/main" val="2020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E624A-F56E-429E-8BF7-9C82E0FA3E6F}" type="datetimeFigureOut">
              <a:rPr lang="en-GB" smtClean="0"/>
              <a:t>13/12/2016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80F021-A220-456B-AEC4-763A2815D97C}" type="slidenum">
              <a:rPr lang="en-GB" smtClean="0"/>
              <a:t>‹#›</a:t>
            </a:fld>
            <a:endParaRPr lang="en-GB"/>
          </a:p>
        </p:txBody>
      </p:sp>
    </p:spTree>
    <p:extLst>
      <p:ext uri="{BB962C8B-B14F-4D97-AF65-F5344CB8AC3E}">
        <p14:creationId xmlns:p14="http://schemas.microsoft.com/office/powerpoint/2010/main" val="5416187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Week nine </a:t>
            </a:r>
            <a:r>
              <a:rPr lang="en-GB" dirty="0" smtClean="0"/>
              <a:t>session one</a:t>
            </a:r>
            <a:endParaRPr lang="en-GB" dirty="0"/>
          </a:p>
        </p:txBody>
      </p:sp>
      <p:sp>
        <p:nvSpPr>
          <p:cNvPr id="3" name="Subtitle 2"/>
          <p:cNvSpPr>
            <a:spLocks noGrp="1"/>
          </p:cNvSpPr>
          <p:nvPr>
            <p:ph type="subTitle" idx="1"/>
          </p:nvPr>
        </p:nvSpPr>
        <p:spPr/>
        <p:txBody>
          <a:bodyPr/>
          <a:lstStyle/>
          <a:p>
            <a:r>
              <a:rPr lang="en-GB" dirty="0" smtClean="0"/>
              <a:t>Forecasting foreign</a:t>
            </a:r>
          </a:p>
          <a:p>
            <a:r>
              <a:rPr lang="en-GB" dirty="0" smtClean="0"/>
              <a:t>currency exchange rates</a:t>
            </a:r>
          </a:p>
        </p:txBody>
      </p:sp>
    </p:spTree>
    <p:extLst>
      <p:ext uri="{BB962C8B-B14F-4D97-AF65-F5344CB8AC3E}">
        <p14:creationId xmlns:p14="http://schemas.microsoft.com/office/powerpoint/2010/main" val="1517496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a:bodyPr>
          <a:lstStyle/>
          <a:p>
            <a:r>
              <a:rPr lang="en-GB" dirty="0" smtClean="0"/>
              <a:t>What is an exchange rate?</a:t>
            </a:r>
          </a:p>
          <a:p>
            <a:pPr lvl="1"/>
            <a:r>
              <a:rPr lang="en-GB" dirty="0"/>
              <a:t>An exchange rate is the rate at which one country's currency can be traded in exchange for </a:t>
            </a:r>
            <a:r>
              <a:rPr lang="en-GB" dirty="0" smtClean="0"/>
              <a:t>another country's </a:t>
            </a:r>
            <a:r>
              <a:rPr lang="en-GB" dirty="0"/>
              <a:t>currency</a:t>
            </a:r>
            <a:r>
              <a:rPr lang="en-GB" dirty="0" smtClean="0"/>
              <a:t>.</a:t>
            </a:r>
          </a:p>
          <a:p>
            <a:r>
              <a:rPr lang="en-GB" dirty="0" smtClean="0"/>
              <a:t>Every traded currency has many exchange rates</a:t>
            </a:r>
          </a:p>
          <a:p>
            <a:r>
              <a:rPr lang="en-GB" dirty="0"/>
              <a:t>Foreign exchange dealers make their profit by buying currency for less than they sell it, and so there are really two exchange rates, a selling rate and a buying rate.</a:t>
            </a:r>
          </a:p>
          <a:p>
            <a:endParaRPr lang="en-GB" dirty="0"/>
          </a:p>
        </p:txBody>
      </p:sp>
    </p:spTree>
    <p:extLst>
      <p:ext uri="{BB962C8B-B14F-4D97-AF65-F5344CB8AC3E}">
        <p14:creationId xmlns:p14="http://schemas.microsoft.com/office/powerpoint/2010/main" val="1789072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Forecasting foreign</a:t>
            </a:r>
            <a:br>
              <a:rPr lang="en-US" sz="3600" dirty="0"/>
            </a:br>
            <a:r>
              <a:rPr lang="en-US" sz="3600" dirty="0"/>
              <a:t>currency exchange rates</a:t>
            </a:r>
          </a:p>
        </p:txBody>
      </p:sp>
      <p:sp>
        <p:nvSpPr>
          <p:cNvPr id="3" name="Content Placeholder 2"/>
          <p:cNvSpPr>
            <a:spLocks noGrp="1"/>
          </p:cNvSpPr>
          <p:nvPr>
            <p:ph idx="1"/>
          </p:nvPr>
        </p:nvSpPr>
        <p:spPr>
          <a:xfrm>
            <a:off x="457200" y="1600200"/>
            <a:ext cx="8229600" cy="5257800"/>
          </a:xfrm>
        </p:spPr>
        <p:txBody>
          <a:bodyPr>
            <a:normAutofit/>
          </a:bodyPr>
          <a:lstStyle/>
          <a:p>
            <a:pPr marL="0" indent="0">
              <a:buNone/>
            </a:pPr>
            <a:r>
              <a:rPr lang="en-US" b="1" dirty="0">
                <a:solidFill>
                  <a:srgbClr val="0049BC"/>
                </a:solidFill>
                <a:latin typeface="WarnockPro-Bold"/>
              </a:rPr>
              <a:t>Factors affecting the exchange </a:t>
            </a:r>
            <a:r>
              <a:rPr lang="en-US" b="1" dirty="0" smtClean="0">
                <a:solidFill>
                  <a:srgbClr val="0049BC"/>
                </a:solidFill>
                <a:latin typeface="WarnockPro-Bold"/>
              </a:rPr>
              <a:t>rate</a:t>
            </a:r>
          </a:p>
          <a:p>
            <a:r>
              <a:rPr lang="en-US" sz="2800" dirty="0"/>
              <a:t>The exchange rate between two currencies is primarily determined by supply and demand for </a:t>
            </a:r>
            <a:r>
              <a:rPr lang="en-US" sz="2800" dirty="0" smtClean="0"/>
              <a:t>the currencies. </a:t>
            </a:r>
          </a:p>
          <a:p>
            <a:r>
              <a:rPr lang="en-US" sz="2800" dirty="0" smtClean="0"/>
              <a:t>The </a:t>
            </a:r>
            <a:r>
              <a:rPr lang="en-US" sz="2800" dirty="0"/>
              <a:t>supply and demand are in turn influenced by factors including:</a:t>
            </a:r>
          </a:p>
          <a:p>
            <a:pPr marL="400050" lvl="1" indent="0">
              <a:buNone/>
            </a:pPr>
            <a:r>
              <a:rPr lang="en-US" sz="2400" dirty="0"/>
              <a:t>• </a:t>
            </a:r>
            <a:r>
              <a:rPr lang="en-US" sz="2000" dirty="0"/>
              <a:t>the rates of inflation in the two countries</a:t>
            </a:r>
          </a:p>
          <a:p>
            <a:pPr marL="400050" lvl="1" indent="0">
              <a:buNone/>
            </a:pPr>
            <a:r>
              <a:rPr lang="en-US" sz="2000" dirty="0"/>
              <a:t>• the level of interest rates in the two countries</a:t>
            </a:r>
          </a:p>
          <a:p>
            <a:pPr marL="400050" lvl="1" indent="0">
              <a:buNone/>
            </a:pPr>
            <a:r>
              <a:rPr lang="en-US" sz="2000" dirty="0"/>
              <a:t>• economic and political prospects</a:t>
            </a:r>
          </a:p>
          <a:p>
            <a:pPr marL="400050" lvl="1" indent="0">
              <a:buNone/>
            </a:pPr>
            <a:r>
              <a:rPr lang="en-US" sz="2000" dirty="0"/>
              <a:t>• the balance of </a:t>
            </a:r>
            <a:r>
              <a:rPr lang="en-US" sz="2000" dirty="0" smtClean="0"/>
              <a:t>payments</a:t>
            </a:r>
          </a:p>
          <a:p>
            <a:pPr lvl="1" indent="-342900">
              <a:buFont typeface="Arial" panose="020B0604020202020204" pitchFamily="34" charset="0"/>
              <a:buChar char="•"/>
            </a:pPr>
            <a:r>
              <a:rPr lang="en-US" sz="2000" dirty="0" smtClean="0"/>
              <a:t>Government debt</a:t>
            </a:r>
          </a:p>
          <a:p>
            <a:pPr lvl="1" indent="-342900">
              <a:buFont typeface="Arial" panose="020B0604020202020204" pitchFamily="34" charset="0"/>
              <a:buChar char="•"/>
            </a:pPr>
            <a:r>
              <a:rPr lang="en-US" sz="2000" dirty="0" smtClean="0"/>
              <a:t>Political Stability, Recession and Speculation</a:t>
            </a:r>
            <a:endParaRPr lang="en-US" sz="2000" dirty="0"/>
          </a:p>
          <a:p>
            <a:pPr marL="400050" lvl="1" indent="0">
              <a:buNone/>
            </a:pPr>
            <a:endParaRPr lang="en-US" sz="2400" dirty="0" smtClean="0"/>
          </a:p>
        </p:txBody>
      </p:sp>
    </p:spTree>
    <p:extLst>
      <p:ext uri="{BB962C8B-B14F-4D97-AF65-F5344CB8AC3E}">
        <p14:creationId xmlns:p14="http://schemas.microsoft.com/office/powerpoint/2010/main" val="1122716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US" sz="4000" dirty="0">
                <a:solidFill>
                  <a:prstClr val="black"/>
                </a:solidFill>
              </a:rPr>
              <a:t>Forecasting foreign</a:t>
            </a:r>
            <a:br>
              <a:rPr lang="en-US" sz="4000" dirty="0">
                <a:solidFill>
                  <a:prstClr val="black"/>
                </a:solidFill>
              </a:rPr>
            </a:br>
            <a:r>
              <a:rPr lang="en-US" sz="4000" dirty="0">
                <a:solidFill>
                  <a:prstClr val="black"/>
                </a:solidFill>
              </a:rPr>
              <a:t>currency exchange rates</a:t>
            </a:r>
            <a:endParaRPr lang="en-US"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47664" y="980728"/>
            <a:ext cx="6452781" cy="5073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467544" y="6167307"/>
            <a:ext cx="6199454" cy="646331"/>
          </a:xfrm>
          <a:prstGeom prst="rect">
            <a:avLst/>
          </a:prstGeom>
          <a:noFill/>
        </p:spPr>
        <p:txBody>
          <a:bodyPr wrap="none" rtlCol="0">
            <a:spAutoFit/>
          </a:bodyPr>
          <a:lstStyle/>
          <a:p>
            <a:r>
              <a:rPr lang="en-GB" dirty="0"/>
              <a:t>Appreciation = increase in value of exchange rate</a:t>
            </a:r>
          </a:p>
          <a:p>
            <a:r>
              <a:rPr lang="en-GB" dirty="0"/>
              <a:t>Depreciation / devaluation = decrease in value of exchange rate.</a:t>
            </a:r>
          </a:p>
        </p:txBody>
      </p:sp>
    </p:spTree>
    <p:extLst>
      <p:ext uri="{BB962C8B-B14F-4D97-AF65-F5344CB8AC3E}">
        <p14:creationId xmlns:p14="http://schemas.microsoft.com/office/powerpoint/2010/main" val="17166723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normAutofit/>
          </a:bodyPr>
          <a:lstStyle/>
          <a:p>
            <a:pPr marL="0" indent="0">
              <a:buNone/>
            </a:pPr>
            <a:r>
              <a:rPr lang="en-US" b="1" dirty="0">
                <a:solidFill>
                  <a:srgbClr val="0049BC"/>
                </a:solidFill>
                <a:latin typeface="WarnockPro-Bold"/>
              </a:rPr>
              <a:t>Purchasing Power </a:t>
            </a:r>
            <a:r>
              <a:rPr lang="en-US" b="1" dirty="0" smtClean="0">
                <a:solidFill>
                  <a:srgbClr val="0049BC"/>
                </a:solidFill>
                <a:latin typeface="WarnockPro-Bold"/>
              </a:rPr>
              <a:t>Parity</a:t>
            </a:r>
          </a:p>
          <a:p>
            <a:r>
              <a:rPr lang="en-US" sz="2800" dirty="0"/>
              <a:t>One important influence on exchange rates is the relative inflation rates in the two countries</a:t>
            </a:r>
            <a:r>
              <a:rPr lang="en-US" sz="2800" dirty="0" smtClean="0"/>
              <a:t>.</a:t>
            </a:r>
          </a:p>
          <a:p>
            <a:r>
              <a:rPr lang="en-US" sz="2800" dirty="0"/>
              <a:t>The Purchasing Power Parity theory uses inflation rates to predict the future movements in exchange </a:t>
            </a:r>
            <a:r>
              <a:rPr lang="en-US" sz="2800" dirty="0" smtClean="0"/>
              <a:t>rates.</a:t>
            </a:r>
          </a:p>
          <a:p>
            <a:r>
              <a:rPr lang="en-US" sz="2800" dirty="0"/>
              <a:t>Purchasing power parity means </a:t>
            </a:r>
            <a:r>
              <a:rPr lang="en-US" sz="2800" dirty="0" err="1"/>
              <a:t>equalising</a:t>
            </a:r>
            <a:r>
              <a:rPr lang="en-US" sz="2800"/>
              <a:t> the purchasing power of two currencies by taking into account these cost of living and inflation differences.</a:t>
            </a:r>
          </a:p>
          <a:p>
            <a:endParaRPr lang="en-US" sz="2800" dirty="0"/>
          </a:p>
          <a:p>
            <a:endParaRPr lang="en-US" dirty="0"/>
          </a:p>
        </p:txBody>
      </p:sp>
    </p:spTree>
    <p:extLst>
      <p:ext uri="{BB962C8B-B14F-4D97-AF65-F5344CB8AC3E}">
        <p14:creationId xmlns:p14="http://schemas.microsoft.com/office/powerpoint/2010/main" val="39268366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normAutofit/>
          </a:bodyPr>
          <a:lstStyle/>
          <a:p>
            <a:pPr marL="0" indent="0">
              <a:buNone/>
            </a:pPr>
            <a:r>
              <a:rPr lang="en-US" b="1" dirty="0" smtClean="0"/>
              <a:t>Illustration</a:t>
            </a:r>
            <a:endParaRPr lang="en-US" b="1" dirty="0"/>
          </a:p>
          <a:p>
            <a:pPr marL="0" indent="0">
              <a:buNone/>
            </a:pPr>
            <a:r>
              <a:rPr lang="en-US" sz="2400" dirty="0"/>
              <a:t>An item currently costs £100 in the UK.</a:t>
            </a:r>
          </a:p>
          <a:p>
            <a:pPr marL="0" indent="0">
              <a:buNone/>
            </a:pPr>
            <a:r>
              <a:rPr lang="en-US" sz="2400" dirty="0"/>
              <a:t>The current exchange rate is $/£ 1.50.</a:t>
            </a:r>
          </a:p>
          <a:p>
            <a:pPr marL="0" indent="0">
              <a:buNone/>
            </a:pPr>
            <a:r>
              <a:rPr lang="en-US" sz="2400" dirty="0"/>
              <a:t>The rates of inflation are 2% p.a. in the UK and 4% p.a. in the US.</a:t>
            </a:r>
          </a:p>
          <a:p>
            <a:pPr marL="0" indent="0">
              <a:buNone/>
            </a:pPr>
            <a:r>
              <a:rPr lang="en-US" sz="2400" b="1" dirty="0"/>
              <a:t>(a) what will be the price of the item in 1 years time in the UK and in the US</a:t>
            </a:r>
          </a:p>
          <a:p>
            <a:pPr marL="0" indent="0">
              <a:buNone/>
            </a:pPr>
            <a:r>
              <a:rPr lang="en-US" sz="2400" b="1" dirty="0"/>
              <a:t>(b) as a result, what will be the exchange rate in 1 years time?</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5129373"/>
            <a:ext cx="8233114" cy="11799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3" y="5567449"/>
            <a:ext cx="4207267" cy="1097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06179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GB" dirty="0"/>
              <a:t>Illustration </a:t>
            </a:r>
            <a:r>
              <a:rPr lang="en-GB" dirty="0" smtClean="0"/>
              <a:t>	</a:t>
            </a:r>
            <a:r>
              <a:rPr lang="en-GB" sz="2400" dirty="0" smtClean="0"/>
              <a:t>$/£ 1.50 Means </a:t>
            </a:r>
            <a:r>
              <a:rPr lang="en-GB" sz="2400" dirty="0"/>
              <a:t>$</a:t>
            </a:r>
            <a:r>
              <a:rPr lang="en-GB" sz="2400" dirty="0" smtClean="0"/>
              <a:t>1.50 </a:t>
            </a:r>
            <a:r>
              <a:rPr lang="en-GB" sz="2400" dirty="0"/>
              <a:t>= £1.00</a:t>
            </a:r>
          </a:p>
          <a:p>
            <a:pPr marL="0" indent="0">
              <a:buNone/>
            </a:pPr>
            <a:endParaRPr lang="en-GB" dirty="0" smtClean="0"/>
          </a:p>
          <a:p>
            <a:pPr marL="0" indent="0">
              <a:buNone/>
            </a:pPr>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420888"/>
            <a:ext cx="6207175" cy="4067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6256" y="4092260"/>
            <a:ext cx="2005892" cy="924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72358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GB" b="1" dirty="0" smtClean="0"/>
              <a:t>Example one</a:t>
            </a:r>
          </a:p>
          <a:p>
            <a:pPr marL="0" indent="0">
              <a:buNone/>
            </a:pPr>
            <a:r>
              <a:rPr lang="en-US" sz="2800" dirty="0"/>
              <a:t>The exchange rate is currently $/£ 1.70</a:t>
            </a:r>
          </a:p>
          <a:p>
            <a:pPr marL="0" indent="0">
              <a:buNone/>
            </a:pPr>
            <a:r>
              <a:rPr lang="en-US" sz="2800" dirty="0"/>
              <a:t>The inflation rate in the US is 5% p.a. and in the UK is 2% p.a..</a:t>
            </a:r>
          </a:p>
          <a:p>
            <a:pPr marL="0" indent="0">
              <a:buNone/>
            </a:pPr>
            <a:r>
              <a:rPr lang="en-US" sz="2800" b="1" dirty="0"/>
              <a:t>What will the exchange rate be in:</a:t>
            </a:r>
          </a:p>
          <a:p>
            <a:pPr marL="0" indent="0">
              <a:buNone/>
            </a:pPr>
            <a:r>
              <a:rPr lang="en-US" sz="2800" b="1" dirty="0"/>
              <a:t>(a) one years time</a:t>
            </a:r>
          </a:p>
          <a:p>
            <a:pPr marL="0" indent="0">
              <a:buNone/>
            </a:pPr>
            <a:r>
              <a:rPr lang="en-US" sz="2800" b="1" dirty="0"/>
              <a:t>(b) two years time</a:t>
            </a:r>
          </a:p>
        </p:txBody>
      </p:sp>
    </p:spTree>
    <p:extLst>
      <p:ext uri="{BB962C8B-B14F-4D97-AF65-F5344CB8AC3E}">
        <p14:creationId xmlns:p14="http://schemas.microsoft.com/office/powerpoint/2010/main" val="17322200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GB" b="1" dirty="0" smtClean="0"/>
              <a:t>Example one answer</a:t>
            </a:r>
          </a:p>
          <a:p>
            <a:pPr marL="0" indent="0">
              <a:buNone/>
            </a:pPr>
            <a:endParaRPr lang="en-US" b="1"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685" y="3140968"/>
            <a:ext cx="7759505"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3242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GB" b="1" dirty="0" smtClean="0"/>
              <a:t>Example two</a:t>
            </a:r>
          </a:p>
          <a:p>
            <a:pPr marL="0" indent="0">
              <a:buNone/>
            </a:pPr>
            <a:r>
              <a:rPr lang="en-US" dirty="0"/>
              <a:t>The exchange rate is currently ¥ / £ 2030</a:t>
            </a:r>
          </a:p>
          <a:p>
            <a:pPr marL="0" indent="0">
              <a:buNone/>
            </a:pPr>
            <a:r>
              <a:rPr lang="en-US" dirty="0"/>
              <a:t>The inflation rate in Japan is 4% p.a. and in the UK is 8% p.a..</a:t>
            </a:r>
          </a:p>
          <a:p>
            <a:pPr marL="0" indent="0">
              <a:buNone/>
            </a:pPr>
            <a:r>
              <a:rPr lang="en-US" b="1" dirty="0"/>
              <a:t>What will the exchange rate be in:</a:t>
            </a:r>
          </a:p>
          <a:p>
            <a:pPr marL="0" indent="0">
              <a:buNone/>
            </a:pPr>
            <a:r>
              <a:rPr lang="en-US" b="1" dirty="0"/>
              <a:t>(a) one years time</a:t>
            </a:r>
          </a:p>
          <a:p>
            <a:pPr marL="0" indent="0">
              <a:buNone/>
            </a:pPr>
            <a:r>
              <a:rPr lang="en-US" b="1" dirty="0"/>
              <a:t>(b) two years time</a:t>
            </a:r>
          </a:p>
        </p:txBody>
      </p:sp>
    </p:spTree>
    <p:extLst>
      <p:ext uri="{BB962C8B-B14F-4D97-AF65-F5344CB8AC3E}">
        <p14:creationId xmlns:p14="http://schemas.microsoft.com/office/powerpoint/2010/main" val="2972157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GB" dirty="0" smtClean="0"/>
              <a:t>Example two answer</a:t>
            </a:r>
          </a:p>
          <a:p>
            <a:pPr marL="0" indent="0">
              <a:buNone/>
            </a:pPr>
            <a:endParaRPr 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109934"/>
            <a:ext cx="7902878" cy="18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85325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US" b="1" dirty="0">
                <a:solidFill>
                  <a:srgbClr val="0049BC"/>
                </a:solidFill>
                <a:latin typeface="WarnockPro-Bold"/>
              </a:rPr>
              <a:t>The Fisher </a:t>
            </a:r>
            <a:r>
              <a:rPr lang="en-US" b="1" dirty="0" smtClean="0">
                <a:solidFill>
                  <a:srgbClr val="0049BC"/>
                </a:solidFill>
                <a:latin typeface="WarnockPro-Bold"/>
              </a:rPr>
              <a:t>effect</a:t>
            </a:r>
          </a:p>
          <a:p>
            <a:r>
              <a:rPr lang="en-US" sz="2400" dirty="0">
                <a:latin typeface="WarnockPro-Bold"/>
              </a:rPr>
              <a:t>The Fisher effect looks at the relationship between interest rates and expected inflation rates</a:t>
            </a:r>
            <a:r>
              <a:rPr lang="en-US" sz="2400" dirty="0" smtClean="0">
                <a:latin typeface="WarnockPro-Bold"/>
              </a:rPr>
              <a:t>.</a:t>
            </a:r>
          </a:p>
          <a:p>
            <a:r>
              <a:rPr lang="en-US" sz="2400" dirty="0">
                <a:latin typeface="WarnockPro-Bold"/>
              </a:rPr>
              <a:t>The actual rate of interest is said to be made up of two parts </a:t>
            </a:r>
            <a:endParaRPr lang="en-US" sz="2400" dirty="0" smtClean="0">
              <a:latin typeface="WarnockPro-Bold"/>
            </a:endParaRPr>
          </a:p>
          <a:p>
            <a:pPr lvl="1"/>
            <a:r>
              <a:rPr lang="en-GB" sz="2000" dirty="0" smtClean="0">
                <a:latin typeface="WarnockPro-Bold"/>
              </a:rPr>
              <a:t>Real rate of return (or real interest rate)</a:t>
            </a:r>
          </a:p>
          <a:p>
            <a:pPr lvl="1"/>
            <a:r>
              <a:rPr lang="en-GB" sz="2000" dirty="0" smtClean="0">
                <a:latin typeface="WarnockPro-Bold"/>
              </a:rPr>
              <a:t>A premium for inflation</a:t>
            </a:r>
          </a:p>
          <a:p>
            <a:pPr lvl="1"/>
            <a:endParaRPr lang="en-US" sz="2400" dirty="0">
              <a:latin typeface="WarnockPro-Bold"/>
            </a:endParaRPr>
          </a:p>
          <a:p>
            <a:pPr marL="0" indent="0">
              <a:buNone/>
            </a:pPr>
            <a:endParaRPr lang="en-US" dirty="0" smtClean="0">
              <a:latin typeface="WarnockPro-Bold"/>
            </a:endParaRPr>
          </a:p>
          <a:p>
            <a:pPr marL="0" indent="0">
              <a:buNone/>
            </a:pPr>
            <a:endParaRPr lang="en-US"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4581128"/>
            <a:ext cx="5889589" cy="1816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86850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solidFill>
                  <a:prstClr val="black"/>
                </a:solidFill>
              </a:rPr>
              <a:t>Forecasting foreign</a:t>
            </a:r>
            <a:br>
              <a:rPr lang="en-US" sz="4000" dirty="0">
                <a:solidFill>
                  <a:prstClr val="black"/>
                </a:solidFill>
              </a:rPr>
            </a:br>
            <a:r>
              <a:rPr lang="en-US" sz="4000" dirty="0">
                <a:solidFill>
                  <a:prstClr val="black"/>
                </a:solidFill>
              </a:rPr>
              <a:t>currency exchange rates</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3608" y="2276872"/>
            <a:ext cx="7057143" cy="4161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51521" y="1532116"/>
            <a:ext cx="8640960" cy="646331"/>
          </a:xfrm>
          <a:prstGeom prst="rect">
            <a:avLst/>
          </a:prstGeom>
          <a:noFill/>
        </p:spPr>
        <p:txBody>
          <a:bodyPr wrap="square" rtlCol="0">
            <a:spAutoFit/>
          </a:bodyPr>
          <a:lstStyle/>
          <a:p>
            <a:r>
              <a:rPr lang="en-GB" b="1" dirty="0" smtClean="0">
                <a:solidFill>
                  <a:prstClr val="black"/>
                </a:solidFill>
              </a:rPr>
              <a:t>The difference between nominal and real  (money terms) approach to working out Net Present Value</a:t>
            </a:r>
            <a:endParaRPr lang="en-GB" b="1" dirty="0">
              <a:solidFill>
                <a:prstClr val="black"/>
              </a:solidFill>
            </a:endParaRPr>
          </a:p>
        </p:txBody>
      </p:sp>
    </p:spTree>
    <p:extLst>
      <p:ext uri="{BB962C8B-B14F-4D97-AF65-F5344CB8AC3E}">
        <p14:creationId xmlns:p14="http://schemas.microsoft.com/office/powerpoint/2010/main" val="23804764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GB" b="1" dirty="0" smtClean="0"/>
              <a:t>Example and solution</a:t>
            </a:r>
          </a:p>
          <a:p>
            <a:pPr marL="0" indent="0">
              <a:buNone/>
            </a:pPr>
            <a:r>
              <a:rPr lang="en-US" dirty="0"/>
              <a:t>For instance, if a country's nominal interest rate is six percent and its inflation rate is two percent, the country's real interest rate is four percent (6% - 2% = 4</a:t>
            </a:r>
            <a:r>
              <a:rPr lang="en-US" dirty="0" smtClean="0"/>
              <a:t>%).</a:t>
            </a:r>
          </a:p>
          <a:p>
            <a:pPr marL="0" indent="0">
              <a:buNone/>
            </a:pPr>
            <a:endParaRPr lang="en-US" dirty="0"/>
          </a:p>
          <a:p>
            <a:pPr marL="0" indent="0">
              <a:buNone/>
            </a:pPr>
            <a:r>
              <a:rPr lang="pt-BR" dirty="0"/>
              <a:t>R Nominal = R Real + R Inflation</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18938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pic>
        <p:nvPicPr>
          <p:cNvPr id="921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16065" y="4005064"/>
            <a:ext cx="8511870"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79512" y="1844824"/>
            <a:ext cx="8784976" cy="1938992"/>
          </a:xfrm>
          <a:prstGeom prst="rect">
            <a:avLst/>
          </a:prstGeom>
          <a:noFill/>
        </p:spPr>
        <p:txBody>
          <a:bodyPr wrap="square" rtlCol="0">
            <a:spAutoFit/>
          </a:bodyPr>
          <a:lstStyle/>
          <a:p>
            <a:r>
              <a:rPr lang="en-US" sz="2000" dirty="0"/>
              <a:t>According to the international Fisher effect, interest rate differentials between countries  </a:t>
            </a:r>
            <a:r>
              <a:rPr lang="en-US" sz="2000" dirty="0" smtClean="0"/>
              <a:t>provide </a:t>
            </a:r>
            <a:r>
              <a:rPr lang="en-US" sz="2000" dirty="0"/>
              <a:t>an unbiased predictor of future changes in spot exchange rates. The currency of  </a:t>
            </a:r>
            <a:r>
              <a:rPr lang="en-US" sz="2000" dirty="0" smtClean="0"/>
              <a:t>countries </a:t>
            </a:r>
            <a:r>
              <a:rPr lang="en-US" sz="2000" dirty="0"/>
              <a:t>with relatively high interest rates is expected to depreciate against currencies  </a:t>
            </a:r>
            <a:r>
              <a:rPr lang="en-US" sz="2000" dirty="0" smtClean="0"/>
              <a:t>with </a:t>
            </a:r>
            <a:r>
              <a:rPr lang="en-US" sz="2000" dirty="0"/>
              <a:t>lower interest rates, because the higher interest rates are considered necessary to  </a:t>
            </a:r>
            <a:r>
              <a:rPr lang="en-US" sz="2000" dirty="0" smtClean="0"/>
              <a:t>compensate </a:t>
            </a:r>
            <a:r>
              <a:rPr lang="en-US" sz="2000" dirty="0"/>
              <a:t>for the anticipated currency depreciation. </a:t>
            </a:r>
            <a:endParaRPr lang="en-GB" sz="2000" dirty="0"/>
          </a:p>
        </p:txBody>
      </p:sp>
    </p:spTree>
    <p:extLst>
      <p:ext uri="{BB962C8B-B14F-4D97-AF65-F5344CB8AC3E}">
        <p14:creationId xmlns:p14="http://schemas.microsoft.com/office/powerpoint/2010/main" val="36038246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a:xfrm>
            <a:off x="179512" y="1600200"/>
            <a:ext cx="8507288" cy="5069160"/>
          </a:xfrm>
        </p:spPr>
        <p:txBody>
          <a:bodyPr>
            <a:normAutofit fontScale="85000" lnSpcReduction="20000"/>
          </a:bodyPr>
          <a:lstStyle/>
          <a:p>
            <a:r>
              <a:rPr lang="en-US" dirty="0"/>
              <a:t>the International Fisher (IFE) effect assumes that:</a:t>
            </a:r>
          </a:p>
          <a:p>
            <a:pPr lvl="1"/>
            <a:r>
              <a:rPr lang="en-US" dirty="0"/>
              <a:t>Changes in spot exchange rates are related to differences in market interest rates between countries.</a:t>
            </a:r>
          </a:p>
          <a:p>
            <a:pPr lvl="1"/>
            <a:r>
              <a:rPr lang="en-US" dirty="0"/>
              <a:t>Reason: Because differences in interest rates capture differences in expected inflation, and inflation is assumed to be the major determinant of future exchange rates.</a:t>
            </a:r>
          </a:p>
          <a:p>
            <a:r>
              <a:rPr lang="en-US" dirty="0"/>
              <a:t>IFE relationship to Exchange Rates</a:t>
            </a:r>
          </a:p>
          <a:p>
            <a:pPr lvl="1"/>
            <a:r>
              <a:rPr lang="en-US" dirty="0"/>
              <a:t>Currencies of high interest rate countries will weaken.</a:t>
            </a:r>
          </a:p>
          <a:p>
            <a:pPr lvl="2"/>
            <a:r>
              <a:rPr lang="en-US" dirty="0"/>
              <a:t>Why: These countries have high inflationary expectations</a:t>
            </a:r>
          </a:p>
          <a:p>
            <a:pPr lvl="2"/>
            <a:r>
              <a:rPr lang="en-US" dirty="0"/>
              <a:t>The annual depreciation of the currency will be equal to the observed interest rate differential.</a:t>
            </a:r>
          </a:p>
          <a:p>
            <a:pPr lvl="1"/>
            <a:r>
              <a:rPr lang="en-US" dirty="0"/>
              <a:t>Currencies of low interest rate countries will strengthen.</a:t>
            </a:r>
          </a:p>
          <a:p>
            <a:pPr lvl="2"/>
            <a:r>
              <a:rPr lang="en-US" dirty="0"/>
              <a:t>Why: These countries have low inflationary expectations.</a:t>
            </a:r>
          </a:p>
          <a:p>
            <a:pPr lvl="2"/>
            <a:r>
              <a:rPr lang="en-US" dirty="0"/>
              <a:t>The annual appreciation of the currency will be equal to the observed interest rate differential.</a:t>
            </a:r>
          </a:p>
          <a:p>
            <a:endParaRPr lang="en-US" dirty="0"/>
          </a:p>
        </p:txBody>
      </p:sp>
    </p:spTree>
    <p:extLst>
      <p:ext uri="{BB962C8B-B14F-4D97-AF65-F5344CB8AC3E}">
        <p14:creationId xmlns:p14="http://schemas.microsoft.com/office/powerpoint/2010/main" val="461823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US" b="1" dirty="0">
                <a:solidFill>
                  <a:srgbClr val="0049BC"/>
                </a:solidFill>
                <a:latin typeface="WarnockPro-Bold"/>
              </a:rPr>
              <a:t>Interest Rate </a:t>
            </a:r>
            <a:r>
              <a:rPr lang="en-US" b="1" dirty="0" smtClean="0">
                <a:solidFill>
                  <a:srgbClr val="0049BC"/>
                </a:solidFill>
                <a:latin typeface="WarnockPro-Bold"/>
              </a:rPr>
              <a:t>Parity</a:t>
            </a:r>
          </a:p>
          <a:p>
            <a:r>
              <a:rPr lang="en-US" sz="2800" dirty="0">
                <a:latin typeface="WarnockPro-Bold"/>
              </a:rPr>
              <a:t>This theory uses relative interest rates to predict the future exchange rate</a:t>
            </a:r>
            <a:r>
              <a:rPr lang="en-US" sz="2800" dirty="0" smtClean="0">
                <a:latin typeface="WarnockPro-Bold"/>
              </a:rPr>
              <a:t>.</a:t>
            </a:r>
          </a:p>
          <a:p>
            <a:r>
              <a:rPr lang="en-US" sz="2800" dirty="0">
                <a:latin typeface="WarnockPro-Bold"/>
              </a:rPr>
              <a:t>You will see that it is exactly the same as the Purchasing Power Parity formula, except that it uses interest rates instead of inflation rates.</a:t>
            </a:r>
          </a:p>
          <a:p>
            <a:endParaRPr lang="en-US" dirty="0">
              <a:latin typeface="WarnockPro-Bold"/>
            </a:endParaRPr>
          </a:p>
          <a:p>
            <a:endParaRPr lang="en-US" dirty="0" smtClean="0">
              <a:latin typeface="WarnockPro-Bold"/>
            </a:endParaRPr>
          </a:p>
          <a:p>
            <a:pPr marL="0" indent="0">
              <a:buNone/>
            </a:pPr>
            <a:endParaRPr lang="en-GB" b="1" dirty="0">
              <a:solidFill>
                <a:srgbClr val="0049BC"/>
              </a:solidFill>
              <a:latin typeface="WarnockPro-Bold"/>
            </a:endParaRPr>
          </a:p>
          <a:p>
            <a:pPr marL="0" indent="0">
              <a:buNone/>
            </a:pPr>
            <a:endParaRPr lang="en-US"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4742477"/>
            <a:ext cx="2903198" cy="1306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1014" y="4941167"/>
            <a:ext cx="3786187" cy="1107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58555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Forecasting foreign</a:t>
            </a:r>
            <a:br>
              <a:rPr lang="en-US" dirty="0"/>
            </a:br>
            <a:r>
              <a:rPr lang="en-US" dirty="0"/>
              <a:t>currency exchange rates</a:t>
            </a:r>
          </a:p>
        </p:txBody>
      </p:sp>
      <p:sp>
        <p:nvSpPr>
          <p:cNvPr id="3" name="Content Placeholder 2"/>
          <p:cNvSpPr>
            <a:spLocks noGrp="1"/>
          </p:cNvSpPr>
          <p:nvPr>
            <p:ph idx="1"/>
          </p:nvPr>
        </p:nvSpPr>
        <p:spPr/>
        <p:txBody>
          <a:bodyPr/>
          <a:lstStyle/>
          <a:p>
            <a:pPr marL="0" indent="0">
              <a:buNone/>
            </a:pPr>
            <a:r>
              <a:rPr lang="en-US" b="1" dirty="0">
                <a:solidFill>
                  <a:srgbClr val="0049BC"/>
                </a:solidFill>
                <a:latin typeface="WarnockPro-Bold"/>
              </a:rPr>
              <a:t>Interest Rate </a:t>
            </a:r>
            <a:r>
              <a:rPr lang="en-US" b="1" dirty="0" smtClean="0">
                <a:solidFill>
                  <a:srgbClr val="0049BC"/>
                </a:solidFill>
                <a:latin typeface="WarnockPro-Bold"/>
              </a:rPr>
              <a:t>Parity</a:t>
            </a:r>
          </a:p>
          <a:p>
            <a:pPr marL="0" lvl="0" indent="0">
              <a:spcBef>
                <a:spcPts val="0"/>
              </a:spcBef>
              <a:buNone/>
            </a:pPr>
            <a:r>
              <a:rPr lang="en-US" sz="1600" dirty="0">
                <a:solidFill>
                  <a:prstClr val="black"/>
                </a:solidFill>
              </a:rPr>
              <a:t>The interest rate parity theory states that the relationship between the current exchange rate among two currencies and the forward rate is determined by the difference in the risk free rates offered for investors holding these currencies. More specifically, if investors can obtain a higher risk free interest rate in one currency than they can in the other, the currency offering the higher rate will change hands at a more expensive future price than the current price.</a:t>
            </a:r>
          </a:p>
          <a:p>
            <a:pPr marL="0" lvl="0" indent="0">
              <a:spcBef>
                <a:spcPts val="0"/>
              </a:spcBef>
              <a:buNone/>
            </a:pPr>
            <a:endParaRPr lang="en-US" sz="1200" dirty="0" smtClean="0">
              <a:solidFill>
                <a:prstClr val="black"/>
              </a:solidFill>
            </a:endParaRPr>
          </a:p>
          <a:p>
            <a:pPr marL="0" lvl="0" indent="0">
              <a:spcBef>
                <a:spcPts val="0"/>
              </a:spcBef>
              <a:buNone/>
            </a:pPr>
            <a:r>
              <a:rPr lang="en-US" sz="1400" dirty="0" smtClean="0">
                <a:solidFill>
                  <a:prstClr val="black"/>
                </a:solidFill>
              </a:rPr>
              <a:t>Example</a:t>
            </a:r>
            <a:endParaRPr lang="en-US" sz="1400" dirty="0">
              <a:solidFill>
                <a:prstClr val="black"/>
              </a:solidFill>
            </a:endParaRPr>
          </a:p>
          <a:p>
            <a:pPr marL="0" lvl="0" indent="0">
              <a:spcBef>
                <a:spcPts val="0"/>
              </a:spcBef>
              <a:buNone/>
            </a:pPr>
            <a:r>
              <a:rPr lang="en-US" sz="1400" dirty="0" smtClean="0">
                <a:solidFill>
                  <a:prstClr val="black"/>
                </a:solidFill>
              </a:rPr>
              <a:t>Assume </a:t>
            </a:r>
            <a:r>
              <a:rPr lang="en-US" sz="1400" dirty="0">
                <a:solidFill>
                  <a:prstClr val="black"/>
                </a:solidFill>
              </a:rPr>
              <a:t>banks in Britain offer 10 percent annual interest on British Pound deposits, while banks in America offer 5 percent. Further assume that right now you can buy 1 Pound for $2. According to the interest rate parity theory, it should be more expensive to buy pounds in a one-year forward contract than it is right now. To see why, imagine what an American bank can do if it is possible to lock in a $2 equals 1 Pound rate in a one-year forward contract. Such a bank can accept $1 million in one-year deposits, promising to return principal plus 5 percent in a year, which makes $1.05 million. It can then buy 500,000 Pounds right now and invest this in a British bank. At the end of the one year, it would have 550,000 pounds and use the forward contract to convert this into $1.1 million. After paying the depositor $1.05 million, the bank is left with $50,000 in easy money</a:t>
            </a:r>
            <a:r>
              <a:rPr lang="en-US" sz="1400" dirty="0" smtClean="0">
                <a:solidFill>
                  <a:prstClr val="black"/>
                </a:solidFill>
              </a:rPr>
              <a:t>.</a:t>
            </a:r>
            <a:endParaRPr lang="en-US" sz="1400" dirty="0">
              <a:solidFill>
                <a:prstClr val="black"/>
              </a:solidFill>
            </a:endParaRPr>
          </a:p>
          <a:p>
            <a:pPr marL="0" lvl="0" indent="0">
              <a:spcBef>
                <a:spcPts val="0"/>
              </a:spcBef>
              <a:buNone/>
            </a:pPr>
            <a:endParaRPr lang="en-US" sz="1200" dirty="0">
              <a:solidFill>
                <a:prstClr val="black"/>
              </a:solidFill>
            </a:endParaRPr>
          </a:p>
          <a:p>
            <a:endParaRPr lang="en-US" dirty="0">
              <a:latin typeface="WarnockPro-Bold"/>
            </a:endParaRPr>
          </a:p>
          <a:p>
            <a:endParaRPr lang="en-US" dirty="0" smtClean="0">
              <a:latin typeface="WarnockPro-Bold"/>
            </a:endParaRPr>
          </a:p>
          <a:p>
            <a:pPr marL="0" indent="0">
              <a:buNone/>
            </a:pPr>
            <a:endParaRPr lang="en-GB" b="1" dirty="0">
              <a:solidFill>
                <a:srgbClr val="0049BC"/>
              </a:solidFill>
              <a:latin typeface="WarnockPro-Bold"/>
            </a:endParaRPr>
          </a:p>
          <a:p>
            <a:pPr marL="0" indent="0">
              <a:buNone/>
            </a:pPr>
            <a:endParaRPr lang="en-US" dirty="0"/>
          </a:p>
        </p:txBody>
      </p:sp>
    </p:spTree>
    <p:extLst>
      <p:ext uri="{BB962C8B-B14F-4D97-AF65-F5344CB8AC3E}">
        <p14:creationId xmlns:p14="http://schemas.microsoft.com/office/powerpoint/2010/main" val="302014544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361</TotalTime>
  <Words>1332</Words>
  <Application>Microsoft Office PowerPoint</Application>
  <PresentationFormat>On-screen Show (4:3)</PresentationFormat>
  <Paragraphs>118</Paragraphs>
  <Slides>18</Slides>
  <Notes>12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Week nine session one</vt:lpstr>
      <vt:lpstr>Forecasting foreign currency exchange rates </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lpstr>Forecasting foreign currency exchange rates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eight session one</dc:title>
  <dc:creator>Anthony Burns</dc:creator>
  <cp:lastModifiedBy>Anthony Burns</cp:lastModifiedBy>
  <cp:revision>50</cp:revision>
  <dcterms:created xsi:type="dcterms:W3CDTF">2016-08-10T14:34:50Z</dcterms:created>
  <dcterms:modified xsi:type="dcterms:W3CDTF">2016-12-13T11:24:56Z</dcterms:modified>
</cp:coreProperties>
</file>