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4300" r:id="rId1"/>
  </p:sldMasterIdLst>
  <p:notesMasterIdLst>
    <p:notesMasterId r:id="rId17"/>
  </p:notesMasterIdLst>
  <p:sldIdLst>
    <p:sldId id="271"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Lst>
  <p:sldSz cx="18288000" cy="10287000"/>
  <p:notesSz cx="6858000" cy="9144000"/>
  <p:embeddedFontLst>
    <p:embeddedFont>
      <p:font typeface="Franklin Gothic Book" panose="020B0503020102020204" pitchFamily="34" charset="0"/>
      <p:regular r:id="rId18"/>
      <p:italic r:id="rId19"/>
    </p:embeddedFont>
    <p:embeddedFont>
      <p:font typeface="Tomorrow" pitchFamily="2" charset="0"/>
      <p:regular r:id="rId20"/>
      <p:bold r:id="rId21"/>
      <p:italic r:id="rId22"/>
      <p:boldItalic r:id="rId23"/>
    </p:embeddedFont>
  </p:embeddedFont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GoogleSlidesCustomDataVersion2">
      <go:slidesCustomData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xmlns:go="http://customooxmlschemas.google.com/" r:id="rId34" roundtripDataSignature="AMtx7mijfeC1oYemOJLR1N/0VyK1gqPtsQ=="/>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608"/>
    <p:restoredTop sz="94694"/>
  </p:normalViewPr>
  <p:slideViewPr>
    <p:cSldViewPr snapToGrid="0">
      <p:cViewPr varScale="1">
        <p:scale>
          <a:sx n="80" d="100"/>
          <a:sy n="80" d="100"/>
        </p:scale>
        <p:origin x="888" y="224"/>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1.fntdata"/><Relationship Id="rId3" Type="http://schemas.openxmlformats.org/officeDocument/2006/relationships/slide" Target="slides/slide2.xml"/><Relationship Id="rId21" Type="http://schemas.openxmlformats.org/officeDocument/2006/relationships/font" Target="fonts/font4.fntdata"/><Relationship Id="rId34" Type="http://customschemas.google.com/relationships/presentationmetadata" Target="meta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3.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6.fntdata"/><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font" Target="fonts/font2.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5.fntdata"/><Relationship Id="rId35"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90740DE-229E-4E5B-8832-0CE1F99CB0CF}"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8D879684-CC68-498A-A9AB-894D049AE368}">
      <dgm:prSet custT="1"/>
      <dgm:spPr/>
      <dgm:t>
        <a:bodyPr/>
        <a:lstStyle/>
        <a:p>
          <a:r>
            <a:rPr lang="en-US" sz="2400" dirty="0">
              <a:latin typeface="Arial" panose="020B0604020202020204" pitchFamily="34" charset="0"/>
              <a:cs typeface="Arial" panose="020B0604020202020204" pitchFamily="34" charset="0"/>
            </a:rPr>
            <a:t>Health is defined as full mental, physical, and social development (not just the lack of disease).</a:t>
          </a:r>
        </a:p>
      </dgm:t>
    </dgm:pt>
    <dgm:pt modelId="{76A8D166-D9CE-4CB1-977A-273B6E8EE7B7}" type="parTrans" cxnId="{D06381B6-3604-4385-9B3A-4642A8BCC4A3}">
      <dgm:prSet/>
      <dgm:spPr/>
      <dgm:t>
        <a:bodyPr/>
        <a:lstStyle/>
        <a:p>
          <a:endParaRPr lang="en-US"/>
        </a:p>
      </dgm:t>
    </dgm:pt>
    <dgm:pt modelId="{4F672BC9-508D-41B3-B195-A9E3925C01CF}" type="sibTrans" cxnId="{D06381B6-3604-4385-9B3A-4642A8BCC4A3}">
      <dgm:prSet/>
      <dgm:spPr/>
      <dgm:t>
        <a:bodyPr/>
        <a:lstStyle/>
        <a:p>
          <a:endParaRPr lang="en-US"/>
        </a:p>
      </dgm:t>
    </dgm:pt>
    <dgm:pt modelId="{2F64B47A-CD2C-4554-8C0B-8F5C9E1C2340}">
      <dgm:prSet custT="1"/>
      <dgm:spPr/>
      <dgm:t>
        <a:bodyPr/>
        <a:lstStyle/>
        <a:p>
          <a:r>
            <a:rPr lang="en-US" sz="2400" dirty="0">
              <a:latin typeface="Arial" panose="020B0604020202020204" pitchFamily="34" charset="0"/>
              <a:cs typeface="Arial" panose="020B0604020202020204" pitchFamily="34" charset="0"/>
            </a:rPr>
            <a:t>Wellbeing is a whole person phenomenon that is physical, mental, emotional and social.</a:t>
          </a:r>
        </a:p>
      </dgm:t>
    </dgm:pt>
    <dgm:pt modelId="{E260ADF6-9A7E-4947-A452-CA047C034D06}" type="parTrans" cxnId="{D0CDD620-43D8-4DE4-90B9-71E12AB4F5F8}">
      <dgm:prSet/>
      <dgm:spPr/>
      <dgm:t>
        <a:bodyPr/>
        <a:lstStyle/>
        <a:p>
          <a:endParaRPr lang="en-US"/>
        </a:p>
      </dgm:t>
    </dgm:pt>
    <dgm:pt modelId="{66514F35-A084-40E9-B92A-055E8FF8988A}" type="sibTrans" cxnId="{D0CDD620-43D8-4DE4-90B9-71E12AB4F5F8}">
      <dgm:prSet/>
      <dgm:spPr/>
      <dgm:t>
        <a:bodyPr/>
        <a:lstStyle/>
        <a:p>
          <a:endParaRPr lang="en-US"/>
        </a:p>
      </dgm:t>
    </dgm:pt>
    <dgm:pt modelId="{6AEDE155-E85A-4FD3-94F4-4EB2D6B8FBDA}">
      <dgm:prSet custT="1"/>
      <dgm:spPr/>
      <dgm:t>
        <a:bodyPr/>
        <a:lstStyle/>
        <a:p>
          <a:r>
            <a:rPr lang="en-US" sz="2400" dirty="0">
              <a:latin typeface="Arial" panose="020B0604020202020204" pitchFamily="34" charset="0"/>
              <a:cs typeface="Arial" panose="020B0604020202020204" pitchFamily="34" charset="0"/>
            </a:rPr>
            <a:t>Research connected with mental wellbeing and workplace resiliency or sustainable performance (</a:t>
          </a:r>
          <a:r>
            <a:rPr lang="en-US" sz="2400" dirty="0" err="1">
              <a:latin typeface="Arial" panose="020B0604020202020204" pitchFamily="34" charset="0"/>
              <a:cs typeface="Arial" panose="020B0604020202020204" pitchFamily="34" charset="0"/>
            </a:rPr>
            <a:t>Cinar</a:t>
          </a:r>
          <a:r>
            <a:rPr lang="en-US" sz="2400" dirty="0">
              <a:latin typeface="Arial" panose="020B0604020202020204" pitchFamily="34" charset="0"/>
              <a:cs typeface="Arial" panose="020B0604020202020204" pitchFamily="34" charset="0"/>
            </a:rPr>
            <a:t> and Bilodeau, 2022).</a:t>
          </a:r>
        </a:p>
      </dgm:t>
    </dgm:pt>
    <dgm:pt modelId="{018B89CC-D86D-4933-AB30-88D0AA7C1BD0}" type="parTrans" cxnId="{2600AEAE-C665-4011-9A45-EDB135502527}">
      <dgm:prSet/>
      <dgm:spPr/>
      <dgm:t>
        <a:bodyPr/>
        <a:lstStyle/>
        <a:p>
          <a:endParaRPr lang="en-US"/>
        </a:p>
      </dgm:t>
    </dgm:pt>
    <dgm:pt modelId="{75301E2D-77DD-4E18-B9CE-2B2FBC1CD303}" type="sibTrans" cxnId="{2600AEAE-C665-4011-9A45-EDB135502527}">
      <dgm:prSet/>
      <dgm:spPr/>
      <dgm:t>
        <a:bodyPr/>
        <a:lstStyle/>
        <a:p>
          <a:endParaRPr lang="en-US"/>
        </a:p>
      </dgm:t>
    </dgm:pt>
    <dgm:pt modelId="{BBEEAEB6-1AB9-4FF9-A5EE-41658AD90051}">
      <dgm:prSet custT="1"/>
      <dgm:spPr/>
      <dgm:t>
        <a:bodyPr/>
        <a:lstStyle/>
        <a:p>
          <a:r>
            <a:rPr lang="en-US" sz="2400" dirty="0">
              <a:latin typeface="Arial" panose="020B0604020202020204" pitchFamily="34" charset="0"/>
              <a:cs typeface="Arial" panose="020B0604020202020204" pitchFamily="34" charset="0"/>
            </a:rPr>
            <a:t>Person </a:t>
          </a:r>
          <a:r>
            <a:rPr lang="en-US" sz="2400" dirty="0" err="1">
              <a:latin typeface="Arial" panose="020B0604020202020204" pitchFamily="34" charset="0"/>
              <a:cs typeface="Arial" panose="020B0604020202020204" pitchFamily="34" charset="0"/>
            </a:rPr>
            <a:t>centred</a:t>
          </a:r>
          <a:r>
            <a:rPr lang="en-US" sz="2400" dirty="0">
              <a:latin typeface="Arial" panose="020B0604020202020204" pitchFamily="34" charset="0"/>
              <a:cs typeface="Arial" panose="020B0604020202020204" pitchFamily="34" charset="0"/>
            </a:rPr>
            <a:t> practice is now firmly established in health and social care based on these two concepts.</a:t>
          </a:r>
        </a:p>
      </dgm:t>
    </dgm:pt>
    <dgm:pt modelId="{5F43E5B7-1970-4EB1-98E0-132A61DFDF7A}" type="parTrans" cxnId="{2CC5C9B4-E1E0-40A7-A639-A94ACE94432D}">
      <dgm:prSet/>
      <dgm:spPr/>
      <dgm:t>
        <a:bodyPr/>
        <a:lstStyle/>
        <a:p>
          <a:endParaRPr lang="en-US"/>
        </a:p>
      </dgm:t>
    </dgm:pt>
    <dgm:pt modelId="{52BED600-4BC2-4F1F-947D-A5FD94EEBF27}" type="sibTrans" cxnId="{2CC5C9B4-E1E0-40A7-A639-A94ACE94432D}">
      <dgm:prSet/>
      <dgm:spPr/>
      <dgm:t>
        <a:bodyPr/>
        <a:lstStyle/>
        <a:p>
          <a:endParaRPr lang="en-US"/>
        </a:p>
      </dgm:t>
    </dgm:pt>
    <dgm:pt modelId="{87C14F40-768B-ED4F-ADBA-CB943A6C6D72}" type="pres">
      <dgm:prSet presAssocID="{E90740DE-229E-4E5B-8832-0CE1F99CB0CF}" presName="linear" presStyleCnt="0">
        <dgm:presLayoutVars>
          <dgm:animLvl val="lvl"/>
          <dgm:resizeHandles val="exact"/>
        </dgm:presLayoutVars>
      </dgm:prSet>
      <dgm:spPr/>
    </dgm:pt>
    <dgm:pt modelId="{FF820C1F-56DE-8145-8B46-29972714395B}" type="pres">
      <dgm:prSet presAssocID="{8D879684-CC68-498A-A9AB-894D049AE368}" presName="parentText" presStyleLbl="node1" presStyleIdx="0" presStyleCnt="4">
        <dgm:presLayoutVars>
          <dgm:chMax val="0"/>
          <dgm:bulletEnabled val="1"/>
        </dgm:presLayoutVars>
      </dgm:prSet>
      <dgm:spPr/>
    </dgm:pt>
    <dgm:pt modelId="{67342AB1-5DB6-0949-8180-D8A4F3F555FE}" type="pres">
      <dgm:prSet presAssocID="{4F672BC9-508D-41B3-B195-A9E3925C01CF}" presName="spacer" presStyleCnt="0"/>
      <dgm:spPr/>
    </dgm:pt>
    <dgm:pt modelId="{C2BB1A1E-CAC5-0B4F-8CB2-3DE950653237}" type="pres">
      <dgm:prSet presAssocID="{2F64B47A-CD2C-4554-8C0B-8F5C9E1C2340}" presName="parentText" presStyleLbl="node1" presStyleIdx="1" presStyleCnt="4">
        <dgm:presLayoutVars>
          <dgm:chMax val="0"/>
          <dgm:bulletEnabled val="1"/>
        </dgm:presLayoutVars>
      </dgm:prSet>
      <dgm:spPr/>
    </dgm:pt>
    <dgm:pt modelId="{70232A92-A0E5-0643-9F74-CDAB494C7E73}" type="pres">
      <dgm:prSet presAssocID="{66514F35-A084-40E9-B92A-055E8FF8988A}" presName="spacer" presStyleCnt="0"/>
      <dgm:spPr/>
    </dgm:pt>
    <dgm:pt modelId="{BCD8CCD5-470C-7E48-BFFE-CC68D0BB0156}" type="pres">
      <dgm:prSet presAssocID="{6AEDE155-E85A-4FD3-94F4-4EB2D6B8FBDA}" presName="parentText" presStyleLbl="node1" presStyleIdx="2" presStyleCnt="4">
        <dgm:presLayoutVars>
          <dgm:chMax val="0"/>
          <dgm:bulletEnabled val="1"/>
        </dgm:presLayoutVars>
      </dgm:prSet>
      <dgm:spPr/>
    </dgm:pt>
    <dgm:pt modelId="{AC7351C0-2C4E-5B42-9AE3-27158AA8537E}" type="pres">
      <dgm:prSet presAssocID="{75301E2D-77DD-4E18-B9CE-2B2FBC1CD303}" presName="spacer" presStyleCnt="0"/>
      <dgm:spPr/>
    </dgm:pt>
    <dgm:pt modelId="{B7BB7865-DD82-F34E-8B16-38BE20F470BF}" type="pres">
      <dgm:prSet presAssocID="{BBEEAEB6-1AB9-4FF9-A5EE-41658AD90051}" presName="parentText" presStyleLbl="node1" presStyleIdx="3" presStyleCnt="4">
        <dgm:presLayoutVars>
          <dgm:chMax val="0"/>
          <dgm:bulletEnabled val="1"/>
        </dgm:presLayoutVars>
      </dgm:prSet>
      <dgm:spPr/>
    </dgm:pt>
  </dgm:ptLst>
  <dgm:cxnLst>
    <dgm:cxn modelId="{FBA9C01C-CA89-BB48-A6E7-7D5B5D8FC47B}" type="presOf" srcId="{8D879684-CC68-498A-A9AB-894D049AE368}" destId="{FF820C1F-56DE-8145-8B46-29972714395B}" srcOrd="0" destOrd="0" presId="urn:microsoft.com/office/officeart/2005/8/layout/vList2"/>
    <dgm:cxn modelId="{D0CDD620-43D8-4DE4-90B9-71E12AB4F5F8}" srcId="{E90740DE-229E-4E5B-8832-0CE1F99CB0CF}" destId="{2F64B47A-CD2C-4554-8C0B-8F5C9E1C2340}" srcOrd="1" destOrd="0" parTransId="{E260ADF6-9A7E-4947-A452-CA047C034D06}" sibTransId="{66514F35-A084-40E9-B92A-055E8FF8988A}"/>
    <dgm:cxn modelId="{D0CE2165-24BC-6F4D-98F9-75E1D84A6106}" type="presOf" srcId="{E90740DE-229E-4E5B-8832-0CE1F99CB0CF}" destId="{87C14F40-768B-ED4F-ADBA-CB943A6C6D72}" srcOrd="0" destOrd="0" presId="urn:microsoft.com/office/officeart/2005/8/layout/vList2"/>
    <dgm:cxn modelId="{753C2B67-4A45-7A40-BD89-3740800A8A52}" type="presOf" srcId="{6AEDE155-E85A-4FD3-94F4-4EB2D6B8FBDA}" destId="{BCD8CCD5-470C-7E48-BFFE-CC68D0BB0156}" srcOrd="0" destOrd="0" presId="urn:microsoft.com/office/officeart/2005/8/layout/vList2"/>
    <dgm:cxn modelId="{97810D95-5580-A240-A263-B8349A0E57D2}" type="presOf" srcId="{2F64B47A-CD2C-4554-8C0B-8F5C9E1C2340}" destId="{C2BB1A1E-CAC5-0B4F-8CB2-3DE950653237}" srcOrd="0" destOrd="0" presId="urn:microsoft.com/office/officeart/2005/8/layout/vList2"/>
    <dgm:cxn modelId="{2600AEAE-C665-4011-9A45-EDB135502527}" srcId="{E90740DE-229E-4E5B-8832-0CE1F99CB0CF}" destId="{6AEDE155-E85A-4FD3-94F4-4EB2D6B8FBDA}" srcOrd="2" destOrd="0" parTransId="{018B89CC-D86D-4933-AB30-88D0AA7C1BD0}" sibTransId="{75301E2D-77DD-4E18-B9CE-2B2FBC1CD303}"/>
    <dgm:cxn modelId="{2CC5C9B4-E1E0-40A7-A639-A94ACE94432D}" srcId="{E90740DE-229E-4E5B-8832-0CE1F99CB0CF}" destId="{BBEEAEB6-1AB9-4FF9-A5EE-41658AD90051}" srcOrd="3" destOrd="0" parTransId="{5F43E5B7-1970-4EB1-98E0-132A61DFDF7A}" sibTransId="{52BED600-4BC2-4F1F-947D-A5FD94EEBF27}"/>
    <dgm:cxn modelId="{D06381B6-3604-4385-9B3A-4642A8BCC4A3}" srcId="{E90740DE-229E-4E5B-8832-0CE1F99CB0CF}" destId="{8D879684-CC68-498A-A9AB-894D049AE368}" srcOrd="0" destOrd="0" parTransId="{76A8D166-D9CE-4CB1-977A-273B6E8EE7B7}" sibTransId="{4F672BC9-508D-41B3-B195-A9E3925C01CF}"/>
    <dgm:cxn modelId="{2254CEBF-EF77-5A49-894F-A9D45E29AA59}" type="presOf" srcId="{BBEEAEB6-1AB9-4FF9-A5EE-41658AD90051}" destId="{B7BB7865-DD82-F34E-8B16-38BE20F470BF}" srcOrd="0" destOrd="0" presId="urn:microsoft.com/office/officeart/2005/8/layout/vList2"/>
    <dgm:cxn modelId="{2603401B-7BF4-5848-996D-8FF637AF4A5E}" type="presParOf" srcId="{87C14F40-768B-ED4F-ADBA-CB943A6C6D72}" destId="{FF820C1F-56DE-8145-8B46-29972714395B}" srcOrd="0" destOrd="0" presId="urn:microsoft.com/office/officeart/2005/8/layout/vList2"/>
    <dgm:cxn modelId="{0AA5D3A1-88B1-AD43-911E-4E963BCC05D3}" type="presParOf" srcId="{87C14F40-768B-ED4F-ADBA-CB943A6C6D72}" destId="{67342AB1-5DB6-0949-8180-D8A4F3F555FE}" srcOrd="1" destOrd="0" presId="urn:microsoft.com/office/officeart/2005/8/layout/vList2"/>
    <dgm:cxn modelId="{A2713241-30B3-1A49-90EB-A4CE51B25A4E}" type="presParOf" srcId="{87C14F40-768B-ED4F-ADBA-CB943A6C6D72}" destId="{C2BB1A1E-CAC5-0B4F-8CB2-3DE950653237}" srcOrd="2" destOrd="0" presId="urn:microsoft.com/office/officeart/2005/8/layout/vList2"/>
    <dgm:cxn modelId="{83BAFDEE-E4D6-814F-ABB2-65B2C5486BB8}" type="presParOf" srcId="{87C14F40-768B-ED4F-ADBA-CB943A6C6D72}" destId="{70232A92-A0E5-0643-9F74-CDAB494C7E73}" srcOrd="3" destOrd="0" presId="urn:microsoft.com/office/officeart/2005/8/layout/vList2"/>
    <dgm:cxn modelId="{E59735FA-9238-5F42-AE79-EEE013BD07F5}" type="presParOf" srcId="{87C14F40-768B-ED4F-ADBA-CB943A6C6D72}" destId="{BCD8CCD5-470C-7E48-BFFE-CC68D0BB0156}" srcOrd="4" destOrd="0" presId="urn:microsoft.com/office/officeart/2005/8/layout/vList2"/>
    <dgm:cxn modelId="{154C2069-B56C-0546-8000-539245D836FF}" type="presParOf" srcId="{87C14F40-768B-ED4F-ADBA-CB943A6C6D72}" destId="{AC7351C0-2C4E-5B42-9AE3-27158AA8537E}" srcOrd="5" destOrd="0" presId="urn:microsoft.com/office/officeart/2005/8/layout/vList2"/>
    <dgm:cxn modelId="{452830A0-B05F-E740-8AB4-F2235D93C24C}" type="presParOf" srcId="{87C14F40-768B-ED4F-ADBA-CB943A6C6D72}" destId="{B7BB7865-DD82-F34E-8B16-38BE20F470BF}" srcOrd="6"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F820C1F-56DE-8145-8B46-29972714395B}">
      <dsp:nvSpPr>
        <dsp:cNvPr id="0" name=""/>
        <dsp:cNvSpPr/>
      </dsp:nvSpPr>
      <dsp:spPr>
        <a:xfrm>
          <a:off x="0" y="908399"/>
          <a:ext cx="7077600" cy="1254825"/>
        </a:xfrm>
        <a:prstGeom prst="roundRect">
          <a:avLst/>
        </a:prstGeom>
        <a:solidFill>
          <a:schemeClr val="accent1">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Health is defined as full mental, physical, and social development (not just the lack of disease).</a:t>
          </a:r>
        </a:p>
      </dsp:txBody>
      <dsp:txXfrm>
        <a:off x="61256" y="969655"/>
        <a:ext cx="6955088" cy="1132313"/>
      </dsp:txXfrm>
    </dsp:sp>
    <dsp:sp modelId="{C2BB1A1E-CAC5-0B4F-8CB2-3DE950653237}">
      <dsp:nvSpPr>
        <dsp:cNvPr id="0" name=""/>
        <dsp:cNvSpPr/>
      </dsp:nvSpPr>
      <dsp:spPr>
        <a:xfrm>
          <a:off x="0" y="2350424"/>
          <a:ext cx="7077600" cy="1254825"/>
        </a:xfrm>
        <a:prstGeom prst="roundRect">
          <a:avLst/>
        </a:prstGeom>
        <a:solidFill>
          <a:schemeClr val="accent1">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Wellbeing is a whole person phenomenon that is physical, mental, emotional and social.</a:t>
          </a:r>
        </a:p>
      </dsp:txBody>
      <dsp:txXfrm>
        <a:off x="61256" y="2411680"/>
        <a:ext cx="6955088" cy="1132313"/>
      </dsp:txXfrm>
    </dsp:sp>
    <dsp:sp modelId="{BCD8CCD5-470C-7E48-BFFE-CC68D0BB0156}">
      <dsp:nvSpPr>
        <dsp:cNvPr id="0" name=""/>
        <dsp:cNvSpPr/>
      </dsp:nvSpPr>
      <dsp:spPr>
        <a:xfrm>
          <a:off x="0" y="3792450"/>
          <a:ext cx="7077600" cy="1254825"/>
        </a:xfrm>
        <a:prstGeom prst="roundRect">
          <a:avLst/>
        </a:prstGeom>
        <a:solidFill>
          <a:schemeClr val="accent1">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Research connected with mental wellbeing and workplace resiliency or sustainable performance (</a:t>
          </a:r>
          <a:r>
            <a:rPr lang="en-US" sz="2400" kern="1200" dirty="0" err="1">
              <a:latin typeface="Arial" panose="020B0604020202020204" pitchFamily="34" charset="0"/>
              <a:cs typeface="Arial" panose="020B0604020202020204" pitchFamily="34" charset="0"/>
            </a:rPr>
            <a:t>Cinar</a:t>
          </a:r>
          <a:r>
            <a:rPr lang="en-US" sz="2400" kern="1200" dirty="0">
              <a:latin typeface="Arial" panose="020B0604020202020204" pitchFamily="34" charset="0"/>
              <a:cs typeface="Arial" panose="020B0604020202020204" pitchFamily="34" charset="0"/>
            </a:rPr>
            <a:t> and Bilodeau, 2022).</a:t>
          </a:r>
        </a:p>
      </dsp:txBody>
      <dsp:txXfrm>
        <a:off x="61256" y="3853706"/>
        <a:ext cx="6955088" cy="1132313"/>
      </dsp:txXfrm>
    </dsp:sp>
    <dsp:sp modelId="{B7BB7865-DD82-F34E-8B16-38BE20F470BF}">
      <dsp:nvSpPr>
        <dsp:cNvPr id="0" name=""/>
        <dsp:cNvSpPr/>
      </dsp:nvSpPr>
      <dsp:spPr>
        <a:xfrm>
          <a:off x="0" y="5234475"/>
          <a:ext cx="7077600" cy="1254825"/>
        </a:xfrm>
        <a:prstGeom prst="roundRect">
          <a:avLst/>
        </a:prstGeom>
        <a:solidFill>
          <a:schemeClr val="accent1">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Person </a:t>
          </a:r>
          <a:r>
            <a:rPr lang="en-US" sz="2400" kern="1200" dirty="0" err="1">
              <a:latin typeface="Arial" panose="020B0604020202020204" pitchFamily="34" charset="0"/>
              <a:cs typeface="Arial" panose="020B0604020202020204" pitchFamily="34" charset="0"/>
            </a:rPr>
            <a:t>centred</a:t>
          </a:r>
          <a:r>
            <a:rPr lang="en-US" sz="2400" kern="1200" dirty="0">
              <a:latin typeface="Arial" panose="020B0604020202020204" pitchFamily="34" charset="0"/>
              <a:cs typeface="Arial" panose="020B0604020202020204" pitchFamily="34" charset="0"/>
            </a:rPr>
            <a:t> practice is now firmly established in health and social care based on these two concepts.</a:t>
          </a:r>
        </a:p>
      </dsp:txBody>
      <dsp:txXfrm>
        <a:off x="61256" y="5295731"/>
        <a:ext cx="6955088" cy="1132313"/>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3962400" cy="34290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4" name="Google Shape;4;n"/>
          <p:cNvSpPr txBox="1">
            <a:spLocks noGrp="1"/>
          </p:cNvSpPr>
          <p:nvPr>
            <p:ph type="dt" idx="10"/>
          </p:nvPr>
        </p:nvSpPr>
        <p:spPr>
          <a:xfrm>
            <a:off x="5180013" y="0"/>
            <a:ext cx="3962400" cy="342900"/>
          </a:xfrm>
          <a:prstGeom prst="rect">
            <a:avLst/>
          </a:prstGeom>
          <a:noFill/>
          <a:ln>
            <a:noFill/>
          </a:ln>
        </p:spPr>
        <p:txBody>
          <a:bodyPr spcFirstLastPara="1" wrap="square" lIns="91425" tIns="45700" rIns="91425" bIns="45700" anchor="t" anchorCtr="0">
            <a:noAutofit/>
          </a:bodyPr>
          <a:lstStyle>
            <a:lvl1pPr marR="0" lvl="0" algn="r"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5" name="Google Shape;5;n"/>
          <p:cNvSpPr>
            <a:spLocks noGrp="1" noRot="1" noChangeAspect="1"/>
          </p:cNvSpPr>
          <p:nvPr>
            <p:ph type="sldImg" idx="3"/>
          </p:nvPr>
        </p:nvSpPr>
        <p:spPr>
          <a:xfrm>
            <a:off x="2857500" y="512763"/>
            <a:ext cx="3429000" cy="2566987"/>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914400" y="3251200"/>
            <a:ext cx="7315200" cy="3081338"/>
          </a:xfrm>
          <a:prstGeom prst="rect">
            <a:avLst/>
          </a:prstGeom>
          <a:noFill/>
          <a:ln>
            <a:noFill/>
          </a:ln>
        </p:spPr>
        <p:txBody>
          <a:bodyPr spcFirstLastPara="1" wrap="square" lIns="91425" tIns="45700" rIns="91425" bIns="45700" anchor="t" anchorCtr="0">
            <a:noAutofit/>
          </a:bodyPr>
          <a:lstStyle>
            <a:lvl1pPr marL="457200" marR="0" lvl="0"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1pPr>
            <a:lvl2pPr marL="914400" marR="0" lvl="1"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2pPr>
            <a:lvl3pPr marL="1371600" marR="0" lvl="2"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3pPr>
            <a:lvl4pPr marL="1828800" marR="0" lvl="3"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4pPr>
            <a:lvl5pPr marL="2286000" marR="0" lvl="4"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5pPr>
            <a:lvl6pPr marL="2743200" marR="0" lvl="5"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6pPr>
            <a:lvl7pPr marL="3200400" marR="0" lvl="6"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7pPr>
            <a:lvl8pPr marL="3657600" marR="0" lvl="7"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8pPr>
            <a:lvl9pPr marL="4114800" marR="0" lvl="8"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6502400"/>
            <a:ext cx="3962400" cy="341313"/>
          </a:xfrm>
          <a:prstGeom prst="rect">
            <a:avLst/>
          </a:prstGeom>
          <a:noFill/>
          <a:ln>
            <a:noFill/>
          </a:ln>
        </p:spPr>
        <p:txBody>
          <a:bodyPr spcFirstLastPara="1" wrap="square" lIns="91425" tIns="45700" rIns="91425" bIns="45700" anchor="b" anchorCtr="0">
            <a:noAutofit/>
          </a:bodyPr>
          <a:lstStyle>
            <a:lvl1pPr marR="0" lvl="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8" name="Google Shape;8;n"/>
          <p:cNvSpPr txBox="1">
            <a:spLocks noGrp="1"/>
          </p:cNvSpPr>
          <p:nvPr>
            <p:ph type="sldNum" idx="12"/>
          </p:nvPr>
        </p:nvSpPr>
        <p:spPr>
          <a:xfrm>
            <a:off x="5180013" y="6502400"/>
            <a:ext cx="3962400" cy="341313"/>
          </a:xfrm>
          <a:prstGeom prst="rect">
            <a:avLst/>
          </a:prstGeom>
          <a:noFill/>
          <a:ln>
            <a:noFill/>
          </a:ln>
        </p:spPr>
        <p:txBody>
          <a:bodyPr spcFirstLastPara="1" wrap="square" lIns="91425" tIns="45700" rIns="91425" bIns="45700" anchor="b" anchorCtr="0">
            <a:noAutofit/>
          </a:bodyPr>
          <a:lstStyle/>
          <a:p>
            <a:pPr marL="0" marR="0" lvl="0" indent="0" algn="r" rtl="0">
              <a:lnSpc>
                <a:spcPct val="100000"/>
              </a:lnSpc>
              <a:spcBef>
                <a:spcPts val="0"/>
              </a:spcBef>
              <a:spcAft>
                <a:spcPts val="0"/>
              </a:spcAft>
              <a:buClr>
                <a:srgbClr val="000000"/>
              </a:buClr>
              <a:buSzPts val="1200"/>
              <a:buFont typeface="Arial"/>
              <a:buNone/>
            </a:pPr>
            <a:fld id="{00000000-1234-1234-1234-123412341234}" type="slidenum">
              <a:rPr lang="en-US" sz="1200" b="0" i="0" u="none" strike="noStrike" cap="none">
                <a:solidFill>
                  <a:schemeClr val="dk1"/>
                </a:solidFill>
                <a:latin typeface="Calibri"/>
                <a:ea typeface="Calibri"/>
                <a:cs typeface="Calibri"/>
                <a:sym typeface="Calibri"/>
              </a:rPr>
              <a:t>‹#›</a:t>
            </a:fld>
            <a:endParaRPr sz="1200" b="0" i="0" u="none" strike="noStrike" cap="none">
              <a:solidFill>
                <a:schemeClr val="dk1"/>
              </a:solidFill>
              <a:latin typeface="Calibri"/>
              <a:ea typeface="Calibri"/>
              <a:cs typeface="Calibri"/>
              <a:sym typeface="Calibri"/>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1"/>
        <p:cNvGrpSpPr/>
        <p:nvPr/>
      </p:nvGrpSpPr>
      <p:grpSpPr>
        <a:xfrm>
          <a:off x="0" y="0"/>
          <a:ext cx="0" cy="0"/>
          <a:chOff x="0" y="0"/>
          <a:chExt cx="0" cy="0"/>
        </a:xfrm>
      </p:grpSpPr>
      <p:sp>
        <p:nvSpPr>
          <p:cNvPr id="92" name="Google Shape;92;p2:notes"/>
          <p:cNvSpPr txBox="1">
            <a:spLocks noGrp="1"/>
          </p:cNvSpPr>
          <p:nvPr>
            <p:ph type="hdr" idx="2"/>
          </p:nvPr>
        </p:nvSpPr>
        <p:spPr>
          <a:xfrm>
            <a:off x="0" y="0"/>
            <a:ext cx="3962400" cy="3429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sz="1200" b="0" i="0" u="none" strike="noStrike" cap="none">
              <a:solidFill>
                <a:schemeClr val="dk1"/>
              </a:solidFill>
              <a:latin typeface="Calibri"/>
              <a:ea typeface="Calibri"/>
              <a:cs typeface="Calibri"/>
              <a:sym typeface="Calibri"/>
            </a:endParaRPr>
          </a:p>
        </p:txBody>
      </p:sp>
      <p:sp>
        <p:nvSpPr>
          <p:cNvPr id="93" name="Google Shape;93;p2:notes"/>
          <p:cNvSpPr txBox="1">
            <a:spLocks noGrp="1"/>
          </p:cNvSpPr>
          <p:nvPr>
            <p:ph type="dt" idx="10"/>
          </p:nvPr>
        </p:nvSpPr>
        <p:spPr>
          <a:xfrm>
            <a:off x="5180013" y="0"/>
            <a:ext cx="3962400" cy="342900"/>
          </a:xfrm>
          <a:prstGeom prst="rect">
            <a:avLst/>
          </a:prstGeom>
          <a:noFill/>
          <a:ln>
            <a:noFill/>
          </a:ln>
        </p:spPr>
        <p:txBody>
          <a:bodyPr spcFirstLastPara="1" wrap="square" lIns="91425" tIns="45700" rIns="91425" bIns="45700" anchor="t" anchorCtr="0">
            <a:noAutofit/>
          </a:bodyPr>
          <a:lstStyle/>
          <a:p>
            <a:pPr marL="0" lvl="0" indent="0" algn="r" rtl="0">
              <a:lnSpc>
                <a:spcPct val="100000"/>
              </a:lnSpc>
              <a:spcBef>
                <a:spcPts val="0"/>
              </a:spcBef>
              <a:spcAft>
                <a:spcPts val="0"/>
              </a:spcAft>
              <a:buSzPts val="1400"/>
              <a:buNone/>
            </a:pPr>
            <a:r>
              <a:rPr lang="en-US" sz="1200" b="0" i="0" u="none" strike="noStrike" cap="none">
                <a:solidFill>
                  <a:schemeClr val="dk1"/>
                </a:solidFill>
                <a:latin typeface="Calibri"/>
                <a:ea typeface="Calibri"/>
                <a:cs typeface="Calibri"/>
                <a:sym typeface="Calibri"/>
              </a:rPr>
              <a:t>1.7.2013</a:t>
            </a:r>
            <a:endParaRPr/>
          </a:p>
        </p:txBody>
      </p:sp>
      <p:sp>
        <p:nvSpPr>
          <p:cNvPr id="94" name="Google Shape;94;p2:notes"/>
          <p:cNvSpPr>
            <a:spLocks noGrp="1" noRot="1" noChangeAspect="1"/>
          </p:cNvSpPr>
          <p:nvPr>
            <p:ph type="sldImg" idx="3"/>
          </p:nvPr>
        </p:nvSpPr>
        <p:spPr>
          <a:xfrm>
            <a:off x="2290763" y="512763"/>
            <a:ext cx="4562475" cy="2566987"/>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95" name="Google Shape;95;p2:notes"/>
          <p:cNvSpPr txBox="1">
            <a:spLocks noGrp="1"/>
          </p:cNvSpPr>
          <p:nvPr>
            <p:ph type="body" idx="1"/>
          </p:nvPr>
        </p:nvSpPr>
        <p:spPr>
          <a:xfrm>
            <a:off x="914400" y="3251200"/>
            <a:ext cx="7315200" cy="3081338"/>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r>
              <a:rPr lang="en-US"/>
              <a:t>This is the first presentation on Health, Wellbeing and Sustainable Development. Health is now defined as being more than the absence of disease, and also involves physical, mental and social health. Sustainable development is also crucial for its focus on not only enhancing health outcomes but also ensuring that health care resources are available to future generations. During this presentation  will be discussing how health, wellbeing and sustainability are connected, the concept of the biopsychosocial approach to care, policies and service delivery models that are relevant, and the need to respect equity to ensure sustainable and person centred health care.</a:t>
            </a:r>
            <a:endParaRPr/>
          </a:p>
        </p:txBody>
      </p:sp>
      <p:sp>
        <p:nvSpPr>
          <p:cNvPr id="96" name="Google Shape;96;p2:notes"/>
          <p:cNvSpPr txBox="1">
            <a:spLocks noGrp="1"/>
          </p:cNvSpPr>
          <p:nvPr>
            <p:ph type="ftr" idx="11"/>
          </p:nvPr>
        </p:nvSpPr>
        <p:spPr>
          <a:xfrm>
            <a:off x="0" y="6502400"/>
            <a:ext cx="3962400" cy="341313"/>
          </a:xfrm>
          <a:prstGeom prst="rect">
            <a:avLst/>
          </a:prstGeom>
          <a:noFill/>
          <a:ln>
            <a:noFill/>
          </a:ln>
        </p:spPr>
        <p:txBody>
          <a:bodyPr spcFirstLastPara="1" wrap="square" lIns="91425" tIns="45700" rIns="91425" bIns="45700" anchor="b" anchorCtr="0">
            <a:noAutofit/>
          </a:bodyPr>
          <a:lstStyle/>
          <a:p>
            <a:pPr marL="0" lvl="0" indent="0" algn="l" rtl="0">
              <a:lnSpc>
                <a:spcPct val="100000"/>
              </a:lnSpc>
              <a:spcBef>
                <a:spcPts val="0"/>
              </a:spcBef>
              <a:spcAft>
                <a:spcPts val="0"/>
              </a:spcAft>
              <a:buSzPts val="1400"/>
              <a:buNone/>
            </a:pPr>
            <a:endParaRPr sz="1200" b="0" i="0" u="none" strike="noStrike" cap="none">
              <a:solidFill>
                <a:schemeClr val="dk1"/>
              </a:solidFill>
              <a:latin typeface="Calibri"/>
              <a:ea typeface="Calibri"/>
              <a:cs typeface="Calibri"/>
              <a:sym typeface="Calibri"/>
            </a:endParaRPr>
          </a:p>
        </p:txBody>
      </p:sp>
      <p:sp>
        <p:nvSpPr>
          <p:cNvPr id="97" name="Google Shape;97;p2:notes"/>
          <p:cNvSpPr txBox="1">
            <a:spLocks noGrp="1"/>
          </p:cNvSpPr>
          <p:nvPr>
            <p:ph type="sldNum" idx="12"/>
          </p:nvPr>
        </p:nvSpPr>
        <p:spPr>
          <a:xfrm>
            <a:off x="5180013" y="6502400"/>
            <a:ext cx="3962400" cy="341313"/>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200"/>
              <a:buNone/>
            </a:pPr>
            <a:r>
              <a:rPr lang="en-US" sz="1200" b="0" i="0" u="none" strike="noStrike" cap="none">
                <a:solidFill>
                  <a:schemeClr val="dk1"/>
                </a:solidFill>
                <a:latin typeface="Calibri"/>
                <a:ea typeface="Calibri"/>
                <a:cs typeface="Calibri"/>
                <a:sym typeface="Calibri"/>
              </a:rPr>
              <a:t>‹#›</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2"/>
        <p:cNvGrpSpPr/>
        <p:nvPr/>
      </p:nvGrpSpPr>
      <p:grpSpPr>
        <a:xfrm>
          <a:off x="0" y="0"/>
          <a:ext cx="0" cy="0"/>
          <a:chOff x="0" y="0"/>
          <a:chExt cx="0" cy="0"/>
        </a:xfrm>
      </p:grpSpPr>
      <p:sp>
        <p:nvSpPr>
          <p:cNvPr id="103" name="Google Shape;103;p3:notes"/>
          <p:cNvSpPr txBox="1">
            <a:spLocks noGrp="1"/>
          </p:cNvSpPr>
          <p:nvPr>
            <p:ph type="hdr" idx="2"/>
          </p:nvPr>
        </p:nvSpPr>
        <p:spPr>
          <a:xfrm>
            <a:off x="0" y="0"/>
            <a:ext cx="3962400" cy="3429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sz="1200" b="0" i="0" u="none" strike="noStrike" cap="none">
              <a:solidFill>
                <a:schemeClr val="dk1"/>
              </a:solidFill>
              <a:latin typeface="Calibri"/>
              <a:ea typeface="Calibri"/>
              <a:cs typeface="Calibri"/>
              <a:sym typeface="Calibri"/>
            </a:endParaRPr>
          </a:p>
        </p:txBody>
      </p:sp>
      <p:sp>
        <p:nvSpPr>
          <p:cNvPr id="104" name="Google Shape;104;p3:notes"/>
          <p:cNvSpPr txBox="1">
            <a:spLocks noGrp="1"/>
          </p:cNvSpPr>
          <p:nvPr>
            <p:ph type="dt" idx="10"/>
          </p:nvPr>
        </p:nvSpPr>
        <p:spPr>
          <a:xfrm>
            <a:off x="5180013" y="0"/>
            <a:ext cx="3962400" cy="342900"/>
          </a:xfrm>
          <a:prstGeom prst="rect">
            <a:avLst/>
          </a:prstGeom>
          <a:noFill/>
          <a:ln>
            <a:noFill/>
          </a:ln>
        </p:spPr>
        <p:txBody>
          <a:bodyPr spcFirstLastPara="1" wrap="square" lIns="91425" tIns="45700" rIns="91425" bIns="45700" anchor="t" anchorCtr="0">
            <a:noAutofit/>
          </a:bodyPr>
          <a:lstStyle/>
          <a:p>
            <a:pPr marL="0" lvl="0" indent="0" algn="r" rtl="0">
              <a:lnSpc>
                <a:spcPct val="100000"/>
              </a:lnSpc>
              <a:spcBef>
                <a:spcPts val="0"/>
              </a:spcBef>
              <a:spcAft>
                <a:spcPts val="0"/>
              </a:spcAft>
              <a:buSzPts val="1400"/>
              <a:buNone/>
            </a:pPr>
            <a:r>
              <a:rPr lang="en-US" sz="1200" b="0" i="0" u="none" strike="noStrike" cap="none">
                <a:solidFill>
                  <a:schemeClr val="dk1"/>
                </a:solidFill>
                <a:latin typeface="Calibri"/>
                <a:ea typeface="Calibri"/>
                <a:cs typeface="Calibri"/>
                <a:sym typeface="Calibri"/>
              </a:rPr>
              <a:t>1.7.2013</a:t>
            </a:r>
            <a:endParaRPr/>
          </a:p>
        </p:txBody>
      </p:sp>
      <p:sp>
        <p:nvSpPr>
          <p:cNvPr id="105" name="Google Shape;105;p3:notes"/>
          <p:cNvSpPr>
            <a:spLocks noGrp="1" noRot="1" noChangeAspect="1"/>
          </p:cNvSpPr>
          <p:nvPr>
            <p:ph type="sldImg" idx="3"/>
          </p:nvPr>
        </p:nvSpPr>
        <p:spPr>
          <a:xfrm>
            <a:off x="2290763" y="512763"/>
            <a:ext cx="4562475" cy="2566987"/>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06" name="Google Shape;106;p3:notes"/>
          <p:cNvSpPr txBox="1">
            <a:spLocks noGrp="1"/>
          </p:cNvSpPr>
          <p:nvPr>
            <p:ph type="body" idx="1"/>
          </p:nvPr>
        </p:nvSpPr>
        <p:spPr>
          <a:xfrm>
            <a:off x="914400" y="3251200"/>
            <a:ext cx="7315200" cy="3081338"/>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r>
              <a:rPr lang="en-US"/>
              <a:t>Health and wellbeing go beyond curing diseases/sicknesses. Wellbeing is a wider definition of quality of life whereas health is referring to the full physical, mental and social functioning. The use of sustainable wellbeing strategies is proven to enhance organisational resilience, as indicated in the research of Cinar and Bilodeau (2022). These ideas help to inspire a holistic, person-centred approach which are increasingly being expected everywhere in modern health and social care services.</a:t>
            </a:r>
            <a:endParaRPr/>
          </a:p>
          <a:p>
            <a:pPr marL="0" lvl="0" indent="0" algn="l" rtl="0">
              <a:lnSpc>
                <a:spcPct val="100000"/>
              </a:lnSpc>
              <a:spcBef>
                <a:spcPts val="0"/>
              </a:spcBef>
              <a:spcAft>
                <a:spcPts val="0"/>
              </a:spcAft>
              <a:buSzPts val="1400"/>
              <a:buNone/>
            </a:pPr>
            <a:endParaRPr/>
          </a:p>
        </p:txBody>
      </p:sp>
      <p:sp>
        <p:nvSpPr>
          <p:cNvPr id="107" name="Google Shape;107;p3:notes"/>
          <p:cNvSpPr txBox="1">
            <a:spLocks noGrp="1"/>
          </p:cNvSpPr>
          <p:nvPr>
            <p:ph type="ftr" idx="11"/>
          </p:nvPr>
        </p:nvSpPr>
        <p:spPr>
          <a:xfrm>
            <a:off x="0" y="6502400"/>
            <a:ext cx="3962400" cy="341313"/>
          </a:xfrm>
          <a:prstGeom prst="rect">
            <a:avLst/>
          </a:prstGeom>
          <a:noFill/>
          <a:ln>
            <a:noFill/>
          </a:ln>
        </p:spPr>
        <p:txBody>
          <a:bodyPr spcFirstLastPara="1" wrap="square" lIns="91425" tIns="45700" rIns="91425" bIns="45700" anchor="b" anchorCtr="0">
            <a:noAutofit/>
          </a:bodyPr>
          <a:lstStyle/>
          <a:p>
            <a:pPr marL="0" lvl="0" indent="0" algn="l" rtl="0">
              <a:lnSpc>
                <a:spcPct val="100000"/>
              </a:lnSpc>
              <a:spcBef>
                <a:spcPts val="0"/>
              </a:spcBef>
              <a:spcAft>
                <a:spcPts val="0"/>
              </a:spcAft>
              <a:buSzPts val="1400"/>
              <a:buNone/>
            </a:pPr>
            <a:endParaRPr sz="1200" b="0" i="0" u="none" strike="noStrike" cap="none">
              <a:solidFill>
                <a:schemeClr val="dk1"/>
              </a:solidFill>
              <a:latin typeface="Calibri"/>
              <a:ea typeface="Calibri"/>
              <a:cs typeface="Calibri"/>
              <a:sym typeface="Calibri"/>
            </a:endParaRPr>
          </a:p>
        </p:txBody>
      </p:sp>
      <p:sp>
        <p:nvSpPr>
          <p:cNvPr id="108" name="Google Shape;108;p3:notes"/>
          <p:cNvSpPr txBox="1">
            <a:spLocks noGrp="1"/>
          </p:cNvSpPr>
          <p:nvPr>
            <p:ph type="sldNum" idx="12"/>
          </p:nvPr>
        </p:nvSpPr>
        <p:spPr>
          <a:xfrm>
            <a:off x="5180013" y="6502400"/>
            <a:ext cx="3962400" cy="341313"/>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200"/>
              <a:buNone/>
            </a:pPr>
            <a:r>
              <a:rPr lang="en-US" sz="1200" b="0" i="0" u="none" strike="noStrike" cap="none">
                <a:solidFill>
                  <a:schemeClr val="dk1"/>
                </a:solidFill>
                <a:latin typeface="Calibri"/>
                <a:ea typeface="Calibri"/>
                <a:cs typeface="Calibri"/>
                <a:sym typeface="Calibri"/>
              </a:rPr>
              <a:t>‹#›</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4"/>
        <p:cNvGrpSpPr/>
        <p:nvPr/>
      </p:nvGrpSpPr>
      <p:grpSpPr>
        <a:xfrm>
          <a:off x="0" y="0"/>
          <a:ext cx="0" cy="0"/>
          <a:chOff x="0" y="0"/>
          <a:chExt cx="0" cy="0"/>
        </a:xfrm>
      </p:grpSpPr>
      <p:sp>
        <p:nvSpPr>
          <p:cNvPr id="115" name="Google Shape;115;p4:notes"/>
          <p:cNvSpPr txBox="1">
            <a:spLocks noGrp="1"/>
          </p:cNvSpPr>
          <p:nvPr>
            <p:ph type="hdr" idx="2"/>
          </p:nvPr>
        </p:nvSpPr>
        <p:spPr>
          <a:xfrm>
            <a:off x="0" y="0"/>
            <a:ext cx="3962400" cy="3429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sz="1200" b="0" i="0" u="none" strike="noStrike" cap="none">
              <a:solidFill>
                <a:schemeClr val="dk1"/>
              </a:solidFill>
              <a:latin typeface="Calibri"/>
              <a:ea typeface="Calibri"/>
              <a:cs typeface="Calibri"/>
              <a:sym typeface="Calibri"/>
            </a:endParaRPr>
          </a:p>
        </p:txBody>
      </p:sp>
      <p:sp>
        <p:nvSpPr>
          <p:cNvPr id="116" name="Google Shape;116;p4:notes"/>
          <p:cNvSpPr txBox="1">
            <a:spLocks noGrp="1"/>
          </p:cNvSpPr>
          <p:nvPr>
            <p:ph type="dt" idx="10"/>
          </p:nvPr>
        </p:nvSpPr>
        <p:spPr>
          <a:xfrm>
            <a:off x="5180013" y="0"/>
            <a:ext cx="3962400" cy="342900"/>
          </a:xfrm>
          <a:prstGeom prst="rect">
            <a:avLst/>
          </a:prstGeom>
          <a:noFill/>
          <a:ln>
            <a:noFill/>
          </a:ln>
        </p:spPr>
        <p:txBody>
          <a:bodyPr spcFirstLastPara="1" wrap="square" lIns="91425" tIns="45700" rIns="91425" bIns="45700" anchor="t" anchorCtr="0">
            <a:noAutofit/>
          </a:bodyPr>
          <a:lstStyle/>
          <a:p>
            <a:pPr marL="0" lvl="0" indent="0" algn="r" rtl="0">
              <a:lnSpc>
                <a:spcPct val="100000"/>
              </a:lnSpc>
              <a:spcBef>
                <a:spcPts val="0"/>
              </a:spcBef>
              <a:spcAft>
                <a:spcPts val="0"/>
              </a:spcAft>
              <a:buSzPts val="1400"/>
              <a:buNone/>
            </a:pPr>
            <a:r>
              <a:rPr lang="en-US" sz="1200" b="0" i="0" u="none" strike="noStrike" cap="none">
                <a:solidFill>
                  <a:schemeClr val="dk1"/>
                </a:solidFill>
                <a:latin typeface="Calibri"/>
                <a:ea typeface="Calibri"/>
                <a:cs typeface="Calibri"/>
                <a:sym typeface="Calibri"/>
              </a:rPr>
              <a:t>1.7.2013</a:t>
            </a:r>
            <a:endParaRPr/>
          </a:p>
        </p:txBody>
      </p:sp>
      <p:sp>
        <p:nvSpPr>
          <p:cNvPr id="117" name="Google Shape;117;p4:notes"/>
          <p:cNvSpPr>
            <a:spLocks noGrp="1" noRot="1" noChangeAspect="1"/>
          </p:cNvSpPr>
          <p:nvPr>
            <p:ph type="sldImg" idx="3"/>
          </p:nvPr>
        </p:nvSpPr>
        <p:spPr>
          <a:xfrm>
            <a:off x="2290763" y="512763"/>
            <a:ext cx="4562475" cy="2566987"/>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18" name="Google Shape;118;p4:notes"/>
          <p:cNvSpPr txBox="1">
            <a:spLocks noGrp="1"/>
          </p:cNvSpPr>
          <p:nvPr>
            <p:ph type="body" idx="1"/>
          </p:nvPr>
        </p:nvSpPr>
        <p:spPr>
          <a:xfrm>
            <a:off x="914400" y="3251200"/>
            <a:ext cx="7315200" cy="3081338"/>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r>
              <a:rPr lang="en-US"/>
              <a:t>Speaker notes: Sustainable development is a balance among current healthcare needs and the ability of society and nature to satisfy these needs in the future. Health outcomes are met during the formal linkage of WHO's SDG 3 with sustainability targets. The inflationary nature of policy design between the three concepts of equity and sustainability has been described for example in the context of the EU countries SDG 3 performance in a scenario where these countries have faced pressures from the pandemic (Mikuła et al., 2024).</a:t>
            </a:r>
            <a:endParaRPr/>
          </a:p>
          <a:p>
            <a:pPr marL="0" lvl="0" indent="0" algn="l" rtl="0">
              <a:lnSpc>
                <a:spcPct val="100000"/>
              </a:lnSpc>
              <a:spcBef>
                <a:spcPts val="0"/>
              </a:spcBef>
              <a:spcAft>
                <a:spcPts val="0"/>
              </a:spcAft>
              <a:buSzPts val="1400"/>
              <a:buNone/>
            </a:pPr>
            <a:endParaRPr/>
          </a:p>
        </p:txBody>
      </p:sp>
      <p:sp>
        <p:nvSpPr>
          <p:cNvPr id="119" name="Google Shape;119;p4:notes"/>
          <p:cNvSpPr txBox="1">
            <a:spLocks noGrp="1"/>
          </p:cNvSpPr>
          <p:nvPr>
            <p:ph type="ftr" idx="11"/>
          </p:nvPr>
        </p:nvSpPr>
        <p:spPr>
          <a:xfrm>
            <a:off x="0" y="6502400"/>
            <a:ext cx="3962400" cy="341313"/>
          </a:xfrm>
          <a:prstGeom prst="rect">
            <a:avLst/>
          </a:prstGeom>
          <a:noFill/>
          <a:ln>
            <a:noFill/>
          </a:ln>
        </p:spPr>
        <p:txBody>
          <a:bodyPr spcFirstLastPara="1" wrap="square" lIns="91425" tIns="45700" rIns="91425" bIns="45700" anchor="b" anchorCtr="0">
            <a:noAutofit/>
          </a:bodyPr>
          <a:lstStyle/>
          <a:p>
            <a:pPr marL="0" lvl="0" indent="0" algn="l" rtl="0">
              <a:lnSpc>
                <a:spcPct val="100000"/>
              </a:lnSpc>
              <a:spcBef>
                <a:spcPts val="0"/>
              </a:spcBef>
              <a:spcAft>
                <a:spcPts val="0"/>
              </a:spcAft>
              <a:buSzPts val="1400"/>
              <a:buNone/>
            </a:pPr>
            <a:endParaRPr sz="1200" b="0" i="0" u="none" strike="noStrike" cap="none">
              <a:solidFill>
                <a:schemeClr val="dk1"/>
              </a:solidFill>
              <a:latin typeface="Calibri"/>
              <a:ea typeface="Calibri"/>
              <a:cs typeface="Calibri"/>
              <a:sym typeface="Calibri"/>
            </a:endParaRPr>
          </a:p>
        </p:txBody>
      </p:sp>
      <p:sp>
        <p:nvSpPr>
          <p:cNvPr id="120" name="Google Shape;120;p4:notes"/>
          <p:cNvSpPr txBox="1">
            <a:spLocks noGrp="1"/>
          </p:cNvSpPr>
          <p:nvPr>
            <p:ph type="sldNum" idx="12"/>
          </p:nvPr>
        </p:nvSpPr>
        <p:spPr>
          <a:xfrm>
            <a:off x="5180013" y="6502400"/>
            <a:ext cx="3962400" cy="341313"/>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200"/>
              <a:buNone/>
            </a:pPr>
            <a:r>
              <a:rPr lang="en-US" sz="1200" b="0" i="0" u="none" strike="noStrike" cap="none">
                <a:solidFill>
                  <a:schemeClr val="dk1"/>
                </a:solidFill>
                <a:latin typeface="Calibri"/>
                <a:ea typeface="Calibri"/>
                <a:cs typeface="Calibri"/>
                <a:sym typeface="Calibri"/>
              </a:rPr>
              <a:t>‹#›</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7"/>
        <p:cNvGrpSpPr/>
        <p:nvPr/>
      </p:nvGrpSpPr>
      <p:grpSpPr>
        <a:xfrm>
          <a:off x="0" y="0"/>
          <a:ext cx="0" cy="0"/>
          <a:chOff x="0" y="0"/>
          <a:chExt cx="0" cy="0"/>
        </a:xfrm>
      </p:grpSpPr>
      <p:sp>
        <p:nvSpPr>
          <p:cNvPr id="138" name="Google Shape;138;p5:notes"/>
          <p:cNvSpPr txBox="1">
            <a:spLocks noGrp="1"/>
          </p:cNvSpPr>
          <p:nvPr>
            <p:ph type="hdr" idx="2"/>
          </p:nvPr>
        </p:nvSpPr>
        <p:spPr>
          <a:xfrm>
            <a:off x="0" y="0"/>
            <a:ext cx="3962400" cy="3429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sz="1200" b="0" i="0" u="none" strike="noStrike" cap="none">
              <a:solidFill>
                <a:schemeClr val="dk1"/>
              </a:solidFill>
              <a:latin typeface="Calibri"/>
              <a:ea typeface="Calibri"/>
              <a:cs typeface="Calibri"/>
              <a:sym typeface="Calibri"/>
            </a:endParaRPr>
          </a:p>
        </p:txBody>
      </p:sp>
      <p:sp>
        <p:nvSpPr>
          <p:cNvPr id="139" name="Google Shape;139;p5:notes"/>
          <p:cNvSpPr txBox="1">
            <a:spLocks noGrp="1"/>
          </p:cNvSpPr>
          <p:nvPr>
            <p:ph type="dt" idx="10"/>
          </p:nvPr>
        </p:nvSpPr>
        <p:spPr>
          <a:xfrm>
            <a:off x="5180013" y="0"/>
            <a:ext cx="3962400" cy="342900"/>
          </a:xfrm>
          <a:prstGeom prst="rect">
            <a:avLst/>
          </a:prstGeom>
          <a:noFill/>
          <a:ln>
            <a:noFill/>
          </a:ln>
        </p:spPr>
        <p:txBody>
          <a:bodyPr spcFirstLastPara="1" wrap="square" lIns="91425" tIns="45700" rIns="91425" bIns="45700" anchor="t" anchorCtr="0">
            <a:noAutofit/>
          </a:bodyPr>
          <a:lstStyle/>
          <a:p>
            <a:pPr marL="0" lvl="0" indent="0" algn="r" rtl="0">
              <a:lnSpc>
                <a:spcPct val="100000"/>
              </a:lnSpc>
              <a:spcBef>
                <a:spcPts val="0"/>
              </a:spcBef>
              <a:spcAft>
                <a:spcPts val="0"/>
              </a:spcAft>
              <a:buSzPts val="1400"/>
              <a:buNone/>
            </a:pPr>
            <a:r>
              <a:rPr lang="en-US" sz="1200" b="0" i="0" u="none" strike="noStrike" cap="none">
                <a:solidFill>
                  <a:schemeClr val="dk1"/>
                </a:solidFill>
                <a:latin typeface="Calibri"/>
                <a:ea typeface="Calibri"/>
                <a:cs typeface="Calibri"/>
                <a:sym typeface="Calibri"/>
              </a:rPr>
              <a:t>1.7.2013</a:t>
            </a:r>
            <a:endParaRPr/>
          </a:p>
        </p:txBody>
      </p:sp>
      <p:sp>
        <p:nvSpPr>
          <p:cNvPr id="140" name="Google Shape;140;p5:notes"/>
          <p:cNvSpPr>
            <a:spLocks noGrp="1" noRot="1" noChangeAspect="1"/>
          </p:cNvSpPr>
          <p:nvPr>
            <p:ph type="sldImg" idx="3"/>
          </p:nvPr>
        </p:nvSpPr>
        <p:spPr>
          <a:xfrm>
            <a:off x="2290763" y="512763"/>
            <a:ext cx="4562475" cy="2566987"/>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41" name="Google Shape;141;p5:notes"/>
          <p:cNvSpPr txBox="1">
            <a:spLocks noGrp="1"/>
          </p:cNvSpPr>
          <p:nvPr>
            <p:ph type="body" idx="1"/>
          </p:nvPr>
        </p:nvSpPr>
        <p:spPr>
          <a:xfrm>
            <a:off x="914400" y="3251200"/>
            <a:ext cx="7315200" cy="3081338"/>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r>
              <a:rPr lang="en-US"/>
              <a:t>Although notes aren't required, they can be used to prevent a disjointed, siloed approach to treating health and wellbeing. Joined up governance across sectors is illustrated by joined up health in All Polices and UK ICS. The ethical dimensions of introducing sustainability criteria into health care systems underscore both their effectiveness for efficiency and resilience and the positive impact they can have on patient and community health and well-being. </a:t>
            </a:r>
            <a:endParaRPr/>
          </a:p>
        </p:txBody>
      </p:sp>
      <p:sp>
        <p:nvSpPr>
          <p:cNvPr id="142" name="Google Shape;142;p5:notes"/>
          <p:cNvSpPr txBox="1">
            <a:spLocks noGrp="1"/>
          </p:cNvSpPr>
          <p:nvPr>
            <p:ph type="ftr" idx="11"/>
          </p:nvPr>
        </p:nvSpPr>
        <p:spPr>
          <a:xfrm>
            <a:off x="0" y="6502400"/>
            <a:ext cx="3962400" cy="341313"/>
          </a:xfrm>
          <a:prstGeom prst="rect">
            <a:avLst/>
          </a:prstGeom>
          <a:noFill/>
          <a:ln>
            <a:noFill/>
          </a:ln>
        </p:spPr>
        <p:txBody>
          <a:bodyPr spcFirstLastPara="1" wrap="square" lIns="91425" tIns="45700" rIns="91425" bIns="45700" anchor="b" anchorCtr="0">
            <a:noAutofit/>
          </a:bodyPr>
          <a:lstStyle/>
          <a:p>
            <a:pPr marL="0" lvl="0" indent="0" algn="l" rtl="0">
              <a:lnSpc>
                <a:spcPct val="100000"/>
              </a:lnSpc>
              <a:spcBef>
                <a:spcPts val="0"/>
              </a:spcBef>
              <a:spcAft>
                <a:spcPts val="0"/>
              </a:spcAft>
              <a:buSzPts val="1400"/>
              <a:buNone/>
            </a:pPr>
            <a:endParaRPr sz="1200" b="0" i="0" u="none" strike="noStrike" cap="none">
              <a:solidFill>
                <a:schemeClr val="dk1"/>
              </a:solidFill>
              <a:latin typeface="Calibri"/>
              <a:ea typeface="Calibri"/>
              <a:cs typeface="Calibri"/>
              <a:sym typeface="Calibri"/>
            </a:endParaRPr>
          </a:p>
        </p:txBody>
      </p:sp>
      <p:sp>
        <p:nvSpPr>
          <p:cNvPr id="143" name="Google Shape;143;p5:notes"/>
          <p:cNvSpPr txBox="1">
            <a:spLocks noGrp="1"/>
          </p:cNvSpPr>
          <p:nvPr>
            <p:ph type="sldNum" idx="12"/>
          </p:nvPr>
        </p:nvSpPr>
        <p:spPr>
          <a:xfrm>
            <a:off x="5180013" y="6502400"/>
            <a:ext cx="3962400" cy="341313"/>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200"/>
              <a:buNone/>
            </a:pPr>
            <a:r>
              <a:rPr lang="en-US" sz="1200" b="0" i="0" u="none" strike="noStrike" cap="none">
                <a:solidFill>
                  <a:schemeClr val="dk1"/>
                </a:solidFill>
                <a:latin typeface="Calibri"/>
                <a:ea typeface="Calibri"/>
                <a:cs typeface="Calibri"/>
                <a:sym typeface="Calibri"/>
              </a:rPr>
              <a:t>‹#›</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8"/>
        <p:cNvGrpSpPr/>
        <p:nvPr/>
      </p:nvGrpSpPr>
      <p:grpSpPr>
        <a:xfrm>
          <a:off x="0" y="0"/>
          <a:ext cx="0" cy="0"/>
          <a:chOff x="0" y="0"/>
          <a:chExt cx="0" cy="0"/>
        </a:xfrm>
      </p:grpSpPr>
      <p:sp>
        <p:nvSpPr>
          <p:cNvPr id="149" name="Google Shape;149;g3f54bac1f97_0_0:notes"/>
          <p:cNvSpPr txBox="1">
            <a:spLocks noGrp="1"/>
          </p:cNvSpPr>
          <p:nvPr>
            <p:ph type="hdr" idx="2"/>
          </p:nvPr>
        </p:nvSpPr>
        <p:spPr>
          <a:xfrm>
            <a:off x="0" y="0"/>
            <a:ext cx="3962400" cy="3429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sz="1200" b="0" i="0" u="none" strike="noStrike" cap="none">
              <a:solidFill>
                <a:schemeClr val="dk1"/>
              </a:solidFill>
              <a:latin typeface="Calibri"/>
              <a:ea typeface="Calibri"/>
              <a:cs typeface="Calibri"/>
              <a:sym typeface="Calibri"/>
            </a:endParaRPr>
          </a:p>
        </p:txBody>
      </p:sp>
      <p:sp>
        <p:nvSpPr>
          <p:cNvPr id="150" name="Google Shape;150;g3f54bac1f97_0_0:notes"/>
          <p:cNvSpPr txBox="1">
            <a:spLocks noGrp="1"/>
          </p:cNvSpPr>
          <p:nvPr>
            <p:ph type="dt" idx="10"/>
          </p:nvPr>
        </p:nvSpPr>
        <p:spPr>
          <a:xfrm>
            <a:off x="5180013" y="0"/>
            <a:ext cx="3962400" cy="342900"/>
          </a:xfrm>
          <a:prstGeom prst="rect">
            <a:avLst/>
          </a:prstGeom>
          <a:noFill/>
          <a:ln>
            <a:noFill/>
          </a:ln>
        </p:spPr>
        <p:txBody>
          <a:bodyPr spcFirstLastPara="1" wrap="square" lIns="91425" tIns="45700" rIns="91425" bIns="45700" anchor="t" anchorCtr="0">
            <a:noAutofit/>
          </a:bodyPr>
          <a:lstStyle/>
          <a:p>
            <a:pPr marL="0" lvl="0" indent="0" algn="r" rtl="0">
              <a:lnSpc>
                <a:spcPct val="100000"/>
              </a:lnSpc>
              <a:spcBef>
                <a:spcPts val="0"/>
              </a:spcBef>
              <a:spcAft>
                <a:spcPts val="0"/>
              </a:spcAft>
              <a:buSzPts val="1400"/>
              <a:buNone/>
            </a:pPr>
            <a:r>
              <a:rPr lang="en-US" sz="1200" b="0" i="0" u="none" strike="noStrike" cap="none">
                <a:solidFill>
                  <a:schemeClr val="dk1"/>
                </a:solidFill>
                <a:latin typeface="Calibri"/>
                <a:ea typeface="Calibri"/>
                <a:cs typeface="Calibri"/>
                <a:sym typeface="Calibri"/>
              </a:rPr>
              <a:t>1.7.2013</a:t>
            </a:r>
            <a:endParaRPr/>
          </a:p>
        </p:txBody>
      </p:sp>
      <p:sp>
        <p:nvSpPr>
          <p:cNvPr id="151" name="Google Shape;151;g3f54bac1f97_0_0:notes"/>
          <p:cNvSpPr>
            <a:spLocks noGrp="1" noRot="1" noChangeAspect="1"/>
          </p:cNvSpPr>
          <p:nvPr>
            <p:ph type="sldImg" idx="3"/>
          </p:nvPr>
        </p:nvSpPr>
        <p:spPr>
          <a:xfrm>
            <a:off x="2290763" y="512763"/>
            <a:ext cx="4562475" cy="2566987"/>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52" name="Google Shape;152;g3f54bac1f97_0_0:notes"/>
          <p:cNvSpPr txBox="1">
            <a:spLocks noGrp="1"/>
          </p:cNvSpPr>
          <p:nvPr>
            <p:ph type="body" idx="1"/>
          </p:nvPr>
        </p:nvSpPr>
        <p:spPr>
          <a:xfrm>
            <a:off x="914400" y="3251200"/>
            <a:ext cx="7315200" cy="30813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r>
              <a:rPr lang="en-US"/>
              <a:t>Speaker notes:The biopsychosocial model provides a theory which combines the biological, psychological, and social aspects of a person. The three domains, as mentioned above, are found to predict the mental health outcome together among the older population by Murniati et al. (2022). This argument forms the basis for the importance of taking a whole-person perspective to patient care and not just physical symptoms or a diagnosis.</a:t>
            </a:r>
            <a:endParaRPr/>
          </a:p>
        </p:txBody>
      </p:sp>
      <p:sp>
        <p:nvSpPr>
          <p:cNvPr id="153" name="Google Shape;153;g3f54bac1f97_0_0:notes"/>
          <p:cNvSpPr txBox="1">
            <a:spLocks noGrp="1"/>
          </p:cNvSpPr>
          <p:nvPr>
            <p:ph type="ftr" idx="11"/>
          </p:nvPr>
        </p:nvSpPr>
        <p:spPr>
          <a:xfrm>
            <a:off x="0" y="6502400"/>
            <a:ext cx="3962400" cy="341400"/>
          </a:xfrm>
          <a:prstGeom prst="rect">
            <a:avLst/>
          </a:prstGeom>
          <a:noFill/>
          <a:ln>
            <a:noFill/>
          </a:ln>
        </p:spPr>
        <p:txBody>
          <a:bodyPr spcFirstLastPara="1" wrap="square" lIns="91425" tIns="45700" rIns="91425" bIns="45700" anchor="b" anchorCtr="0">
            <a:noAutofit/>
          </a:bodyPr>
          <a:lstStyle/>
          <a:p>
            <a:pPr marL="0" lvl="0" indent="0" algn="l" rtl="0">
              <a:lnSpc>
                <a:spcPct val="100000"/>
              </a:lnSpc>
              <a:spcBef>
                <a:spcPts val="0"/>
              </a:spcBef>
              <a:spcAft>
                <a:spcPts val="0"/>
              </a:spcAft>
              <a:buSzPts val="1400"/>
              <a:buNone/>
            </a:pPr>
            <a:endParaRPr sz="1200" b="0" i="0" u="none" strike="noStrike" cap="none">
              <a:solidFill>
                <a:schemeClr val="dk1"/>
              </a:solidFill>
              <a:latin typeface="Calibri"/>
              <a:ea typeface="Calibri"/>
              <a:cs typeface="Calibri"/>
              <a:sym typeface="Calibri"/>
            </a:endParaRPr>
          </a:p>
        </p:txBody>
      </p:sp>
      <p:sp>
        <p:nvSpPr>
          <p:cNvPr id="154" name="Google Shape;154;g3f54bac1f97_0_0:notes"/>
          <p:cNvSpPr txBox="1">
            <a:spLocks noGrp="1"/>
          </p:cNvSpPr>
          <p:nvPr>
            <p:ph type="sldNum" idx="12"/>
          </p:nvPr>
        </p:nvSpPr>
        <p:spPr>
          <a:xfrm>
            <a:off x="5180013" y="6502400"/>
            <a:ext cx="3962400" cy="341400"/>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200"/>
              <a:buNone/>
            </a:pPr>
            <a:r>
              <a:rPr lang="en-US" sz="1200" b="0" i="0" u="none" strike="noStrike" cap="none">
                <a:solidFill>
                  <a:schemeClr val="dk1"/>
                </a:solidFill>
                <a:latin typeface="Calibri"/>
                <a:ea typeface="Calibri"/>
                <a:cs typeface="Calibri"/>
                <a:sym typeface="Calibri"/>
              </a:rPr>
              <a:t>‹#›</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9"/>
        <p:cNvGrpSpPr/>
        <p:nvPr/>
      </p:nvGrpSpPr>
      <p:grpSpPr>
        <a:xfrm>
          <a:off x="0" y="0"/>
          <a:ext cx="0" cy="0"/>
          <a:chOff x="0" y="0"/>
          <a:chExt cx="0" cy="0"/>
        </a:xfrm>
      </p:grpSpPr>
      <p:sp>
        <p:nvSpPr>
          <p:cNvPr id="160" name="Google Shape;160;g3f54bac1f97_0_10:notes"/>
          <p:cNvSpPr txBox="1">
            <a:spLocks noGrp="1"/>
          </p:cNvSpPr>
          <p:nvPr>
            <p:ph type="hdr" idx="2"/>
          </p:nvPr>
        </p:nvSpPr>
        <p:spPr>
          <a:xfrm>
            <a:off x="0" y="0"/>
            <a:ext cx="3962400" cy="3429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sz="1200" b="0" i="0" u="none" strike="noStrike" cap="none">
              <a:solidFill>
                <a:schemeClr val="dk1"/>
              </a:solidFill>
              <a:latin typeface="Calibri"/>
              <a:ea typeface="Calibri"/>
              <a:cs typeface="Calibri"/>
              <a:sym typeface="Calibri"/>
            </a:endParaRPr>
          </a:p>
        </p:txBody>
      </p:sp>
      <p:sp>
        <p:nvSpPr>
          <p:cNvPr id="161" name="Google Shape;161;g3f54bac1f97_0_10:notes"/>
          <p:cNvSpPr txBox="1">
            <a:spLocks noGrp="1"/>
          </p:cNvSpPr>
          <p:nvPr>
            <p:ph type="dt" idx="10"/>
          </p:nvPr>
        </p:nvSpPr>
        <p:spPr>
          <a:xfrm>
            <a:off x="5180013" y="0"/>
            <a:ext cx="3962400" cy="342900"/>
          </a:xfrm>
          <a:prstGeom prst="rect">
            <a:avLst/>
          </a:prstGeom>
          <a:noFill/>
          <a:ln>
            <a:noFill/>
          </a:ln>
        </p:spPr>
        <p:txBody>
          <a:bodyPr spcFirstLastPara="1" wrap="square" lIns="91425" tIns="45700" rIns="91425" bIns="45700" anchor="t" anchorCtr="0">
            <a:noAutofit/>
          </a:bodyPr>
          <a:lstStyle/>
          <a:p>
            <a:pPr marL="0" lvl="0" indent="0" algn="r" rtl="0">
              <a:lnSpc>
                <a:spcPct val="100000"/>
              </a:lnSpc>
              <a:spcBef>
                <a:spcPts val="0"/>
              </a:spcBef>
              <a:spcAft>
                <a:spcPts val="0"/>
              </a:spcAft>
              <a:buSzPts val="1400"/>
              <a:buNone/>
            </a:pPr>
            <a:r>
              <a:rPr lang="en-US" sz="1200" b="0" i="0" u="none" strike="noStrike" cap="none">
                <a:solidFill>
                  <a:schemeClr val="dk1"/>
                </a:solidFill>
                <a:latin typeface="Calibri"/>
                <a:ea typeface="Calibri"/>
                <a:cs typeface="Calibri"/>
                <a:sym typeface="Calibri"/>
              </a:rPr>
              <a:t>1.7.2013</a:t>
            </a:r>
            <a:endParaRPr/>
          </a:p>
        </p:txBody>
      </p:sp>
      <p:sp>
        <p:nvSpPr>
          <p:cNvPr id="162" name="Google Shape;162;g3f54bac1f97_0_10:notes"/>
          <p:cNvSpPr>
            <a:spLocks noGrp="1" noRot="1" noChangeAspect="1"/>
          </p:cNvSpPr>
          <p:nvPr>
            <p:ph type="sldImg" idx="3"/>
          </p:nvPr>
        </p:nvSpPr>
        <p:spPr>
          <a:xfrm>
            <a:off x="2290763" y="512763"/>
            <a:ext cx="4562475" cy="2566987"/>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63" name="Google Shape;163;g3f54bac1f97_0_10:notes"/>
          <p:cNvSpPr txBox="1">
            <a:spLocks noGrp="1"/>
          </p:cNvSpPr>
          <p:nvPr>
            <p:ph type="body" idx="1"/>
          </p:nvPr>
        </p:nvSpPr>
        <p:spPr>
          <a:xfrm>
            <a:off x="914400" y="3251200"/>
            <a:ext cx="7315200" cy="30813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r>
              <a:rPr lang="en-US"/>
              <a:t>Holistic health delivery is made possible through supportive health policy frameworks such as preventive screening and mental health parity. Durrani et al. (2025) note universal coverage as one key component to equitable governance, in a comparison between Pakistan and Canada. Good governance is about ensuring accountability, and linking out with clear links from broad policy aims to consistent, actionable frontline implementation</a:t>
            </a:r>
            <a:endParaRPr/>
          </a:p>
        </p:txBody>
      </p:sp>
      <p:sp>
        <p:nvSpPr>
          <p:cNvPr id="164" name="Google Shape;164;g3f54bac1f97_0_10:notes"/>
          <p:cNvSpPr txBox="1">
            <a:spLocks noGrp="1"/>
          </p:cNvSpPr>
          <p:nvPr>
            <p:ph type="ftr" idx="11"/>
          </p:nvPr>
        </p:nvSpPr>
        <p:spPr>
          <a:xfrm>
            <a:off x="0" y="6502400"/>
            <a:ext cx="3962400" cy="341400"/>
          </a:xfrm>
          <a:prstGeom prst="rect">
            <a:avLst/>
          </a:prstGeom>
          <a:noFill/>
          <a:ln>
            <a:noFill/>
          </a:ln>
        </p:spPr>
        <p:txBody>
          <a:bodyPr spcFirstLastPara="1" wrap="square" lIns="91425" tIns="45700" rIns="91425" bIns="45700" anchor="b" anchorCtr="0">
            <a:noAutofit/>
          </a:bodyPr>
          <a:lstStyle/>
          <a:p>
            <a:pPr marL="0" lvl="0" indent="0" algn="l" rtl="0">
              <a:lnSpc>
                <a:spcPct val="100000"/>
              </a:lnSpc>
              <a:spcBef>
                <a:spcPts val="0"/>
              </a:spcBef>
              <a:spcAft>
                <a:spcPts val="0"/>
              </a:spcAft>
              <a:buSzPts val="1400"/>
              <a:buNone/>
            </a:pPr>
            <a:endParaRPr sz="1200" b="0" i="0" u="none" strike="noStrike" cap="none">
              <a:solidFill>
                <a:schemeClr val="dk1"/>
              </a:solidFill>
              <a:latin typeface="Calibri"/>
              <a:ea typeface="Calibri"/>
              <a:cs typeface="Calibri"/>
              <a:sym typeface="Calibri"/>
            </a:endParaRPr>
          </a:p>
        </p:txBody>
      </p:sp>
      <p:sp>
        <p:nvSpPr>
          <p:cNvPr id="165" name="Google Shape;165;g3f54bac1f97_0_10:notes"/>
          <p:cNvSpPr txBox="1">
            <a:spLocks noGrp="1"/>
          </p:cNvSpPr>
          <p:nvPr>
            <p:ph type="sldNum" idx="12"/>
          </p:nvPr>
        </p:nvSpPr>
        <p:spPr>
          <a:xfrm>
            <a:off x="5180013" y="6502400"/>
            <a:ext cx="3962400" cy="341400"/>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200"/>
              <a:buNone/>
            </a:pPr>
            <a:r>
              <a:rPr lang="en-US" sz="1200" b="0" i="0" u="none" strike="noStrike" cap="none">
                <a:solidFill>
                  <a:schemeClr val="dk1"/>
                </a:solidFill>
                <a:latin typeface="Calibri"/>
                <a:ea typeface="Calibri"/>
                <a:cs typeface="Calibri"/>
                <a:sym typeface="Calibri"/>
              </a:rPr>
              <a:t>‹#›</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0"/>
        <p:cNvGrpSpPr/>
        <p:nvPr/>
      </p:nvGrpSpPr>
      <p:grpSpPr>
        <a:xfrm>
          <a:off x="0" y="0"/>
          <a:ext cx="0" cy="0"/>
          <a:chOff x="0" y="0"/>
          <a:chExt cx="0" cy="0"/>
        </a:xfrm>
      </p:grpSpPr>
      <p:sp>
        <p:nvSpPr>
          <p:cNvPr id="171" name="Google Shape;171;g3f54bac1f97_0_20:notes"/>
          <p:cNvSpPr txBox="1">
            <a:spLocks noGrp="1"/>
          </p:cNvSpPr>
          <p:nvPr>
            <p:ph type="hdr" idx="2"/>
          </p:nvPr>
        </p:nvSpPr>
        <p:spPr>
          <a:xfrm>
            <a:off x="0" y="0"/>
            <a:ext cx="3962400" cy="3429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sz="1200" b="0" i="0" u="none" strike="noStrike" cap="none">
              <a:solidFill>
                <a:schemeClr val="dk1"/>
              </a:solidFill>
              <a:latin typeface="Calibri"/>
              <a:ea typeface="Calibri"/>
              <a:cs typeface="Calibri"/>
              <a:sym typeface="Calibri"/>
            </a:endParaRPr>
          </a:p>
        </p:txBody>
      </p:sp>
      <p:sp>
        <p:nvSpPr>
          <p:cNvPr id="172" name="Google Shape;172;g3f54bac1f97_0_20:notes"/>
          <p:cNvSpPr txBox="1">
            <a:spLocks noGrp="1"/>
          </p:cNvSpPr>
          <p:nvPr>
            <p:ph type="dt" idx="10"/>
          </p:nvPr>
        </p:nvSpPr>
        <p:spPr>
          <a:xfrm>
            <a:off x="5180013" y="0"/>
            <a:ext cx="3962400" cy="342900"/>
          </a:xfrm>
          <a:prstGeom prst="rect">
            <a:avLst/>
          </a:prstGeom>
          <a:noFill/>
          <a:ln>
            <a:noFill/>
          </a:ln>
        </p:spPr>
        <p:txBody>
          <a:bodyPr spcFirstLastPara="1" wrap="square" lIns="91425" tIns="45700" rIns="91425" bIns="45700" anchor="t" anchorCtr="0">
            <a:noAutofit/>
          </a:bodyPr>
          <a:lstStyle/>
          <a:p>
            <a:pPr marL="0" lvl="0" indent="0" algn="r" rtl="0">
              <a:lnSpc>
                <a:spcPct val="100000"/>
              </a:lnSpc>
              <a:spcBef>
                <a:spcPts val="0"/>
              </a:spcBef>
              <a:spcAft>
                <a:spcPts val="0"/>
              </a:spcAft>
              <a:buSzPts val="1400"/>
              <a:buNone/>
            </a:pPr>
            <a:r>
              <a:rPr lang="en-US" sz="1200" b="0" i="0" u="none" strike="noStrike" cap="none">
                <a:solidFill>
                  <a:schemeClr val="dk1"/>
                </a:solidFill>
                <a:latin typeface="Calibri"/>
                <a:ea typeface="Calibri"/>
                <a:cs typeface="Calibri"/>
                <a:sym typeface="Calibri"/>
              </a:rPr>
              <a:t>1.7.2013</a:t>
            </a:r>
            <a:endParaRPr/>
          </a:p>
        </p:txBody>
      </p:sp>
      <p:sp>
        <p:nvSpPr>
          <p:cNvPr id="173" name="Google Shape;173;g3f54bac1f97_0_20:notes"/>
          <p:cNvSpPr>
            <a:spLocks noGrp="1" noRot="1" noChangeAspect="1"/>
          </p:cNvSpPr>
          <p:nvPr>
            <p:ph type="sldImg" idx="3"/>
          </p:nvPr>
        </p:nvSpPr>
        <p:spPr>
          <a:xfrm>
            <a:off x="2290763" y="512763"/>
            <a:ext cx="4562475" cy="2566987"/>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74" name="Google Shape;174;g3f54bac1f97_0_20:notes"/>
          <p:cNvSpPr txBox="1">
            <a:spLocks noGrp="1"/>
          </p:cNvSpPr>
          <p:nvPr>
            <p:ph type="body" idx="1"/>
          </p:nvPr>
        </p:nvSpPr>
        <p:spPr>
          <a:xfrm>
            <a:off x="914400" y="3251200"/>
            <a:ext cx="7315200" cy="30813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r>
              <a:rPr lang="en-US"/>
              <a:t>It is good to have intentions but stands that a holistic policy’s cause faces regulatory and funding challenges. Van Dijk et al., (2023) revealed that not enough time, training and unclear role perceptions are the reasons physiotherapists have a difficult time with applying relevant biopsychosocial approaches. Removing these barriers will need linking of funding flows and better direction and investment in workforce skills.</a:t>
            </a:r>
            <a:endParaRPr/>
          </a:p>
        </p:txBody>
      </p:sp>
      <p:sp>
        <p:nvSpPr>
          <p:cNvPr id="175" name="Google Shape;175;g3f54bac1f97_0_20:notes"/>
          <p:cNvSpPr txBox="1">
            <a:spLocks noGrp="1"/>
          </p:cNvSpPr>
          <p:nvPr>
            <p:ph type="ftr" idx="11"/>
          </p:nvPr>
        </p:nvSpPr>
        <p:spPr>
          <a:xfrm>
            <a:off x="0" y="6502400"/>
            <a:ext cx="3962400" cy="341400"/>
          </a:xfrm>
          <a:prstGeom prst="rect">
            <a:avLst/>
          </a:prstGeom>
          <a:noFill/>
          <a:ln>
            <a:noFill/>
          </a:ln>
        </p:spPr>
        <p:txBody>
          <a:bodyPr spcFirstLastPara="1" wrap="square" lIns="91425" tIns="45700" rIns="91425" bIns="45700" anchor="b" anchorCtr="0">
            <a:noAutofit/>
          </a:bodyPr>
          <a:lstStyle/>
          <a:p>
            <a:pPr marL="0" lvl="0" indent="0" algn="l" rtl="0">
              <a:lnSpc>
                <a:spcPct val="100000"/>
              </a:lnSpc>
              <a:spcBef>
                <a:spcPts val="0"/>
              </a:spcBef>
              <a:spcAft>
                <a:spcPts val="0"/>
              </a:spcAft>
              <a:buSzPts val="1400"/>
              <a:buNone/>
            </a:pPr>
            <a:endParaRPr sz="1200" b="0" i="0" u="none" strike="noStrike" cap="none">
              <a:solidFill>
                <a:schemeClr val="dk1"/>
              </a:solidFill>
              <a:latin typeface="Calibri"/>
              <a:ea typeface="Calibri"/>
              <a:cs typeface="Calibri"/>
              <a:sym typeface="Calibri"/>
            </a:endParaRPr>
          </a:p>
        </p:txBody>
      </p:sp>
      <p:sp>
        <p:nvSpPr>
          <p:cNvPr id="176" name="Google Shape;176;g3f54bac1f97_0_20:notes"/>
          <p:cNvSpPr txBox="1">
            <a:spLocks noGrp="1"/>
          </p:cNvSpPr>
          <p:nvPr>
            <p:ph type="sldNum" idx="12"/>
          </p:nvPr>
        </p:nvSpPr>
        <p:spPr>
          <a:xfrm>
            <a:off x="5180013" y="6502400"/>
            <a:ext cx="3962400" cy="341400"/>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200"/>
              <a:buNone/>
            </a:pPr>
            <a:r>
              <a:rPr lang="en-US" sz="1200" b="0" i="0" u="none" strike="noStrike" cap="none">
                <a:solidFill>
                  <a:schemeClr val="dk1"/>
                </a:solidFill>
                <a:latin typeface="Calibri"/>
                <a:ea typeface="Calibri"/>
                <a:cs typeface="Calibri"/>
                <a:sym typeface="Calibri"/>
              </a:rPr>
              <a:t>‹#›</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1"/>
        <p:cNvGrpSpPr/>
        <p:nvPr/>
      </p:nvGrpSpPr>
      <p:grpSpPr>
        <a:xfrm>
          <a:off x="0" y="0"/>
          <a:ext cx="0" cy="0"/>
          <a:chOff x="0" y="0"/>
          <a:chExt cx="0" cy="0"/>
        </a:xfrm>
      </p:grpSpPr>
      <p:sp>
        <p:nvSpPr>
          <p:cNvPr id="182" name="Google Shape;182;g3f54bac1f97_0_30:notes"/>
          <p:cNvSpPr txBox="1">
            <a:spLocks noGrp="1"/>
          </p:cNvSpPr>
          <p:nvPr>
            <p:ph type="hdr" idx="2"/>
          </p:nvPr>
        </p:nvSpPr>
        <p:spPr>
          <a:xfrm>
            <a:off x="0" y="0"/>
            <a:ext cx="3962400" cy="3429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sz="1200" b="0" i="0" u="none" strike="noStrike" cap="none">
              <a:solidFill>
                <a:schemeClr val="dk1"/>
              </a:solidFill>
              <a:latin typeface="Calibri"/>
              <a:ea typeface="Calibri"/>
              <a:cs typeface="Calibri"/>
              <a:sym typeface="Calibri"/>
            </a:endParaRPr>
          </a:p>
        </p:txBody>
      </p:sp>
      <p:sp>
        <p:nvSpPr>
          <p:cNvPr id="183" name="Google Shape;183;g3f54bac1f97_0_30:notes"/>
          <p:cNvSpPr txBox="1">
            <a:spLocks noGrp="1"/>
          </p:cNvSpPr>
          <p:nvPr>
            <p:ph type="dt" idx="10"/>
          </p:nvPr>
        </p:nvSpPr>
        <p:spPr>
          <a:xfrm>
            <a:off x="5180013" y="0"/>
            <a:ext cx="3962400" cy="342900"/>
          </a:xfrm>
          <a:prstGeom prst="rect">
            <a:avLst/>
          </a:prstGeom>
          <a:noFill/>
          <a:ln>
            <a:noFill/>
          </a:ln>
        </p:spPr>
        <p:txBody>
          <a:bodyPr spcFirstLastPara="1" wrap="square" lIns="91425" tIns="45700" rIns="91425" bIns="45700" anchor="t" anchorCtr="0">
            <a:noAutofit/>
          </a:bodyPr>
          <a:lstStyle/>
          <a:p>
            <a:pPr marL="0" lvl="0" indent="0" algn="r" rtl="0">
              <a:lnSpc>
                <a:spcPct val="100000"/>
              </a:lnSpc>
              <a:spcBef>
                <a:spcPts val="0"/>
              </a:spcBef>
              <a:spcAft>
                <a:spcPts val="0"/>
              </a:spcAft>
              <a:buSzPts val="1400"/>
              <a:buNone/>
            </a:pPr>
            <a:r>
              <a:rPr lang="en-US" sz="1200" b="0" i="0" u="none" strike="noStrike" cap="none">
                <a:solidFill>
                  <a:schemeClr val="dk1"/>
                </a:solidFill>
                <a:latin typeface="Calibri"/>
                <a:ea typeface="Calibri"/>
                <a:cs typeface="Calibri"/>
                <a:sym typeface="Calibri"/>
              </a:rPr>
              <a:t>1.7.2013</a:t>
            </a:r>
            <a:endParaRPr/>
          </a:p>
        </p:txBody>
      </p:sp>
      <p:sp>
        <p:nvSpPr>
          <p:cNvPr id="184" name="Google Shape;184;g3f54bac1f97_0_30:notes"/>
          <p:cNvSpPr>
            <a:spLocks noGrp="1" noRot="1" noChangeAspect="1"/>
          </p:cNvSpPr>
          <p:nvPr>
            <p:ph type="sldImg" idx="3"/>
          </p:nvPr>
        </p:nvSpPr>
        <p:spPr>
          <a:xfrm>
            <a:off x="2290763" y="512763"/>
            <a:ext cx="4562475" cy="2566987"/>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85" name="Google Shape;185;g3f54bac1f97_0_30:notes"/>
          <p:cNvSpPr txBox="1">
            <a:spLocks noGrp="1"/>
          </p:cNvSpPr>
          <p:nvPr>
            <p:ph type="body" idx="1"/>
          </p:nvPr>
        </p:nvSpPr>
        <p:spPr>
          <a:xfrm>
            <a:off x="914400" y="3251200"/>
            <a:ext cx="7315200" cy="30813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r>
              <a:rPr lang="en-US"/>
              <a:t>This is an emerging trend toward “wellness programs,” community outreach and telehealth in service delivery. Giansanti (2024) chronicles growth of digital healthcare and telehealth, especially spurred by a pandemic and now AI, connected people, data, and more. Reach is also provided through community-based programs, bringing integrated services closer to the people’s normal life.</a:t>
            </a:r>
            <a:endParaRPr/>
          </a:p>
        </p:txBody>
      </p:sp>
      <p:sp>
        <p:nvSpPr>
          <p:cNvPr id="186" name="Google Shape;186;g3f54bac1f97_0_30:notes"/>
          <p:cNvSpPr txBox="1">
            <a:spLocks noGrp="1"/>
          </p:cNvSpPr>
          <p:nvPr>
            <p:ph type="ftr" idx="11"/>
          </p:nvPr>
        </p:nvSpPr>
        <p:spPr>
          <a:xfrm>
            <a:off x="0" y="6502400"/>
            <a:ext cx="3962400" cy="341400"/>
          </a:xfrm>
          <a:prstGeom prst="rect">
            <a:avLst/>
          </a:prstGeom>
          <a:noFill/>
          <a:ln>
            <a:noFill/>
          </a:ln>
        </p:spPr>
        <p:txBody>
          <a:bodyPr spcFirstLastPara="1" wrap="square" lIns="91425" tIns="45700" rIns="91425" bIns="45700" anchor="b" anchorCtr="0">
            <a:noAutofit/>
          </a:bodyPr>
          <a:lstStyle/>
          <a:p>
            <a:pPr marL="0" lvl="0" indent="0" algn="l" rtl="0">
              <a:lnSpc>
                <a:spcPct val="100000"/>
              </a:lnSpc>
              <a:spcBef>
                <a:spcPts val="0"/>
              </a:spcBef>
              <a:spcAft>
                <a:spcPts val="0"/>
              </a:spcAft>
              <a:buSzPts val="1400"/>
              <a:buNone/>
            </a:pPr>
            <a:endParaRPr sz="1200" b="0" i="0" u="none" strike="noStrike" cap="none">
              <a:solidFill>
                <a:schemeClr val="dk1"/>
              </a:solidFill>
              <a:latin typeface="Calibri"/>
              <a:ea typeface="Calibri"/>
              <a:cs typeface="Calibri"/>
              <a:sym typeface="Calibri"/>
            </a:endParaRPr>
          </a:p>
        </p:txBody>
      </p:sp>
      <p:sp>
        <p:nvSpPr>
          <p:cNvPr id="187" name="Google Shape;187;g3f54bac1f97_0_30:notes"/>
          <p:cNvSpPr txBox="1">
            <a:spLocks noGrp="1"/>
          </p:cNvSpPr>
          <p:nvPr>
            <p:ph type="sldNum" idx="12"/>
          </p:nvPr>
        </p:nvSpPr>
        <p:spPr>
          <a:xfrm>
            <a:off x="5180013" y="6502400"/>
            <a:ext cx="3962400" cy="341400"/>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200"/>
              <a:buNone/>
            </a:pPr>
            <a:r>
              <a:rPr lang="en-US" sz="1200" b="0" i="0" u="none" strike="noStrike" cap="none">
                <a:solidFill>
                  <a:schemeClr val="dk1"/>
                </a:solidFill>
                <a:latin typeface="Calibri"/>
                <a:ea typeface="Calibri"/>
                <a:cs typeface="Calibri"/>
                <a:sym typeface="Calibri"/>
              </a:rPr>
              <a:t>‹#›</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2"/>
        <p:cNvGrpSpPr/>
        <p:nvPr/>
      </p:nvGrpSpPr>
      <p:grpSpPr>
        <a:xfrm>
          <a:off x="0" y="0"/>
          <a:ext cx="0" cy="0"/>
          <a:chOff x="0" y="0"/>
          <a:chExt cx="0" cy="0"/>
        </a:xfrm>
      </p:grpSpPr>
      <p:sp>
        <p:nvSpPr>
          <p:cNvPr id="193" name="Google Shape;193;g3f54bac1f97_0_40:notes"/>
          <p:cNvSpPr txBox="1">
            <a:spLocks noGrp="1"/>
          </p:cNvSpPr>
          <p:nvPr>
            <p:ph type="hdr" idx="2"/>
          </p:nvPr>
        </p:nvSpPr>
        <p:spPr>
          <a:xfrm>
            <a:off x="0" y="0"/>
            <a:ext cx="3962400" cy="3429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sz="1200" b="0" i="0" u="none" strike="noStrike" cap="none">
              <a:solidFill>
                <a:schemeClr val="dk1"/>
              </a:solidFill>
              <a:latin typeface="Calibri"/>
              <a:ea typeface="Calibri"/>
              <a:cs typeface="Calibri"/>
              <a:sym typeface="Calibri"/>
            </a:endParaRPr>
          </a:p>
        </p:txBody>
      </p:sp>
      <p:sp>
        <p:nvSpPr>
          <p:cNvPr id="194" name="Google Shape;194;g3f54bac1f97_0_40:notes"/>
          <p:cNvSpPr txBox="1">
            <a:spLocks noGrp="1"/>
          </p:cNvSpPr>
          <p:nvPr>
            <p:ph type="dt" idx="10"/>
          </p:nvPr>
        </p:nvSpPr>
        <p:spPr>
          <a:xfrm>
            <a:off x="5180013" y="0"/>
            <a:ext cx="3962400" cy="342900"/>
          </a:xfrm>
          <a:prstGeom prst="rect">
            <a:avLst/>
          </a:prstGeom>
          <a:noFill/>
          <a:ln>
            <a:noFill/>
          </a:ln>
        </p:spPr>
        <p:txBody>
          <a:bodyPr spcFirstLastPara="1" wrap="square" lIns="91425" tIns="45700" rIns="91425" bIns="45700" anchor="t" anchorCtr="0">
            <a:noAutofit/>
          </a:bodyPr>
          <a:lstStyle/>
          <a:p>
            <a:pPr marL="0" lvl="0" indent="0" algn="r" rtl="0">
              <a:lnSpc>
                <a:spcPct val="100000"/>
              </a:lnSpc>
              <a:spcBef>
                <a:spcPts val="0"/>
              </a:spcBef>
              <a:spcAft>
                <a:spcPts val="0"/>
              </a:spcAft>
              <a:buSzPts val="1400"/>
              <a:buNone/>
            </a:pPr>
            <a:r>
              <a:rPr lang="en-US" sz="1200" b="0" i="0" u="none" strike="noStrike" cap="none">
                <a:solidFill>
                  <a:schemeClr val="dk1"/>
                </a:solidFill>
                <a:latin typeface="Calibri"/>
                <a:ea typeface="Calibri"/>
                <a:cs typeface="Calibri"/>
                <a:sym typeface="Calibri"/>
              </a:rPr>
              <a:t>1.7.2013</a:t>
            </a:r>
            <a:endParaRPr/>
          </a:p>
        </p:txBody>
      </p:sp>
      <p:sp>
        <p:nvSpPr>
          <p:cNvPr id="195" name="Google Shape;195;g3f54bac1f97_0_40:notes"/>
          <p:cNvSpPr>
            <a:spLocks noGrp="1" noRot="1" noChangeAspect="1"/>
          </p:cNvSpPr>
          <p:nvPr>
            <p:ph type="sldImg" idx="3"/>
          </p:nvPr>
        </p:nvSpPr>
        <p:spPr>
          <a:xfrm>
            <a:off x="2290763" y="512763"/>
            <a:ext cx="4562475" cy="2566987"/>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96" name="Google Shape;196;g3f54bac1f97_0_40:notes"/>
          <p:cNvSpPr txBox="1">
            <a:spLocks noGrp="1"/>
          </p:cNvSpPr>
          <p:nvPr>
            <p:ph type="body" idx="1"/>
          </p:nvPr>
        </p:nvSpPr>
        <p:spPr>
          <a:xfrm>
            <a:off x="914400" y="3251200"/>
            <a:ext cx="7315200" cy="30813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r>
              <a:rPr lang="en-US"/>
              <a:t>Physiotherapy, psychology and social work are combined together in a holistic hospital: Around shared patient. Valverde-Martínez et al. (2023) demonstrate that telerehabilitation is an effective alternative to the effects of traditional rehabilitation for patients with persistent symptoms following COVID-19 infection. These case examples illustrate that, indeed, holistic technology-rich care delivery is indeed both effective and viable.</a:t>
            </a:r>
            <a:endParaRPr/>
          </a:p>
          <a:p>
            <a:pPr marL="0" lvl="0" indent="0" algn="l" rtl="0">
              <a:lnSpc>
                <a:spcPct val="100000"/>
              </a:lnSpc>
              <a:spcBef>
                <a:spcPts val="0"/>
              </a:spcBef>
              <a:spcAft>
                <a:spcPts val="0"/>
              </a:spcAft>
              <a:buSzPts val="1400"/>
              <a:buNone/>
            </a:pPr>
            <a:endParaRPr/>
          </a:p>
        </p:txBody>
      </p:sp>
      <p:sp>
        <p:nvSpPr>
          <p:cNvPr id="197" name="Google Shape;197;g3f54bac1f97_0_40:notes"/>
          <p:cNvSpPr txBox="1">
            <a:spLocks noGrp="1"/>
          </p:cNvSpPr>
          <p:nvPr>
            <p:ph type="ftr" idx="11"/>
          </p:nvPr>
        </p:nvSpPr>
        <p:spPr>
          <a:xfrm>
            <a:off x="0" y="6502400"/>
            <a:ext cx="3962400" cy="341400"/>
          </a:xfrm>
          <a:prstGeom prst="rect">
            <a:avLst/>
          </a:prstGeom>
          <a:noFill/>
          <a:ln>
            <a:noFill/>
          </a:ln>
        </p:spPr>
        <p:txBody>
          <a:bodyPr spcFirstLastPara="1" wrap="square" lIns="91425" tIns="45700" rIns="91425" bIns="45700" anchor="b" anchorCtr="0">
            <a:noAutofit/>
          </a:bodyPr>
          <a:lstStyle/>
          <a:p>
            <a:pPr marL="0" lvl="0" indent="0" algn="l" rtl="0">
              <a:lnSpc>
                <a:spcPct val="100000"/>
              </a:lnSpc>
              <a:spcBef>
                <a:spcPts val="0"/>
              </a:spcBef>
              <a:spcAft>
                <a:spcPts val="0"/>
              </a:spcAft>
              <a:buSzPts val="1400"/>
              <a:buNone/>
            </a:pPr>
            <a:endParaRPr sz="1200" b="0" i="0" u="none" strike="noStrike" cap="none">
              <a:solidFill>
                <a:schemeClr val="dk1"/>
              </a:solidFill>
              <a:latin typeface="Calibri"/>
              <a:ea typeface="Calibri"/>
              <a:cs typeface="Calibri"/>
              <a:sym typeface="Calibri"/>
            </a:endParaRPr>
          </a:p>
        </p:txBody>
      </p:sp>
      <p:sp>
        <p:nvSpPr>
          <p:cNvPr id="198" name="Google Shape;198;g3f54bac1f97_0_40:notes"/>
          <p:cNvSpPr txBox="1">
            <a:spLocks noGrp="1"/>
          </p:cNvSpPr>
          <p:nvPr>
            <p:ph type="sldNum" idx="12"/>
          </p:nvPr>
        </p:nvSpPr>
        <p:spPr>
          <a:xfrm>
            <a:off x="5180013" y="6502400"/>
            <a:ext cx="3962400" cy="341400"/>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200"/>
              <a:buNone/>
            </a:pPr>
            <a:r>
              <a:rPr lang="en-US" sz="1200" b="0" i="0" u="none" strike="noStrike" cap="none">
                <a:solidFill>
                  <a:schemeClr val="dk1"/>
                </a:solidFill>
                <a:latin typeface="Calibri"/>
                <a:ea typeface="Calibri"/>
                <a:cs typeface="Calibri"/>
                <a:sym typeface="Calibri"/>
              </a:rPr>
              <a:t>‹#›</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3"/>
        <p:cNvGrpSpPr/>
        <p:nvPr/>
      </p:nvGrpSpPr>
      <p:grpSpPr>
        <a:xfrm>
          <a:off x="0" y="0"/>
          <a:ext cx="0" cy="0"/>
          <a:chOff x="0" y="0"/>
          <a:chExt cx="0" cy="0"/>
        </a:xfrm>
      </p:grpSpPr>
      <p:sp>
        <p:nvSpPr>
          <p:cNvPr id="204" name="Google Shape;204;g3f54bac1f97_0_50:notes"/>
          <p:cNvSpPr txBox="1">
            <a:spLocks noGrp="1"/>
          </p:cNvSpPr>
          <p:nvPr>
            <p:ph type="hdr" idx="2"/>
          </p:nvPr>
        </p:nvSpPr>
        <p:spPr>
          <a:xfrm>
            <a:off x="0" y="0"/>
            <a:ext cx="3962400" cy="3429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sz="1200" b="0" i="0" u="none" strike="noStrike" cap="none">
              <a:solidFill>
                <a:schemeClr val="dk1"/>
              </a:solidFill>
              <a:latin typeface="Calibri"/>
              <a:ea typeface="Calibri"/>
              <a:cs typeface="Calibri"/>
              <a:sym typeface="Calibri"/>
            </a:endParaRPr>
          </a:p>
        </p:txBody>
      </p:sp>
      <p:sp>
        <p:nvSpPr>
          <p:cNvPr id="205" name="Google Shape;205;g3f54bac1f97_0_50:notes"/>
          <p:cNvSpPr txBox="1">
            <a:spLocks noGrp="1"/>
          </p:cNvSpPr>
          <p:nvPr>
            <p:ph type="dt" idx="10"/>
          </p:nvPr>
        </p:nvSpPr>
        <p:spPr>
          <a:xfrm>
            <a:off x="5180013" y="0"/>
            <a:ext cx="3962400" cy="342900"/>
          </a:xfrm>
          <a:prstGeom prst="rect">
            <a:avLst/>
          </a:prstGeom>
          <a:noFill/>
          <a:ln>
            <a:noFill/>
          </a:ln>
        </p:spPr>
        <p:txBody>
          <a:bodyPr spcFirstLastPara="1" wrap="square" lIns="91425" tIns="45700" rIns="91425" bIns="45700" anchor="t" anchorCtr="0">
            <a:noAutofit/>
          </a:bodyPr>
          <a:lstStyle/>
          <a:p>
            <a:pPr marL="0" lvl="0" indent="0" algn="r" rtl="0">
              <a:lnSpc>
                <a:spcPct val="100000"/>
              </a:lnSpc>
              <a:spcBef>
                <a:spcPts val="0"/>
              </a:spcBef>
              <a:spcAft>
                <a:spcPts val="0"/>
              </a:spcAft>
              <a:buSzPts val="1400"/>
              <a:buNone/>
            </a:pPr>
            <a:r>
              <a:rPr lang="en-US" sz="1200" b="0" i="0" u="none" strike="noStrike" cap="none">
                <a:solidFill>
                  <a:schemeClr val="dk1"/>
                </a:solidFill>
                <a:latin typeface="Calibri"/>
                <a:ea typeface="Calibri"/>
                <a:cs typeface="Calibri"/>
                <a:sym typeface="Calibri"/>
              </a:rPr>
              <a:t>1.7.2013</a:t>
            </a:r>
            <a:endParaRPr/>
          </a:p>
        </p:txBody>
      </p:sp>
      <p:sp>
        <p:nvSpPr>
          <p:cNvPr id="206" name="Google Shape;206;g3f54bac1f97_0_50:notes"/>
          <p:cNvSpPr>
            <a:spLocks noGrp="1" noRot="1" noChangeAspect="1"/>
          </p:cNvSpPr>
          <p:nvPr>
            <p:ph type="sldImg" idx="3"/>
          </p:nvPr>
        </p:nvSpPr>
        <p:spPr>
          <a:xfrm>
            <a:off x="2290763" y="512763"/>
            <a:ext cx="4562475" cy="2566987"/>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07" name="Google Shape;207;g3f54bac1f97_0_50:notes"/>
          <p:cNvSpPr txBox="1">
            <a:spLocks noGrp="1"/>
          </p:cNvSpPr>
          <p:nvPr>
            <p:ph type="body" idx="1"/>
          </p:nvPr>
        </p:nvSpPr>
        <p:spPr>
          <a:xfrm>
            <a:off x="914400" y="3251200"/>
            <a:ext cx="7315200" cy="30813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r>
              <a:rPr lang="en-US"/>
              <a:t>Speaker notes: At the population level, Public health programs aim to encourage healthy living and safe environments. Raimundo et al. (2024) conducted a study and analysed more than 100 different youth health-promotion programmes around the world, which resulted in evidence-based enhancements to wellbeing and health literacy. Continuing, carefully planned campaigns can help to change societies' attitudes, lowering preventable sickness rates and improving the quality of life for a long time.</a:t>
            </a:r>
            <a:endParaRPr/>
          </a:p>
        </p:txBody>
      </p:sp>
      <p:sp>
        <p:nvSpPr>
          <p:cNvPr id="208" name="Google Shape;208;g3f54bac1f97_0_50:notes"/>
          <p:cNvSpPr txBox="1">
            <a:spLocks noGrp="1"/>
          </p:cNvSpPr>
          <p:nvPr>
            <p:ph type="ftr" idx="11"/>
          </p:nvPr>
        </p:nvSpPr>
        <p:spPr>
          <a:xfrm>
            <a:off x="0" y="6502400"/>
            <a:ext cx="3962400" cy="341400"/>
          </a:xfrm>
          <a:prstGeom prst="rect">
            <a:avLst/>
          </a:prstGeom>
          <a:noFill/>
          <a:ln>
            <a:noFill/>
          </a:ln>
        </p:spPr>
        <p:txBody>
          <a:bodyPr spcFirstLastPara="1" wrap="square" lIns="91425" tIns="45700" rIns="91425" bIns="45700" anchor="b" anchorCtr="0">
            <a:noAutofit/>
          </a:bodyPr>
          <a:lstStyle/>
          <a:p>
            <a:pPr marL="0" lvl="0" indent="0" algn="l" rtl="0">
              <a:lnSpc>
                <a:spcPct val="100000"/>
              </a:lnSpc>
              <a:spcBef>
                <a:spcPts val="0"/>
              </a:spcBef>
              <a:spcAft>
                <a:spcPts val="0"/>
              </a:spcAft>
              <a:buSzPts val="1400"/>
              <a:buNone/>
            </a:pPr>
            <a:endParaRPr sz="1200" b="0" i="0" u="none" strike="noStrike" cap="none">
              <a:solidFill>
                <a:schemeClr val="dk1"/>
              </a:solidFill>
              <a:latin typeface="Calibri"/>
              <a:ea typeface="Calibri"/>
              <a:cs typeface="Calibri"/>
              <a:sym typeface="Calibri"/>
            </a:endParaRPr>
          </a:p>
        </p:txBody>
      </p:sp>
      <p:sp>
        <p:nvSpPr>
          <p:cNvPr id="209" name="Google Shape;209;g3f54bac1f97_0_50:notes"/>
          <p:cNvSpPr txBox="1">
            <a:spLocks noGrp="1"/>
          </p:cNvSpPr>
          <p:nvPr>
            <p:ph type="sldNum" idx="12"/>
          </p:nvPr>
        </p:nvSpPr>
        <p:spPr>
          <a:xfrm>
            <a:off x="5180013" y="6502400"/>
            <a:ext cx="3962400" cy="341400"/>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200"/>
              <a:buNone/>
            </a:pPr>
            <a:r>
              <a:rPr lang="en-US" sz="1200" b="0" i="0" u="none" strike="noStrike" cap="none">
                <a:solidFill>
                  <a:schemeClr val="dk1"/>
                </a:solidFill>
                <a:latin typeface="Calibri"/>
                <a:ea typeface="Calibri"/>
                <a:cs typeface="Calibri"/>
                <a:sym typeface="Calibri"/>
              </a:rPr>
              <a:t>‹#›</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4"/>
        <p:cNvGrpSpPr/>
        <p:nvPr/>
      </p:nvGrpSpPr>
      <p:grpSpPr>
        <a:xfrm>
          <a:off x="0" y="0"/>
          <a:ext cx="0" cy="0"/>
          <a:chOff x="0" y="0"/>
          <a:chExt cx="0" cy="0"/>
        </a:xfrm>
      </p:grpSpPr>
      <p:sp>
        <p:nvSpPr>
          <p:cNvPr id="215" name="Google Shape;215;g3f54bac1f97_0_70:notes"/>
          <p:cNvSpPr txBox="1">
            <a:spLocks noGrp="1"/>
          </p:cNvSpPr>
          <p:nvPr>
            <p:ph type="hdr" idx="2"/>
          </p:nvPr>
        </p:nvSpPr>
        <p:spPr>
          <a:xfrm>
            <a:off x="0" y="0"/>
            <a:ext cx="3962400" cy="3429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sz="1200" b="0" i="0" u="none" strike="noStrike" cap="none">
              <a:solidFill>
                <a:schemeClr val="dk1"/>
              </a:solidFill>
              <a:latin typeface="Calibri"/>
              <a:ea typeface="Calibri"/>
              <a:cs typeface="Calibri"/>
              <a:sym typeface="Calibri"/>
            </a:endParaRPr>
          </a:p>
        </p:txBody>
      </p:sp>
      <p:sp>
        <p:nvSpPr>
          <p:cNvPr id="216" name="Google Shape;216;g3f54bac1f97_0_70:notes"/>
          <p:cNvSpPr txBox="1">
            <a:spLocks noGrp="1"/>
          </p:cNvSpPr>
          <p:nvPr>
            <p:ph type="dt" idx="10"/>
          </p:nvPr>
        </p:nvSpPr>
        <p:spPr>
          <a:xfrm>
            <a:off x="5180013" y="0"/>
            <a:ext cx="3962400" cy="342900"/>
          </a:xfrm>
          <a:prstGeom prst="rect">
            <a:avLst/>
          </a:prstGeom>
          <a:noFill/>
          <a:ln>
            <a:noFill/>
          </a:ln>
        </p:spPr>
        <p:txBody>
          <a:bodyPr spcFirstLastPara="1" wrap="square" lIns="91425" tIns="45700" rIns="91425" bIns="45700" anchor="t" anchorCtr="0">
            <a:noAutofit/>
          </a:bodyPr>
          <a:lstStyle/>
          <a:p>
            <a:pPr marL="0" lvl="0" indent="0" algn="r" rtl="0">
              <a:lnSpc>
                <a:spcPct val="100000"/>
              </a:lnSpc>
              <a:spcBef>
                <a:spcPts val="0"/>
              </a:spcBef>
              <a:spcAft>
                <a:spcPts val="0"/>
              </a:spcAft>
              <a:buSzPts val="1400"/>
              <a:buNone/>
            </a:pPr>
            <a:r>
              <a:rPr lang="en-US" sz="1200" b="0" i="0" u="none" strike="noStrike" cap="none">
                <a:solidFill>
                  <a:schemeClr val="dk1"/>
                </a:solidFill>
                <a:latin typeface="Calibri"/>
                <a:ea typeface="Calibri"/>
                <a:cs typeface="Calibri"/>
                <a:sym typeface="Calibri"/>
              </a:rPr>
              <a:t>1.7.2013</a:t>
            </a:r>
            <a:endParaRPr/>
          </a:p>
        </p:txBody>
      </p:sp>
      <p:sp>
        <p:nvSpPr>
          <p:cNvPr id="217" name="Google Shape;217;g3f54bac1f97_0_70:notes"/>
          <p:cNvSpPr>
            <a:spLocks noGrp="1" noRot="1" noChangeAspect="1"/>
          </p:cNvSpPr>
          <p:nvPr>
            <p:ph type="sldImg" idx="3"/>
          </p:nvPr>
        </p:nvSpPr>
        <p:spPr>
          <a:xfrm>
            <a:off x="2290763" y="512763"/>
            <a:ext cx="4562475" cy="2566987"/>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18" name="Google Shape;218;g3f54bac1f97_0_70:notes"/>
          <p:cNvSpPr txBox="1">
            <a:spLocks noGrp="1"/>
          </p:cNvSpPr>
          <p:nvPr>
            <p:ph type="body" idx="1"/>
          </p:nvPr>
        </p:nvSpPr>
        <p:spPr>
          <a:xfrm>
            <a:off x="914400" y="3251200"/>
            <a:ext cx="7315200" cy="30813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r>
              <a:rPr lang="en-US"/>
              <a:t>Notes: There is continued variation in access to healthcare by regions, income level, and demographic group around the world. The study by Shaltynov et al. (2025) uncovered high inequality in the level and geographic distribution of health infrastructure and health staff in Kazakhstan, over the years 2002 to 2023, by applying Gini coefficients. This evidence demonstrates the negative impact on the attainment of Universal Health Coverage and other Sustainable Development Futures when access is unequal.</a:t>
            </a:r>
            <a:endParaRPr/>
          </a:p>
        </p:txBody>
      </p:sp>
      <p:sp>
        <p:nvSpPr>
          <p:cNvPr id="219" name="Google Shape;219;g3f54bac1f97_0_70:notes"/>
          <p:cNvSpPr txBox="1">
            <a:spLocks noGrp="1"/>
          </p:cNvSpPr>
          <p:nvPr>
            <p:ph type="ftr" idx="11"/>
          </p:nvPr>
        </p:nvSpPr>
        <p:spPr>
          <a:xfrm>
            <a:off x="0" y="6502400"/>
            <a:ext cx="3962400" cy="341400"/>
          </a:xfrm>
          <a:prstGeom prst="rect">
            <a:avLst/>
          </a:prstGeom>
          <a:noFill/>
          <a:ln>
            <a:noFill/>
          </a:ln>
        </p:spPr>
        <p:txBody>
          <a:bodyPr spcFirstLastPara="1" wrap="square" lIns="91425" tIns="45700" rIns="91425" bIns="45700" anchor="b" anchorCtr="0">
            <a:noAutofit/>
          </a:bodyPr>
          <a:lstStyle/>
          <a:p>
            <a:pPr marL="0" lvl="0" indent="0" algn="l" rtl="0">
              <a:lnSpc>
                <a:spcPct val="100000"/>
              </a:lnSpc>
              <a:spcBef>
                <a:spcPts val="0"/>
              </a:spcBef>
              <a:spcAft>
                <a:spcPts val="0"/>
              </a:spcAft>
              <a:buSzPts val="1400"/>
              <a:buNone/>
            </a:pPr>
            <a:endParaRPr sz="1200" b="0" i="0" u="none" strike="noStrike" cap="none">
              <a:solidFill>
                <a:schemeClr val="dk1"/>
              </a:solidFill>
              <a:latin typeface="Calibri"/>
              <a:ea typeface="Calibri"/>
              <a:cs typeface="Calibri"/>
              <a:sym typeface="Calibri"/>
            </a:endParaRPr>
          </a:p>
        </p:txBody>
      </p:sp>
      <p:sp>
        <p:nvSpPr>
          <p:cNvPr id="220" name="Google Shape;220;g3f54bac1f97_0_70:notes"/>
          <p:cNvSpPr txBox="1">
            <a:spLocks noGrp="1"/>
          </p:cNvSpPr>
          <p:nvPr>
            <p:ph type="sldNum" idx="12"/>
          </p:nvPr>
        </p:nvSpPr>
        <p:spPr>
          <a:xfrm>
            <a:off x="5180013" y="6502400"/>
            <a:ext cx="3962400" cy="341400"/>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200"/>
              <a:buNone/>
            </a:pPr>
            <a:r>
              <a:rPr lang="en-US" sz="1200" b="0" i="0" u="none" strike="noStrike" cap="none">
                <a:solidFill>
                  <a:schemeClr val="dk1"/>
                </a:solidFill>
                <a:latin typeface="Calibri"/>
                <a:ea typeface="Calibri"/>
                <a:cs typeface="Calibri"/>
                <a:sym typeface="Calibri"/>
              </a:rPr>
              <a:t>‹#›</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5"/>
        <p:cNvGrpSpPr/>
        <p:nvPr/>
      </p:nvGrpSpPr>
      <p:grpSpPr>
        <a:xfrm>
          <a:off x="0" y="0"/>
          <a:ext cx="0" cy="0"/>
          <a:chOff x="0" y="0"/>
          <a:chExt cx="0" cy="0"/>
        </a:xfrm>
      </p:grpSpPr>
      <p:sp>
        <p:nvSpPr>
          <p:cNvPr id="226" name="Google Shape;226;g3f54bac1f97_0_80:notes"/>
          <p:cNvSpPr txBox="1">
            <a:spLocks noGrp="1"/>
          </p:cNvSpPr>
          <p:nvPr>
            <p:ph type="hdr" idx="2"/>
          </p:nvPr>
        </p:nvSpPr>
        <p:spPr>
          <a:xfrm>
            <a:off x="0" y="0"/>
            <a:ext cx="3962400" cy="3429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sz="1200" b="0" i="0" u="none" strike="noStrike" cap="none">
              <a:solidFill>
                <a:schemeClr val="dk1"/>
              </a:solidFill>
              <a:latin typeface="Calibri"/>
              <a:ea typeface="Calibri"/>
              <a:cs typeface="Calibri"/>
              <a:sym typeface="Calibri"/>
            </a:endParaRPr>
          </a:p>
        </p:txBody>
      </p:sp>
      <p:sp>
        <p:nvSpPr>
          <p:cNvPr id="227" name="Google Shape;227;g3f54bac1f97_0_80:notes"/>
          <p:cNvSpPr txBox="1">
            <a:spLocks noGrp="1"/>
          </p:cNvSpPr>
          <p:nvPr>
            <p:ph type="dt" idx="10"/>
          </p:nvPr>
        </p:nvSpPr>
        <p:spPr>
          <a:xfrm>
            <a:off x="5180013" y="0"/>
            <a:ext cx="3962400" cy="342900"/>
          </a:xfrm>
          <a:prstGeom prst="rect">
            <a:avLst/>
          </a:prstGeom>
          <a:noFill/>
          <a:ln>
            <a:noFill/>
          </a:ln>
        </p:spPr>
        <p:txBody>
          <a:bodyPr spcFirstLastPara="1" wrap="square" lIns="91425" tIns="45700" rIns="91425" bIns="45700" anchor="t" anchorCtr="0">
            <a:noAutofit/>
          </a:bodyPr>
          <a:lstStyle/>
          <a:p>
            <a:pPr marL="0" lvl="0" indent="0" algn="r" rtl="0">
              <a:lnSpc>
                <a:spcPct val="100000"/>
              </a:lnSpc>
              <a:spcBef>
                <a:spcPts val="0"/>
              </a:spcBef>
              <a:spcAft>
                <a:spcPts val="0"/>
              </a:spcAft>
              <a:buSzPts val="1400"/>
              <a:buNone/>
            </a:pPr>
            <a:r>
              <a:rPr lang="en-US" sz="1200" b="0" i="0" u="none" strike="noStrike" cap="none">
                <a:solidFill>
                  <a:schemeClr val="dk1"/>
                </a:solidFill>
                <a:latin typeface="Calibri"/>
                <a:ea typeface="Calibri"/>
                <a:cs typeface="Calibri"/>
                <a:sym typeface="Calibri"/>
              </a:rPr>
              <a:t>1.7.2013</a:t>
            </a:r>
            <a:endParaRPr/>
          </a:p>
        </p:txBody>
      </p:sp>
      <p:sp>
        <p:nvSpPr>
          <p:cNvPr id="228" name="Google Shape;228;g3f54bac1f97_0_80:notes"/>
          <p:cNvSpPr>
            <a:spLocks noGrp="1" noRot="1" noChangeAspect="1"/>
          </p:cNvSpPr>
          <p:nvPr>
            <p:ph type="sldImg" idx="3"/>
          </p:nvPr>
        </p:nvSpPr>
        <p:spPr>
          <a:xfrm>
            <a:off x="2290763" y="512763"/>
            <a:ext cx="4562475" cy="2566987"/>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29" name="Google Shape;229;g3f54bac1f97_0_80:notes"/>
          <p:cNvSpPr txBox="1">
            <a:spLocks noGrp="1"/>
          </p:cNvSpPr>
          <p:nvPr>
            <p:ph type="body" idx="1"/>
          </p:nvPr>
        </p:nvSpPr>
        <p:spPr>
          <a:xfrm>
            <a:off x="914400" y="3251200"/>
            <a:ext cx="7315200" cy="30813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r>
              <a:rPr lang="en-US"/>
              <a:t>Speaker notes: Universal coverage complemented with interventions based on the population is essential to reduce inequalities. Durrani et al. (2025) suggest that learning from other policy environments—between Pakistan and Canada—enhances efforts to promote equity reforms and defines poverty alleviation as one of three fundamental health interventions. Structural coverage, therefore, needs to be complemented with specific local action for sustainable equity.</a:t>
            </a:r>
            <a:endParaRPr/>
          </a:p>
          <a:p>
            <a:pPr marL="0" lvl="0" indent="0" algn="l" rtl="0">
              <a:lnSpc>
                <a:spcPct val="100000"/>
              </a:lnSpc>
              <a:spcBef>
                <a:spcPts val="0"/>
              </a:spcBef>
              <a:spcAft>
                <a:spcPts val="0"/>
              </a:spcAft>
              <a:buSzPts val="1400"/>
              <a:buNone/>
            </a:pPr>
            <a:endParaRPr/>
          </a:p>
        </p:txBody>
      </p:sp>
      <p:sp>
        <p:nvSpPr>
          <p:cNvPr id="230" name="Google Shape;230;g3f54bac1f97_0_80:notes"/>
          <p:cNvSpPr txBox="1">
            <a:spLocks noGrp="1"/>
          </p:cNvSpPr>
          <p:nvPr>
            <p:ph type="ftr" idx="11"/>
          </p:nvPr>
        </p:nvSpPr>
        <p:spPr>
          <a:xfrm>
            <a:off x="0" y="6502400"/>
            <a:ext cx="3962400" cy="341400"/>
          </a:xfrm>
          <a:prstGeom prst="rect">
            <a:avLst/>
          </a:prstGeom>
          <a:noFill/>
          <a:ln>
            <a:noFill/>
          </a:ln>
        </p:spPr>
        <p:txBody>
          <a:bodyPr spcFirstLastPara="1" wrap="square" lIns="91425" tIns="45700" rIns="91425" bIns="45700" anchor="b" anchorCtr="0">
            <a:noAutofit/>
          </a:bodyPr>
          <a:lstStyle/>
          <a:p>
            <a:pPr marL="0" lvl="0" indent="0" algn="l" rtl="0">
              <a:lnSpc>
                <a:spcPct val="100000"/>
              </a:lnSpc>
              <a:spcBef>
                <a:spcPts val="0"/>
              </a:spcBef>
              <a:spcAft>
                <a:spcPts val="0"/>
              </a:spcAft>
              <a:buSzPts val="1400"/>
              <a:buNone/>
            </a:pPr>
            <a:endParaRPr sz="1200" b="0" i="0" u="none" strike="noStrike" cap="none">
              <a:solidFill>
                <a:schemeClr val="dk1"/>
              </a:solidFill>
              <a:latin typeface="Calibri"/>
              <a:ea typeface="Calibri"/>
              <a:cs typeface="Calibri"/>
              <a:sym typeface="Calibri"/>
            </a:endParaRPr>
          </a:p>
        </p:txBody>
      </p:sp>
      <p:sp>
        <p:nvSpPr>
          <p:cNvPr id="231" name="Google Shape;231;g3f54bac1f97_0_80:notes"/>
          <p:cNvSpPr txBox="1">
            <a:spLocks noGrp="1"/>
          </p:cNvSpPr>
          <p:nvPr>
            <p:ph type="sldNum" idx="12"/>
          </p:nvPr>
        </p:nvSpPr>
        <p:spPr>
          <a:xfrm>
            <a:off x="5180013" y="6502400"/>
            <a:ext cx="3962400" cy="341400"/>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200"/>
              <a:buNone/>
            </a:pPr>
            <a:r>
              <a:rPr lang="en-US" sz="1200" b="0" i="0" u="none" strike="noStrike" cap="none">
                <a:solidFill>
                  <a:schemeClr val="dk1"/>
                </a:solidFill>
                <a:latin typeface="Calibri"/>
                <a:ea typeface="Calibri"/>
                <a:cs typeface="Calibri"/>
                <a:sym typeface="Calibri"/>
              </a:rPr>
              <a:t>‹#›</a:t>
            </a: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6"/>
        <p:cNvGrpSpPr/>
        <p:nvPr/>
      </p:nvGrpSpPr>
      <p:grpSpPr>
        <a:xfrm>
          <a:off x="0" y="0"/>
          <a:ext cx="0" cy="0"/>
          <a:chOff x="0" y="0"/>
          <a:chExt cx="0" cy="0"/>
        </a:xfrm>
      </p:grpSpPr>
      <p:sp>
        <p:nvSpPr>
          <p:cNvPr id="237" name="Google Shape;237;p16:notes"/>
          <p:cNvSpPr txBox="1">
            <a:spLocks noGrp="1"/>
          </p:cNvSpPr>
          <p:nvPr>
            <p:ph type="hdr" idx="2"/>
          </p:nvPr>
        </p:nvSpPr>
        <p:spPr>
          <a:xfrm>
            <a:off x="0" y="0"/>
            <a:ext cx="3962400" cy="3429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sz="1200" b="0" i="0" u="none" strike="noStrike" cap="none">
              <a:solidFill>
                <a:schemeClr val="dk1"/>
              </a:solidFill>
              <a:latin typeface="Calibri"/>
              <a:ea typeface="Calibri"/>
              <a:cs typeface="Calibri"/>
              <a:sym typeface="Calibri"/>
            </a:endParaRPr>
          </a:p>
        </p:txBody>
      </p:sp>
      <p:sp>
        <p:nvSpPr>
          <p:cNvPr id="238" name="Google Shape;238;p16:notes"/>
          <p:cNvSpPr txBox="1">
            <a:spLocks noGrp="1"/>
          </p:cNvSpPr>
          <p:nvPr>
            <p:ph type="dt" idx="10"/>
          </p:nvPr>
        </p:nvSpPr>
        <p:spPr>
          <a:xfrm>
            <a:off x="5180013" y="0"/>
            <a:ext cx="3962400" cy="342900"/>
          </a:xfrm>
          <a:prstGeom prst="rect">
            <a:avLst/>
          </a:prstGeom>
          <a:noFill/>
          <a:ln>
            <a:noFill/>
          </a:ln>
        </p:spPr>
        <p:txBody>
          <a:bodyPr spcFirstLastPara="1" wrap="square" lIns="91425" tIns="45700" rIns="91425" bIns="45700" anchor="t" anchorCtr="0">
            <a:noAutofit/>
          </a:bodyPr>
          <a:lstStyle/>
          <a:p>
            <a:pPr marL="0" lvl="0" indent="0" algn="r" rtl="0">
              <a:lnSpc>
                <a:spcPct val="100000"/>
              </a:lnSpc>
              <a:spcBef>
                <a:spcPts val="0"/>
              </a:spcBef>
              <a:spcAft>
                <a:spcPts val="0"/>
              </a:spcAft>
              <a:buSzPts val="1400"/>
              <a:buNone/>
            </a:pPr>
            <a:r>
              <a:rPr lang="en-US" sz="1200" b="0" i="0" u="none" strike="noStrike" cap="none">
                <a:solidFill>
                  <a:schemeClr val="dk1"/>
                </a:solidFill>
                <a:latin typeface="Calibri"/>
                <a:ea typeface="Calibri"/>
                <a:cs typeface="Calibri"/>
                <a:sym typeface="Calibri"/>
              </a:rPr>
              <a:t>1.7.2013</a:t>
            </a:r>
            <a:endParaRPr/>
          </a:p>
        </p:txBody>
      </p:sp>
      <p:sp>
        <p:nvSpPr>
          <p:cNvPr id="239" name="Google Shape;239;p16:notes"/>
          <p:cNvSpPr>
            <a:spLocks noGrp="1" noRot="1" noChangeAspect="1"/>
          </p:cNvSpPr>
          <p:nvPr>
            <p:ph type="sldImg" idx="3"/>
          </p:nvPr>
        </p:nvSpPr>
        <p:spPr>
          <a:xfrm>
            <a:off x="2290763" y="512763"/>
            <a:ext cx="4562475" cy="2566987"/>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40" name="Google Shape;240;p16:notes"/>
          <p:cNvSpPr txBox="1">
            <a:spLocks noGrp="1"/>
          </p:cNvSpPr>
          <p:nvPr>
            <p:ph type="body" idx="1"/>
          </p:nvPr>
        </p:nvSpPr>
        <p:spPr>
          <a:xfrm>
            <a:off x="914400" y="3251200"/>
            <a:ext cx="7315200" cy="3081338"/>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r>
              <a:rPr lang="en-US" dirty="0"/>
              <a:t>Speaker notes: This presentation has demonstrated the strong linkages between health, wellbeing and sustainable development. While integration and sound theory and governance support good service delivery, </a:t>
            </a:r>
            <a:r>
              <a:rPr lang="en-US"/>
              <a:t>inequities identified. </a:t>
            </a:r>
            <a:r>
              <a:rPr lang="en-US" dirty="0"/>
              <a:t>To be truly sustainable and person </a:t>
            </a:r>
            <a:r>
              <a:rPr lang="en-US" dirty="0" err="1"/>
              <a:t>centred</a:t>
            </a:r>
            <a:r>
              <a:rPr lang="en-US" dirty="0"/>
              <a:t> requires constant attention to policy, practice and finance.</a:t>
            </a:r>
            <a:endParaRPr dirty="0"/>
          </a:p>
        </p:txBody>
      </p:sp>
      <p:sp>
        <p:nvSpPr>
          <p:cNvPr id="241" name="Google Shape;241;p16:notes"/>
          <p:cNvSpPr txBox="1">
            <a:spLocks noGrp="1"/>
          </p:cNvSpPr>
          <p:nvPr>
            <p:ph type="ftr" idx="11"/>
          </p:nvPr>
        </p:nvSpPr>
        <p:spPr>
          <a:xfrm>
            <a:off x="0" y="6502400"/>
            <a:ext cx="3962400" cy="341313"/>
          </a:xfrm>
          <a:prstGeom prst="rect">
            <a:avLst/>
          </a:prstGeom>
          <a:noFill/>
          <a:ln>
            <a:noFill/>
          </a:ln>
        </p:spPr>
        <p:txBody>
          <a:bodyPr spcFirstLastPara="1" wrap="square" lIns="91425" tIns="45700" rIns="91425" bIns="45700" anchor="b" anchorCtr="0">
            <a:noAutofit/>
          </a:bodyPr>
          <a:lstStyle/>
          <a:p>
            <a:pPr marL="0" lvl="0" indent="0" algn="l" rtl="0">
              <a:lnSpc>
                <a:spcPct val="100000"/>
              </a:lnSpc>
              <a:spcBef>
                <a:spcPts val="0"/>
              </a:spcBef>
              <a:spcAft>
                <a:spcPts val="0"/>
              </a:spcAft>
              <a:buSzPts val="1400"/>
              <a:buNone/>
            </a:pPr>
            <a:endParaRPr sz="1200" b="0" i="0" u="none" strike="noStrike" cap="none">
              <a:solidFill>
                <a:schemeClr val="dk1"/>
              </a:solidFill>
              <a:latin typeface="Calibri"/>
              <a:ea typeface="Calibri"/>
              <a:cs typeface="Calibri"/>
              <a:sym typeface="Calibri"/>
            </a:endParaRPr>
          </a:p>
        </p:txBody>
      </p:sp>
      <p:sp>
        <p:nvSpPr>
          <p:cNvPr id="242" name="Google Shape;242;p16:notes"/>
          <p:cNvSpPr txBox="1">
            <a:spLocks noGrp="1"/>
          </p:cNvSpPr>
          <p:nvPr>
            <p:ph type="sldNum" idx="12"/>
          </p:nvPr>
        </p:nvSpPr>
        <p:spPr>
          <a:xfrm>
            <a:off x="5180013" y="6502400"/>
            <a:ext cx="3962400" cy="341313"/>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200"/>
              <a:buNone/>
            </a:pPr>
            <a:r>
              <a:rPr lang="en-US" sz="1200" b="0" i="0" u="none" strike="noStrike" cap="none">
                <a:solidFill>
                  <a:schemeClr val="dk1"/>
                </a:solidFill>
                <a:latin typeface="Calibri"/>
                <a:ea typeface="Calibri"/>
                <a:cs typeface="Calibri"/>
                <a:sym typeface="Calibri"/>
              </a:rPr>
              <a:t>‹#›</a:t>
            </a: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8"/>
        <p:cNvGrpSpPr/>
        <p:nvPr/>
      </p:nvGrpSpPr>
      <p:grpSpPr>
        <a:xfrm>
          <a:off x="0" y="0"/>
          <a:ext cx="0" cy="0"/>
          <a:chOff x="0" y="0"/>
          <a:chExt cx="0" cy="0"/>
        </a:xfrm>
      </p:grpSpPr>
      <p:sp>
        <p:nvSpPr>
          <p:cNvPr id="249" name="Google Shape;249;p17:notes"/>
          <p:cNvSpPr txBox="1">
            <a:spLocks noGrp="1"/>
          </p:cNvSpPr>
          <p:nvPr>
            <p:ph type="hdr" idx="2"/>
          </p:nvPr>
        </p:nvSpPr>
        <p:spPr>
          <a:xfrm>
            <a:off x="0" y="0"/>
            <a:ext cx="3962400" cy="3429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sz="1200" b="0" i="0" u="none" strike="noStrike" cap="none">
              <a:solidFill>
                <a:schemeClr val="dk1"/>
              </a:solidFill>
              <a:latin typeface="Calibri"/>
              <a:ea typeface="Calibri"/>
              <a:cs typeface="Calibri"/>
              <a:sym typeface="Calibri"/>
            </a:endParaRPr>
          </a:p>
        </p:txBody>
      </p:sp>
      <p:sp>
        <p:nvSpPr>
          <p:cNvPr id="250" name="Google Shape;250;p17:notes"/>
          <p:cNvSpPr txBox="1">
            <a:spLocks noGrp="1"/>
          </p:cNvSpPr>
          <p:nvPr>
            <p:ph type="dt" idx="10"/>
          </p:nvPr>
        </p:nvSpPr>
        <p:spPr>
          <a:xfrm>
            <a:off x="5180013" y="0"/>
            <a:ext cx="3962400" cy="342900"/>
          </a:xfrm>
          <a:prstGeom prst="rect">
            <a:avLst/>
          </a:prstGeom>
          <a:noFill/>
          <a:ln>
            <a:noFill/>
          </a:ln>
        </p:spPr>
        <p:txBody>
          <a:bodyPr spcFirstLastPara="1" wrap="square" lIns="91425" tIns="45700" rIns="91425" bIns="45700" anchor="t" anchorCtr="0">
            <a:noAutofit/>
          </a:bodyPr>
          <a:lstStyle/>
          <a:p>
            <a:pPr marL="0" lvl="0" indent="0" algn="r" rtl="0">
              <a:lnSpc>
                <a:spcPct val="100000"/>
              </a:lnSpc>
              <a:spcBef>
                <a:spcPts val="0"/>
              </a:spcBef>
              <a:spcAft>
                <a:spcPts val="0"/>
              </a:spcAft>
              <a:buSzPts val="1400"/>
              <a:buNone/>
            </a:pPr>
            <a:r>
              <a:rPr lang="en-US" sz="1200" b="0" i="0" u="none" strike="noStrike" cap="none">
                <a:solidFill>
                  <a:schemeClr val="dk1"/>
                </a:solidFill>
                <a:latin typeface="Calibri"/>
                <a:ea typeface="Calibri"/>
                <a:cs typeface="Calibri"/>
                <a:sym typeface="Calibri"/>
              </a:rPr>
              <a:t>1.7.2013</a:t>
            </a:r>
            <a:endParaRPr/>
          </a:p>
        </p:txBody>
      </p:sp>
      <p:sp>
        <p:nvSpPr>
          <p:cNvPr id="251" name="Google Shape;251;p17:notes"/>
          <p:cNvSpPr>
            <a:spLocks noGrp="1" noRot="1" noChangeAspect="1"/>
          </p:cNvSpPr>
          <p:nvPr>
            <p:ph type="sldImg" idx="3"/>
          </p:nvPr>
        </p:nvSpPr>
        <p:spPr>
          <a:xfrm>
            <a:off x="2290763" y="512763"/>
            <a:ext cx="4562475" cy="2566987"/>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52" name="Google Shape;252;p17:notes"/>
          <p:cNvSpPr txBox="1">
            <a:spLocks noGrp="1"/>
          </p:cNvSpPr>
          <p:nvPr>
            <p:ph type="body" idx="1"/>
          </p:nvPr>
        </p:nvSpPr>
        <p:spPr>
          <a:xfrm>
            <a:off x="914400" y="3251200"/>
            <a:ext cx="7315200" cy="3081338"/>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253" name="Google Shape;253;p17:notes"/>
          <p:cNvSpPr txBox="1">
            <a:spLocks noGrp="1"/>
          </p:cNvSpPr>
          <p:nvPr>
            <p:ph type="ftr" idx="11"/>
          </p:nvPr>
        </p:nvSpPr>
        <p:spPr>
          <a:xfrm>
            <a:off x="0" y="6502400"/>
            <a:ext cx="3962400" cy="341313"/>
          </a:xfrm>
          <a:prstGeom prst="rect">
            <a:avLst/>
          </a:prstGeom>
          <a:noFill/>
          <a:ln>
            <a:noFill/>
          </a:ln>
        </p:spPr>
        <p:txBody>
          <a:bodyPr spcFirstLastPara="1" wrap="square" lIns="91425" tIns="45700" rIns="91425" bIns="45700" anchor="b" anchorCtr="0">
            <a:noAutofit/>
          </a:bodyPr>
          <a:lstStyle/>
          <a:p>
            <a:pPr marL="0" lvl="0" indent="0" algn="l" rtl="0">
              <a:lnSpc>
                <a:spcPct val="100000"/>
              </a:lnSpc>
              <a:spcBef>
                <a:spcPts val="0"/>
              </a:spcBef>
              <a:spcAft>
                <a:spcPts val="0"/>
              </a:spcAft>
              <a:buSzPts val="1400"/>
              <a:buNone/>
            </a:pPr>
            <a:endParaRPr sz="1200" b="0" i="0" u="none" strike="noStrike" cap="none">
              <a:solidFill>
                <a:schemeClr val="dk1"/>
              </a:solidFill>
              <a:latin typeface="Calibri"/>
              <a:ea typeface="Calibri"/>
              <a:cs typeface="Calibri"/>
              <a:sym typeface="Calibri"/>
            </a:endParaRPr>
          </a:p>
        </p:txBody>
      </p:sp>
      <p:sp>
        <p:nvSpPr>
          <p:cNvPr id="254" name="Google Shape;254;p17:notes"/>
          <p:cNvSpPr txBox="1">
            <a:spLocks noGrp="1"/>
          </p:cNvSpPr>
          <p:nvPr>
            <p:ph type="sldNum" idx="12"/>
          </p:nvPr>
        </p:nvSpPr>
        <p:spPr>
          <a:xfrm>
            <a:off x="5180013" y="6502400"/>
            <a:ext cx="3962400" cy="341313"/>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200"/>
              <a:buNone/>
            </a:pPr>
            <a:r>
              <a:rPr lang="en-US" sz="1200" b="0" i="0" u="none" strike="noStrike" cap="none">
                <a:solidFill>
                  <a:schemeClr val="dk1"/>
                </a:solidFill>
                <a:latin typeface="Calibri"/>
                <a:ea typeface="Calibri"/>
                <a:cs typeface="Calibri"/>
                <a:sym typeface="Calibri"/>
              </a:rPr>
              <a:t>‹#›</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2872693" y="2682681"/>
            <a:ext cx="12541844" cy="3147339"/>
          </a:xfrm>
        </p:spPr>
        <p:txBody>
          <a:bodyPr anchor="b">
            <a:noAutofit/>
          </a:bodyPr>
          <a:lstStyle>
            <a:lvl1pPr algn="ctr">
              <a:defRPr sz="10800" cap="all" baseline="0">
                <a:solidFill>
                  <a:schemeClr val="tx2"/>
                </a:solidFill>
              </a:defRPr>
            </a:lvl1pPr>
          </a:lstStyle>
          <a:p>
            <a:r>
              <a:rPr lang="en-GB"/>
              <a:t>Click to edit Master title style</a:t>
            </a:r>
            <a:endParaRPr lang="en-US" dirty="0"/>
          </a:p>
        </p:txBody>
      </p:sp>
      <p:sp>
        <p:nvSpPr>
          <p:cNvPr id="3" name="Subtitle 2"/>
          <p:cNvSpPr>
            <a:spLocks noGrp="1"/>
          </p:cNvSpPr>
          <p:nvPr>
            <p:ph type="subTitle" idx="1"/>
          </p:nvPr>
        </p:nvSpPr>
        <p:spPr>
          <a:xfrm>
            <a:off x="4019860" y="5934419"/>
            <a:ext cx="10247510" cy="1629356"/>
          </a:xfrm>
        </p:spPr>
        <p:txBody>
          <a:bodyPr>
            <a:normAutofit/>
          </a:bodyPr>
          <a:lstStyle>
            <a:lvl1pPr marL="0" indent="0" algn="ctr">
              <a:lnSpc>
                <a:spcPct val="112000"/>
              </a:lnSpc>
              <a:spcBef>
                <a:spcPts val="0"/>
              </a:spcBef>
              <a:spcAft>
                <a:spcPts val="0"/>
              </a:spcAft>
              <a:buNone/>
              <a:defRPr sz="3450"/>
            </a:lvl1pPr>
            <a:lvl2pPr marL="685800" indent="0" algn="ctr">
              <a:buNone/>
              <a:defRPr sz="3000"/>
            </a:lvl2pPr>
            <a:lvl3pPr marL="1371600" indent="0" algn="ctr">
              <a:buNone/>
              <a:defRPr sz="2700"/>
            </a:lvl3pPr>
            <a:lvl4pPr marL="2057400" indent="0" algn="ctr">
              <a:buNone/>
              <a:defRPr sz="2400"/>
            </a:lvl4pPr>
            <a:lvl5pPr marL="2743200" indent="0" algn="ctr">
              <a:buNone/>
              <a:defRPr sz="2400"/>
            </a:lvl5pPr>
            <a:lvl6pPr marL="3429000" indent="0" algn="ctr">
              <a:buNone/>
              <a:defRPr sz="2400"/>
            </a:lvl6pPr>
            <a:lvl7pPr marL="4114800" indent="0" algn="ctr">
              <a:buNone/>
              <a:defRPr sz="2400"/>
            </a:lvl7pPr>
            <a:lvl8pPr marL="4800600" indent="0" algn="ctr">
              <a:buNone/>
              <a:defRPr sz="2400"/>
            </a:lvl8pPr>
            <a:lvl9pPr marL="5486400" indent="0" algn="ctr">
              <a:buNone/>
              <a:defRPr sz="2400"/>
            </a:lvl9pPr>
          </a:lstStyle>
          <a:p>
            <a:r>
              <a:rPr lang="en-GB"/>
              <a:t>Click to edit Master subtitle style</a:t>
            </a:r>
            <a:endParaRPr lang="en-US" dirty="0"/>
          </a:p>
        </p:txBody>
      </p:sp>
      <p:sp>
        <p:nvSpPr>
          <p:cNvPr id="4" name="Date Placeholder 3"/>
          <p:cNvSpPr>
            <a:spLocks noGrp="1"/>
          </p:cNvSpPr>
          <p:nvPr>
            <p:ph type="dt" sz="half" idx="10"/>
          </p:nvPr>
        </p:nvSpPr>
        <p:spPr>
          <a:xfrm>
            <a:off x="1129287" y="9680079"/>
            <a:ext cx="2411916" cy="606921"/>
          </a:xfrm>
        </p:spPr>
        <p:txBody>
          <a:bodyPr/>
          <a:lstStyle>
            <a:lvl1pPr>
              <a:defRPr baseline="0">
                <a:solidFill>
                  <a:schemeClr val="tx2"/>
                </a:solidFill>
              </a:defRPr>
            </a:lvl1pPr>
          </a:lstStyle>
          <a:p>
            <a:endParaRPr lang="en-GB"/>
          </a:p>
        </p:txBody>
      </p:sp>
      <p:sp>
        <p:nvSpPr>
          <p:cNvPr id="5" name="Footer Placeholder 4"/>
          <p:cNvSpPr>
            <a:spLocks noGrp="1"/>
          </p:cNvSpPr>
          <p:nvPr>
            <p:ph type="ftr" sz="quarter" idx="11"/>
          </p:nvPr>
        </p:nvSpPr>
        <p:spPr>
          <a:xfrm>
            <a:off x="3876082" y="9680079"/>
            <a:ext cx="10535066" cy="606921"/>
          </a:xfrm>
        </p:spPr>
        <p:txBody>
          <a:bodyPr/>
          <a:lstStyle>
            <a:lvl1pPr algn="ctr">
              <a:defRPr baseline="0">
                <a:solidFill>
                  <a:schemeClr val="tx2"/>
                </a:solidFill>
              </a:defRPr>
            </a:lvl1pPr>
          </a:lstStyle>
          <a:p>
            <a:endParaRPr lang="en-GB"/>
          </a:p>
        </p:txBody>
      </p:sp>
      <p:sp>
        <p:nvSpPr>
          <p:cNvPr id="6" name="Slide Number Placeholder 5"/>
          <p:cNvSpPr>
            <a:spLocks noGrp="1"/>
          </p:cNvSpPr>
          <p:nvPr>
            <p:ph type="sldNum" sz="quarter" idx="12"/>
          </p:nvPr>
        </p:nvSpPr>
        <p:spPr>
          <a:xfrm>
            <a:off x="14746025" y="9680079"/>
            <a:ext cx="2394438" cy="606921"/>
          </a:xfrm>
        </p:spPr>
        <p:txBody>
          <a:bodyPr/>
          <a:lstStyle>
            <a:lvl1pPr>
              <a:defRPr baseline="0">
                <a:solidFill>
                  <a:schemeClr val="tx2"/>
                </a:solidFill>
              </a:defRPr>
            </a:lvl1pPr>
          </a:lstStyle>
          <a:p>
            <a:pPr marL="0" lvl="0" indent="0" algn="r" rtl="0">
              <a:spcBef>
                <a:spcPts val="0"/>
              </a:spcBef>
              <a:spcAft>
                <a:spcPts val="0"/>
              </a:spcAft>
              <a:buNone/>
            </a:pPr>
            <a:fld id="{00000000-1234-1234-1234-123412341234}" type="slidenum">
              <a:rPr lang="en-US" smtClean="0"/>
              <a:t>‹#›</a:t>
            </a:fld>
            <a:endParaRPr lang="en-US"/>
          </a:p>
        </p:txBody>
      </p:sp>
      <p:grpSp>
        <p:nvGrpSpPr>
          <p:cNvPr id="7" name="Group 6"/>
          <p:cNvGrpSpPr/>
          <p:nvPr/>
        </p:nvGrpSpPr>
        <p:grpSpPr>
          <a:xfrm>
            <a:off x="1129287" y="1116704"/>
            <a:ext cx="16011176" cy="8024507"/>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Tree>
    <p:extLst>
      <p:ext uri="{BB962C8B-B14F-4D97-AF65-F5344CB8AC3E}">
        <p14:creationId xmlns:p14="http://schemas.microsoft.com/office/powerpoint/2010/main" val="3604081446"/>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1491972881"/>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147538" y="1952041"/>
            <a:ext cx="14419457" cy="4279106"/>
          </a:xfrm>
        </p:spPr>
        <p:txBody>
          <a:bodyPr anchor="b">
            <a:normAutofit/>
          </a:bodyPr>
          <a:lstStyle>
            <a:lvl1pPr algn="r">
              <a:defRPr sz="10800" cap="all" baseline="0">
                <a:solidFill>
                  <a:schemeClr val="tx2"/>
                </a:solidFill>
              </a:defRPr>
            </a:lvl1pPr>
          </a:lstStyle>
          <a:p>
            <a:r>
              <a:rPr lang="en-GB"/>
              <a:t>Click to edit Master title style</a:t>
            </a:r>
            <a:endParaRPr lang="en-US" dirty="0"/>
          </a:p>
        </p:txBody>
      </p:sp>
      <p:sp>
        <p:nvSpPr>
          <p:cNvPr id="3" name="Text Placeholder 2"/>
          <p:cNvSpPr>
            <a:spLocks noGrp="1"/>
          </p:cNvSpPr>
          <p:nvPr>
            <p:ph type="body" idx="1"/>
          </p:nvPr>
        </p:nvSpPr>
        <p:spPr>
          <a:xfrm>
            <a:off x="1147538" y="6324492"/>
            <a:ext cx="14419457" cy="1714986"/>
          </a:xfrm>
        </p:spPr>
        <p:txBody>
          <a:bodyPr/>
          <a:lstStyle>
            <a:lvl1pPr marL="0" indent="0" algn="r">
              <a:lnSpc>
                <a:spcPct val="112000"/>
              </a:lnSpc>
              <a:spcBef>
                <a:spcPts val="0"/>
              </a:spcBef>
              <a:spcAft>
                <a:spcPts val="0"/>
              </a:spcAft>
              <a:buNone/>
              <a:defRPr sz="3600">
                <a:solidFill>
                  <a:schemeClr val="tx2"/>
                </a:solidFill>
              </a:defRPr>
            </a:lvl1pPr>
            <a:lvl2pPr marL="685800" indent="0">
              <a:buNone/>
              <a:defRPr sz="3000">
                <a:solidFill>
                  <a:schemeClr val="tx1">
                    <a:tint val="75000"/>
                  </a:schemeClr>
                </a:solidFill>
              </a:defRPr>
            </a:lvl2pPr>
            <a:lvl3pPr marL="1371600" indent="0">
              <a:buNone/>
              <a:defRPr sz="2700">
                <a:solidFill>
                  <a:schemeClr val="tx1">
                    <a:tint val="75000"/>
                  </a:schemeClr>
                </a:solidFill>
              </a:defRPr>
            </a:lvl3pPr>
            <a:lvl4pPr marL="2057400" indent="0">
              <a:buNone/>
              <a:defRPr sz="2400">
                <a:solidFill>
                  <a:schemeClr val="tx1">
                    <a:tint val="75000"/>
                  </a:schemeClr>
                </a:solidFill>
              </a:defRPr>
            </a:lvl4pPr>
            <a:lvl5pPr marL="2743200" indent="0">
              <a:buNone/>
              <a:defRPr sz="2400">
                <a:solidFill>
                  <a:schemeClr val="tx1">
                    <a:tint val="75000"/>
                  </a:schemeClr>
                </a:solidFill>
              </a:defRPr>
            </a:lvl5pPr>
            <a:lvl6pPr marL="3429000" indent="0">
              <a:buNone/>
              <a:defRPr sz="2400">
                <a:solidFill>
                  <a:schemeClr val="tx1">
                    <a:tint val="75000"/>
                  </a:schemeClr>
                </a:solidFill>
              </a:defRPr>
            </a:lvl6pPr>
            <a:lvl7pPr marL="4114800" indent="0">
              <a:buNone/>
              <a:defRPr sz="2400">
                <a:solidFill>
                  <a:schemeClr val="tx1">
                    <a:tint val="75000"/>
                  </a:schemeClr>
                </a:solidFill>
              </a:defRPr>
            </a:lvl7pPr>
            <a:lvl8pPr marL="4800600" indent="0">
              <a:buNone/>
              <a:defRPr sz="2400">
                <a:solidFill>
                  <a:schemeClr val="tx1">
                    <a:tint val="75000"/>
                  </a:schemeClr>
                </a:solidFill>
              </a:defRPr>
            </a:lvl8pPr>
            <a:lvl9pPr marL="5486400" indent="0">
              <a:buNone/>
              <a:defRPr sz="2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1108363" y="9680079"/>
            <a:ext cx="2433614" cy="606921"/>
          </a:xfrm>
        </p:spPr>
        <p:txBody>
          <a:bodyPr/>
          <a:lstStyle>
            <a:lvl1pPr>
              <a:defRPr>
                <a:solidFill>
                  <a:schemeClr val="tx2"/>
                </a:solidFill>
              </a:defRPr>
            </a:lvl1pPr>
          </a:lstStyle>
          <a:p>
            <a:endParaRPr lang="en-GB"/>
          </a:p>
        </p:txBody>
      </p:sp>
      <p:sp>
        <p:nvSpPr>
          <p:cNvPr id="5" name="Footer Placeholder 4"/>
          <p:cNvSpPr>
            <a:spLocks noGrp="1"/>
          </p:cNvSpPr>
          <p:nvPr>
            <p:ph type="ftr" sz="quarter" idx="11"/>
          </p:nvPr>
        </p:nvSpPr>
        <p:spPr>
          <a:xfrm>
            <a:off x="3876468" y="9680079"/>
            <a:ext cx="10535066" cy="606921"/>
          </a:xfrm>
        </p:spPr>
        <p:txBody>
          <a:bodyPr/>
          <a:lstStyle>
            <a:lvl1pPr algn="ctr">
              <a:defRPr>
                <a:solidFill>
                  <a:schemeClr val="tx2"/>
                </a:solidFill>
              </a:defRPr>
            </a:lvl1pPr>
          </a:lstStyle>
          <a:p>
            <a:endParaRPr lang="en-GB"/>
          </a:p>
        </p:txBody>
      </p:sp>
      <p:sp>
        <p:nvSpPr>
          <p:cNvPr id="6" name="Slide Number Placeholder 5"/>
          <p:cNvSpPr>
            <a:spLocks noGrp="1"/>
          </p:cNvSpPr>
          <p:nvPr>
            <p:ph type="sldNum" sz="quarter" idx="12"/>
          </p:nvPr>
        </p:nvSpPr>
        <p:spPr>
          <a:xfrm>
            <a:off x="14746025" y="9680079"/>
            <a:ext cx="2394438" cy="606921"/>
          </a:xfrm>
        </p:spPr>
        <p:txBody>
          <a:bodyPr/>
          <a:lstStyle>
            <a:lvl1pPr>
              <a:defRPr>
                <a:solidFill>
                  <a:schemeClr val="tx2"/>
                </a:solidFill>
              </a:defRPr>
            </a:lvl1pPr>
          </a:lstStyle>
          <a:p>
            <a:pPr marL="0" lvl="0" indent="0" algn="r" rtl="0">
              <a:spcBef>
                <a:spcPts val="0"/>
              </a:spcBef>
              <a:spcAft>
                <a:spcPts val="0"/>
              </a:spcAft>
              <a:buNone/>
            </a:pPr>
            <a:fld id="{00000000-1234-1234-1234-123412341234}" type="slidenum">
              <a:rPr lang="en-US" smtClean="0"/>
              <a:t>‹#›</a:t>
            </a:fld>
            <a:endParaRPr lang="en-US"/>
          </a:p>
        </p:txBody>
      </p:sp>
      <p:sp>
        <p:nvSpPr>
          <p:cNvPr id="7" name="Freeform 6" title="Crop Mark"/>
          <p:cNvSpPr/>
          <p:nvPr/>
        </p:nvSpPr>
        <p:spPr bwMode="auto">
          <a:xfrm>
            <a:off x="12227944" y="2528478"/>
            <a:ext cx="4912520" cy="6612732"/>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tx2"/>
          </a:solidFill>
          <a:ln w="0">
            <a:noFill/>
            <a:prstDash val="solid"/>
            <a:round/>
            <a:headEnd/>
            <a:tailEnd/>
          </a:ln>
        </p:spPr>
      </p:sp>
    </p:spTree>
    <p:extLst>
      <p:ext uri="{BB962C8B-B14F-4D97-AF65-F5344CB8AC3E}">
        <p14:creationId xmlns:p14="http://schemas.microsoft.com/office/powerpoint/2010/main" val="2222981458"/>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n-GB"/>
              <a:t>Click to edit Master title style</a:t>
            </a:r>
            <a:endParaRPr lang="en-US" dirty="0"/>
          </a:p>
        </p:txBody>
      </p:sp>
      <p:sp>
        <p:nvSpPr>
          <p:cNvPr id="3" name="Content Placeholder 2"/>
          <p:cNvSpPr>
            <a:spLocks noGrp="1"/>
          </p:cNvSpPr>
          <p:nvPr>
            <p:ph sz="half" idx="1"/>
          </p:nvPr>
        </p:nvSpPr>
        <p:spPr>
          <a:xfrm>
            <a:off x="2057400" y="3428999"/>
            <a:ext cx="6671679" cy="5372102"/>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9788105" y="3428999"/>
            <a:ext cx="6671679" cy="5372102"/>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2386224012"/>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057400" y="1028700"/>
            <a:ext cx="14401800" cy="2228850"/>
          </a:xfrm>
        </p:spPr>
        <p:txBody>
          <a:bodyPr/>
          <a:lstStyle>
            <a:lvl1pPr>
              <a:defRPr>
                <a:solidFill>
                  <a:schemeClr val="tx2"/>
                </a:solidFill>
              </a:defRPr>
            </a:lvl1pPr>
          </a:lstStyle>
          <a:p>
            <a:r>
              <a:rPr lang="en-GB"/>
              <a:t>Click to edit Master title style</a:t>
            </a:r>
            <a:endParaRPr lang="en-US" dirty="0"/>
          </a:p>
        </p:txBody>
      </p:sp>
      <p:sp>
        <p:nvSpPr>
          <p:cNvPr id="3" name="Text Placeholder 2"/>
          <p:cNvSpPr>
            <a:spLocks noGrp="1"/>
          </p:cNvSpPr>
          <p:nvPr>
            <p:ph type="body" idx="1"/>
          </p:nvPr>
        </p:nvSpPr>
        <p:spPr>
          <a:xfrm>
            <a:off x="2057400" y="3511296"/>
            <a:ext cx="6665976" cy="1235868"/>
          </a:xfrm>
        </p:spPr>
        <p:txBody>
          <a:bodyPr anchor="b">
            <a:noAutofit/>
          </a:bodyPr>
          <a:lstStyle>
            <a:lvl1pPr marL="0" indent="0">
              <a:lnSpc>
                <a:spcPct val="84000"/>
              </a:lnSpc>
              <a:spcBef>
                <a:spcPts val="0"/>
              </a:spcBef>
              <a:spcAft>
                <a:spcPts val="0"/>
              </a:spcAft>
              <a:buNone/>
              <a:defRPr sz="4500" b="0" baseline="0">
                <a:solidFill>
                  <a:schemeClr val="tx2"/>
                </a:solidFill>
              </a:defRPr>
            </a:lvl1pPr>
            <a:lvl2pPr marL="685800" indent="0">
              <a:buNone/>
              <a:defRPr sz="3000" b="1"/>
            </a:lvl2pPr>
            <a:lvl3pPr marL="1371600" indent="0">
              <a:buNone/>
              <a:defRPr sz="2700" b="1"/>
            </a:lvl3pPr>
            <a:lvl4pPr marL="2057400" indent="0">
              <a:buNone/>
              <a:defRPr sz="2400" b="1"/>
            </a:lvl4pPr>
            <a:lvl5pPr marL="2743200" indent="0">
              <a:buNone/>
              <a:defRPr sz="2400" b="1"/>
            </a:lvl5pPr>
            <a:lvl6pPr marL="3429000" indent="0">
              <a:buNone/>
              <a:defRPr sz="2400" b="1"/>
            </a:lvl6pPr>
            <a:lvl7pPr marL="4114800" indent="0">
              <a:buNone/>
              <a:defRPr sz="2400" b="1"/>
            </a:lvl7pPr>
            <a:lvl8pPr marL="4800600" indent="0">
              <a:buNone/>
              <a:defRPr sz="2400" b="1"/>
            </a:lvl8pPr>
            <a:lvl9pPr marL="5486400" indent="0">
              <a:buNone/>
              <a:defRPr sz="2400" b="1"/>
            </a:lvl9pPr>
          </a:lstStyle>
          <a:p>
            <a:pPr lvl="0"/>
            <a:r>
              <a:rPr lang="en-GB"/>
              <a:t>Click to edit Master text styles</a:t>
            </a:r>
          </a:p>
        </p:txBody>
      </p:sp>
      <p:sp>
        <p:nvSpPr>
          <p:cNvPr id="4" name="Content Placeholder 3"/>
          <p:cNvSpPr>
            <a:spLocks noGrp="1"/>
          </p:cNvSpPr>
          <p:nvPr>
            <p:ph sz="half" idx="2"/>
          </p:nvPr>
        </p:nvSpPr>
        <p:spPr>
          <a:xfrm>
            <a:off x="2057400" y="4957811"/>
            <a:ext cx="6665976" cy="3843290"/>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9787521" y="3511296"/>
            <a:ext cx="6665976" cy="1235868"/>
          </a:xfrm>
        </p:spPr>
        <p:txBody>
          <a:bodyPr anchor="b">
            <a:noAutofit/>
          </a:bodyPr>
          <a:lstStyle>
            <a:lvl1pPr marL="0" indent="0">
              <a:lnSpc>
                <a:spcPct val="84000"/>
              </a:lnSpc>
              <a:spcBef>
                <a:spcPts val="0"/>
              </a:spcBef>
              <a:spcAft>
                <a:spcPts val="0"/>
              </a:spcAft>
              <a:buNone/>
              <a:defRPr sz="4500" b="0" baseline="0">
                <a:solidFill>
                  <a:schemeClr val="tx2"/>
                </a:solidFill>
              </a:defRPr>
            </a:lvl1pPr>
            <a:lvl2pPr marL="685800" indent="0">
              <a:buNone/>
              <a:defRPr sz="3000" b="1"/>
            </a:lvl2pPr>
            <a:lvl3pPr marL="1371600" indent="0">
              <a:buNone/>
              <a:defRPr sz="2700" b="1"/>
            </a:lvl3pPr>
            <a:lvl4pPr marL="2057400" indent="0">
              <a:buNone/>
              <a:defRPr sz="2400" b="1"/>
            </a:lvl4pPr>
            <a:lvl5pPr marL="2743200" indent="0">
              <a:buNone/>
              <a:defRPr sz="2400" b="1"/>
            </a:lvl5pPr>
            <a:lvl6pPr marL="3429000" indent="0">
              <a:buNone/>
              <a:defRPr sz="2400" b="1"/>
            </a:lvl6pPr>
            <a:lvl7pPr marL="4114800" indent="0">
              <a:buNone/>
              <a:defRPr sz="2400" b="1"/>
            </a:lvl7pPr>
            <a:lvl8pPr marL="4800600" indent="0">
              <a:buNone/>
              <a:defRPr sz="2400" b="1"/>
            </a:lvl8pPr>
            <a:lvl9pPr marL="5486400" indent="0">
              <a:buNone/>
              <a:defRPr sz="2400" b="1"/>
            </a:lvl9pPr>
          </a:lstStyle>
          <a:p>
            <a:pPr lvl="0"/>
            <a:r>
              <a:rPr lang="en-GB"/>
              <a:t>Click to edit Master text styles</a:t>
            </a:r>
          </a:p>
        </p:txBody>
      </p:sp>
      <p:sp>
        <p:nvSpPr>
          <p:cNvPr id="6" name="Content Placeholder 5"/>
          <p:cNvSpPr>
            <a:spLocks noGrp="1"/>
          </p:cNvSpPr>
          <p:nvPr>
            <p:ph sz="quarter" idx="4"/>
          </p:nvPr>
        </p:nvSpPr>
        <p:spPr>
          <a:xfrm>
            <a:off x="9787521" y="4957811"/>
            <a:ext cx="6665976" cy="3843290"/>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645229502"/>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19268453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40375966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title="Background Shape"/>
          <p:cNvSpPr/>
          <p:nvPr/>
        </p:nvSpPr>
        <p:spPr>
          <a:xfrm>
            <a:off x="0" y="564"/>
            <a:ext cx="7955280" cy="1028643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85850" y="1028700"/>
            <a:ext cx="5783580" cy="3236826"/>
          </a:xfrm>
        </p:spPr>
        <p:txBody>
          <a:bodyPr anchor="t">
            <a:noAutofit/>
          </a:bodyPr>
          <a:lstStyle>
            <a:lvl1pPr>
              <a:lnSpc>
                <a:spcPct val="84000"/>
              </a:lnSpc>
              <a:defRPr sz="7200" baseline="0">
                <a:solidFill>
                  <a:schemeClr val="tx2"/>
                </a:solidFill>
              </a:defRPr>
            </a:lvl1pPr>
          </a:lstStyle>
          <a:p>
            <a:r>
              <a:rPr lang="en-GB"/>
              <a:t>Click to edit Master title style</a:t>
            </a:r>
            <a:endParaRPr lang="en-US" dirty="0"/>
          </a:p>
        </p:txBody>
      </p:sp>
      <p:sp>
        <p:nvSpPr>
          <p:cNvPr id="3" name="Content Placeholder 2"/>
          <p:cNvSpPr>
            <a:spLocks noGrp="1"/>
          </p:cNvSpPr>
          <p:nvPr>
            <p:ph idx="1"/>
          </p:nvPr>
        </p:nvSpPr>
        <p:spPr>
          <a:xfrm>
            <a:off x="9384030" y="1028701"/>
            <a:ext cx="7818120" cy="7762875"/>
          </a:xfrm>
        </p:spPr>
        <p:txBody>
          <a:bodyPr/>
          <a:lstStyle>
            <a:lvl1pPr>
              <a:defRPr sz="3000"/>
            </a:lvl1pPr>
            <a:lvl2pPr>
              <a:defRPr sz="3000"/>
            </a:lvl2pPr>
            <a:lvl3pPr>
              <a:defRPr sz="2700"/>
            </a:lvl3pPr>
            <a:lvl4pPr>
              <a:defRPr sz="2700"/>
            </a:lvl4pPr>
            <a:lvl5pPr>
              <a:defRPr sz="2400"/>
            </a:lvl5pPr>
            <a:lvl6pPr>
              <a:defRPr sz="2400"/>
            </a:lvl6pPr>
            <a:lvl7pPr>
              <a:defRPr sz="2400"/>
            </a:lvl7pPr>
            <a:lvl8pPr>
              <a:defRPr sz="2400"/>
            </a:lvl8pPr>
            <a:lvl9pPr>
              <a:defRPr sz="2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085850" y="4284516"/>
            <a:ext cx="5783580" cy="4516584"/>
          </a:xfrm>
        </p:spPr>
        <p:txBody>
          <a:bodyPr/>
          <a:lstStyle>
            <a:lvl1pPr marL="0" indent="0">
              <a:lnSpc>
                <a:spcPct val="113000"/>
              </a:lnSpc>
              <a:spcBef>
                <a:spcPts val="0"/>
              </a:spcBef>
              <a:spcAft>
                <a:spcPts val="2250"/>
              </a:spcAft>
              <a:buNone/>
              <a:defRPr sz="2400"/>
            </a:lvl1pPr>
            <a:lvl2pPr marL="685800" indent="0">
              <a:buNone/>
              <a:defRPr sz="2100"/>
            </a:lvl2pPr>
            <a:lvl3pPr marL="1371600" indent="0">
              <a:buNone/>
              <a:defRPr sz="1800"/>
            </a:lvl3pPr>
            <a:lvl4pPr marL="2057400" indent="0">
              <a:buNone/>
              <a:defRPr sz="1500"/>
            </a:lvl4pPr>
            <a:lvl5pPr marL="2743200" indent="0">
              <a:buNone/>
              <a:defRPr sz="1500"/>
            </a:lvl5pPr>
            <a:lvl6pPr marL="3429000" indent="0">
              <a:buNone/>
              <a:defRPr sz="1500"/>
            </a:lvl6pPr>
            <a:lvl7pPr marL="4114800" indent="0">
              <a:buNone/>
              <a:defRPr sz="1500"/>
            </a:lvl7pPr>
            <a:lvl8pPr marL="4800600" indent="0">
              <a:buNone/>
              <a:defRPr sz="1500"/>
            </a:lvl8pPr>
            <a:lvl9pPr marL="5486400" indent="0">
              <a:buNone/>
              <a:defRPr sz="1500"/>
            </a:lvl9pPr>
          </a:lstStyle>
          <a:p>
            <a:pPr lvl="0"/>
            <a:r>
              <a:rPr lang="en-GB"/>
              <a:t>Click to edit Master text styles</a:t>
            </a:r>
          </a:p>
        </p:txBody>
      </p:sp>
      <p:sp>
        <p:nvSpPr>
          <p:cNvPr id="5" name="Date Placeholder 4"/>
          <p:cNvSpPr>
            <a:spLocks noGrp="1"/>
          </p:cNvSpPr>
          <p:nvPr>
            <p:ph type="dt" sz="half" idx="10"/>
          </p:nvPr>
        </p:nvSpPr>
        <p:spPr>
          <a:xfrm>
            <a:off x="1085850" y="9680079"/>
            <a:ext cx="1806858" cy="606921"/>
          </a:xfrm>
        </p:spPr>
        <p:txBody>
          <a:bodyPr/>
          <a:lstStyle>
            <a:lvl1pPr>
              <a:defRPr>
                <a:solidFill>
                  <a:schemeClr val="tx2"/>
                </a:solidFill>
              </a:defRPr>
            </a:lvl1pPr>
          </a:lstStyle>
          <a:p>
            <a:endParaRPr lang="en-GB"/>
          </a:p>
        </p:txBody>
      </p:sp>
      <p:sp>
        <p:nvSpPr>
          <p:cNvPr id="6" name="Footer Placeholder 5"/>
          <p:cNvSpPr>
            <a:spLocks noGrp="1"/>
          </p:cNvSpPr>
          <p:nvPr>
            <p:ph type="ftr" sz="quarter" idx="11"/>
          </p:nvPr>
        </p:nvSpPr>
        <p:spPr>
          <a:xfrm>
            <a:off x="3308918" y="9680079"/>
            <a:ext cx="3560513" cy="606921"/>
          </a:xfrm>
        </p:spPr>
        <p:txBody>
          <a:bodyPr/>
          <a:lstStyle>
            <a:lvl1pPr>
              <a:defRPr>
                <a:solidFill>
                  <a:schemeClr val="tx2"/>
                </a:solidFill>
              </a:defRPr>
            </a:lvl1pPr>
          </a:lstStyle>
          <a:p>
            <a:endParaRPr lang="en-GB"/>
          </a:p>
        </p:txBody>
      </p:sp>
      <p:sp>
        <p:nvSpPr>
          <p:cNvPr id="7" name="Slide Number Placeholder 6"/>
          <p:cNvSpPr>
            <a:spLocks noGrp="1"/>
          </p:cNvSpPr>
          <p:nvPr>
            <p:ph type="sldNum" sz="quarter" idx="12"/>
          </p:nvPr>
        </p:nvSpPr>
        <p:spPr>
          <a:xfrm>
            <a:off x="14824710" y="9680079"/>
            <a:ext cx="2394438" cy="606921"/>
          </a:xfrm>
        </p:spPr>
        <p:txBody>
          <a:bodyPr/>
          <a:lstStyle>
            <a:lvl1pPr>
              <a:defRPr>
                <a:solidFill>
                  <a:schemeClr val="tx2"/>
                </a:solidFill>
              </a:defRPr>
            </a:lvl1pPr>
          </a:lstStyle>
          <a:p>
            <a:pPr marL="0" lvl="0" indent="0" algn="r" rtl="0">
              <a:spcBef>
                <a:spcPts val="0"/>
              </a:spcBef>
              <a:spcAft>
                <a:spcPts val="0"/>
              </a:spcAft>
              <a:buNone/>
            </a:pPr>
            <a:fld id="{00000000-1234-1234-1234-123412341234}" type="slidenum">
              <a:rPr lang="en-US" smtClean="0"/>
              <a:t>‹#›</a:t>
            </a:fld>
            <a:endParaRPr lang="en-US"/>
          </a:p>
        </p:txBody>
      </p:sp>
      <p:sp>
        <p:nvSpPr>
          <p:cNvPr id="9" name="Rectangle 8" title="Divider Bar"/>
          <p:cNvSpPr/>
          <p:nvPr/>
        </p:nvSpPr>
        <p:spPr>
          <a:xfrm>
            <a:off x="7955280" y="564"/>
            <a:ext cx="342900" cy="10287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437135038"/>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0" y="564"/>
            <a:ext cx="7955280" cy="1028643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85850" y="1028700"/>
            <a:ext cx="5783580" cy="3236826"/>
          </a:xfrm>
        </p:spPr>
        <p:txBody>
          <a:bodyPr anchor="t">
            <a:normAutofit/>
          </a:bodyPr>
          <a:lstStyle>
            <a:lvl1pPr>
              <a:lnSpc>
                <a:spcPct val="84000"/>
              </a:lnSpc>
              <a:defRPr sz="7200" baseline="0"/>
            </a:lvl1pPr>
          </a:lstStyle>
          <a:p>
            <a:r>
              <a:rPr lang="en-GB"/>
              <a:t>Click to edit Master title style</a:t>
            </a:r>
            <a:endParaRPr lang="en-US" dirty="0"/>
          </a:p>
        </p:txBody>
      </p:sp>
      <p:sp>
        <p:nvSpPr>
          <p:cNvPr id="3" name="Picture Placeholder 2"/>
          <p:cNvSpPr>
            <a:spLocks noGrp="1" noChangeAspect="1"/>
          </p:cNvSpPr>
          <p:nvPr>
            <p:ph type="pic" idx="1"/>
          </p:nvPr>
        </p:nvSpPr>
        <p:spPr>
          <a:xfrm>
            <a:off x="8298180" y="1"/>
            <a:ext cx="9989820" cy="10286999"/>
          </a:xfrm>
        </p:spPr>
        <p:txBody>
          <a:bodyPr anchor="t">
            <a:normAutofit/>
          </a:bodyPr>
          <a:lstStyle>
            <a:lvl1pPr marL="0" indent="0">
              <a:buNone/>
              <a:defRPr sz="3000"/>
            </a:lvl1pPr>
            <a:lvl2pPr marL="685800" indent="0">
              <a:buNone/>
              <a:defRPr sz="3000"/>
            </a:lvl2pPr>
            <a:lvl3pPr marL="1371600" indent="0">
              <a:buNone/>
              <a:defRPr sz="3000"/>
            </a:lvl3pPr>
            <a:lvl4pPr marL="2057400" indent="0">
              <a:buNone/>
              <a:defRPr sz="3000"/>
            </a:lvl4pPr>
            <a:lvl5pPr marL="2743200" indent="0">
              <a:buNone/>
              <a:defRPr sz="3000"/>
            </a:lvl5pPr>
            <a:lvl6pPr marL="3429000" indent="0">
              <a:buNone/>
              <a:defRPr sz="3000"/>
            </a:lvl6pPr>
            <a:lvl7pPr marL="4114800" indent="0">
              <a:buNone/>
              <a:defRPr sz="3000"/>
            </a:lvl7pPr>
            <a:lvl8pPr marL="4800600" indent="0">
              <a:buNone/>
              <a:defRPr sz="3000"/>
            </a:lvl8pPr>
            <a:lvl9pPr marL="5486400" indent="0">
              <a:buNone/>
              <a:defRPr sz="3000"/>
            </a:lvl9pPr>
          </a:lstStyle>
          <a:p>
            <a:r>
              <a:rPr lang="en-GB"/>
              <a:t>Click icon to add picture</a:t>
            </a:r>
            <a:endParaRPr lang="en-US" dirty="0"/>
          </a:p>
        </p:txBody>
      </p:sp>
      <p:sp>
        <p:nvSpPr>
          <p:cNvPr id="4" name="Text Placeholder 3"/>
          <p:cNvSpPr>
            <a:spLocks noGrp="1"/>
          </p:cNvSpPr>
          <p:nvPr>
            <p:ph type="body" sz="half" idx="2"/>
          </p:nvPr>
        </p:nvSpPr>
        <p:spPr>
          <a:xfrm>
            <a:off x="1085850" y="4283952"/>
            <a:ext cx="5783580" cy="4517148"/>
          </a:xfrm>
        </p:spPr>
        <p:txBody>
          <a:bodyPr/>
          <a:lstStyle>
            <a:lvl1pPr marL="0" indent="0">
              <a:lnSpc>
                <a:spcPct val="113000"/>
              </a:lnSpc>
              <a:spcBef>
                <a:spcPts val="0"/>
              </a:spcBef>
              <a:spcAft>
                <a:spcPts val="2250"/>
              </a:spcAft>
              <a:buNone/>
              <a:defRPr sz="2400"/>
            </a:lvl1pPr>
            <a:lvl2pPr marL="685800" indent="0">
              <a:buNone/>
              <a:defRPr sz="2100"/>
            </a:lvl2pPr>
            <a:lvl3pPr marL="1371600" indent="0">
              <a:buNone/>
              <a:defRPr sz="1800"/>
            </a:lvl3pPr>
            <a:lvl4pPr marL="2057400" indent="0">
              <a:buNone/>
              <a:defRPr sz="1500"/>
            </a:lvl4pPr>
            <a:lvl5pPr marL="2743200" indent="0">
              <a:buNone/>
              <a:defRPr sz="1500"/>
            </a:lvl5pPr>
            <a:lvl6pPr marL="3429000" indent="0">
              <a:buNone/>
              <a:defRPr sz="1500"/>
            </a:lvl6pPr>
            <a:lvl7pPr marL="4114800" indent="0">
              <a:buNone/>
              <a:defRPr sz="1500"/>
            </a:lvl7pPr>
            <a:lvl8pPr marL="4800600" indent="0">
              <a:buNone/>
              <a:defRPr sz="1500"/>
            </a:lvl8pPr>
            <a:lvl9pPr marL="5486400" indent="0">
              <a:buNone/>
              <a:defRPr sz="1500"/>
            </a:lvl9pPr>
          </a:lstStyle>
          <a:p>
            <a:pPr lvl="0"/>
            <a:r>
              <a:rPr lang="en-GB"/>
              <a:t>Click to edit Master text styles</a:t>
            </a:r>
          </a:p>
        </p:txBody>
      </p:sp>
      <p:sp>
        <p:nvSpPr>
          <p:cNvPr id="5" name="Date Placeholder 4"/>
          <p:cNvSpPr>
            <a:spLocks noGrp="1"/>
          </p:cNvSpPr>
          <p:nvPr>
            <p:ph type="dt" sz="half" idx="10"/>
          </p:nvPr>
        </p:nvSpPr>
        <p:spPr>
          <a:xfrm>
            <a:off x="1085850" y="9680079"/>
            <a:ext cx="1806858" cy="606921"/>
          </a:xfrm>
        </p:spPr>
        <p:txBody>
          <a:bodyPr/>
          <a:lstStyle>
            <a:lvl1pPr>
              <a:defRPr>
                <a:solidFill>
                  <a:schemeClr val="tx2"/>
                </a:solidFill>
              </a:defRPr>
            </a:lvl1pPr>
          </a:lstStyle>
          <a:p>
            <a:endParaRPr lang="en-GB"/>
          </a:p>
        </p:txBody>
      </p:sp>
      <p:sp>
        <p:nvSpPr>
          <p:cNvPr id="6" name="Footer Placeholder 5"/>
          <p:cNvSpPr>
            <a:spLocks noGrp="1"/>
          </p:cNvSpPr>
          <p:nvPr>
            <p:ph type="ftr" sz="quarter" idx="11"/>
          </p:nvPr>
        </p:nvSpPr>
        <p:spPr>
          <a:xfrm>
            <a:off x="3308918" y="9680079"/>
            <a:ext cx="3560513" cy="606921"/>
          </a:xfrm>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xfrm>
            <a:off x="14824710" y="9680079"/>
            <a:ext cx="2394438" cy="606921"/>
          </a:xfrm>
        </p:spPr>
        <p:txBody>
          <a:bodyPr/>
          <a:lstStyle>
            <a:lvl1pPr>
              <a:defRPr>
                <a:solidFill>
                  <a:schemeClr val="tx2"/>
                </a:solidFill>
              </a:defRPr>
            </a:lvl1pPr>
          </a:lstStyle>
          <a:p>
            <a:pPr marL="0" lvl="0" indent="0" algn="r" rtl="0">
              <a:spcBef>
                <a:spcPts val="0"/>
              </a:spcBef>
              <a:spcAft>
                <a:spcPts val="0"/>
              </a:spcAft>
              <a:buNone/>
            </a:pPr>
            <a:fld id="{00000000-1234-1234-1234-123412341234}" type="slidenum">
              <a:rPr lang="en-US" smtClean="0"/>
              <a:t>‹#›</a:t>
            </a:fld>
            <a:endParaRPr lang="en-US"/>
          </a:p>
        </p:txBody>
      </p:sp>
      <p:sp>
        <p:nvSpPr>
          <p:cNvPr id="9" name="Rectangle 8" title="Divider Bar"/>
          <p:cNvSpPr/>
          <p:nvPr/>
        </p:nvSpPr>
        <p:spPr>
          <a:xfrm>
            <a:off x="7955280" y="564"/>
            <a:ext cx="342900" cy="10287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819656073"/>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a:xfrm>
            <a:off x="2057400" y="3443288"/>
            <a:ext cx="14401800" cy="5357813"/>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3955201337"/>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4394842" y="936234"/>
            <a:ext cx="2348649" cy="7864866"/>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2057401" y="936234"/>
            <a:ext cx="12269462" cy="7864866"/>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3067638370"/>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057400" y="1028700"/>
            <a:ext cx="14401800" cy="222885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2057400" y="3429000"/>
            <a:ext cx="14401800" cy="53721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2085975" y="9680079"/>
            <a:ext cx="1806858" cy="606921"/>
          </a:xfrm>
          <a:prstGeom prst="rect">
            <a:avLst/>
          </a:prstGeom>
        </p:spPr>
        <p:txBody>
          <a:bodyPr vert="horz" lIns="91440" tIns="45720" rIns="91440" bIns="45720" rtlCol="0" anchor="ctr"/>
          <a:lstStyle>
            <a:lvl1pPr algn="l">
              <a:defRPr sz="1800" baseline="0">
                <a:solidFill>
                  <a:schemeClr val="tx2"/>
                </a:solidFill>
              </a:defRPr>
            </a:lvl1pPr>
          </a:lstStyle>
          <a:p>
            <a:endParaRPr lang="en-GB"/>
          </a:p>
        </p:txBody>
      </p:sp>
      <p:sp>
        <p:nvSpPr>
          <p:cNvPr id="5" name="Footer Placeholder 4"/>
          <p:cNvSpPr>
            <a:spLocks noGrp="1"/>
          </p:cNvSpPr>
          <p:nvPr>
            <p:ph type="ftr" sz="quarter" idx="3"/>
          </p:nvPr>
        </p:nvSpPr>
        <p:spPr>
          <a:xfrm>
            <a:off x="4340346" y="9680079"/>
            <a:ext cx="9421245" cy="606921"/>
          </a:xfrm>
          <a:prstGeom prst="rect">
            <a:avLst/>
          </a:prstGeom>
        </p:spPr>
        <p:txBody>
          <a:bodyPr vert="horz" lIns="91440" tIns="45720" rIns="91440" bIns="45720" rtlCol="0" anchor="ctr"/>
          <a:lstStyle>
            <a:lvl1pPr algn="l">
              <a:defRPr sz="1800" baseline="0">
                <a:solidFill>
                  <a:schemeClr val="tx2"/>
                </a:solidFill>
              </a:defRPr>
            </a:lvl1pPr>
          </a:lstStyle>
          <a:p>
            <a:endParaRPr lang="en-GB"/>
          </a:p>
        </p:txBody>
      </p:sp>
      <p:sp>
        <p:nvSpPr>
          <p:cNvPr id="6" name="Slide Number Placeholder 5"/>
          <p:cNvSpPr>
            <a:spLocks noGrp="1"/>
          </p:cNvSpPr>
          <p:nvPr>
            <p:ph type="sldNum" sz="quarter" idx="4"/>
          </p:nvPr>
        </p:nvSpPr>
        <p:spPr>
          <a:xfrm>
            <a:off x="14209104" y="9680079"/>
            <a:ext cx="2394438" cy="606921"/>
          </a:xfrm>
          <a:prstGeom prst="rect">
            <a:avLst/>
          </a:prstGeom>
        </p:spPr>
        <p:txBody>
          <a:bodyPr vert="horz" lIns="91440" tIns="45720" rIns="91440" bIns="45720" rtlCol="0" anchor="ctr"/>
          <a:lstStyle>
            <a:lvl1pPr algn="r">
              <a:defRPr sz="1800" baseline="0">
                <a:solidFill>
                  <a:schemeClr val="tx2"/>
                </a:solidFill>
              </a:defRPr>
            </a:lvl1pPr>
          </a:lstStyle>
          <a:p>
            <a:pPr marL="0" lvl="0" indent="0" algn="r" rtl="0">
              <a:spcBef>
                <a:spcPts val="0"/>
              </a:spcBef>
              <a:spcAft>
                <a:spcPts val="0"/>
              </a:spcAft>
              <a:buNone/>
            </a:pPr>
            <a:fld id="{00000000-1234-1234-1234-123412341234}" type="slidenum">
              <a:rPr lang="en-US" smtClean="0"/>
              <a:t>‹#›</a:t>
            </a:fld>
            <a:endParaRPr lang="en-US"/>
          </a:p>
        </p:txBody>
      </p:sp>
      <p:sp>
        <p:nvSpPr>
          <p:cNvPr id="9" name="Rectangle 8" title="Side bar"/>
          <p:cNvSpPr/>
          <p:nvPr/>
        </p:nvSpPr>
        <p:spPr>
          <a:xfrm>
            <a:off x="717143" y="564"/>
            <a:ext cx="342900" cy="10287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960436932"/>
      </p:ext>
    </p:extLst>
  </p:cSld>
  <p:clrMap bg1="lt1" tx1="dk1" bg2="lt2" tx2="dk2" accent1="accent1" accent2="accent2" accent3="accent3" accent4="accent4" accent5="accent5" accent6="accent6" hlink="hlink" folHlink="folHlink"/>
  <p:sldLayoutIdLst>
    <p:sldLayoutId id="2147484301" r:id="rId1"/>
    <p:sldLayoutId id="2147484302" r:id="rId2"/>
    <p:sldLayoutId id="2147484303" r:id="rId3"/>
    <p:sldLayoutId id="2147484304" r:id="rId4"/>
    <p:sldLayoutId id="2147484305" r:id="rId5"/>
    <p:sldLayoutId id="2147484306" r:id="rId6"/>
    <p:sldLayoutId id="2147484307" r:id="rId7"/>
    <p:sldLayoutId id="2147484308" r:id="rId8"/>
    <p:sldLayoutId id="2147484309" r:id="rId9"/>
    <p:sldLayoutId id="2147484310" r:id="rId10"/>
    <p:sldLayoutId id="2147484311" r:id="rId11"/>
  </p:sldLayoutIdLst>
  <p:hf sldNum="0" hdr="0" ftr="0" dt="0"/>
  <p:txStyles>
    <p:titleStyle>
      <a:lvl1pPr algn="l" defTabSz="1371600" rtl="0" eaLnBrk="1" latinLnBrk="0" hangingPunct="1">
        <a:lnSpc>
          <a:spcPct val="89000"/>
        </a:lnSpc>
        <a:spcBef>
          <a:spcPct val="0"/>
        </a:spcBef>
        <a:buNone/>
        <a:defRPr sz="6600" kern="1200" baseline="0">
          <a:solidFill>
            <a:schemeClr val="tx2"/>
          </a:solidFill>
          <a:latin typeface="+mj-lt"/>
          <a:ea typeface="+mj-ea"/>
          <a:cs typeface="+mj-cs"/>
        </a:defRPr>
      </a:lvl1pPr>
    </p:titleStyle>
    <p:bodyStyle>
      <a:lvl1pPr marL="576072" indent="-576072" algn="l" defTabSz="1371600" rtl="0" eaLnBrk="1" latinLnBrk="0" hangingPunct="1">
        <a:lnSpc>
          <a:spcPct val="94000"/>
        </a:lnSpc>
        <a:spcBef>
          <a:spcPts val="1500"/>
        </a:spcBef>
        <a:spcAft>
          <a:spcPts val="300"/>
        </a:spcAft>
        <a:buFont typeface="Franklin Gothic Book" panose="020B0503020102020204" pitchFamily="34" charset="0"/>
        <a:buChar char="■"/>
        <a:defRPr sz="3000" kern="1200" baseline="0">
          <a:solidFill>
            <a:schemeClr val="tx2"/>
          </a:solidFill>
          <a:latin typeface="+mn-lt"/>
          <a:ea typeface="+mn-ea"/>
          <a:cs typeface="+mn-cs"/>
        </a:defRPr>
      </a:lvl1pPr>
      <a:lvl2pPr marL="1371600" indent="-576072" algn="l" defTabSz="1371600" rtl="0" eaLnBrk="1" latinLnBrk="0" hangingPunct="1">
        <a:lnSpc>
          <a:spcPct val="94000"/>
        </a:lnSpc>
        <a:spcBef>
          <a:spcPts val="750"/>
        </a:spcBef>
        <a:spcAft>
          <a:spcPts val="300"/>
        </a:spcAft>
        <a:buFont typeface="Franklin Gothic Book" panose="020B0503020102020204" pitchFamily="34" charset="0"/>
        <a:buChar char="–"/>
        <a:defRPr sz="3000" i="1" kern="1200" baseline="0">
          <a:solidFill>
            <a:schemeClr val="tx2"/>
          </a:solidFill>
          <a:latin typeface="+mn-lt"/>
          <a:ea typeface="+mn-ea"/>
          <a:cs typeface="+mn-cs"/>
        </a:defRPr>
      </a:lvl2pPr>
      <a:lvl3pPr marL="2057400" indent="-576072" algn="l" defTabSz="1371600" rtl="0" eaLnBrk="1" latinLnBrk="0" hangingPunct="1">
        <a:lnSpc>
          <a:spcPct val="94000"/>
        </a:lnSpc>
        <a:spcBef>
          <a:spcPts val="750"/>
        </a:spcBef>
        <a:spcAft>
          <a:spcPts val="300"/>
        </a:spcAft>
        <a:buFont typeface="Franklin Gothic Book" panose="020B0503020102020204" pitchFamily="34" charset="0"/>
        <a:buChar char="■"/>
        <a:defRPr sz="2700" kern="1200" baseline="0">
          <a:solidFill>
            <a:schemeClr val="tx2"/>
          </a:solidFill>
          <a:latin typeface="+mn-lt"/>
          <a:ea typeface="+mn-ea"/>
          <a:cs typeface="+mn-cs"/>
        </a:defRPr>
      </a:lvl3pPr>
      <a:lvl4pPr marL="2743200" indent="-576072" algn="l" defTabSz="1371600" rtl="0" eaLnBrk="1" latinLnBrk="0" hangingPunct="1">
        <a:lnSpc>
          <a:spcPct val="94000"/>
        </a:lnSpc>
        <a:spcBef>
          <a:spcPts val="750"/>
        </a:spcBef>
        <a:spcAft>
          <a:spcPts val="300"/>
        </a:spcAft>
        <a:buFont typeface="Franklin Gothic Book" panose="020B0503020102020204" pitchFamily="34" charset="0"/>
        <a:buChar char="–"/>
        <a:defRPr sz="2700" i="1" kern="1200" baseline="0">
          <a:solidFill>
            <a:schemeClr val="tx2"/>
          </a:solidFill>
          <a:latin typeface="+mn-lt"/>
          <a:ea typeface="+mn-ea"/>
          <a:cs typeface="+mn-cs"/>
        </a:defRPr>
      </a:lvl4pPr>
      <a:lvl5pPr marL="3429000" indent="-576072" algn="l" defTabSz="1371600" rtl="0" eaLnBrk="1" latinLnBrk="0" hangingPunct="1">
        <a:lnSpc>
          <a:spcPct val="94000"/>
        </a:lnSpc>
        <a:spcBef>
          <a:spcPts val="750"/>
        </a:spcBef>
        <a:spcAft>
          <a:spcPts val="300"/>
        </a:spcAft>
        <a:buFont typeface="Franklin Gothic Book" panose="020B0503020102020204" pitchFamily="34" charset="0"/>
        <a:buChar char="■"/>
        <a:defRPr sz="2400" kern="1200" baseline="0">
          <a:solidFill>
            <a:schemeClr val="tx2"/>
          </a:solidFill>
          <a:latin typeface="+mn-lt"/>
          <a:ea typeface="+mn-ea"/>
          <a:cs typeface="+mn-cs"/>
        </a:defRPr>
      </a:lvl5pPr>
      <a:lvl6pPr marL="4114800" indent="-576072" algn="l" defTabSz="1371600" rtl="0" eaLnBrk="1" latinLnBrk="0" hangingPunct="1">
        <a:lnSpc>
          <a:spcPct val="94000"/>
        </a:lnSpc>
        <a:spcBef>
          <a:spcPts val="750"/>
        </a:spcBef>
        <a:spcAft>
          <a:spcPts val="300"/>
        </a:spcAft>
        <a:buFont typeface="Franklin Gothic Book" panose="020B0503020102020204" pitchFamily="34" charset="0"/>
        <a:buChar char="–"/>
        <a:defRPr sz="2400" i="1" kern="1200" baseline="0">
          <a:solidFill>
            <a:schemeClr val="tx2"/>
          </a:solidFill>
          <a:latin typeface="+mn-lt"/>
          <a:ea typeface="+mn-ea"/>
          <a:cs typeface="+mn-cs"/>
        </a:defRPr>
      </a:lvl6pPr>
      <a:lvl7pPr marL="4800600" indent="-576072" algn="l" defTabSz="1371600" rtl="0" eaLnBrk="1" latinLnBrk="0" hangingPunct="1">
        <a:lnSpc>
          <a:spcPct val="94000"/>
        </a:lnSpc>
        <a:spcBef>
          <a:spcPts val="750"/>
        </a:spcBef>
        <a:spcAft>
          <a:spcPts val="300"/>
        </a:spcAft>
        <a:buFont typeface="Franklin Gothic Book" panose="020B0503020102020204" pitchFamily="34" charset="0"/>
        <a:buChar char="■"/>
        <a:defRPr sz="2100" kern="1200" baseline="0">
          <a:solidFill>
            <a:schemeClr val="tx2"/>
          </a:solidFill>
          <a:latin typeface="+mn-lt"/>
          <a:ea typeface="+mn-ea"/>
          <a:cs typeface="+mn-cs"/>
        </a:defRPr>
      </a:lvl7pPr>
      <a:lvl8pPr marL="5486400" indent="-576072" algn="l" defTabSz="1371600" rtl="0" eaLnBrk="1" latinLnBrk="0" hangingPunct="1">
        <a:lnSpc>
          <a:spcPct val="94000"/>
        </a:lnSpc>
        <a:spcBef>
          <a:spcPts val="750"/>
        </a:spcBef>
        <a:spcAft>
          <a:spcPts val="300"/>
        </a:spcAft>
        <a:buFont typeface="Franklin Gothic Book" panose="020B0503020102020204" pitchFamily="34" charset="0"/>
        <a:buChar char="–"/>
        <a:defRPr sz="2100" i="1" kern="1200" baseline="0">
          <a:solidFill>
            <a:schemeClr val="tx2"/>
          </a:solidFill>
          <a:latin typeface="+mn-lt"/>
          <a:ea typeface="+mn-ea"/>
          <a:cs typeface="+mn-cs"/>
        </a:defRPr>
      </a:lvl8pPr>
      <a:lvl9pPr marL="6172200" indent="-576072" algn="l" defTabSz="1371600" rtl="0" eaLnBrk="1" latinLnBrk="0" hangingPunct="1">
        <a:lnSpc>
          <a:spcPct val="94000"/>
        </a:lnSpc>
        <a:spcBef>
          <a:spcPts val="750"/>
        </a:spcBef>
        <a:spcAft>
          <a:spcPts val="300"/>
        </a:spcAft>
        <a:buFont typeface="Franklin Gothic Book" panose="020B0503020102020204" pitchFamily="34" charset="0"/>
        <a:buChar char="■"/>
        <a:defRPr sz="2100" kern="1200" baseline="0">
          <a:solidFill>
            <a:schemeClr val="tx2"/>
          </a:solidFill>
          <a:latin typeface="+mn-lt"/>
          <a:ea typeface="+mn-ea"/>
          <a:cs typeface="+mn-cs"/>
        </a:defRPr>
      </a:lvl9pPr>
    </p:bodyStyle>
    <p:other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p:otherStyle>
  </p:txStyles>
  <p:extLst>
    <p:ext uri="{27BBF7A9-308A-43DC-89C8-2F10F3537804}">
      <p15:sldGuideLst xmlns:p15="http://schemas.microsoft.com/office/powerpoint/2012/main">
        <p15:guide id="3" orient="horz" pos="1368">
          <p15:clr>
            <a:srgbClr val="F26B43"/>
          </p15:clr>
        </p15:guide>
        <p15:guide id="4" orient="horz" pos="1440">
          <p15:clr>
            <a:srgbClr val="F26B43"/>
          </p15:clr>
        </p15:guide>
        <p15:guide id="6" orient="horz" pos="3696">
          <p15:clr>
            <a:srgbClr val="F26B43"/>
          </p15:clr>
        </p15:guide>
        <p15:guide id="7" orient="horz" pos="432">
          <p15:clr>
            <a:srgbClr val="F26B43"/>
          </p15:clr>
        </p15:guide>
        <p15:guide id="8" orient="horz" pos="1512">
          <p15:clr>
            <a:srgbClr val="F26B43"/>
          </p15:clr>
        </p15:guide>
        <p15:guide id="9" pos="6912">
          <p15:clr>
            <a:srgbClr val="F26B43"/>
          </p15:clr>
        </p15:guide>
        <p15:guide id="10" pos="936">
          <p15:clr>
            <a:srgbClr val="F26B43"/>
          </p15:clr>
        </p15:guide>
        <p15:guide id="11" pos="864">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4.png"/><Relationship Id="rId7" Type="http://schemas.openxmlformats.org/officeDocument/2006/relationships/diagramColors" Target="../diagrams/colors1.xml"/><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8" Type="http://schemas.openxmlformats.org/officeDocument/2006/relationships/hyperlink" Target="https://doi.org/10.3390/ijerph191710909" TargetMode="External"/><Relationship Id="rId3" Type="http://schemas.openxmlformats.org/officeDocument/2006/relationships/image" Target="../media/image2.png"/><Relationship Id="rId7" Type="http://schemas.openxmlformats.org/officeDocument/2006/relationships/hyperlink" Target="https://doi.org/10.3390/su16187921" TargetMode="External"/><Relationship Id="rId12" Type="http://schemas.openxmlformats.org/officeDocument/2006/relationships/hyperlink" Target="https://doi.org/10.3390/ijerph20021634" TargetMode="External"/><Relationship Id="rId2" Type="http://schemas.openxmlformats.org/officeDocument/2006/relationships/notesSlide" Target="../notesSlides/notesSlide14.xml"/><Relationship Id="rId1" Type="http://schemas.openxmlformats.org/officeDocument/2006/relationships/slideLayout" Target="../slideLayouts/slideLayout7.xml"/><Relationship Id="rId6" Type="http://schemas.openxmlformats.org/officeDocument/2006/relationships/hyperlink" Target="https://doi.org/10.3390/healthcare12050585" TargetMode="External"/><Relationship Id="rId11" Type="http://schemas.openxmlformats.org/officeDocument/2006/relationships/hyperlink" Target="https://doi.org/10.3390/healthcare11020187" TargetMode="External"/><Relationship Id="rId5" Type="http://schemas.openxmlformats.org/officeDocument/2006/relationships/hyperlink" Target="https://doi.org/10.3390/ijerph22111735" TargetMode="External"/><Relationship Id="rId10" Type="http://schemas.openxmlformats.org/officeDocument/2006/relationships/hyperlink" Target="https://doi.org/10.3390/ijerph22111762" TargetMode="External"/><Relationship Id="rId4" Type="http://schemas.openxmlformats.org/officeDocument/2006/relationships/hyperlink" Target="https://doi.org/10.3390/ijerph19138175" TargetMode="External"/><Relationship Id="rId9" Type="http://schemas.openxmlformats.org/officeDocument/2006/relationships/hyperlink" Target="https://doi.org/10.3390/healthcare12202094"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05C407A-1896-488B-0114-D9E00806AA13}"/>
              </a:ext>
            </a:extLst>
          </p:cNvPr>
          <p:cNvSpPr txBox="1"/>
          <p:nvPr/>
        </p:nvSpPr>
        <p:spPr>
          <a:xfrm>
            <a:off x="6464967" y="3272590"/>
            <a:ext cx="7170822" cy="1846659"/>
          </a:xfrm>
          <a:prstGeom prst="rect">
            <a:avLst/>
          </a:prstGeom>
          <a:noFill/>
        </p:spPr>
        <p:txBody>
          <a:bodyPr wrap="square" rtlCol="0">
            <a:spAutoFit/>
          </a:bodyPr>
          <a:lstStyle/>
          <a:p>
            <a:pPr algn="ctr"/>
            <a:r>
              <a:rPr lang="en-US" sz="3200" b="1" dirty="0">
                <a:latin typeface="Arial" panose="020B0604020202020204" pitchFamily="34" charset="0"/>
                <a:ea typeface="Tomorrow"/>
                <a:cs typeface="Arial" panose="020B0604020202020204" pitchFamily="34" charset="0"/>
                <a:sym typeface="Tomorrow"/>
              </a:rPr>
              <a:t>Integrating Health, Wellbeing and Sustainable Development in Health and Social Care</a:t>
            </a:r>
            <a:endParaRPr lang="en-GB" sz="3200" b="1" i="0" u="none" strike="noStrike" cap="none" dirty="0">
              <a:latin typeface="Arial" panose="020B0604020202020204" pitchFamily="34" charset="0"/>
              <a:ea typeface="Tomorrow"/>
              <a:cs typeface="Arial" panose="020B0604020202020204" pitchFamily="34" charset="0"/>
              <a:sym typeface="Tomorrow"/>
            </a:endParaRPr>
          </a:p>
          <a:p>
            <a:endParaRPr lang="en-US" dirty="0"/>
          </a:p>
        </p:txBody>
      </p:sp>
      <p:sp>
        <p:nvSpPr>
          <p:cNvPr id="4" name="TextBox 3">
            <a:extLst>
              <a:ext uri="{FF2B5EF4-FFF2-40B4-BE49-F238E27FC236}">
                <a16:creationId xmlns:a16="http://schemas.microsoft.com/office/drawing/2014/main" id="{5D761473-2E0B-EC1D-9B95-59DE96BA5CF0}"/>
              </a:ext>
            </a:extLst>
          </p:cNvPr>
          <p:cNvSpPr txBox="1"/>
          <p:nvPr/>
        </p:nvSpPr>
        <p:spPr>
          <a:xfrm>
            <a:off x="2374231" y="6801853"/>
            <a:ext cx="5967663" cy="2394502"/>
          </a:xfrm>
          <a:prstGeom prst="rect">
            <a:avLst/>
          </a:prstGeom>
          <a:noFill/>
        </p:spPr>
        <p:txBody>
          <a:bodyPr wrap="square" rtlCol="0">
            <a:spAutoFit/>
          </a:bodyPr>
          <a:lstStyle/>
          <a:p>
            <a:pPr marR="0" lvl="0">
              <a:lnSpc>
                <a:spcPct val="90000"/>
              </a:lnSpc>
              <a:spcBef>
                <a:spcPts val="0"/>
              </a:spcBef>
              <a:spcAft>
                <a:spcPts val="600"/>
              </a:spcAft>
              <a:buClr>
                <a:schemeClr val="tx1"/>
              </a:buClr>
              <a:buSzPct val="85000"/>
            </a:pPr>
            <a:r>
              <a:rPr lang="en-US" sz="2400" b="1" dirty="0">
                <a:latin typeface="Arial" panose="020B0604020202020204" pitchFamily="34" charset="0"/>
                <a:cs typeface="Arial" panose="020B0604020202020204" pitchFamily="34" charset="0"/>
                <a:sym typeface="Proxima Nova"/>
              </a:rPr>
              <a:t>Student Name:  </a:t>
            </a:r>
            <a:r>
              <a:rPr lang="en-US" sz="2400" dirty="0">
                <a:latin typeface="Arial" panose="020B0604020202020204" pitchFamily="34" charset="0"/>
                <a:cs typeface="Arial" panose="020B0604020202020204" pitchFamily="34" charset="0"/>
                <a:sym typeface="Proxima Nova"/>
              </a:rPr>
              <a:t>Delia Munteanu</a:t>
            </a:r>
          </a:p>
          <a:p>
            <a:pPr marR="0" lvl="0">
              <a:lnSpc>
                <a:spcPct val="90000"/>
              </a:lnSpc>
              <a:spcBef>
                <a:spcPts val="0"/>
              </a:spcBef>
              <a:spcAft>
                <a:spcPts val="600"/>
              </a:spcAft>
              <a:buClr>
                <a:schemeClr val="tx1"/>
              </a:buClr>
              <a:buSzPct val="85000"/>
            </a:pPr>
            <a:r>
              <a:rPr lang="en-US" sz="2400" b="1" dirty="0">
                <a:latin typeface="Arial" panose="020B0604020202020204" pitchFamily="34" charset="0"/>
                <a:cs typeface="Arial" panose="020B0604020202020204" pitchFamily="34" charset="0"/>
                <a:sym typeface="Proxima Nova"/>
              </a:rPr>
              <a:t>Student ID: </a:t>
            </a:r>
            <a:r>
              <a:rPr lang="en-US" sz="2400" dirty="0">
                <a:latin typeface="Arial" panose="020B0604020202020204" pitchFamily="34" charset="0"/>
                <a:cs typeface="Arial" panose="020B0604020202020204" pitchFamily="34" charset="0"/>
                <a:sym typeface="Proxima Nova"/>
              </a:rPr>
              <a:t>2314055</a:t>
            </a:r>
          </a:p>
          <a:p>
            <a:pPr marR="0" lvl="0">
              <a:lnSpc>
                <a:spcPct val="90000"/>
              </a:lnSpc>
              <a:spcBef>
                <a:spcPts val="0"/>
              </a:spcBef>
              <a:spcAft>
                <a:spcPts val="600"/>
              </a:spcAft>
              <a:buClr>
                <a:schemeClr val="accent1">
                  <a:lumMod val="75000"/>
                </a:schemeClr>
              </a:buClr>
              <a:buSzPct val="85000"/>
            </a:pPr>
            <a:r>
              <a:rPr lang="en-US" sz="2400" b="1" dirty="0">
                <a:latin typeface="Arial" panose="020B0604020202020204" pitchFamily="34" charset="0"/>
                <a:cs typeface="Arial" panose="020B0604020202020204" pitchFamily="34" charset="0"/>
                <a:sym typeface="Proxima Nova"/>
              </a:rPr>
              <a:t>Module Name: </a:t>
            </a:r>
            <a:r>
              <a:rPr lang="en-US" sz="2400" dirty="0">
                <a:latin typeface="Arial" panose="020B0604020202020204" pitchFamily="34" charset="0"/>
                <a:cs typeface="Arial" panose="020B0604020202020204" pitchFamily="34" charset="0"/>
                <a:sym typeface="Proxima Nova"/>
              </a:rPr>
              <a:t>Health, Wellbeing and Sustainable Development</a:t>
            </a:r>
          </a:p>
          <a:p>
            <a:pPr marR="0" lvl="0">
              <a:lnSpc>
                <a:spcPct val="90000"/>
              </a:lnSpc>
              <a:spcBef>
                <a:spcPts val="0"/>
              </a:spcBef>
              <a:spcAft>
                <a:spcPts val="600"/>
              </a:spcAft>
              <a:buClr>
                <a:schemeClr val="accent1">
                  <a:lumMod val="75000"/>
                </a:schemeClr>
              </a:buClr>
              <a:buSzPct val="85000"/>
            </a:pPr>
            <a:r>
              <a:rPr lang="en-US" sz="2400" b="1" dirty="0">
                <a:latin typeface="Arial" panose="020B0604020202020204" pitchFamily="34" charset="0"/>
                <a:cs typeface="Arial" panose="020B0604020202020204" pitchFamily="34" charset="0"/>
                <a:sym typeface="Proxima Nova"/>
              </a:rPr>
              <a:t>Module Code: </a:t>
            </a:r>
            <a:r>
              <a:rPr lang="en-US" sz="2400" dirty="0">
                <a:latin typeface="Arial" panose="020B0604020202020204" pitchFamily="34" charset="0"/>
                <a:cs typeface="Arial" panose="020B0604020202020204" pitchFamily="34" charset="0"/>
                <a:sym typeface="Proxima Nova"/>
              </a:rPr>
              <a:t>BMHP6030</a:t>
            </a:r>
          </a:p>
          <a:p>
            <a:pPr marR="0" lvl="0">
              <a:lnSpc>
                <a:spcPct val="90000"/>
              </a:lnSpc>
              <a:spcBef>
                <a:spcPts val="0"/>
              </a:spcBef>
              <a:spcAft>
                <a:spcPts val="600"/>
              </a:spcAft>
              <a:buClr>
                <a:schemeClr val="accent1">
                  <a:lumMod val="75000"/>
                </a:schemeClr>
              </a:buClr>
              <a:buSzPct val="85000"/>
            </a:pPr>
            <a:r>
              <a:rPr lang="en-US" sz="2400" b="1" dirty="0">
                <a:latin typeface="Arial" panose="020B0604020202020204" pitchFamily="34" charset="0"/>
                <a:cs typeface="Arial" panose="020B0604020202020204" pitchFamily="34" charset="0"/>
                <a:sym typeface="Proxima Nova"/>
              </a:rPr>
              <a:t>Lecturer’s Name: </a:t>
            </a:r>
            <a:r>
              <a:rPr lang="en-US" sz="2400" dirty="0">
                <a:latin typeface="Arial" panose="020B0604020202020204" pitchFamily="34" charset="0"/>
                <a:cs typeface="Arial" panose="020B0604020202020204" pitchFamily="34" charset="0"/>
                <a:sym typeface="Proxima Nova"/>
              </a:rPr>
              <a:t>Dr </a:t>
            </a:r>
            <a:r>
              <a:rPr lang="en-US" sz="2400" dirty="0" err="1">
                <a:latin typeface="Arial" panose="020B0604020202020204" pitchFamily="34" charset="0"/>
                <a:cs typeface="Arial" panose="020B0604020202020204" pitchFamily="34" charset="0"/>
                <a:sym typeface="Proxima Nova"/>
              </a:rPr>
              <a:t>Itse</a:t>
            </a:r>
            <a:r>
              <a:rPr lang="en-US" sz="2400" dirty="0">
                <a:latin typeface="Arial" panose="020B0604020202020204" pitchFamily="34" charset="0"/>
                <a:cs typeface="Arial" panose="020B0604020202020204" pitchFamily="34" charset="0"/>
                <a:sym typeface="Proxima Nova"/>
              </a:rPr>
              <a:t> Olaoye </a:t>
            </a:r>
          </a:p>
        </p:txBody>
      </p:sp>
      <p:sp>
        <p:nvSpPr>
          <p:cNvPr id="5" name="TextBox 4">
            <a:extLst>
              <a:ext uri="{FF2B5EF4-FFF2-40B4-BE49-F238E27FC236}">
                <a16:creationId xmlns:a16="http://schemas.microsoft.com/office/drawing/2014/main" id="{D6C02775-E4F7-DF42-092C-1AE354590DF6}"/>
              </a:ext>
            </a:extLst>
          </p:cNvPr>
          <p:cNvSpPr txBox="1"/>
          <p:nvPr/>
        </p:nvSpPr>
        <p:spPr>
          <a:xfrm>
            <a:off x="1989221" y="898358"/>
            <a:ext cx="4828674" cy="1844842"/>
          </a:xfrm>
          <a:prstGeom prst="rect">
            <a:avLst/>
          </a:prstGeom>
          <a:noFill/>
        </p:spPr>
        <p:txBody>
          <a:bodyPr wrap="square" rtlCol="0">
            <a:spAutoFit/>
          </a:bodyPr>
          <a:lstStyle/>
          <a:p>
            <a:endParaRPr lang="en-US" dirty="0"/>
          </a:p>
        </p:txBody>
      </p:sp>
      <p:pic>
        <p:nvPicPr>
          <p:cNvPr id="6" name="Picture 5" descr="A close-up of a sign&#10;&#10;AI-generated content may be incorrect.">
            <a:extLst>
              <a:ext uri="{FF2B5EF4-FFF2-40B4-BE49-F238E27FC236}">
                <a16:creationId xmlns:a16="http://schemas.microsoft.com/office/drawing/2014/main" id="{56227FEB-4B15-0452-B730-01BD9140590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29259" y="368968"/>
            <a:ext cx="4682619" cy="2090455"/>
          </a:xfrm>
          <a:prstGeom prst="rect">
            <a:avLst/>
          </a:prstGeom>
        </p:spPr>
      </p:pic>
    </p:spTree>
    <p:extLst>
      <p:ext uri="{BB962C8B-B14F-4D97-AF65-F5344CB8AC3E}">
        <p14:creationId xmlns:p14="http://schemas.microsoft.com/office/powerpoint/2010/main" val="25401094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98"/>
        <p:cNvGrpSpPr/>
        <p:nvPr/>
      </p:nvGrpSpPr>
      <p:grpSpPr>
        <a:xfrm>
          <a:off x="0" y="0"/>
          <a:ext cx="0" cy="0"/>
          <a:chOff x="0" y="0"/>
          <a:chExt cx="0" cy="0"/>
        </a:xfrm>
      </p:grpSpPr>
      <p:sp>
        <p:nvSpPr>
          <p:cNvPr id="99" name="Google Shape;99;p2"/>
          <p:cNvSpPr txBox="1"/>
          <p:nvPr/>
        </p:nvSpPr>
        <p:spPr>
          <a:xfrm>
            <a:off x="9579429" y="0"/>
            <a:ext cx="7112944" cy="1781766"/>
          </a:xfrm>
          <a:prstGeom prst="rect">
            <a:avLst/>
          </a:prstGeom>
        </p:spPr>
        <p:txBody>
          <a:bodyPr spcFirstLastPara="1" vert="horz" lIns="91440" tIns="45720" rIns="91440" bIns="45720" rtlCol="0" anchor="ctr" anchorCtr="0">
            <a:normAutofit/>
          </a:bodyPr>
          <a:lstStyle/>
          <a:p>
            <a:pPr marL="0" marR="0" lvl="0" indent="0" algn="ctr">
              <a:lnSpc>
                <a:spcPct val="90000"/>
              </a:lnSpc>
              <a:spcBef>
                <a:spcPct val="0"/>
              </a:spcBef>
              <a:spcAft>
                <a:spcPts val="600"/>
              </a:spcAft>
              <a:buClr>
                <a:srgbClr val="000000"/>
              </a:buClr>
              <a:buSzPts val="6999"/>
            </a:pPr>
            <a:r>
              <a:rPr lang="en-US" sz="3600" b="1" i="0" u="none" strike="noStrike" cap="all" dirty="0">
                <a:blipFill>
                  <a:blip r:embed="rId3">
                    <a:extLst>
                      <a:ext uri="{28A0092B-C50C-407E-A947-70E740481C1C}">
                        <a14:useLocalDpi xmlns:a14="http://schemas.microsoft.com/office/drawing/2010/main" val="0"/>
                      </a:ext>
                    </a:extLst>
                  </a:blip>
                  <a:tile tx="6350" ty="-127000" sx="65000" sy="64000" flip="none" algn="tl"/>
                </a:blipFill>
                <a:latin typeface="Arial" panose="020B0604020202020204" pitchFamily="34" charset="0"/>
                <a:ea typeface="+mj-ea"/>
                <a:cs typeface="Arial" panose="020B0604020202020204" pitchFamily="34" charset="0"/>
                <a:sym typeface="Tomorrow"/>
              </a:rPr>
              <a:t>INTRODUCTION</a:t>
            </a:r>
            <a:endParaRPr lang="en-US" sz="3600" b="0" i="0" u="none" strike="noStrike" cap="all" dirty="0">
              <a:blipFill>
                <a:blip r:embed="rId3">
                  <a:extLst>
                    <a:ext uri="{28A0092B-C50C-407E-A947-70E740481C1C}">
                      <a14:useLocalDpi xmlns:a14="http://schemas.microsoft.com/office/drawing/2010/main" val="0"/>
                    </a:ext>
                  </a:extLst>
                </a:blip>
                <a:tile tx="6350" ty="-127000" sx="65000" sy="64000" flip="none" algn="tl"/>
              </a:blipFill>
              <a:latin typeface="Arial" panose="020B0604020202020204" pitchFamily="34" charset="0"/>
              <a:ea typeface="+mj-ea"/>
              <a:cs typeface="Arial" panose="020B0604020202020204" pitchFamily="34" charset="0"/>
              <a:sym typeface="Arial"/>
            </a:endParaRPr>
          </a:p>
        </p:txBody>
      </p:sp>
      <p:pic>
        <p:nvPicPr>
          <p:cNvPr id="101" name="Google Shape;101;p2"/>
          <p:cNvPicPr preferRelativeResize="0"/>
          <p:nvPr/>
        </p:nvPicPr>
        <p:blipFill>
          <a:blip r:embed="rId4"/>
          <a:srcRect l="14515" r="13489"/>
          <a:stretch>
            <a:fillRect/>
          </a:stretch>
        </p:blipFill>
        <p:spPr>
          <a:xfrm>
            <a:off x="1" y="3"/>
            <a:ext cx="9143543" cy="10286995"/>
          </a:xfrm>
          <a:custGeom>
            <a:avLst/>
            <a:gdLst/>
            <a:ahLst/>
            <a:cxnLst/>
            <a:rect l="l" t="t" r="r" b="b"/>
            <a:pathLst>
              <a:path w="6095695" h="6857997">
                <a:moveTo>
                  <a:pt x="3435036" y="0"/>
                </a:moveTo>
                <a:lnTo>
                  <a:pt x="4198562" y="0"/>
                </a:lnTo>
                <a:lnTo>
                  <a:pt x="4365987" y="128761"/>
                </a:lnTo>
                <a:cubicBezTo>
                  <a:pt x="5422363" y="981944"/>
                  <a:pt x="6095695" y="2273123"/>
                  <a:pt x="6095695" y="3718209"/>
                </a:cubicBezTo>
                <a:cubicBezTo>
                  <a:pt x="6095695" y="4922447"/>
                  <a:pt x="5628104" y="6019805"/>
                  <a:pt x="4860911" y="6845880"/>
                </a:cubicBezTo>
                <a:lnTo>
                  <a:pt x="4849107" y="6857997"/>
                </a:lnTo>
                <a:lnTo>
                  <a:pt x="4253869" y="6857997"/>
                </a:lnTo>
                <a:lnTo>
                  <a:pt x="4409441" y="6719623"/>
                </a:lnTo>
                <a:cubicBezTo>
                  <a:pt x="5194330" y="5951494"/>
                  <a:pt x="5679794" y="4890334"/>
                  <a:pt x="5679794" y="3718209"/>
                </a:cubicBezTo>
                <a:cubicBezTo>
                  <a:pt x="5679794" y="2179795"/>
                  <a:pt x="4843506" y="832535"/>
                  <a:pt x="3591563" y="88079"/>
                </a:cubicBezTo>
                <a:close/>
                <a:moveTo>
                  <a:pt x="0" y="0"/>
                </a:moveTo>
                <a:lnTo>
                  <a:pt x="3177466" y="0"/>
                </a:lnTo>
                <a:lnTo>
                  <a:pt x="3353291" y="88129"/>
                </a:lnTo>
                <a:cubicBezTo>
                  <a:pt x="4668281" y="787221"/>
                  <a:pt x="5560965" y="2150692"/>
                  <a:pt x="5560965" y="3718209"/>
                </a:cubicBezTo>
                <a:cubicBezTo>
                  <a:pt x="5560965" y="4858221"/>
                  <a:pt x="5088802" y="5890308"/>
                  <a:pt x="4325417" y="6637392"/>
                </a:cubicBezTo>
                <a:lnTo>
                  <a:pt x="4077394" y="6857997"/>
                </a:lnTo>
                <a:lnTo>
                  <a:pt x="0" y="6857997"/>
                </a:lnTo>
                <a:close/>
              </a:path>
            </a:pathLst>
          </a:custGeom>
          <a:noFill/>
        </p:spPr>
      </p:pic>
      <p:sp>
        <p:nvSpPr>
          <p:cNvPr id="100" name="Google Shape;100;p2"/>
          <p:cNvSpPr txBox="1"/>
          <p:nvPr/>
        </p:nvSpPr>
        <p:spPr>
          <a:xfrm>
            <a:off x="8870828" y="1556083"/>
            <a:ext cx="9417171" cy="8730914"/>
          </a:xfrm>
          <a:prstGeom prst="rect">
            <a:avLst/>
          </a:prstGeom>
        </p:spPr>
        <p:txBody>
          <a:bodyPr spcFirstLastPara="1" vert="horz" lIns="91440" tIns="45720" rIns="91440" bIns="45720" rtlCol="0" anchorCtr="0">
            <a:normAutofit lnSpcReduction="10000"/>
          </a:bodyPr>
          <a:lstStyle/>
          <a:p>
            <a:pPr marL="543979" marR="0" lvl="1" indent="-182880">
              <a:lnSpc>
                <a:spcPct val="160000"/>
              </a:lnSpc>
              <a:spcBef>
                <a:spcPts val="0"/>
              </a:spcBef>
              <a:spcAft>
                <a:spcPts val="600"/>
              </a:spcAft>
              <a:buClr>
                <a:schemeClr val="accent1">
                  <a:lumMod val="75000"/>
                </a:schemeClr>
              </a:buClr>
              <a:buSzPct val="85000"/>
              <a:buFont typeface="Wingdings" pitchFamily="2" charset="2"/>
              <a:buChar char="§"/>
            </a:pPr>
            <a:r>
              <a:rPr lang="en-US" sz="2400" cap="all" dirty="0">
                <a:latin typeface="Arial" panose="020B0604020202020204" pitchFamily="34" charset="0"/>
                <a:cs typeface="Arial" panose="020B0604020202020204" pitchFamily="34" charset="0"/>
                <a:sym typeface="Tomorrow"/>
              </a:rPr>
              <a:t>Health, wellbeing and sustainable development are interlinked and have an impact on the health of people and populations.</a:t>
            </a:r>
          </a:p>
          <a:p>
            <a:pPr marL="543979" marR="0" lvl="1" indent="-182880">
              <a:lnSpc>
                <a:spcPct val="160000"/>
              </a:lnSpc>
              <a:spcBef>
                <a:spcPts val="0"/>
              </a:spcBef>
              <a:spcAft>
                <a:spcPts val="600"/>
              </a:spcAft>
              <a:buClr>
                <a:schemeClr val="accent1">
                  <a:lumMod val="75000"/>
                </a:schemeClr>
              </a:buClr>
              <a:buSzPct val="85000"/>
              <a:buFont typeface="Wingdings" pitchFamily="2" charset="2"/>
              <a:buChar char="§"/>
            </a:pPr>
            <a:r>
              <a:rPr lang="en-US" sz="2400" cap="all" dirty="0">
                <a:latin typeface="Arial" panose="020B0604020202020204" pitchFamily="34" charset="0"/>
                <a:cs typeface="Arial" panose="020B0604020202020204" pitchFamily="34" charset="0"/>
                <a:sym typeface="Tomorrow"/>
              </a:rPr>
              <a:t>Healthcare today is based on person-</a:t>
            </a:r>
            <a:r>
              <a:rPr lang="en-US" sz="2400" cap="all" dirty="0" err="1">
                <a:latin typeface="Arial" panose="020B0604020202020204" pitchFamily="34" charset="0"/>
                <a:cs typeface="Arial" panose="020B0604020202020204" pitchFamily="34" charset="0"/>
                <a:sym typeface="Tomorrow"/>
              </a:rPr>
              <a:t>centred</a:t>
            </a:r>
            <a:r>
              <a:rPr lang="en-US" sz="2400" cap="all" dirty="0">
                <a:latin typeface="Arial" panose="020B0604020202020204" pitchFamily="34" charset="0"/>
                <a:cs typeface="Arial" panose="020B0604020202020204" pitchFamily="34" charset="0"/>
                <a:sym typeface="Tomorrow"/>
              </a:rPr>
              <a:t> and holistic approaches which cover physical, mental, emotional and social needs.</a:t>
            </a:r>
          </a:p>
          <a:p>
            <a:pPr marL="543979" marR="0" lvl="1" indent="-182880">
              <a:lnSpc>
                <a:spcPct val="160000"/>
              </a:lnSpc>
              <a:spcBef>
                <a:spcPts val="0"/>
              </a:spcBef>
              <a:spcAft>
                <a:spcPts val="600"/>
              </a:spcAft>
              <a:buClr>
                <a:schemeClr val="accent1">
                  <a:lumMod val="75000"/>
                </a:schemeClr>
              </a:buClr>
              <a:buSzPct val="85000"/>
              <a:buFont typeface="Wingdings" pitchFamily="2" charset="2"/>
              <a:buChar char="§"/>
            </a:pPr>
            <a:r>
              <a:rPr lang="en-US" sz="2400" cap="all" dirty="0">
                <a:latin typeface="Arial" panose="020B0604020202020204" pitchFamily="34" charset="0"/>
                <a:cs typeface="Arial" panose="020B0604020202020204" pitchFamily="34" charset="0"/>
                <a:sym typeface="Tomorrow"/>
              </a:rPr>
              <a:t>What is sustainable development? Sustainable development means that health systems will be able to serve their current needs without </a:t>
            </a:r>
            <a:r>
              <a:rPr lang="en-US" sz="2400" cap="all" dirty="0" err="1">
                <a:latin typeface="Arial" panose="020B0604020202020204" pitchFamily="34" charset="0"/>
                <a:cs typeface="Arial" panose="020B0604020202020204" pitchFamily="34" charset="0"/>
                <a:sym typeface="Tomorrow"/>
              </a:rPr>
              <a:t>jeopardising</a:t>
            </a:r>
            <a:r>
              <a:rPr lang="en-US" sz="2400" cap="all" dirty="0">
                <a:latin typeface="Arial" panose="020B0604020202020204" pitchFamily="34" charset="0"/>
                <a:cs typeface="Arial" panose="020B0604020202020204" pitchFamily="34" charset="0"/>
                <a:sym typeface="Tomorrow"/>
              </a:rPr>
              <a:t> the wellbeing of future generations.</a:t>
            </a:r>
          </a:p>
          <a:p>
            <a:pPr marL="543979" marR="0" lvl="1" indent="-182880">
              <a:lnSpc>
                <a:spcPct val="160000"/>
              </a:lnSpc>
              <a:spcBef>
                <a:spcPts val="0"/>
              </a:spcBef>
              <a:spcAft>
                <a:spcPts val="600"/>
              </a:spcAft>
              <a:buClr>
                <a:schemeClr val="accent1">
                  <a:lumMod val="75000"/>
                </a:schemeClr>
              </a:buClr>
              <a:buSzPct val="85000"/>
              <a:buFont typeface="Wingdings" pitchFamily="2" charset="2"/>
              <a:buChar char="§"/>
            </a:pPr>
            <a:r>
              <a:rPr lang="en-US" sz="2400" cap="all" dirty="0">
                <a:latin typeface="Arial" panose="020B0604020202020204" pitchFamily="34" charset="0"/>
                <a:cs typeface="Arial" panose="020B0604020202020204" pitchFamily="34" charset="0"/>
                <a:sym typeface="Tomorrow"/>
              </a:rPr>
              <a:t>The presentation delves into essential concepts, theory, policies, service delivery models, public health policies, and methods for mitigating inequities in health.</a:t>
            </a:r>
          </a:p>
          <a:p>
            <a:pPr marL="914400" marR="0" lvl="0" indent="-182880">
              <a:lnSpc>
                <a:spcPct val="90000"/>
              </a:lnSpc>
              <a:spcBef>
                <a:spcPts val="0"/>
              </a:spcBef>
              <a:spcAft>
                <a:spcPts val="600"/>
              </a:spcAft>
              <a:buClr>
                <a:schemeClr val="accent1">
                  <a:lumMod val="75000"/>
                </a:schemeClr>
              </a:buClr>
              <a:buSzPct val="85000"/>
              <a:buFont typeface="Wingdings" pitchFamily="2" charset="2"/>
              <a:buChar char="§"/>
            </a:pPr>
            <a:endParaRPr lang="en-US" cap="all" dirty="0">
              <a:sym typeface="Tomorrow"/>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09"/>
        <p:cNvGrpSpPr/>
        <p:nvPr/>
      </p:nvGrpSpPr>
      <p:grpSpPr>
        <a:xfrm>
          <a:off x="0" y="0"/>
          <a:ext cx="0" cy="0"/>
          <a:chOff x="0" y="0"/>
          <a:chExt cx="0" cy="0"/>
        </a:xfrm>
      </p:grpSpPr>
      <p:sp>
        <p:nvSpPr>
          <p:cNvPr id="111" name="Google Shape;111;p3"/>
          <p:cNvSpPr txBox="1"/>
          <p:nvPr/>
        </p:nvSpPr>
        <p:spPr>
          <a:xfrm>
            <a:off x="1388619" y="682048"/>
            <a:ext cx="15953700" cy="775597"/>
          </a:xfrm>
          <a:prstGeom prst="rect">
            <a:avLst/>
          </a:prstGeom>
          <a:noFill/>
          <a:ln>
            <a:noFill/>
          </a:ln>
        </p:spPr>
        <p:txBody>
          <a:bodyPr spcFirstLastPara="1" wrap="square" lIns="0" tIns="0" rIns="0" bIns="0" anchor="t" anchorCtr="0">
            <a:spAutoFit/>
          </a:bodyPr>
          <a:lstStyle/>
          <a:p>
            <a:pPr marL="0" marR="0" lvl="0" indent="0" algn="ctr" rtl="0">
              <a:lnSpc>
                <a:spcPct val="140005"/>
              </a:lnSpc>
              <a:spcBef>
                <a:spcPts val="0"/>
              </a:spcBef>
              <a:spcAft>
                <a:spcPts val="0"/>
              </a:spcAft>
              <a:buClr>
                <a:srgbClr val="000000"/>
              </a:buClr>
              <a:buSzPts val="6999"/>
              <a:buFont typeface="Arial"/>
              <a:buNone/>
            </a:pPr>
            <a:r>
              <a:rPr lang="en-US" sz="3600" b="1" dirty="0">
                <a:latin typeface="Arial" panose="020B0604020202020204" pitchFamily="34" charset="0"/>
                <a:ea typeface="Tomorrow"/>
                <a:cs typeface="Arial" panose="020B0604020202020204" pitchFamily="34" charset="0"/>
                <a:sym typeface="Tomorrow"/>
              </a:rPr>
              <a:t>Key Concepts: Health and Wellbeing</a:t>
            </a:r>
            <a:endParaRPr sz="3600" b="1" i="0" u="none" strike="noStrike" cap="none" dirty="0">
              <a:latin typeface="Arial" panose="020B0604020202020204" pitchFamily="34" charset="0"/>
              <a:ea typeface="Tomorrow"/>
              <a:cs typeface="Arial" panose="020B0604020202020204" pitchFamily="34" charset="0"/>
              <a:sym typeface="Tomorrow"/>
            </a:endParaRPr>
          </a:p>
        </p:txBody>
      </p:sp>
      <p:pic>
        <p:nvPicPr>
          <p:cNvPr id="113" name="Google Shape;113;p3"/>
          <p:cNvPicPr preferRelativeResize="0"/>
          <p:nvPr/>
        </p:nvPicPr>
        <p:blipFill>
          <a:blip r:embed="rId3">
            <a:alphaModFix/>
          </a:blip>
          <a:stretch>
            <a:fillRect/>
          </a:stretch>
        </p:blipFill>
        <p:spPr>
          <a:xfrm>
            <a:off x="2611354" y="2780935"/>
            <a:ext cx="4723200" cy="4786725"/>
          </a:xfrm>
          <a:prstGeom prst="rect">
            <a:avLst/>
          </a:prstGeom>
          <a:noFill/>
          <a:ln>
            <a:noFill/>
          </a:ln>
        </p:spPr>
      </p:pic>
      <p:graphicFrame>
        <p:nvGraphicFramePr>
          <p:cNvPr id="115" name="Google Shape;112;p3">
            <a:extLst>
              <a:ext uri="{FF2B5EF4-FFF2-40B4-BE49-F238E27FC236}">
                <a16:creationId xmlns:a16="http://schemas.microsoft.com/office/drawing/2014/main" id="{BC376ACC-DFE0-9195-9558-C58CD19E845C}"/>
              </a:ext>
            </a:extLst>
          </p:cNvPr>
          <p:cNvGraphicFramePr/>
          <p:nvPr>
            <p:extLst>
              <p:ext uri="{D42A27DB-BD31-4B8C-83A1-F6EECF244321}">
                <p14:modId xmlns:p14="http://schemas.microsoft.com/office/powerpoint/2010/main" val="662687712"/>
              </p:ext>
            </p:extLst>
          </p:nvPr>
        </p:nvGraphicFramePr>
        <p:xfrm>
          <a:off x="9365469" y="1600027"/>
          <a:ext cx="7077600" cy="73977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21"/>
        <p:cNvGrpSpPr/>
        <p:nvPr/>
      </p:nvGrpSpPr>
      <p:grpSpPr>
        <a:xfrm>
          <a:off x="0" y="0"/>
          <a:ext cx="0" cy="0"/>
          <a:chOff x="0" y="0"/>
          <a:chExt cx="0" cy="0"/>
        </a:xfrm>
      </p:grpSpPr>
      <p:sp>
        <p:nvSpPr>
          <p:cNvPr id="132" name="Google Shape;132;p4"/>
          <p:cNvSpPr txBox="1"/>
          <p:nvPr/>
        </p:nvSpPr>
        <p:spPr>
          <a:xfrm>
            <a:off x="1355600" y="792275"/>
            <a:ext cx="16773000" cy="775597"/>
          </a:xfrm>
          <a:prstGeom prst="rect">
            <a:avLst/>
          </a:prstGeom>
          <a:noFill/>
          <a:ln>
            <a:noFill/>
          </a:ln>
        </p:spPr>
        <p:txBody>
          <a:bodyPr spcFirstLastPara="1" wrap="square" lIns="0" tIns="0" rIns="0" bIns="0" anchor="t" anchorCtr="0">
            <a:spAutoFit/>
          </a:bodyPr>
          <a:lstStyle/>
          <a:p>
            <a:pPr marL="0" marR="0" lvl="0" indent="0" algn="ctr" rtl="0">
              <a:lnSpc>
                <a:spcPct val="140005"/>
              </a:lnSpc>
              <a:spcBef>
                <a:spcPts val="0"/>
              </a:spcBef>
              <a:spcAft>
                <a:spcPts val="0"/>
              </a:spcAft>
              <a:buClr>
                <a:srgbClr val="000000"/>
              </a:buClr>
              <a:buSzPts val="6999"/>
              <a:buFont typeface="Arial"/>
              <a:buNone/>
            </a:pPr>
            <a:r>
              <a:rPr lang="en-US" sz="3600" b="1" dirty="0">
                <a:latin typeface="Arial" panose="020B0604020202020204" pitchFamily="34" charset="0"/>
                <a:ea typeface="Tomorrow"/>
                <a:cs typeface="Arial" panose="020B0604020202020204" pitchFamily="34" charset="0"/>
                <a:sym typeface="Tomorrow"/>
              </a:rPr>
              <a:t>Sustainable Development and Relevance</a:t>
            </a:r>
            <a:endParaRPr sz="3600" b="0" i="0" u="none" strike="noStrike" cap="none" dirty="0">
              <a:latin typeface="Arial" panose="020B0604020202020204" pitchFamily="34" charset="0"/>
              <a:ea typeface="Arial"/>
              <a:cs typeface="Arial" panose="020B0604020202020204" pitchFamily="34" charset="0"/>
              <a:sym typeface="Arial"/>
            </a:endParaRPr>
          </a:p>
        </p:txBody>
      </p:sp>
      <p:sp>
        <p:nvSpPr>
          <p:cNvPr id="133" name="Google Shape;133;p4"/>
          <p:cNvSpPr txBox="1"/>
          <p:nvPr/>
        </p:nvSpPr>
        <p:spPr>
          <a:xfrm>
            <a:off x="2188700" y="3830575"/>
            <a:ext cx="10672800" cy="738664"/>
          </a:xfrm>
          <a:prstGeom prst="rect">
            <a:avLst/>
          </a:prstGeom>
          <a:noFill/>
          <a:ln>
            <a:noFill/>
          </a:ln>
        </p:spPr>
        <p:txBody>
          <a:bodyPr spcFirstLastPara="1" wrap="square" lIns="0" tIns="0" rIns="0" bIns="0" anchor="t" anchorCtr="0">
            <a:spAutoFit/>
          </a:bodyPr>
          <a:lstStyle/>
          <a:p>
            <a:pPr marL="342900" marR="0" lvl="1" indent="-342900" algn="just" rtl="0">
              <a:lnSpc>
                <a:spcPct val="100000"/>
              </a:lnSpc>
              <a:spcBef>
                <a:spcPts val="0"/>
              </a:spcBef>
              <a:spcAft>
                <a:spcPts val="0"/>
              </a:spcAft>
              <a:buClr>
                <a:srgbClr val="000000"/>
              </a:buClr>
              <a:buSzPts val="1700"/>
              <a:buFont typeface="Arial" panose="020B0604020202020204" pitchFamily="34" charset="0"/>
              <a:buChar char="•"/>
            </a:pPr>
            <a:r>
              <a:rPr lang="en-US" sz="2400" dirty="0">
                <a:latin typeface="Arial" panose="020B0604020202020204" pitchFamily="34" charset="0"/>
                <a:ea typeface="Tomorrow"/>
                <a:cs typeface="Arial" panose="020B0604020202020204" pitchFamily="34" charset="0"/>
                <a:sym typeface="Tomorrow"/>
              </a:rPr>
              <a:t>Sustainable development must be developmental projects that will not negatively impact future generations.</a:t>
            </a:r>
            <a:endParaRPr sz="2400" dirty="0">
              <a:latin typeface="Arial" panose="020B0604020202020204" pitchFamily="34" charset="0"/>
              <a:ea typeface="Tomorrow"/>
              <a:cs typeface="Arial" panose="020B0604020202020204" pitchFamily="34" charset="0"/>
              <a:sym typeface="Tomorrow"/>
            </a:endParaRPr>
          </a:p>
        </p:txBody>
      </p:sp>
      <p:sp>
        <p:nvSpPr>
          <p:cNvPr id="134" name="Google Shape;134;p4"/>
          <p:cNvSpPr txBox="1"/>
          <p:nvPr/>
        </p:nvSpPr>
        <p:spPr>
          <a:xfrm>
            <a:off x="2059650" y="5149700"/>
            <a:ext cx="10672800" cy="1892826"/>
          </a:xfrm>
          <a:prstGeom prst="rect">
            <a:avLst/>
          </a:prstGeom>
          <a:noFill/>
          <a:ln>
            <a:noFill/>
          </a:ln>
        </p:spPr>
        <p:txBody>
          <a:bodyPr spcFirstLastPara="1" wrap="square" lIns="0" tIns="0" rIns="0" bIns="0" anchor="t" anchorCtr="0">
            <a:spAutoFit/>
          </a:bodyPr>
          <a:lstStyle/>
          <a:p>
            <a:pPr marL="342900" marR="0" lvl="0" indent="-342900" algn="just" rtl="0">
              <a:lnSpc>
                <a:spcPct val="100000"/>
              </a:lnSpc>
              <a:spcBef>
                <a:spcPts val="0"/>
              </a:spcBef>
              <a:spcAft>
                <a:spcPts val="0"/>
              </a:spcAft>
              <a:buClr>
                <a:srgbClr val="000000"/>
              </a:buClr>
              <a:buSzPts val="1700"/>
              <a:buFont typeface="Arial" panose="020B0604020202020204" pitchFamily="34" charset="0"/>
              <a:buChar char="•"/>
            </a:pPr>
            <a:r>
              <a:rPr lang="en-US" sz="2400" dirty="0">
                <a:latin typeface="Arial" panose="020B0604020202020204" pitchFamily="34" charset="0"/>
                <a:ea typeface="Tomorrow"/>
                <a:cs typeface="Arial" panose="020B0604020202020204" pitchFamily="34" charset="0"/>
                <a:sym typeface="Tomorrow"/>
              </a:rPr>
              <a:t>WHO </a:t>
            </a:r>
            <a:r>
              <a:rPr lang="en-GB" sz="2400" dirty="0"/>
              <a:t>Sustainable Development Goal (</a:t>
            </a:r>
            <a:r>
              <a:rPr lang="en-US" sz="2400" dirty="0">
                <a:latin typeface="Arial" panose="020B0604020202020204" pitchFamily="34" charset="0"/>
                <a:ea typeface="Tomorrow"/>
                <a:cs typeface="Arial" panose="020B0604020202020204" pitchFamily="34" charset="0"/>
                <a:sym typeface="Tomorrow"/>
              </a:rPr>
              <a:t>SDG 3) is a promise to countries to achieve healthy lives and well-being. In terms of SDG 3 progress data across the EU, there was a large variation during COVID-19 (</a:t>
            </a:r>
            <a:r>
              <a:rPr lang="en-US" sz="2400" dirty="0" err="1">
                <a:latin typeface="Arial" panose="020B0604020202020204" pitchFamily="34" charset="0"/>
                <a:ea typeface="Tomorrow"/>
                <a:cs typeface="Arial" panose="020B0604020202020204" pitchFamily="34" charset="0"/>
                <a:sym typeface="Tomorrow"/>
              </a:rPr>
              <a:t>Mikuła</a:t>
            </a:r>
            <a:r>
              <a:rPr lang="en-US" sz="2400" dirty="0">
                <a:latin typeface="Arial" panose="020B0604020202020204" pitchFamily="34" charset="0"/>
                <a:ea typeface="Tomorrow"/>
                <a:cs typeface="Arial" panose="020B0604020202020204" pitchFamily="34" charset="0"/>
                <a:sym typeface="Tomorrow"/>
              </a:rPr>
              <a:t> et al., 2024).</a:t>
            </a:r>
            <a:endParaRPr sz="2400" dirty="0">
              <a:latin typeface="Arial" panose="020B0604020202020204" pitchFamily="34" charset="0"/>
              <a:ea typeface="Tomorrow"/>
              <a:cs typeface="Arial" panose="020B0604020202020204" pitchFamily="34" charset="0"/>
              <a:sym typeface="Tomorrow"/>
            </a:endParaRPr>
          </a:p>
          <a:p>
            <a:pPr marL="0" marR="0" lvl="0" indent="0" algn="just" rtl="0">
              <a:lnSpc>
                <a:spcPct val="100000"/>
              </a:lnSpc>
              <a:spcBef>
                <a:spcPts val="0"/>
              </a:spcBef>
              <a:spcAft>
                <a:spcPts val="0"/>
              </a:spcAft>
              <a:buClr>
                <a:srgbClr val="000000"/>
              </a:buClr>
              <a:buSzPts val="1700"/>
              <a:buFont typeface="Arial"/>
              <a:buNone/>
            </a:pPr>
            <a:endParaRPr sz="2700" dirty="0">
              <a:solidFill>
                <a:srgbClr val="FFFFFF"/>
              </a:solidFill>
              <a:latin typeface="Tomorrow"/>
              <a:ea typeface="Tomorrow"/>
              <a:cs typeface="Tomorrow"/>
              <a:sym typeface="Tomorrow"/>
            </a:endParaRPr>
          </a:p>
        </p:txBody>
      </p:sp>
      <p:sp>
        <p:nvSpPr>
          <p:cNvPr id="135" name="Google Shape;135;p4"/>
          <p:cNvSpPr txBox="1"/>
          <p:nvPr/>
        </p:nvSpPr>
        <p:spPr>
          <a:xfrm>
            <a:off x="2059650" y="7201725"/>
            <a:ext cx="10779300" cy="738664"/>
          </a:xfrm>
          <a:prstGeom prst="rect">
            <a:avLst/>
          </a:prstGeom>
          <a:noFill/>
          <a:ln>
            <a:noFill/>
          </a:ln>
        </p:spPr>
        <p:txBody>
          <a:bodyPr spcFirstLastPara="1" wrap="square" lIns="0" tIns="0" rIns="0" bIns="0" anchor="t" anchorCtr="0">
            <a:spAutoFit/>
          </a:bodyPr>
          <a:lstStyle/>
          <a:p>
            <a:pPr marL="342900" marR="0" lvl="0" indent="-342900" algn="just" rtl="0">
              <a:lnSpc>
                <a:spcPct val="100000"/>
              </a:lnSpc>
              <a:spcBef>
                <a:spcPts val="0"/>
              </a:spcBef>
              <a:spcAft>
                <a:spcPts val="0"/>
              </a:spcAft>
              <a:buClr>
                <a:srgbClr val="000000"/>
              </a:buClr>
              <a:buSzPts val="1700"/>
              <a:buFont typeface="Arial" panose="020B0604020202020204" pitchFamily="34" charset="0"/>
              <a:buChar char="•"/>
            </a:pPr>
            <a:r>
              <a:rPr lang="en-US" sz="2400" dirty="0">
                <a:latin typeface="Arial" panose="020B0604020202020204" pitchFamily="34" charset="0"/>
                <a:ea typeface="Tomorrow"/>
                <a:cs typeface="Arial" panose="020B0604020202020204" pitchFamily="34" charset="0"/>
                <a:sym typeface="Tomorrow"/>
              </a:rPr>
              <a:t>Wellbeing, health and sustainability have become a central issue of the healthcare policy framework.</a:t>
            </a:r>
            <a:endParaRPr sz="2400" dirty="0">
              <a:latin typeface="Arial" panose="020B0604020202020204" pitchFamily="34" charset="0"/>
              <a:ea typeface="Tomorrow"/>
              <a:cs typeface="Arial" panose="020B0604020202020204" pitchFamily="34" charset="0"/>
              <a:sym typeface="Tomorrow"/>
            </a:endParaRPr>
          </a:p>
        </p:txBody>
      </p:sp>
      <p:pic>
        <p:nvPicPr>
          <p:cNvPr id="136" name="Google Shape;136;p4"/>
          <p:cNvPicPr preferRelativeResize="0"/>
          <p:nvPr/>
        </p:nvPicPr>
        <p:blipFill>
          <a:blip r:embed="rId3">
            <a:alphaModFix/>
          </a:blip>
          <a:stretch>
            <a:fillRect/>
          </a:stretch>
        </p:blipFill>
        <p:spPr>
          <a:xfrm>
            <a:off x="13238609" y="3643161"/>
            <a:ext cx="4653375" cy="4653375"/>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Shape 144"/>
        <p:cNvGrpSpPr/>
        <p:nvPr/>
      </p:nvGrpSpPr>
      <p:grpSpPr>
        <a:xfrm>
          <a:off x="0" y="0"/>
          <a:ext cx="0" cy="0"/>
          <a:chOff x="0" y="0"/>
          <a:chExt cx="0" cy="0"/>
        </a:xfrm>
      </p:grpSpPr>
      <p:sp>
        <p:nvSpPr>
          <p:cNvPr id="145" name="Google Shape;145;p5"/>
          <p:cNvSpPr txBox="1"/>
          <p:nvPr/>
        </p:nvSpPr>
        <p:spPr>
          <a:xfrm>
            <a:off x="2314074" y="563479"/>
            <a:ext cx="4924042" cy="2228850"/>
          </a:xfrm>
          <a:prstGeom prst="rect">
            <a:avLst/>
          </a:prstGeom>
        </p:spPr>
        <p:txBody>
          <a:bodyPr spcFirstLastPara="1" vert="horz" lIns="91440" tIns="45720" rIns="91440" bIns="45720" rtlCol="0" anchor="t" anchorCtr="0">
            <a:normAutofit/>
          </a:bodyPr>
          <a:lstStyle/>
          <a:p>
            <a:pPr marL="0" marR="0" lvl="0" indent="0" algn="ctr" defTabSz="914400">
              <a:lnSpc>
                <a:spcPct val="89000"/>
              </a:lnSpc>
              <a:spcBef>
                <a:spcPct val="0"/>
              </a:spcBef>
              <a:spcAft>
                <a:spcPts val="600"/>
              </a:spcAft>
              <a:buClr>
                <a:srgbClr val="000000"/>
              </a:buClr>
              <a:buSzPts val="6999"/>
            </a:pPr>
            <a:r>
              <a:rPr lang="en-US" sz="3600" b="1" dirty="0">
                <a:solidFill>
                  <a:schemeClr val="tx2"/>
                </a:solidFill>
                <a:latin typeface="Arial" panose="020B0604020202020204" pitchFamily="34" charset="0"/>
                <a:ea typeface="+mj-ea"/>
                <a:cs typeface="Arial" panose="020B0604020202020204" pitchFamily="34" charset="0"/>
                <a:sym typeface="Tomorrow"/>
              </a:rPr>
              <a:t>Integration of Health and Wellbeing Approaches</a:t>
            </a:r>
            <a:endParaRPr lang="en-US" sz="3600" b="1" i="0" u="none" strike="noStrike" dirty="0">
              <a:solidFill>
                <a:schemeClr val="tx2"/>
              </a:solidFill>
              <a:latin typeface="Arial" panose="020B0604020202020204" pitchFamily="34" charset="0"/>
              <a:ea typeface="+mj-ea"/>
              <a:cs typeface="Arial" panose="020B0604020202020204" pitchFamily="34" charset="0"/>
              <a:sym typeface="Arial"/>
            </a:endParaRPr>
          </a:p>
        </p:txBody>
      </p:sp>
      <p:sp>
        <p:nvSpPr>
          <p:cNvPr id="146" name="Google Shape;146;p5"/>
          <p:cNvSpPr txBox="1"/>
          <p:nvPr/>
        </p:nvSpPr>
        <p:spPr>
          <a:xfrm>
            <a:off x="1363579" y="2792329"/>
            <a:ext cx="7780421" cy="7555831"/>
          </a:xfrm>
          <a:prstGeom prst="rect">
            <a:avLst/>
          </a:prstGeom>
        </p:spPr>
        <p:txBody>
          <a:bodyPr spcFirstLastPara="1" vert="horz" lIns="91440" tIns="45720" rIns="91440" bIns="45720" rtlCol="0" anchorCtr="0">
            <a:normAutofit/>
          </a:bodyPr>
          <a:lstStyle/>
          <a:p>
            <a:pPr marL="342900" marR="0" lvl="1" indent="-342900" defTabSz="914400">
              <a:lnSpc>
                <a:spcPct val="150000"/>
              </a:lnSpc>
              <a:spcBef>
                <a:spcPts val="0"/>
              </a:spcBef>
              <a:spcAft>
                <a:spcPts val="200"/>
              </a:spcAft>
              <a:buClr>
                <a:schemeClr val="accent1">
                  <a:lumMod val="75000"/>
                </a:schemeClr>
              </a:buClr>
              <a:buSzPct val="85000"/>
              <a:buFont typeface="Arial" panose="020B0604020202020204" pitchFamily="34" charset="0"/>
              <a:buChar char="•"/>
            </a:pPr>
            <a:r>
              <a:rPr lang="en-US" sz="2400" dirty="0">
                <a:solidFill>
                  <a:schemeClr val="tx2"/>
                </a:solidFill>
                <a:latin typeface="Arial" panose="020B0604020202020204" pitchFamily="34" charset="0"/>
                <a:cs typeface="Arial" panose="020B0604020202020204" pitchFamily="34" charset="0"/>
                <a:sym typeface="Tomorrow"/>
              </a:rPr>
              <a:t>The concept of integrated care brings together, into a single pathway, physical, psychosocial, and psychiatric support.</a:t>
            </a:r>
          </a:p>
          <a:p>
            <a:pPr marL="342900" marR="0" lvl="1" indent="-342900" defTabSz="914400">
              <a:lnSpc>
                <a:spcPct val="150000"/>
              </a:lnSpc>
              <a:spcBef>
                <a:spcPts val="0"/>
              </a:spcBef>
              <a:spcAft>
                <a:spcPts val="200"/>
              </a:spcAft>
              <a:buClr>
                <a:schemeClr val="accent1">
                  <a:lumMod val="75000"/>
                </a:schemeClr>
              </a:buClr>
              <a:buSzPct val="85000"/>
              <a:buFont typeface="Arial" panose="020B0604020202020204" pitchFamily="34" charset="0"/>
              <a:buChar char="•"/>
            </a:pPr>
            <a:r>
              <a:rPr lang="en-US" sz="2400" dirty="0">
                <a:solidFill>
                  <a:schemeClr val="tx2"/>
                </a:solidFill>
                <a:latin typeface="Arial" panose="020B0604020202020204" pitchFamily="34" charset="0"/>
                <a:cs typeface="Arial" panose="020B0604020202020204" pitchFamily="34" charset="0"/>
                <a:sym typeface="Tomorrow"/>
              </a:rPr>
              <a:t>The Health in All Policies approach from the WHO incorporates health into all government policies.</a:t>
            </a:r>
          </a:p>
          <a:p>
            <a:pPr marL="342900" marR="0" lvl="1" indent="-342900" defTabSz="914400">
              <a:lnSpc>
                <a:spcPct val="150000"/>
              </a:lnSpc>
              <a:spcBef>
                <a:spcPts val="0"/>
              </a:spcBef>
              <a:spcAft>
                <a:spcPts val="200"/>
              </a:spcAft>
              <a:buClr>
                <a:schemeClr val="accent1">
                  <a:lumMod val="75000"/>
                </a:schemeClr>
              </a:buClr>
              <a:buSzPct val="85000"/>
              <a:buFont typeface="Arial" panose="020B0604020202020204" pitchFamily="34" charset="0"/>
              <a:buChar char="•"/>
            </a:pPr>
            <a:r>
              <a:rPr lang="en-US" sz="2400" dirty="0">
                <a:solidFill>
                  <a:schemeClr val="tx2"/>
                </a:solidFill>
                <a:latin typeface="Arial" panose="020B0604020202020204" pitchFamily="34" charset="0"/>
                <a:cs typeface="Arial" panose="020B0604020202020204" pitchFamily="34" charset="0"/>
                <a:sym typeface="Tomorrow"/>
              </a:rPr>
              <a:t>The UK ICSs are aligned around common population outcomes with the NHS, councils, and charities.</a:t>
            </a:r>
          </a:p>
          <a:p>
            <a:pPr marL="342900" marR="0" lvl="1" indent="-342900" defTabSz="914400">
              <a:lnSpc>
                <a:spcPct val="150000"/>
              </a:lnSpc>
              <a:spcBef>
                <a:spcPts val="0"/>
              </a:spcBef>
              <a:spcAft>
                <a:spcPts val="200"/>
              </a:spcAft>
              <a:buClr>
                <a:schemeClr val="accent1">
                  <a:lumMod val="75000"/>
                </a:schemeClr>
              </a:buClr>
              <a:buSzPct val="85000"/>
              <a:buFont typeface="Arial" panose="020B0604020202020204" pitchFamily="34" charset="0"/>
              <a:buChar char="•"/>
            </a:pPr>
            <a:r>
              <a:rPr lang="en-US" sz="2400" dirty="0">
                <a:solidFill>
                  <a:schemeClr val="tx2"/>
                </a:solidFill>
                <a:latin typeface="Arial" panose="020B0604020202020204" pitchFamily="34" charset="0"/>
                <a:cs typeface="Arial" panose="020B0604020202020204" pitchFamily="34" charset="0"/>
                <a:sym typeface="Tomorrow"/>
              </a:rPr>
              <a:t>The integration can limit the duplication of care and help to strengthen the sustainability of health systems (Aparicio-Martínez et al., 2022).</a:t>
            </a:r>
          </a:p>
          <a:p>
            <a:pPr marL="384048" marR="0" lvl="0" indent="-384048" defTabSz="914400">
              <a:lnSpc>
                <a:spcPct val="94000"/>
              </a:lnSpc>
              <a:spcBef>
                <a:spcPts val="0"/>
              </a:spcBef>
              <a:spcAft>
                <a:spcPts val="200"/>
              </a:spcAft>
              <a:buClr>
                <a:schemeClr val="accent1">
                  <a:lumMod val="75000"/>
                </a:schemeClr>
              </a:buClr>
              <a:buSzPct val="85000"/>
              <a:buFont typeface="Franklin Gothic Book" panose="020B0503020102020204" pitchFamily="34" charset="0"/>
              <a:buChar char="§"/>
            </a:pPr>
            <a:endParaRPr lang="en-US" dirty="0">
              <a:solidFill>
                <a:schemeClr val="tx2"/>
              </a:solidFill>
              <a:sym typeface="Tomorrow"/>
            </a:endParaRPr>
          </a:p>
        </p:txBody>
      </p:sp>
      <p:pic>
        <p:nvPicPr>
          <p:cNvPr id="147" name="Google Shape;147;p5"/>
          <p:cNvPicPr preferRelativeResize="0"/>
          <p:nvPr/>
        </p:nvPicPr>
        <p:blipFill>
          <a:blip r:embed="rId3"/>
          <a:stretch>
            <a:fillRect/>
          </a:stretch>
        </p:blipFill>
        <p:spPr>
          <a:xfrm>
            <a:off x="9320462" y="1518670"/>
            <a:ext cx="8309812" cy="6769598"/>
          </a:xfrm>
          <a:prstGeom prst="rect">
            <a:avLst/>
          </a:prstGeom>
          <a:noFill/>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Shape 155"/>
        <p:cNvGrpSpPr/>
        <p:nvPr/>
      </p:nvGrpSpPr>
      <p:grpSpPr>
        <a:xfrm>
          <a:off x="0" y="0"/>
          <a:ext cx="0" cy="0"/>
          <a:chOff x="0" y="0"/>
          <a:chExt cx="0" cy="0"/>
        </a:xfrm>
      </p:grpSpPr>
      <p:sp>
        <p:nvSpPr>
          <p:cNvPr id="156" name="Google Shape;156;g3f54bac1f97_0_0"/>
          <p:cNvSpPr txBox="1"/>
          <p:nvPr/>
        </p:nvSpPr>
        <p:spPr>
          <a:xfrm>
            <a:off x="1535343" y="1028700"/>
            <a:ext cx="15740286" cy="2228850"/>
          </a:xfrm>
          <a:prstGeom prst="rect">
            <a:avLst/>
          </a:prstGeom>
        </p:spPr>
        <p:txBody>
          <a:bodyPr spcFirstLastPara="1" vert="horz" lIns="91440" tIns="45720" rIns="91440" bIns="45720" rtlCol="0" anchor="t" anchorCtr="0">
            <a:normAutofit/>
          </a:bodyPr>
          <a:lstStyle/>
          <a:p>
            <a:pPr marL="0" marR="0" lvl="0" indent="0" algn="ctr" defTabSz="914400">
              <a:lnSpc>
                <a:spcPct val="89000"/>
              </a:lnSpc>
              <a:spcBef>
                <a:spcPct val="0"/>
              </a:spcBef>
              <a:spcAft>
                <a:spcPts val="600"/>
              </a:spcAft>
              <a:buClr>
                <a:srgbClr val="000000"/>
              </a:buClr>
              <a:buSzPts val="6999"/>
            </a:pPr>
            <a:r>
              <a:rPr lang="en-US" sz="3600" b="1" dirty="0">
                <a:solidFill>
                  <a:schemeClr val="tx2"/>
                </a:solidFill>
                <a:latin typeface="Arial" panose="020B0604020202020204" pitchFamily="34" charset="0"/>
                <a:ea typeface="+mj-ea"/>
                <a:cs typeface="Arial" panose="020B0604020202020204" pitchFamily="34" charset="0"/>
                <a:sym typeface="Tomorrow"/>
              </a:rPr>
              <a:t>Theoretical Perspectives: Biopsychosocial Model</a:t>
            </a:r>
          </a:p>
        </p:txBody>
      </p:sp>
      <p:sp>
        <p:nvSpPr>
          <p:cNvPr id="157" name="Google Shape;157;g3f54bac1f97_0_0"/>
          <p:cNvSpPr txBox="1"/>
          <p:nvPr/>
        </p:nvSpPr>
        <p:spPr>
          <a:xfrm>
            <a:off x="1535343" y="3429000"/>
            <a:ext cx="7608655" cy="5372100"/>
          </a:xfrm>
          <a:prstGeom prst="rect">
            <a:avLst/>
          </a:prstGeom>
        </p:spPr>
        <p:txBody>
          <a:bodyPr spcFirstLastPara="1" vert="horz" lIns="91440" tIns="45720" rIns="91440" bIns="45720" rtlCol="0" anchorCtr="0">
            <a:normAutofit lnSpcReduction="10000"/>
          </a:bodyPr>
          <a:lstStyle/>
          <a:p>
            <a:pPr marL="342900" marR="0" lvl="1" indent="-342900" defTabSz="914400">
              <a:lnSpc>
                <a:spcPct val="150000"/>
              </a:lnSpc>
              <a:spcBef>
                <a:spcPts val="0"/>
              </a:spcBef>
              <a:spcAft>
                <a:spcPts val="200"/>
              </a:spcAft>
              <a:buClr>
                <a:schemeClr val="accent1">
                  <a:lumMod val="75000"/>
                </a:schemeClr>
              </a:buClr>
              <a:buSzPct val="85000"/>
              <a:buFont typeface="Arial" panose="020B0604020202020204" pitchFamily="34" charset="0"/>
              <a:buChar char="•"/>
            </a:pPr>
            <a:r>
              <a:rPr lang="en-US" sz="2400" dirty="0">
                <a:solidFill>
                  <a:schemeClr val="tx2"/>
                </a:solidFill>
                <a:latin typeface="Arial" panose="020B0604020202020204" pitchFamily="34" charset="0"/>
                <a:cs typeface="Arial" panose="020B0604020202020204" pitchFamily="34" charset="0"/>
                <a:sym typeface="Tomorrow"/>
              </a:rPr>
              <a:t>A biopsychosocial approach to health considers the biological, psychological and social aspects.</a:t>
            </a:r>
          </a:p>
          <a:p>
            <a:pPr marL="342900" marR="0" lvl="1" indent="-342900" defTabSz="914400">
              <a:lnSpc>
                <a:spcPct val="150000"/>
              </a:lnSpc>
              <a:spcBef>
                <a:spcPts val="0"/>
              </a:spcBef>
              <a:spcAft>
                <a:spcPts val="200"/>
              </a:spcAft>
              <a:buClr>
                <a:schemeClr val="accent1">
                  <a:lumMod val="75000"/>
                </a:schemeClr>
              </a:buClr>
              <a:buSzPct val="85000"/>
              <a:buFont typeface="Arial" panose="020B0604020202020204" pitchFamily="34" charset="0"/>
              <a:buChar char="•"/>
            </a:pPr>
            <a:r>
              <a:rPr lang="en-US" sz="2400" dirty="0">
                <a:solidFill>
                  <a:schemeClr val="tx2"/>
                </a:solidFill>
                <a:latin typeface="Arial" panose="020B0604020202020204" pitchFamily="34" charset="0"/>
                <a:cs typeface="Arial" panose="020B0604020202020204" pitchFamily="34" charset="0"/>
                <a:sym typeface="Tomorrow"/>
              </a:rPr>
              <a:t>Replaces the narrow biomedical approach with a whole-person, whole-life view.</a:t>
            </a:r>
          </a:p>
          <a:p>
            <a:pPr marL="342900" marR="0" lvl="1" indent="-342900" defTabSz="914400">
              <a:lnSpc>
                <a:spcPct val="150000"/>
              </a:lnSpc>
              <a:spcBef>
                <a:spcPts val="0"/>
              </a:spcBef>
              <a:spcAft>
                <a:spcPts val="200"/>
              </a:spcAft>
              <a:buClr>
                <a:schemeClr val="accent1">
                  <a:lumMod val="75000"/>
                </a:schemeClr>
              </a:buClr>
              <a:buSzPct val="85000"/>
              <a:buFont typeface="Arial" panose="020B0604020202020204" pitchFamily="34" charset="0"/>
              <a:buChar char="•"/>
            </a:pPr>
            <a:r>
              <a:rPr lang="en-US" sz="2400" dirty="0">
                <a:solidFill>
                  <a:schemeClr val="tx2"/>
                </a:solidFill>
                <a:latin typeface="Arial" panose="020B0604020202020204" pitchFamily="34" charset="0"/>
                <a:cs typeface="Arial" panose="020B0604020202020204" pitchFamily="34" charset="0"/>
                <a:sym typeface="Tomorrow"/>
              </a:rPr>
              <a:t>Evidence has shown that older adults' mental health has transverse relations directly with the biological, psychological and social predictors (</a:t>
            </a:r>
            <a:r>
              <a:rPr lang="en-US" sz="2400" dirty="0" err="1">
                <a:solidFill>
                  <a:schemeClr val="tx2"/>
                </a:solidFill>
                <a:latin typeface="Arial" panose="020B0604020202020204" pitchFamily="34" charset="0"/>
                <a:cs typeface="Arial" panose="020B0604020202020204" pitchFamily="34" charset="0"/>
                <a:sym typeface="Tomorrow"/>
              </a:rPr>
              <a:t>Murniati</a:t>
            </a:r>
            <a:r>
              <a:rPr lang="en-US" sz="2400" dirty="0">
                <a:solidFill>
                  <a:schemeClr val="tx2"/>
                </a:solidFill>
                <a:latin typeface="Arial" panose="020B0604020202020204" pitchFamily="34" charset="0"/>
                <a:cs typeface="Arial" panose="020B0604020202020204" pitchFamily="34" charset="0"/>
                <a:sym typeface="Tomorrow"/>
              </a:rPr>
              <a:t> et al., 2022).</a:t>
            </a:r>
          </a:p>
          <a:p>
            <a:pPr marL="342900" marR="0" lvl="1" indent="-342900" defTabSz="914400">
              <a:lnSpc>
                <a:spcPct val="150000"/>
              </a:lnSpc>
              <a:spcBef>
                <a:spcPts val="0"/>
              </a:spcBef>
              <a:spcAft>
                <a:spcPts val="200"/>
              </a:spcAft>
              <a:buClr>
                <a:schemeClr val="accent1">
                  <a:lumMod val="75000"/>
                </a:schemeClr>
              </a:buClr>
              <a:buSzPct val="85000"/>
              <a:buFont typeface="Arial" panose="020B0604020202020204" pitchFamily="34" charset="0"/>
              <a:buChar char="•"/>
            </a:pPr>
            <a:r>
              <a:rPr lang="en-US" sz="2400" dirty="0">
                <a:solidFill>
                  <a:schemeClr val="tx2"/>
                </a:solidFill>
                <a:latin typeface="Arial" panose="020B0604020202020204" pitchFamily="34" charset="0"/>
                <a:cs typeface="Arial" panose="020B0604020202020204" pitchFamily="34" charset="0"/>
                <a:sym typeface="Tomorrow"/>
              </a:rPr>
              <a:t>This model influences all of assessment, care and planning of care across services.</a:t>
            </a:r>
          </a:p>
        </p:txBody>
      </p:sp>
      <p:pic>
        <p:nvPicPr>
          <p:cNvPr id="158" name="Google Shape;158;g3f54bac1f97_0_0"/>
          <p:cNvPicPr preferRelativeResize="0"/>
          <p:nvPr/>
        </p:nvPicPr>
        <p:blipFill>
          <a:blip r:embed="rId3"/>
          <a:stretch>
            <a:fillRect/>
          </a:stretch>
        </p:blipFill>
        <p:spPr>
          <a:xfrm>
            <a:off x="9617461" y="3429000"/>
            <a:ext cx="7658168" cy="5150117"/>
          </a:xfrm>
          <a:prstGeom prst="rect">
            <a:avLst/>
          </a:prstGeom>
          <a:noFill/>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Shape 166"/>
        <p:cNvGrpSpPr/>
        <p:nvPr/>
      </p:nvGrpSpPr>
      <p:grpSpPr>
        <a:xfrm>
          <a:off x="0" y="0"/>
          <a:ext cx="0" cy="0"/>
          <a:chOff x="0" y="0"/>
          <a:chExt cx="0" cy="0"/>
        </a:xfrm>
      </p:grpSpPr>
      <p:sp>
        <p:nvSpPr>
          <p:cNvPr id="174" name="Rectangle 173">
            <a:extLst>
              <a:ext uri="{FF2B5EF4-FFF2-40B4-BE49-F238E27FC236}">
                <a16:creationId xmlns:a16="http://schemas.microsoft.com/office/drawing/2014/main" id="{0E807223-DF88-4D6D-970E-08919E5E02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7142" y="564"/>
            <a:ext cx="342900" cy="10287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67" name="Google Shape;167;g3f54bac1f97_0_10"/>
          <p:cNvSpPr txBox="1"/>
          <p:nvPr/>
        </p:nvSpPr>
        <p:spPr>
          <a:xfrm>
            <a:off x="2085975" y="1028700"/>
            <a:ext cx="14830425" cy="2228850"/>
          </a:xfrm>
          <a:prstGeom prst="rect">
            <a:avLst/>
          </a:prstGeom>
        </p:spPr>
        <p:txBody>
          <a:bodyPr spcFirstLastPara="1" vert="horz" lIns="91440" tIns="45720" rIns="91440" bIns="45720" rtlCol="0" anchor="t" anchorCtr="0">
            <a:normAutofit/>
          </a:bodyPr>
          <a:lstStyle/>
          <a:p>
            <a:pPr marL="0" marR="0" lvl="0" indent="0" algn="ctr" defTabSz="914400">
              <a:lnSpc>
                <a:spcPct val="89000"/>
              </a:lnSpc>
              <a:spcBef>
                <a:spcPct val="0"/>
              </a:spcBef>
              <a:spcAft>
                <a:spcPts val="600"/>
              </a:spcAft>
              <a:buClr>
                <a:srgbClr val="000000"/>
              </a:buClr>
              <a:buSzPts val="6999"/>
            </a:pPr>
            <a:r>
              <a:rPr lang="en-US" sz="3600" b="1" dirty="0">
                <a:solidFill>
                  <a:schemeClr val="tx2"/>
                </a:solidFill>
                <a:latin typeface="Arial" panose="020B0604020202020204" pitchFamily="34" charset="0"/>
                <a:ea typeface="+mj-ea"/>
                <a:cs typeface="Arial" panose="020B0604020202020204" pitchFamily="34" charset="0"/>
                <a:sym typeface="Tomorrow"/>
              </a:rPr>
              <a:t>Policy and Governance: Supporting Holistic Health</a:t>
            </a:r>
            <a:endParaRPr lang="en-US" sz="3600" b="1" i="0" u="none" strike="noStrike" dirty="0">
              <a:solidFill>
                <a:schemeClr val="tx2"/>
              </a:solidFill>
              <a:latin typeface="Arial" panose="020B0604020202020204" pitchFamily="34" charset="0"/>
              <a:ea typeface="+mj-ea"/>
              <a:cs typeface="Arial" panose="020B0604020202020204" pitchFamily="34" charset="0"/>
              <a:sym typeface="Arial"/>
            </a:endParaRPr>
          </a:p>
        </p:txBody>
      </p:sp>
      <p:pic>
        <p:nvPicPr>
          <p:cNvPr id="169" name="Google Shape;169;g3f54bac1f97_0_10"/>
          <p:cNvPicPr preferRelativeResize="0"/>
          <p:nvPr/>
        </p:nvPicPr>
        <p:blipFill>
          <a:blip r:embed="rId3"/>
          <a:srcRect l="21845" r="26045" b="-1"/>
          <a:stretch>
            <a:fillRect/>
          </a:stretch>
        </p:blipFill>
        <p:spPr>
          <a:xfrm>
            <a:off x="2085975" y="3129214"/>
            <a:ext cx="5181099" cy="5372100"/>
          </a:xfrm>
          <a:prstGeom prst="rect">
            <a:avLst/>
          </a:prstGeom>
          <a:noFill/>
        </p:spPr>
      </p:pic>
      <p:sp>
        <p:nvSpPr>
          <p:cNvPr id="168" name="Google Shape;168;g3f54bac1f97_0_10"/>
          <p:cNvSpPr txBox="1"/>
          <p:nvPr/>
        </p:nvSpPr>
        <p:spPr>
          <a:xfrm>
            <a:off x="7651236" y="3429000"/>
            <a:ext cx="9265164" cy="5372100"/>
          </a:xfrm>
          <a:prstGeom prst="rect">
            <a:avLst/>
          </a:prstGeom>
        </p:spPr>
        <p:txBody>
          <a:bodyPr spcFirstLastPara="1" vert="horz" lIns="91440" tIns="45720" rIns="91440" bIns="45720" rtlCol="0" anchorCtr="0">
            <a:normAutofit/>
          </a:bodyPr>
          <a:lstStyle/>
          <a:p>
            <a:pPr marL="342900" marR="0" lvl="1" indent="-342900" defTabSz="914400">
              <a:lnSpc>
                <a:spcPct val="150000"/>
              </a:lnSpc>
              <a:spcBef>
                <a:spcPts val="0"/>
              </a:spcBef>
              <a:spcAft>
                <a:spcPts val="200"/>
              </a:spcAft>
              <a:buClr>
                <a:schemeClr val="accent1">
                  <a:lumMod val="75000"/>
                </a:schemeClr>
              </a:buClr>
              <a:buSzPct val="85000"/>
              <a:buFont typeface="Arial" panose="020B0604020202020204" pitchFamily="34" charset="0"/>
              <a:buChar char="•"/>
            </a:pPr>
            <a:r>
              <a:rPr lang="en-US" sz="2400" dirty="0">
                <a:solidFill>
                  <a:schemeClr val="tx2"/>
                </a:solidFill>
                <a:latin typeface="Arial" panose="020B0604020202020204" pitchFamily="34" charset="0"/>
                <a:cs typeface="Arial" panose="020B0604020202020204" pitchFamily="34" charset="0"/>
                <a:sym typeface="Tomorrow"/>
              </a:rPr>
              <a:t>Preventive care policies help to change systems from medical care to maintaining health.</a:t>
            </a:r>
          </a:p>
          <a:p>
            <a:pPr marL="342900" marR="0" lvl="1" indent="-342900" defTabSz="914400">
              <a:lnSpc>
                <a:spcPct val="150000"/>
              </a:lnSpc>
              <a:spcBef>
                <a:spcPts val="0"/>
              </a:spcBef>
              <a:spcAft>
                <a:spcPts val="200"/>
              </a:spcAft>
              <a:buClr>
                <a:schemeClr val="accent1">
                  <a:lumMod val="75000"/>
                </a:schemeClr>
              </a:buClr>
              <a:buSzPct val="85000"/>
              <a:buFont typeface="Arial" panose="020B0604020202020204" pitchFamily="34" charset="0"/>
              <a:buChar char="•"/>
            </a:pPr>
            <a:r>
              <a:rPr lang="en-US" sz="2400" dirty="0">
                <a:solidFill>
                  <a:schemeClr val="tx2"/>
                </a:solidFill>
                <a:latin typeface="Arial" panose="020B0604020202020204" pitchFamily="34" charset="0"/>
                <a:cs typeface="Arial" panose="020B0604020202020204" pitchFamily="34" charset="0"/>
                <a:sym typeface="Tomorrow"/>
              </a:rPr>
              <a:t>There is now funding for mental health initiatives and parity with physical care.</a:t>
            </a:r>
          </a:p>
          <a:p>
            <a:pPr marL="342900" marR="0" lvl="1" indent="-342900" defTabSz="914400">
              <a:lnSpc>
                <a:spcPct val="150000"/>
              </a:lnSpc>
              <a:spcBef>
                <a:spcPts val="0"/>
              </a:spcBef>
              <a:spcAft>
                <a:spcPts val="200"/>
              </a:spcAft>
              <a:buClr>
                <a:schemeClr val="accent1">
                  <a:lumMod val="75000"/>
                </a:schemeClr>
              </a:buClr>
              <a:buSzPct val="85000"/>
              <a:buFont typeface="Arial" panose="020B0604020202020204" pitchFamily="34" charset="0"/>
              <a:buChar char="•"/>
            </a:pPr>
            <a:r>
              <a:rPr lang="en-US" sz="2400" dirty="0">
                <a:solidFill>
                  <a:schemeClr val="tx2"/>
                </a:solidFill>
                <a:latin typeface="Arial" panose="020B0604020202020204" pitchFamily="34" charset="0"/>
                <a:cs typeface="Arial" panose="020B0604020202020204" pitchFamily="34" charset="0"/>
                <a:sym typeface="Tomorrow"/>
              </a:rPr>
              <a:t>The goal of universal coverage policies is to ensure equal care for all regardless of income (Durrani et al., 2025).</a:t>
            </a:r>
          </a:p>
          <a:p>
            <a:pPr marL="342900" marR="0" lvl="1" indent="-342900" defTabSz="914400">
              <a:lnSpc>
                <a:spcPct val="150000"/>
              </a:lnSpc>
              <a:spcBef>
                <a:spcPts val="0"/>
              </a:spcBef>
              <a:spcAft>
                <a:spcPts val="200"/>
              </a:spcAft>
              <a:buClr>
                <a:schemeClr val="accent1">
                  <a:lumMod val="75000"/>
                </a:schemeClr>
              </a:buClr>
              <a:buSzPct val="85000"/>
              <a:buFont typeface="Arial" panose="020B0604020202020204" pitchFamily="34" charset="0"/>
              <a:buChar char="•"/>
            </a:pPr>
            <a:r>
              <a:rPr lang="en-US" sz="2400" dirty="0">
                <a:solidFill>
                  <a:schemeClr val="tx2"/>
                </a:solidFill>
                <a:latin typeface="Arial" panose="020B0604020202020204" pitchFamily="34" charset="0"/>
                <a:cs typeface="Arial" panose="020B0604020202020204" pitchFamily="34" charset="0"/>
                <a:sym typeface="Tomorrow"/>
              </a:rPr>
              <a:t>Effective governance systems turn the vision for holistic health into action.</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Shape 177"/>
        <p:cNvGrpSpPr/>
        <p:nvPr/>
      </p:nvGrpSpPr>
      <p:grpSpPr>
        <a:xfrm>
          <a:off x="0" y="0"/>
          <a:ext cx="0" cy="0"/>
          <a:chOff x="0" y="0"/>
          <a:chExt cx="0" cy="0"/>
        </a:xfrm>
      </p:grpSpPr>
      <p:sp>
        <p:nvSpPr>
          <p:cNvPr id="185" name="Rectangle 184">
            <a:extLst>
              <a:ext uri="{FF2B5EF4-FFF2-40B4-BE49-F238E27FC236}">
                <a16:creationId xmlns:a16="http://schemas.microsoft.com/office/drawing/2014/main" id="{0E807223-DF88-4D6D-970E-08919E5E02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7142" y="564"/>
            <a:ext cx="342900" cy="10287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78" name="Google Shape;178;g3f54bac1f97_0_20"/>
          <p:cNvSpPr txBox="1"/>
          <p:nvPr/>
        </p:nvSpPr>
        <p:spPr>
          <a:xfrm>
            <a:off x="2085975" y="1028700"/>
            <a:ext cx="14830425" cy="2228850"/>
          </a:xfrm>
          <a:prstGeom prst="rect">
            <a:avLst/>
          </a:prstGeom>
        </p:spPr>
        <p:txBody>
          <a:bodyPr spcFirstLastPara="1" vert="horz" lIns="91440" tIns="45720" rIns="91440" bIns="45720" rtlCol="0" anchor="t" anchorCtr="0">
            <a:normAutofit/>
          </a:bodyPr>
          <a:lstStyle/>
          <a:p>
            <a:pPr marL="0" marR="0" lvl="0" indent="0" algn="ctr" defTabSz="914400">
              <a:lnSpc>
                <a:spcPct val="89000"/>
              </a:lnSpc>
              <a:spcBef>
                <a:spcPct val="0"/>
              </a:spcBef>
              <a:spcAft>
                <a:spcPts val="600"/>
              </a:spcAft>
              <a:buClr>
                <a:srgbClr val="000000"/>
              </a:buClr>
              <a:buSzPts val="6999"/>
            </a:pPr>
            <a:r>
              <a:rPr lang="en-US" sz="3600" b="1" dirty="0">
                <a:solidFill>
                  <a:schemeClr val="tx2"/>
                </a:solidFill>
                <a:latin typeface="Arial" panose="020B0604020202020204" pitchFamily="34" charset="0"/>
                <a:ea typeface="+mj-ea"/>
                <a:cs typeface="Arial" panose="020B0604020202020204" pitchFamily="34" charset="0"/>
                <a:sym typeface="Tomorrow"/>
              </a:rPr>
              <a:t>Policy and Governance: Challenges</a:t>
            </a:r>
            <a:endParaRPr lang="en-US" sz="3600" b="1" i="0" u="none" strike="noStrike" dirty="0">
              <a:solidFill>
                <a:schemeClr val="tx2"/>
              </a:solidFill>
              <a:latin typeface="Arial" panose="020B0604020202020204" pitchFamily="34" charset="0"/>
              <a:ea typeface="+mj-ea"/>
              <a:cs typeface="Arial" panose="020B0604020202020204" pitchFamily="34" charset="0"/>
              <a:sym typeface="Arial"/>
            </a:endParaRPr>
          </a:p>
        </p:txBody>
      </p:sp>
      <p:pic>
        <p:nvPicPr>
          <p:cNvPr id="180" name="Google Shape;180;g3f54bac1f97_0_20"/>
          <p:cNvPicPr preferRelativeResize="0"/>
          <p:nvPr/>
        </p:nvPicPr>
        <p:blipFill rotWithShape="1">
          <a:blip r:embed="rId3"/>
          <a:srcRect l="16731" r="17728" b="2"/>
          <a:stretch>
            <a:fillRect/>
          </a:stretch>
        </p:blipFill>
        <p:spPr>
          <a:xfrm>
            <a:off x="2085973" y="3602334"/>
            <a:ext cx="4817243" cy="5200021"/>
          </a:xfrm>
          <a:prstGeom prst="rect">
            <a:avLst/>
          </a:prstGeom>
          <a:noFill/>
        </p:spPr>
      </p:pic>
      <p:sp>
        <p:nvSpPr>
          <p:cNvPr id="179" name="Google Shape;179;g3f54bac1f97_0_20"/>
          <p:cNvSpPr txBox="1"/>
          <p:nvPr/>
        </p:nvSpPr>
        <p:spPr>
          <a:xfrm>
            <a:off x="7651236" y="3429000"/>
            <a:ext cx="9265164" cy="5372100"/>
          </a:xfrm>
          <a:prstGeom prst="rect">
            <a:avLst/>
          </a:prstGeom>
        </p:spPr>
        <p:txBody>
          <a:bodyPr spcFirstLastPara="1" vert="horz" lIns="91440" tIns="45720" rIns="91440" bIns="45720" rtlCol="0" anchorCtr="0">
            <a:normAutofit/>
          </a:bodyPr>
          <a:lstStyle/>
          <a:p>
            <a:pPr marL="342900" marR="0" lvl="1" indent="-342900" defTabSz="914400">
              <a:lnSpc>
                <a:spcPct val="150000"/>
              </a:lnSpc>
              <a:spcBef>
                <a:spcPts val="0"/>
              </a:spcBef>
              <a:spcAft>
                <a:spcPts val="200"/>
              </a:spcAft>
              <a:buClr>
                <a:schemeClr val="accent1">
                  <a:lumMod val="75000"/>
                </a:schemeClr>
              </a:buClr>
              <a:buSzPct val="85000"/>
              <a:buFont typeface="Arial" panose="020B0604020202020204" pitchFamily="34" charset="0"/>
              <a:buChar char="•"/>
            </a:pPr>
            <a:r>
              <a:rPr lang="en-US" sz="2400" dirty="0">
                <a:solidFill>
                  <a:schemeClr val="tx2"/>
                </a:solidFill>
                <a:latin typeface="Arial" panose="020B0604020202020204" pitchFamily="34" charset="0"/>
                <a:cs typeface="Arial" panose="020B0604020202020204" pitchFamily="34" charset="0"/>
                <a:sym typeface="Tomorrow"/>
              </a:rPr>
              <a:t>Integrated, whole-person care models are not widely adopted as they become constrained by regulatory fragmentation within agencies.</a:t>
            </a:r>
          </a:p>
          <a:p>
            <a:pPr marL="342900" marR="0" lvl="1" indent="-342900" defTabSz="914400">
              <a:lnSpc>
                <a:spcPct val="150000"/>
              </a:lnSpc>
              <a:spcBef>
                <a:spcPts val="0"/>
              </a:spcBef>
              <a:spcAft>
                <a:spcPts val="200"/>
              </a:spcAft>
              <a:buClr>
                <a:schemeClr val="accent1">
                  <a:lumMod val="75000"/>
                </a:schemeClr>
              </a:buClr>
              <a:buSzPct val="85000"/>
              <a:buFont typeface="Arial" panose="020B0604020202020204" pitchFamily="34" charset="0"/>
              <a:buChar char="•"/>
            </a:pPr>
            <a:r>
              <a:rPr lang="en-US" sz="2400" dirty="0">
                <a:solidFill>
                  <a:schemeClr val="tx2"/>
                </a:solidFill>
                <a:latin typeface="Arial" panose="020B0604020202020204" pitchFamily="34" charset="0"/>
                <a:cs typeface="Arial" panose="020B0604020202020204" pitchFamily="34" charset="0"/>
                <a:sym typeface="Tomorrow"/>
              </a:rPr>
              <a:t>Physical, mental and social resources are disjoined in budgeting processes and make coordinated investment difficult.</a:t>
            </a:r>
          </a:p>
          <a:p>
            <a:pPr marL="342900" marR="0" lvl="1" indent="-342900" defTabSz="914400">
              <a:lnSpc>
                <a:spcPct val="150000"/>
              </a:lnSpc>
              <a:spcBef>
                <a:spcPts val="0"/>
              </a:spcBef>
              <a:spcAft>
                <a:spcPts val="200"/>
              </a:spcAft>
              <a:buClr>
                <a:schemeClr val="accent1">
                  <a:lumMod val="75000"/>
                </a:schemeClr>
              </a:buClr>
              <a:buSzPct val="85000"/>
              <a:buFont typeface="Arial" panose="020B0604020202020204" pitchFamily="34" charset="0"/>
              <a:buChar char="•"/>
            </a:pPr>
            <a:r>
              <a:rPr lang="en-US" sz="2400" dirty="0">
                <a:solidFill>
                  <a:schemeClr val="tx2"/>
                </a:solidFill>
                <a:latin typeface="Arial" panose="020B0604020202020204" pitchFamily="34" charset="0"/>
                <a:cs typeface="Arial" panose="020B0604020202020204" pitchFamily="34" charset="0"/>
                <a:sym typeface="Tomorrow"/>
              </a:rPr>
              <a:t>Biopsychosocial approaches are found to face real barriers for implementation in primary care (van Dijk et al., 2023).</a:t>
            </a:r>
          </a:p>
          <a:p>
            <a:pPr marL="342900" marR="0" lvl="1" indent="-342900" defTabSz="914400">
              <a:lnSpc>
                <a:spcPct val="150000"/>
              </a:lnSpc>
              <a:spcBef>
                <a:spcPts val="0"/>
              </a:spcBef>
              <a:spcAft>
                <a:spcPts val="200"/>
              </a:spcAft>
              <a:buClr>
                <a:schemeClr val="accent1">
                  <a:lumMod val="75000"/>
                </a:schemeClr>
              </a:buClr>
              <a:buSzPct val="85000"/>
              <a:buFont typeface="Arial" panose="020B0604020202020204" pitchFamily="34" charset="0"/>
              <a:buChar char="•"/>
            </a:pPr>
            <a:r>
              <a:rPr lang="en-US" sz="2400" dirty="0">
                <a:solidFill>
                  <a:schemeClr val="tx2"/>
                </a:solidFill>
                <a:latin typeface="Arial" panose="020B0604020202020204" pitchFamily="34" charset="0"/>
                <a:cs typeface="Arial" panose="020B0604020202020204" pitchFamily="34" charset="0"/>
                <a:sym typeface="Tomorrow"/>
              </a:rPr>
              <a:t>This requires aligned incentives, training and shared responsibility to overcome the barriers.</a:t>
            </a:r>
          </a:p>
          <a:p>
            <a:pPr marL="384048" marR="0" lvl="0" indent="-384048" defTabSz="914400">
              <a:lnSpc>
                <a:spcPct val="94000"/>
              </a:lnSpc>
              <a:spcBef>
                <a:spcPts val="0"/>
              </a:spcBef>
              <a:spcAft>
                <a:spcPts val="200"/>
              </a:spcAft>
              <a:buClr>
                <a:schemeClr val="accent1">
                  <a:lumMod val="75000"/>
                </a:schemeClr>
              </a:buClr>
              <a:buSzPct val="85000"/>
              <a:buFont typeface="Franklin Gothic Book" panose="020B0503020102020204" pitchFamily="34" charset="0"/>
              <a:buChar char="§"/>
            </a:pPr>
            <a:endParaRPr lang="en-US" dirty="0">
              <a:solidFill>
                <a:schemeClr val="tx2"/>
              </a:solidFill>
              <a:sym typeface="Tomorrow"/>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Shape 188"/>
        <p:cNvGrpSpPr/>
        <p:nvPr/>
      </p:nvGrpSpPr>
      <p:grpSpPr>
        <a:xfrm>
          <a:off x="0" y="0"/>
          <a:ext cx="0" cy="0"/>
          <a:chOff x="0" y="0"/>
          <a:chExt cx="0" cy="0"/>
        </a:xfrm>
      </p:grpSpPr>
      <p:sp>
        <p:nvSpPr>
          <p:cNvPr id="196" name="Rectangle 195">
            <a:extLst>
              <a:ext uri="{FF2B5EF4-FFF2-40B4-BE49-F238E27FC236}">
                <a16:creationId xmlns:a16="http://schemas.microsoft.com/office/drawing/2014/main" id="{0E807223-DF88-4D6D-970E-08919E5E02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7142" y="564"/>
            <a:ext cx="342900" cy="10287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89" name="Google Shape;189;g3f54bac1f97_0_30"/>
          <p:cNvSpPr txBox="1"/>
          <p:nvPr/>
        </p:nvSpPr>
        <p:spPr>
          <a:xfrm>
            <a:off x="2085975" y="1028700"/>
            <a:ext cx="14830425" cy="2228850"/>
          </a:xfrm>
          <a:prstGeom prst="rect">
            <a:avLst/>
          </a:prstGeom>
        </p:spPr>
        <p:txBody>
          <a:bodyPr spcFirstLastPara="1" vert="horz" lIns="91440" tIns="45720" rIns="91440" bIns="45720" rtlCol="0" anchor="t" anchorCtr="0">
            <a:normAutofit/>
          </a:bodyPr>
          <a:lstStyle/>
          <a:p>
            <a:pPr marL="0" marR="0" lvl="0" indent="0" algn="ctr" defTabSz="914400">
              <a:lnSpc>
                <a:spcPct val="89000"/>
              </a:lnSpc>
              <a:spcBef>
                <a:spcPct val="0"/>
              </a:spcBef>
              <a:spcAft>
                <a:spcPts val="600"/>
              </a:spcAft>
              <a:buClr>
                <a:srgbClr val="000000"/>
              </a:buClr>
              <a:buSzPts val="6999"/>
            </a:pPr>
            <a:r>
              <a:rPr lang="en-US" sz="3600" b="1" dirty="0">
                <a:solidFill>
                  <a:schemeClr val="tx2"/>
                </a:solidFill>
                <a:latin typeface="Arial" panose="020B0604020202020204" pitchFamily="34" charset="0"/>
                <a:ea typeface="+mj-ea"/>
                <a:cs typeface="Arial" panose="020B0604020202020204" pitchFamily="34" charset="0"/>
                <a:sym typeface="Tomorrow"/>
              </a:rPr>
              <a:t>Service Delivery: Wellness, Telehealth and Community Care</a:t>
            </a:r>
          </a:p>
        </p:txBody>
      </p:sp>
      <p:pic>
        <p:nvPicPr>
          <p:cNvPr id="191" name="Google Shape;191;g3f54bac1f97_0_30"/>
          <p:cNvPicPr preferRelativeResize="0"/>
          <p:nvPr/>
        </p:nvPicPr>
        <p:blipFill>
          <a:blip r:embed="rId3"/>
          <a:srcRect l="7502" r="7502"/>
          <a:stretch>
            <a:fillRect/>
          </a:stretch>
        </p:blipFill>
        <p:spPr>
          <a:xfrm>
            <a:off x="1546816" y="2880309"/>
            <a:ext cx="5531616" cy="5978944"/>
          </a:xfrm>
          <a:prstGeom prst="rect">
            <a:avLst/>
          </a:prstGeom>
          <a:noFill/>
        </p:spPr>
      </p:pic>
      <p:sp>
        <p:nvSpPr>
          <p:cNvPr id="190" name="Google Shape;190;g3f54bac1f97_0_30"/>
          <p:cNvSpPr txBox="1"/>
          <p:nvPr/>
        </p:nvSpPr>
        <p:spPr>
          <a:xfrm>
            <a:off x="7651236" y="3429000"/>
            <a:ext cx="9265164" cy="5372100"/>
          </a:xfrm>
          <a:prstGeom prst="rect">
            <a:avLst/>
          </a:prstGeom>
        </p:spPr>
        <p:txBody>
          <a:bodyPr spcFirstLastPara="1" vert="horz" lIns="91440" tIns="45720" rIns="91440" bIns="45720" rtlCol="0" anchorCtr="0">
            <a:normAutofit/>
          </a:bodyPr>
          <a:lstStyle/>
          <a:p>
            <a:pPr marL="342900" marR="0" lvl="1" indent="-342900" defTabSz="914400">
              <a:lnSpc>
                <a:spcPct val="150000"/>
              </a:lnSpc>
              <a:spcBef>
                <a:spcPts val="0"/>
              </a:spcBef>
              <a:spcAft>
                <a:spcPts val="200"/>
              </a:spcAft>
              <a:buClr>
                <a:schemeClr val="accent1">
                  <a:lumMod val="75000"/>
                </a:schemeClr>
              </a:buClr>
              <a:buSzPct val="85000"/>
              <a:buFont typeface="Arial" panose="020B0604020202020204" pitchFamily="34" charset="0"/>
              <a:buChar char="•"/>
            </a:pPr>
            <a:r>
              <a:rPr lang="en-US" sz="2400" dirty="0">
                <a:solidFill>
                  <a:schemeClr val="tx2"/>
                </a:solidFill>
                <a:latin typeface="Arial" panose="020B0604020202020204" pitchFamily="34" charset="0"/>
                <a:cs typeface="Arial" panose="020B0604020202020204" pitchFamily="34" charset="0"/>
                <a:sym typeface="Tomorrow"/>
              </a:rPr>
              <a:t>Wellness </a:t>
            </a:r>
            <a:r>
              <a:rPr lang="en-US" sz="2400" dirty="0" err="1">
                <a:solidFill>
                  <a:schemeClr val="tx2"/>
                </a:solidFill>
                <a:latin typeface="Arial" panose="020B0604020202020204" pitchFamily="34" charset="0"/>
                <a:cs typeface="Arial" panose="020B0604020202020204" pitchFamily="34" charset="0"/>
                <a:sym typeface="Tomorrow"/>
              </a:rPr>
              <a:t>programmes</a:t>
            </a:r>
            <a:r>
              <a:rPr lang="en-US" sz="2400" dirty="0">
                <a:solidFill>
                  <a:schemeClr val="tx2"/>
                </a:solidFill>
                <a:latin typeface="Arial" panose="020B0604020202020204" pitchFamily="34" charset="0"/>
                <a:cs typeface="Arial" panose="020B0604020202020204" pitchFamily="34" charset="0"/>
                <a:sym typeface="Tomorrow"/>
              </a:rPr>
              <a:t> integrate prevention and lifestyle interventions into regular health care.</a:t>
            </a:r>
          </a:p>
          <a:p>
            <a:pPr marL="342900" marR="0" lvl="1" indent="-342900" defTabSz="914400">
              <a:lnSpc>
                <a:spcPct val="150000"/>
              </a:lnSpc>
              <a:spcBef>
                <a:spcPts val="0"/>
              </a:spcBef>
              <a:spcAft>
                <a:spcPts val="200"/>
              </a:spcAft>
              <a:buClr>
                <a:schemeClr val="accent1">
                  <a:lumMod val="75000"/>
                </a:schemeClr>
              </a:buClr>
              <a:buSzPct val="85000"/>
              <a:buFont typeface="Arial" panose="020B0604020202020204" pitchFamily="34" charset="0"/>
              <a:buChar char="•"/>
            </a:pPr>
            <a:r>
              <a:rPr lang="en-US" sz="2400" dirty="0">
                <a:solidFill>
                  <a:schemeClr val="tx2"/>
                </a:solidFill>
                <a:latin typeface="Arial" panose="020B0604020202020204" pitchFamily="34" charset="0"/>
                <a:cs typeface="Arial" panose="020B0604020202020204" pitchFamily="34" charset="0"/>
                <a:sym typeface="Tomorrow"/>
              </a:rPr>
              <a:t>Telehealth increases access to consultations, chronic-disease monitoring and specialist advice if required, while far from home.</a:t>
            </a:r>
          </a:p>
          <a:p>
            <a:pPr marL="342900" marR="0" lvl="1" indent="-342900" defTabSz="914400">
              <a:lnSpc>
                <a:spcPct val="150000"/>
              </a:lnSpc>
              <a:spcBef>
                <a:spcPts val="0"/>
              </a:spcBef>
              <a:spcAft>
                <a:spcPts val="200"/>
              </a:spcAft>
              <a:buClr>
                <a:schemeClr val="accent1">
                  <a:lumMod val="75000"/>
                </a:schemeClr>
              </a:buClr>
              <a:buSzPct val="85000"/>
              <a:buFont typeface="Arial" panose="020B0604020202020204" pitchFamily="34" charset="0"/>
              <a:buChar char="•"/>
            </a:pPr>
            <a:r>
              <a:rPr lang="en-US" sz="2400" dirty="0">
                <a:solidFill>
                  <a:schemeClr val="tx2"/>
                </a:solidFill>
                <a:latin typeface="Arial" panose="020B0604020202020204" pitchFamily="34" charset="0"/>
                <a:cs typeface="Arial" panose="020B0604020202020204" pitchFamily="34" charset="0"/>
                <a:sym typeface="Tomorrow"/>
              </a:rPr>
              <a:t>Adoption of digital healthcare has gained the rapid pace it did due to pandemic-related demand and innovation (</a:t>
            </a:r>
            <a:r>
              <a:rPr lang="en-US" sz="2400" dirty="0" err="1">
                <a:solidFill>
                  <a:schemeClr val="tx2"/>
                </a:solidFill>
                <a:latin typeface="Arial" panose="020B0604020202020204" pitchFamily="34" charset="0"/>
                <a:cs typeface="Arial" panose="020B0604020202020204" pitchFamily="34" charset="0"/>
                <a:sym typeface="Tomorrow"/>
              </a:rPr>
              <a:t>Giansanti</a:t>
            </a:r>
            <a:r>
              <a:rPr lang="en-US" sz="2400" dirty="0">
                <a:solidFill>
                  <a:schemeClr val="tx2"/>
                </a:solidFill>
                <a:latin typeface="Arial" panose="020B0604020202020204" pitchFamily="34" charset="0"/>
                <a:cs typeface="Arial" panose="020B0604020202020204" pitchFamily="34" charset="0"/>
                <a:sym typeface="Tomorrow"/>
              </a:rPr>
              <a:t>, 2024).</a:t>
            </a:r>
          </a:p>
          <a:p>
            <a:pPr marL="342900" marR="0" lvl="1" indent="-342900" defTabSz="914400">
              <a:lnSpc>
                <a:spcPct val="150000"/>
              </a:lnSpc>
              <a:spcBef>
                <a:spcPts val="0"/>
              </a:spcBef>
              <a:spcAft>
                <a:spcPts val="200"/>
              </a:spcAft>
              <a:buClr>
                <a:schemeClr val="accent1">
                  <a:lumMod val="75000"/>
                </a:schemeClr>
              </a:buClr>
              <a:buSzPct val="85000"/>
              <a:buFont typeface="Arial" panose="020B0604020202020204" pitchFamily="34" charset="0"/>
              <a:buChar char="•"/>
            </a:pPr>
            <a:r>
              <a:rPr lang="en-US" sz="2400" dirty="0">
                <a:solidFill>
                  <a:schemeClr val="tx2"/>
                </a:solidFill>
                <a:latin typeface="Arial" panose="020B0604020202020204" pitchFamily="34" charset="0"/>
                <a:cs typeface="Arial" panose="020B0604020202020204" pitchFamily="34" charset="0"/>
                <a:sym typeface="Tomorrow"/>
              </a:rPr>
              <a:t>Coordinated care is extended in the home and to unserved </a:t>
            </a:r>
            <a:r>
              <a:rPr lang="en-US" sz="2400" dirty="0" err="1">
                <a:solidFill>
                  <a:schemeClr val="tx2"/>
                </a:solidFill>
                <a:latin typeface="Arial" panose="020B0604020202020204" pitchFamily="34" charset="0"/>
                <a:cs typeface="Arial" panose="020B0604020202020204" pitchFamily="34" charset="0"/>
                <a:sym typeface="Tomorrow"/>
              </a:rPr>
              <a:t>neighbourhoods</a:t>
            </a:r>
            <a:r>
              <a:rPr lang="en-US" sz="2400" dirty="0">
                <a:solidFill>
                  <a:schemeClr val="tx2"/>
                </a:solidFill>
                <a:latin typeface="Arial" panose="020B0604020202020204" pitchFamily="34" charset="0"/>
                <a:cs typeface="Arial" panose="020B0604020202020204" pitchFamily="34" charset="0"/>
                <a:sym typeface="Tomorrow"/>
              </a:rPr>
              <a:t> through community health initiatives.</a:t>
            </a:r>
          </a:p>
          <a:p>
            <a:pPr marL="384048" marR="0" lvl="0" indent="-384048" defTabSz="914400">
              <a:lnSpc>
                <a:spcPct val="94000"/>
              </a:lnSpc>
              <a:spcBef>
                <a:spcPts val="0"/>
              </a:spcBef>
              <a:spcAft>
                <a:spcPts val="200"/>
              </a:spcAft>
              <a:buClr>
                <a:schemeClr val="accent1">
                  <a:lumMod val="75000"/>
                </a:schemeClr>
              </a:buClr>
              <a:buSzPct val="85000"/>
              <a:buFont typeface="Franklin Gothic Book" panose="020B0503020102020204" pitchFamily="34" charset="0"/>
              <a:buChar char="§"/>
            </a:pPr>
            <a:endParaRPr lang="en-US" dirty="0">
              <a:solidFill>
                <a:schemeClr val="tx2"/>
              </a:solidFill>
              <a:sym typeface="Tomorrow"/>
            </a:endParaRPr>
          </a:p>
        </p:txBody>
      </p:sp>
      <p:sp>
        <p:nvSpPr>
          <p:cNvPr id="2" name="TextBox 1">
            <a:extLst>
              <a:ext uri="{FF2B5EF4-FFF2-40B4-BE49-F238E27FC236}">
                <a16:creationId xmlns:a16="http://schemas.microsoft.com/office/drawing/2014/main" id="{28ADF415-9253-0C39-B13C-53993028F61B}"/>
              </a:ext>
            </a:extLst>
          </p:cNvPr>
          <p:cNvSpPr txBox="1"/>
          <p:nvPr/>
        </p:nvSpPr>
        <p:spPr>
          <a:xfrm>
            <a:off x="1844841" y="8935134"/>
            <a:ext cx="4655185" cy="646331"/>
          </a:xfrm>
          <a:prstGeom prst="rect">
            <a:avLst/>
          </a:prstGeom>
          <a:noFill/>
        </p:spPr>
        <p:txBody>
          <a:bodyPr wrap="none" rtlCol="0">
            <a:spAutoFit/>
          </a:bodyPr>
          <a:lstStyle/>
          <a:p>
            <a:r>
              <a:rPr lang="en-GB" b="1" dirty="0"/>
              <a:t>CPHC</a:t>
            </a:r>
            <a:r>
              <a:rPr lang="en-GB" dirty="0"/>
              <a:t> = </a:t>
            </a:r>
            <a:r>
              <a:rPr lang="en-GB" b="1" dirty="0"/>
              <a:t>Comprehensive Primary Health Care</a:t>
            </a:r>
          </a:p>
          <a:p>
            <a:r>
              <a:rPr lang="en-GB" b="1" dirty="0"/>
              <a:t>HWC</a:t>
            </a:r>
            <a:r>
              <a:rPr lang="en-GB" dirty="0"/>
              <a:t> = </a:t>
            </a:r>
            <a:r>
              <a:rPr lang="en-GB" b="1" dirty="0"/>
              <a:t>Health and Wellness Centre</a:t>
            </a:r>
            <a:endParaRPr lang="en-US"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Shape 199"/>
        <p:cNvGrpSpPr/>
        <p:nvPr/>
      </p:nvGrpSpPr>
      <p:grpSpPr>
        <a:xfrm>
          <a:off x="0" y="0"/>
          <a:ext cx="0" cy="0"/>
          <a:chOff x="0" y="0"/>
          <a:chExt cx="0" cy="0"/>
        </a:xfrm>
      </p:grpSpPr>
      <p:sp>
        <p:nvSpPr>
          <p:cNvPr id="207" name="Rectangle 206">
            <a:extLst>
              <a:ext uri="{FF2B5EF4-FFF2-40B4-BE49-F238E27FC236}">
                <a16:creationId xmlns:a16="http://schemas.microsoft.com/office/drawing/2014/main" id="{2793B903-AB42-42A0-AE97-93D366679C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7142" y="564"/>
            <a:ext cx="342900" cy="10287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00" name="Google Shape;200;g3f54bac1f97_0_40"/>
          <p:cNvSpPr txBox="1"/>
          <p:nvPr/>
        </p:nvSpPr>
        <p:spPr>
          <a:xfrm>
            <a:off x="2057400" y="1028700"/>
            <a:ext cx="4924042" cy="2228850"/>
          </a:xfrm>
          <a:prstGeom prst="rect">
            <a:avLst/>
          </a:prstGeom>
        </p:spPr>
        <p:txBody>
          <a:bodyPr spcFirstLastPara="1" vert="horz" lIns="91440" tIns="45720" rIns="91440" bIns="45720" rtlCol="0" anchor="t" anchorCtr="0">
            <a:normAutofit/>
          </a:bodyPr>
          <a:lstStyle/>
          <a:p>
            <a:pPr marL="0" marR="0" lvl="0" indent="0" algn="ctr" defTabSz="914400">
              <a:lnSpc>
                <a:spcPct val="89000"/>
              </a:lnSpc>
              <a:spcBef>
                <a:spcPct val="0"/>
              </a:spcBef>
              <a:spcAft>
                <a:spcPts val="600"/>
              </a:spcAft>
              <a:buClr>
                <a:srgbClr val="000000"/>
              </a:buClr>
              <a:buSzPts val="6999"/>
            </a:pPr>
            <a:r>
              <a:rPr lang="en-US" sz="3600" b="1" dirty="0">
                <a:solidFill>
                  <a:schemeClr val="tx2"/>
                </a:solidFill>
                <a:latin typeface="Arial" panose="020B0604020202020204" pitchFamily="34" charset="0"/>
                <a:ea typeface="+mj-ea"/>
                <a:cs typeface="Arial" panose="020B0604020202020204" pitchFamily="34" charset="0"/>
                <a:sym typeface="Tomorrow"/>
              </a:rPr>
              <a:t>Service Delivery: Case Examples</a:t>
            </a:r>
            <a:endParaRPr lang="en-US" sz="3600" b="1" i="0" u="none" strike="noStrike" dirty="0">
              <a:solidFill>
                <a:schemeClr val="tx2"/>
              </a:solidFill>
              <a:latin typeface="Arial" panose="020B0604020202020204" pitchFamily="34" charset="0"/>
              <a:ea typeface="+mj-ea"/>
              <a:cs typeface="Arial" panose="020B0604020202020204" pitchFamily="34" charset="0"/>
              <a:sym typeface="Arial"/>
            </a:endParaRPr>
          </a:p>
        </p:txBody>
      </p:sp>
      <p:sp>
        <p:nvSpPr>
          <p:cNvPr id="201" name="Google Shape;201;g3f54bac1f97_0_40"/>
          <p:cNvSpPr txBox="1"/>
          <p:nvPr/>
        </p:nvSpPr>
        <p:spPr>
          <a:xfrm>
            <a:off x="1491916" y="3257550"/>
            <a:ext cx="8309810" cy="5543550"/>
          </a:xfrm>
          <a:prstGeom prst="rect">
            <a:avLst/>
          </a:prstGeom>
        </p:spPr>
        <p:txBody>
          <a:bodyPr spcFirstLastPara="1" vert="horz" lIns="91440" tIns="45720" rIns="91440" bIns="45720" rtlCol="0" anchorCtr="0">
            <a:normAutofit/>
          </a:bodyPr>
          <a:lstStyle/>
          <a:p>
            <a:pPr marL="342900" marR="0" lvl="1" indent="-342900" defTabSz="914400">
              <a:lnSpc>
                <a:spcPct val="150000"/>
              </a:lnSpc>
              <a:spcBef>
                <a:spcPts val="0"/>
              </a:spcBef>
              <a:spcAft>
                <a:spcPts val="200"/>
              </a:spcAft>
              <a:buClr>
                <a:schemeClr val="accent1">
                  <a:lumMod val="75000"/>
                </a:schemeClr>
              </a:buClr>
              <a:buSzPct val="85000"/>
              <a:buFont typeface="Arial" panose="020B0604020202020204" pitchFamily="34" charset="0"/>
              <a:buChar char="•"/>
            </a:pPr>
            <a:r>
              <a:rPr lang="en-US" sz="2400" dirty="0">
                <a:solidFill>
                  <a:schemeClr val="tx2"/>
                </a:solidFill>
                <a:latin typeface="Arial" panose="020B0604020202020204" pitchFamily="34" charset="0"/>
                <a:cs typeface="Arial" panose="020B0604020202020204" pitchFamily="34" charset="0"/>
                <a:sym typeface="Tomorrow"/>
              </a:rPr>
              <a:t>Physiotherapy, psychology and social work are combined in shared teams within hospitals more and more.</a:t>
            </a:r>
          </a:p>
          <a:p>
            <a:pPr marL="342900" marR="0" lvl="1" indent="-342900" defTabSz="914400">
              <a:lnSpc>
                <a:spcPct val="150000"/>
              </a:lnSpc>
              <a:spcBef>
                <a:spcPts val="0"/>
              </a:spcBef>
              <a:spcAft>
                <a:spcPts val="200"/>
              </a:spcAft>
              <a:buClr>
                <a:schemeClr val="accent1">
                  <a:lumMod val="75000"/>
                </a:schemeClr>
              </a:buClr>
              <a:buSzPct val="85000"/>
              <a:buFont typeface="Arial" panose="020B0604020202020204" pitchFamily="34" charset="0"/>
              <a:buChar char="•"/>
            </a:pPr>
            <a:r>
              <a:rPr lang="en-US" sz="2400" dirty="0">
                <a:solidFill>
                  <a:schemeClr val="tx2"/>
                </a:solidFill>
                <a:latin typeface="Arial" panose="020B0604020202020204" pitchFamily="34" charset="0"/>
                <a:cs typeface="Arial" panose="020B0604020202020204" pitchFamily="34" charset="0"/>
                <a:sym typeface="Tomorrow"/>
              </a:rPr>
              <a:t>There is a potential for equal recovery rates for Telerehabilitation case reviews compared to recovery </a:t>
            </a:r>
            <a:r>
              <a:rPr lang="en-US" sz="2400" dirty="0" err="1">
                <a:solidFill>
                  <a:schemeClr val="tx2"/>
                </a:solidFill>
                <a:latin typeface="Arial" panose="020B0604020202020204" pitchFamily="34" charset="0"/>
                <a:cs typeface="Arial" panose="020B0604020202020204" pitchFamily="34" charset="0"/>
                <a:sym typeface="Tomorrow"/>
              </a:rPr>
              <a:t>programmes</a:t>
            </a:r>
            <a:r>
              <a:rPr lang="en-US" sz="2400" dirty="0">
                <a:solidFill>
                  <a:schemeClr val="tx2"/>
                </a:solidFill>
                <a:latin typeface="Arial" panose="020B0604020202020204" pitchFamily="34" charset="0"/>
                <a:cs typeface="Arial" panose="020B0604020202020204" pitchFamily="34" charset="0"/>
                <a:sym typeface="Tomorrow"/>
              </a:rPr>
              <a:t> (Valverde-Martínez et al., 2023).</a:t>
            </a:r>
          </a:p>
          <a:p>
            <a:pPr marL="342900" marR="0" lvl="1" indent="-342900" defTabSz="914400">
              <a:lnSpc>
                <a:spcPct val="150000"/>
              </a:lnSpc>
              <a:spcBef>
                <a:spcPts val="0"/>
              </a:spcBef>
              <a:spcAft>
                <a:spcPts val="200"/>
              </a:spcAft>
              <a:buClr>
                <a:schemeClr val="accent1">
                  <a:lumMod val="75000"/>
                </a:schemeClr>
              </a:buClr>
              <a:buSzPct val="85000"/>
              <a:buFont typeface="Arial" panose="020B0604020202020204" pitchFamily="34" charset="0"/>
              <a:buChar char="•"/>
            </a:pPr>
            <a:r>
              <a:rPr lang="en-US" sz="2400" dirty="0">
                <a:solidFill>
                  <a:schemeClr val="tx2"/>
                </a:solidFill>
                <a:latin typeface="Arial" panose="020B0604020202020204" pitchFamily="34" charset="0"/>
                <a:cs typeface="Arial" panose="020B0604020202020204" pitchFamily="34" charset="0"/>
                <a:sym typeface="Tomorrow"/>
              </a:rPr>
              <a:t>Multidisciplinary clinics involve coordination of discharge planning with the community service and social services.</a:t>
            </a:r>
          </a:p>
          <a:p>
            <a:pPr marL="342900" marR="0" lvl="1" indent="-342900" defTabSz="914400">
              <a:lnSpc>
                <a:spcPct val="150000"/>
              </a:lnSpc>
              <a:spcBef>
                <a:spcPts val="0"/>
              </a:spcBef>
              <a:spcAft>
                <a:spcPts val="200"/>
              </a:spcAft>
              <a:buClr>
                <a:schemeClr val="accent1">
                  <a:lumMod val="75000"/>
                </a:schemeClr>
              </a:buClr>
              <a:buSzPct val="85000"/>
              <a:buFont typeface="Arial" panose="020B0604020202020204" pitchFamily="34" charset="0"/>
              <a:buChar char="•"/>
            </a:pPr>
            <a:r>
              <a:rPr lang="en-US" sz="2400" dirty="0">
                <a:solidFill>
                  <a:schemeClr val="tx2"/>
                </a:solidFill>
                <a:latin typeface="Arial" panose="020B0604020202020204" pitchFamily="34" charset="0"/>
                <a:cs typeface="Arial" panose="020B0604020202020204" pitchFamily="34" charset="0"/>
                <a:sym typeface="Tomorrow"/>
              </a:rPr>
              <a:t>These models provide examples of how it is possible to provide a holistic approach and achieve good results.</a:t>
            </a:r>
          </a:p>
          <a:p>
            <a:pPr marL="384048" marR="0" lvl="0" indent="-384048" defTabSz="914400">
              <a:lnSpc>
                <a:spcPct val="150000"/>
              </a:lnSpc>
              <a:spcBef>
                <a:spcPts val="0"/>
              </a:spcBef>
              <a:spcAft>
                <a:spcPts val="200"/>
              </a:spcAft>
              <a:buClr>
                <a:schemeClr val="accent1">
                  <a:lumMod val="75000"/>
                </a:schemeClr>
              </a:buClr>
              <a:buSzPct val="85000"/>
              <a:buFont typeface="Franklin Gothic Book" panose="020B0503020102020204" pitchFamily="34" charset="0"/>
              <a:buChar char="§"/>
            </a:pPr>
            <a:endParaRPr lang="en-US" dirty="0">
              <a:solidFill>
                <a:schemeClr val="tx2"/>
              </a:solidFill>
              <a:sym typeface="Tomorrow"/>
            </a:endParaRPr>
          </a:p>
        </p:txBody>
      </p:sp>
      <p:pic>
        <p:nvPicPr>
          <p:cNvPr id="202" name="Google Shape;202;g3f54bac1f97_0_40"/>
          <p:cNvPicPr preferRelativeResize="0"/>
          <p:nvPr/>
        </p:nvPicPr>
        <p:blipFill>
          <a:blip r:embed="rId3"/>
          <a:stretch>
            <a:fillRect/>
          </a:stretch>
        </p:blipFill>
        <p:spPr>
          <a:xfrm>
            <a:off x="10654845" y="2582037"/>
            <a:ext cx="6615580" cy="6620257"/>
          </a:xfrm>
          <a:prstGeom prst="rect">
            <a:avLst/>
          </a:prstGeom>
          <a:noFill/>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Shape 210"/>
        <p:cNvGrpSpPr/>
        <p:nvPr/>
      </p:nvGrpSpPr>
      <p:grpSpPr>
        <a:xfrm>
          <a:off x="0" y="0"/>
          <a:ext cx="0" cy="0"/>
          <a:chOff x="0" y="0"/>
          <a:chExt cx="0" cy="0"/>
        </a:xfrm>
      </p:grpSpPr>
      <p:sp>
        <p:nvSpPr>
          <p:cNvPr id="218" name="Rectangle 217">
            <a:extLst>
              <a:ext uri="{FF2B5EF4-FFF2-40B4-BE49-F238E27FC236}">
                <a16:creationId xmlns:a16="http://schemas.microsoft.com/office/drawing/2014/main" id="{2793B903-AB42-42A0-AE97-93D366679C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7142" y="564"/>
            <a:ext cx="342900" cy="10287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11" name="Google Shape;211;g3f54bac1f97_0_50"/>
          <p:cNvSpPr txBox="1"/>
          <p:nvPr/>
        </p:nvSpPr>
        <p:spPr>
          <a:xfrm>
            <a:off x="1535343" y="1028700"/>
            <a:ext cx="15740286" cy="2228850"/>
          </a:xfrm>
          <a:prstGeom prst="rect">
            <a:avLst/>
          </a:prstGeom>
        </p:spPr>
        <p:txBody>
          <a:bodyPr spcFirstLastPara="1" vert="horz" lIns="91440" tIns="45720" rIns="91440" bIns="45720" rtlCol="0" anchor="t" anchorCtr="0">
            <a:normAutofit/>
          </a:bodyPr>
          <a:lstStyle/>
          <a:p>
            <a:pPr marL="0" marR="0" lvl="0" indent="0" algn="ctr" defTabSz="914400">
              <a:lnSpc>
                <a:spcPct val="89000"/>
              </a:lnSpc>
              <a:spcBef>
                <a:spcPct val="0"/>
              </a:spcBef>
              <a:spcAft>
                <a:spcPts val="600"/>
              </a:spcAft>
              <a:buClr>
                <a:srgbClr val="000000"/>
              </a:buClr>
              <a:buSzPts val="6999"/>
            </a:pPr>
            <a:r>
              <a:rPr lang="en-US" sz="3600" b="1" dirty="0">
                <a:solidFill>
                  <a:schemeClr val="tx2"/>
                </a:solidFill>
                <a:latin typeface="Arial" panose="020B0604020202020204" pitchFamily="34" charset="0"/>
                <a:ea typeface="+mj-ea"/>
                <a:cs typeface="Arial" panose="020B0604020202020204" pitchFamily="34" charset="0"/>
                <a:sym typeface="Tomorrow"/>
              </a:rPr>
              <a:t>Public Health Initiatives</a:t>
            </a:r>
            <a:endParaRPr lang="en-US" sz="3600" b="1" i="0" u="none" strike="noStrike" dirty="0">
              <a:solidFill>
                <a:schemeClr val="tx2"/>
              </a:solidFill>
              <a:latin typeface="Arial" panose="020B0604020202020204" pitchFamily="34" charset="0"/>
              <a:ea typeface="+mj-ea"/>
              <a:cs typeface="Arial" panose="020B0604020202020204" pitchFamily="34" charset="0"/>
              <a:sym typeface="Arial"/>
            </a:endParaRPr>
          </a:p>
        </p:txBody>
      </p:sp>
      <p:sp>
        <p:nvSpPr>
          <p:cNvPr id="220" name="Rectangle 219">
            <a:extLst>
              <a:ext uri="{FF2B5EF4-FFF2-40B4-BE49-F238E27FC236}">
                <a16:creationId xmlns:a16="http://schemas.microsoft.com/office/drawing/2014/main" id="{B9F89C22-0475-4427-B7C8-0269AD40E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7142" y="564"/>
            <a:ext cx="342900" cy="10287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12" name="Google Shape;212;g3f54bac1f97_0_50"/>
          <p:cNvSpPr txBox="1"/>
          <p:nvPr/>
        </p:nvSpPr>
        <p:spPr>
          <a:xfrm>
            <a:off x="1700784" y="2999232"/>
            <a:ext cx="8193024" cy="7781544"/>
          </a:xfrm>
          <a:prstGeom prst="rect">
            <a:avLst/>
          </a:prstGeom>
        </p:spPr>
        <p:txBody>
          <a:bodyPr spcFirstLastPara="1" vert="horz" lIns="91440" tIns="45720" rIns="91440" bIns="45720" rtlCol="0" anchorCtr="0">
            <a:normAutofit/>
          </a:bodyPr>
          <a:lstStyle/>
          <a:p>
            <a:pPr marL="342900" marR="0" lvl="1" indent="-342900" defTabSz="914400">
              <a:lnSpc>
                <a:spcPct val="150000"/>
              </a:lnSpc>
              <a:spcBef>
                <a:spcPts val="0"/>
              </a:spcBef>
              <a:spcAft>
                <a:spcPts val="200"/>
              </a:spcAft>
              <a:buClr>
                <a:schemeClr val="accent1">
                  <a:lumMod val="75000"/>
                </a:schemeClr>
              </a:buClr>
              <a:buSzPct val="85000"/>
              <a:buFont typeface="Arial" panose="020B0604020202020204" pitchFamily="34" charset="0"/>
              <a:buChar char="•"/>
            </a:pPr>
            <a:r>
              <a:rPr lang="en-US" sz="2400" dirty="0">
                <a:solidFill>
                  <a:schemeClr val="tx2"/>
                </a:solidFill>
                <a:latin typeface="Arial" panose="020B0604020202020204" pitchFamily="34" charset="0"/>
                <a:cs typeface="Arial" panose="020B0604020202020204" pitchFamily="34" charset="0"/>
                <a:sym typeface="Tomorrow"/>
              </a:rPr>
              <a:t>Healthy lifestyles campaigns involve eating, healthy exercise and substance-use educational </a:t>
            </a:r>
            <a:r>
              <a:rPr lang="en-US" sz="2400" dirty="0" err="1">
                <a:solidFill>
                  <a:schemeClr val="tx2"/>
                </a:solidFill>
                <a:latin typeface="Arial" panose="020B0604020202020204" pitchFamily="34" charset="0"/>
                <a:cs typeface="Arial" panose="020B0604020202020204" pitchFamily="34" charset="0"/>
                <a:sym typeface="Tomorrow"/>
              </a:rPr>
              <a:t>programmes</a:t>
            </a:r>
            <a:r>
              <a:rPr lang="en-US" sz="2400" dirty="0">
                <a:solidFill>
                  <a:schemeClr val="tx2"/>
                </a:solidFill>
                <a:latin typeface="Arial" panose="020B0604020202020204" pitchFamily="34" charset="0"/>
                <a:cs typeface="Arial" panose="020B0604020202020204" pitchFamily="34" charset="0"/>
                <a:sym typeface="Tomorrow"/>
              </a:rPr>
              <a:t>.</a:t>
            </a:r>
          </a:p>
          <a:p>
            <a:pPr marL="342900" marR="0" lvl="1" indent="-342900" defTabSz="914400">
              <a:lnSpc>
                <a:spcPct val="150000"/>
              </a:lnSpc>
              <a:spcBef>
                <a:spcPts val="0"/>
              </a:spcBef>
              <a:spcAft>
                <a:spcPts val="200"/>
              </a:spcAft>
              <a:buClr>
                <a:schemeClr val="accent1">
                  <a:lumMod val="75000"/>
                </a:schemeClr>
              </a:buClr>
              <a:buSzPct val="85000"/>
              <a:buFont typeface="Arial" panose="020B0604020202020204" pitchFamily="34" charset="0"/>
              <a:buChar char="•"/>
            </a:pPr>
            <a:r>
              <a:rPr lang="en-US" sz="2400" dirty="0">
                <a:solidFill>
                  <a:schemeClr val="tx2"/>
                </a:solidFill>
                <a:latin typeface="Arial" panose="020B0604020202020204" pitchFamily="34" charset="0"/>
                <a:cs typeface="Arial" panose="020B0604020202020204" pitchFamily="34" charset="0"/>
                <a:sym typeface="Tomorrow"/>
              </a:rPr>
              <a:t>Healthy environments </a:t>
            </a:r>
            <a:r>
              <a:rPr lang="en-US" sz="2400" dirty="0" err="1">
                <a:solidFill>
                  <a:schemeClr val="tx2"/>
                </a:solidFill>
                <a:latin typeface="Arial" panose="020B0604020202020204" pitchFamily="34" charset="0"/>
                <a:cs typeface="Arial" panose="020B0604020202020204" pitchFamily="34" charset="0"/>
                <a:sym typeface="Tomorrow"/>
              </a:rPr>
              <a:t>minimise</a:t>
            </a:r>
            <a:r>
              <a:rPr lang="en-US" sz="2400" dirty="0">
                <a:solidFill>
                  <a:schemeClr val="tx2"/>
                </a:solidFill>
                <a:latin typeface="Arial" panose="020B0604020202020204" pitchFamily="34" charset="0"/>
                <a:cs typeface="Arial" panose="020B0604020202020204" pitchFamily="34" charset="0"/>
                <a:sym typeface="Tomorrow"/>
              </a:rPr>
              <a:t> pollution, insecurity and unhealthy homes.</a:t>
            </a:r>
          </a:p>
          <a:p>
            <a:pPr marL="342900" marR="0" lvl="1" indent="-342900" defTabSz="914400">
              <a:lnSpc>
                <a:spcPct val="150000"/>
              </a:lnSpc>
              <a:spcBef>
                <a:spcPts val="0"/>
              </a:spcBef>
              <a:spcAft>
                <a:spcPts val="200"/>
              </a:spcAft>
              <a:buClr>
                <a:schemeClr val="accent1">
                  <a:lumMod val="75000"/>
                </a:schemeClr>
              </a:buClr>
              <a:buSzPct val="85000"/>
              <a:buFont typeface="Arial" panose="020B0604020202020204" pitchFamily="34" charset="0"/>
              <a:buChar char="•"/>
            </a:pPr>
            <a:r>
              <a:rPr lang="en-US" sz="2400" dirty="0">
                <a:solidFill>
                  <a:schemeClr val="tx2"/>
                </a:solidFill>
                <a:latin typeface="Arial" panose="020B0604020202020204" pitchFamily="34" charset="0"/>
                <a:cs typeface="Arial" panose="020B0604020202020204" pitchFamily="34" charset="0"/>
                <a:sym typeface="Tomorrow"/>
              </a:rPr>
              <a:t>Health literacy in general is an outcome that is proven to be improved in youth </a:t>
            </a:r>
            <a:r>
              <a:rPr lang="en-US" sz="2400" dirty="0" err="1">
                <a:solidFill>
                  <a:schemeClr val="tx2"/>
                </a:solidFill>
                <a:latin typeface="Arial" panose="020B0604020202020204" pitchFamily="34" charset="0"/>
                <a:cs typeface="Arial" panose="020B0604020202020204" pitchFamily="34" charset="0"/>
                <a:sym typeface="Tomorrow"/>
              </a:rPr>
              <a:t>programmes</a:t>
            </a:r>
            <a:r>
              <a:rPr lang="en-US" sz="2400" dirty="0">
                <a:solidFill>
                  <a:schemeClr val="tx2"/>
                </a:solidFill>
                <a:latin typeface="Arial" panose="020B0604020202020204" pitchFamily="34" charset="0"/>
                <a:cs typeface="Arial" panose="020B0604020202020204" pitchFamily="34" charset="0"/>
                <a:sym typeface="Tomorrow"/>
              </a:rPr>
              <a:t> around the world (Raimundo et al., 2024).</a:t>
            </a:r>
          </a:p>
          <a:p>
            <a:pPr marL="342900" marR="0" lvl="1" indent="-342900" defTabSz="914400">
              <a:lnSpc>
                <a:spcPct val="150000"/>
              </a:lnSpc>
              <a:spcBef>
                <a:spcPts val="0"/>
              </a:spcBef>
              <a:spcAft>
                <a:spcPts val="200"/>
              </a:spcAft>
              <a:buClr>
                <a:schemeClr val="accent1">
                  <a:lumMod val="75000"/>
                </a:schemeClr>
              </a:buClr>
              <a:buSzPct val="85000"/>
              <a:buFont typeface="Arial" panose="020B0604020202020204" pitchFamily="34" charset="0"/>
              <a:buChar char="•"/>
            </a:pPr>
            <a:r>
              <a:rPr lang="en-US" sz="2400" dirty="0">
                <a:solidFill>
                  <a:schemeClr val="tx2"/>
                </a:solidFill>
                <a:latin typeface="Arial" panose="020B0604020202020204" pitchFamily="34" charset="0"/>
                <a:cs typeface="Arial" panose="020B0604020202020204" pitchFamily="34" charset="0"/>
                <a:sym typeface="Tomorrow"/>
              </a:rPr>
              <a:t>The prevention of long-term disease burden by public health campaigns is achieved through influencing society's norms.</a:t>
            </a:r>
          </a:p>
          <a:p>
            <a:pPr marL="384048" marR="0" lvl="0" indent="-384048" defTabSz="914400">
              <a:lnSpc>
                <a:spcPct val="94000"/>
              </a:lnSpc>
              <a:spcBef>
                <a:spcPts val="0"/>
              </a:spcBef>
              <a:spcAft>
                <a:spcPts val="200"/>
              </a:spcAft>
              <a:buClr>
                <a:schemeClr val="accent1">
                  <a:lumMod val="75000"/>
                </a:schemeClr>
              </a:buClr>
              <a:buSzPct val="85000"/>
              <a:buFont typeface="Franklin Gothic Book" panose="020B0503020102020204" pitchFamily="34" charset="0"/>
              <a:buChar char="§"/>
            </a:pPr>
            <a:endParaRPr lang="en-US" sz="2700" dirty="0">
              <a:solidFill>
                <a:schemeClr val="tx2"/>
              </a:solidFill>
              <a:sym typeface="Tomorrow"/>
            </a:endParaRPr>
          </a:p>
        </p:txBody>
      </p:sp>
      <p:pic>
        <p:nvPicPr>
          <p:cNvPr id="213" name="Google Shape;213;g3f54bac1f97_0_50"/>
          <p:cNvPicPr preferRelativeResize="0"/>
          <p:nvPr/>
        </p:nvPicPr>
        <p:blipFill>
          <a:blip r:embed="rId3"/>
          <a:stretch>
            <a:fillRect/>
          </a:stretch>
        </p:blipFill>
        <p:spPr>
          <a:xfrm>
            <a:off x="11045952" y="3953465"/>
            <a:ext cx="6229677" cy="3561048"/>
          </a:xfrm>
          <a:prstGeom prst="rect">
            <a:avLst/>
          </a:prstGeom>
          <a:noFill/>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Shape 221"/>
        <p:cNvGrpSpPr/>
        <p:nvPr/>
      </p:nvGrpSpPr>
      <p:grpSpPr>
        <a:xfrm>
          <a:off x="0" y="0"/>
          <a:ext cx="0" cy="0"/>
          <a:chOff x="0" y="0"/>
          <a:chExt cx="0" cy="0"/>
        </a:xfrm>
      </p:grpSpPr>
      <p:sp>
        <p:nvSpPr>
          <p:cNvPr id="229" name="Rectangle 228">
            <a:extLst>
              <a:ext uri="{FF2B5EF4-FFF2-40B4-BE49-F238E27FC236}">
                <a16:creationId xmlns:a16="http://schemas.microsoft.com/office/drawing/2014/main" id="{2793B903-AB42-42A0-AE97-93D366679C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7142" y="564"/>
            <a:ext cx="342900" cy="10287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22" name="Google Shape;222;g3f54bac1f97_0_70"/>
          <p:cNvSpPr txBox="1"/>
          <p:nvPr/>
        </p:nvSpPr>
        <p:spPr>
          <a:xfrm>
            <a:off x="1535343" y="1028700"/>
            <a:ext cx="15740286" cy="2228850"/>
          </a:xfrm>
          <a:prstGeom prst="rect">
            <a:avLst/>
          </a:prstGeom>
        </p:spPr>
        <p:txBody>
          <a:bodyPr spcFirstLastPara="1" vert="horz" lIns="91440" tIns="45720" rIns="91440" bIns="45720" rtlCol="0" anchor="t" anchorCtr="0">
            <a:normAutofit/>
          </a:bodyPr>
          <a:lstStyle/>
          <a:p>
            <a:pPr marL="0" marR="0" lvl="0" indent="0" algn="ctr" defTabSz="914400">
              <a:lnSpc>
                <a:spcPct val="89000"/>
              </a:lnSpc>
              <a:spcBef>
                <a:spcPct val="0"/>
              </a:spcBef>
              <a:spcAft>
                <a:spcPts val="600"/>
              </a:spcAft>
              <a:buClr>
                <a:srgbClr val="000000"/>
              </a:buClr>
              <a:buSzPts val="6999"/>
            </a:pPr>
            <a:r>
              <a:rPr lang="en-US" sz="3600" b="1" dirty="0">
                <a:solidFill>
                  <a:schemeClr val="tx2"/>
                </a:solidFill>
                <a:latin typeface="Arial" panose="020B0604020202020204" pitchFamily="34" charset="0"/>
                <a:ea typeface="+mj-ea"/>
                <a:cs typeface="Arial" panose="020B0604020202020204" pitchFamily="34" charset="0"/>
                <a:sym typeface="Tomorrow"/>
              </a:rPr>
              <a:t>Equity and Access: Disparities</a:t>
            </a:r>
            <a:endParaRPr lang="en-US" sz="3600" b="1" i="0" u="none" strike="noStrike" dirty="0">
              <a:solidFill>
                <a:schemeClr val="tx2"/>
              </a:solidFill>
              <a:latin typeface="Arial" panose="020B0604020202020204" pitchFamily="34" charset="0"/>
              <a:ea typeface="+mj-ea"/>
              <a:cs typeface="Arial" panose="020B0604020202020204" pitchFamily="34" charset="0"/>
              <a:sym typeface="Arial"/>
            </a:endParaRPr>
          </a:p>
        </p:txBody>
      </p:sp>
      <p:sp>
        <p:nvSpPr>
          <p:cNvPr id="231" name="Rectangle 230">
            <a:extLst>
              <a:ext uri="{FF2B5EF4-FFF2-40B4-BE49-F238E27FC236}">
                <a16:creationId xmlns:a16="http://schemas.microsoft.com/office/drawing/2014/main" id="{B9F89C22-0475-4427-B7C8-0269AD40E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7142" y="564"/>
            <a:ext cx="342900" cy="10287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23" name="Google Shape;223;g3f54bac1f97_0_70"/>
          <p:cNvSpPr txBox="1"/>
          <p:nvPr/>
        </p:nvSpPr>
        <p:spPr>
          <a:xfrm>
            <a:off x="1535343" y="2724912"/>
            <a:ext cx="7608657" cy="7114032"/>
          </a:xfrm>
          <a:prstGeom prst="rect">
            <a:avLst/>
          </a:prstGeom>
        </p:spPr>
        <p:txBody>
          <a:bodyPr spcFirstLastPara="1" vert="horz" lIns="91440" tIns="45720" rIns="91440" bIns="45720" rtlCol="0" anchorCtr="0">
            <a:normAutofit/>
          </a:bodyPr>
          <a:lstStyle/>
          <a:p>
            <a:pPr marL="342900" marR="0" lvl="1" indent="-342900" defTabSz="914400">
              <a:lnSpc>
                <a:spcPct val="150000"/>
              </a:lnSpc>
              <a:spcBef>
                <a:spcPts val="0"/>
              </a:spcBef>
              <a:spcAft>
                <a:spcPts val="200"/>
              </a:spcAft>
              <a:buClr>
                <a:schemeClr val="accent1">
                  <a:lumMod val="75000"/>
                </a:schemeClr>
              </a:buClr>
              <a:buSzPct val="85000"/>
              <a:buFont typeface="Arial" panose="020B0604020202020204" pitchFamily="34" charset="0"/>
              <a:buChar char="•"/>
            </a:pPr>
            <a:r>
              <a:rPr lang="en-US" sz="2400" dirty="0">
                <a:solidFill>
                  <a:schemeClr val="tx2"/>
                </a:solidFill>
                <a:latin typeface="Arial" panose="020B0604020202020204" pitchFamily="34" charset="0"/>
                <a:cs typeface="Arial" panose="020B0604020202020204" pitchFamily="34" charset="0"/>
                <a:sym typeface="Tomorrow"/>
              </a:rPr>
              <a:t>In rural and remote areas, there continues to be a lack of facilities and health care personnel.</a:t>
            </a:r>
          </a:p>
          <a:p>
            <a:pPr marL="342900" marR="0" lvl="1" indent="-342900" defTabSz="914400">
              <a:lnSpc>
                <a:spcPct val="150000"/>
              </a:lnSpc>
              <a:spcBef>
                <a:spcPts val="0"/>
              </a:spcBef>
              <a:spcAft>
                <a:spcPts val="200"/>
              </a:spcAft>
              <a:buClr>
                <a:schemeClr val="accent1">
                  <a:lumMod val="75000"/>
                </a:schemeClr>
              </a:buClr>
              <a:buSzPct val="85000"/>
              <a:buFont typeface="Arial" panose="020B0604020202020204" pitchFamily="34" charset="0"/>
              <a:buChar char="•"/>
            </a:pPr>
            <a:r>
              <a:rPr lang="en-US" sz="2400" dirty="0">
                <a:solidFill>
                  <a:schemeClr val="tx2"/>
                </a:solidFill>
                <a:latin typeface="Arial" panose="020B0604020202020204" pitchFamily="34" charset="0"/>
                <a:cs typeface="Arial" panose="020B0604020202020204" pitchFamily="34" charset="0"/>
                <a:sym typeface="Tomorrow"/>
              </a:rPr>
              <a:t>There is a strong correlation between access to timely treatment and income and geography.</a:t>
            </a:r>
          </a:p>
          <a:p>
            <a:pPr marL="342900" marR="0" lvl="1" indent="-342900" defTabSz="914400">
              <a:lnSpc>
                <a:spcPct val="150000"/>
              </a:lnSpc>
              <a:spcBef>
                <a:spcPts val="0"/>
              </a:spcBef>
              <a:spcAft>
                <a:spcPts val="200"/>
              </a:spcAft>
              <a:buClr>
                <a:schemeClr val="accent1">
                  <a:lumMod val="75000"/>
                </a:schemeClr>
              </a:buClr>
              <a:buSzPct val="85000"/>
              <a:buFont typeface="Arial" panose="020B0604020202020204" pitchFamily="34" charset="0"/>
              <a:buChar char="•"/>
            </a:pPr>
            <a:r>
              <a:rPr lang="en-US" sz="2400" dirty="0">
                <a:solidFill>
                  <a:schemeClr val="tx2"/>
                </a:solidFill>
                <a:latin typeface="Arial" panose="020B0604020202020204" pitchFamily="34" charset="0"/>
                <a:cs typeface="Arial" panose="020B0604020202020204" pitchFamily="34" charset="0"/>
                <a:sym typeface="Tomorrow"/>
              </a:rPr>
              <a:t>It was found that there is a significant difference in the distribution of health care resources in the region as a result of Gini analysis of the distribution level of health care resources (</a:t>
            </a:r>
            <a:r>
              <a:rPr lang="en-US" sz="2400" dirty="0" err="1">
                <a:solidFill>
                  <a:schemeClr val="tx2"/>
                </a:solidFill>
                <a:latin typeface="Arial" panose="020B0604020202020204" pitchFamily="34" charset="0"/>
                <a:cs typeface="Arial" panose="020B0604020202020204" pitchFamily="34" charset="0"/>
                <a:sym typeface="Tomorrow"/>
              </a:rPr>
              <a:t>Shaltynov</a:t>
            </a:r>
            <a:r>
              <a:rPr lang="en-US" sz="2400" dirty="0">
                <a:solidFill>
                  <a:schemeClr val="tx2"/>
                </a:solidFill>
                <a:latin typeface="Arial" panose="020B0604020202020204" pitchFamily="34" charset="0"/>
                <a:cs typeface="Arial" panose="020B0604020202020204" pitchFamily="34" charset="0"/>
                <a:sym typeface="Tomorrow"/>
              </a:rPr>
              <a:t> et al., 2025).</a:t>
            </a:r>
          </a:p>
          <a:p>
            <a:pPr marL="342900" marR="0" lvl="1" indent="-342900" defTabSz="914400">
              <a:lnSpc>
                <a:spcPct val="150000"/>
              </a:lnSpc>
              <a:spcBef>
                <a:spcPts val="0"/>
              </a:spcBef>
              <a:spcAft>
                <a:spcPts val="200"/>
              </a:spcAft>
              <a:buClr>
                <a:schemeClr val="accent1">
                  <a:lumMod val="75000"/>
                </a:schemeClr>
              </a:buClr>
              <a:buSzPct val="85000"/>
              <a:buFont typeface="Arial" panose="020B0604020202020204" pitchFamily="34" charset="0"/>
              <a:buChar char="•"/>
            </a:pPr>
            <a:r>
              <a:rPr lang="en-US" sz="2400" dirty="0">
                <a:solidFill>
                  <a:schemeClr val="tx2"/>
                </a:solidFill>
                <a:latin typeface="Arial" panose="020B0604020202020204" pitchFamily="34" charset="0"/>
                <a:cs typeface="Arial" panose="020B0604020202020204" pitchFamily="34" charset="0"/>
                <a:sym typeface="Tomorrow"/>
              </a:rPr>
              <a:t>Such inequities not only diminish universal health coverage but also the Sustainable Development Goals.</a:t>
            </a:r>
          </a:p>
          <a:p>
            <a:pPr marL="384048" marR="0" lvl="0" indent="-384048" defTabSz="914400">
              <a:lnSpc>
                <a:spcPct val="94000"/>
              </a:lnSpc>
              <a:spcBef>
                <a:spcPts val="0"/>
              </a:spcBef>
              <a:spcAft>
                <a:spcPts val="200"/>
              </a:spcAft>
              <a:buClr>
                <a:schemeClr val="accent1">
                  <a:lumMod val="75000"/>
                </a:schemeClr>
              </a:buClr>
              <a:buSzPct val="85000"/>
              <a:buFont typeface="Franklin Gothic Book" panose="020B0503020102020204" pitchFamily="34" charset="0"/>
              <a:buChar char="§"/>
            </a:pPr>
            <a:endParaRPr lang="en-US" sz="2700" dirty="0">
              <a:solidFill>
                <a:schemeClr val="tx2"/>
              </a:solidFill>
              <a:sym typeface="Tomorrow"/>
            </a:endParaRPr>
          </a:p>
        </p:txBody>
      </p:sp>
      <p:pic>
        <p:nvPicPr>
          <p:cNvPr id="224" name="Google Shape;224;g3f54bac1f97_0_70"/>
          <p:cNvPicPr preferRelativeResize="0"/>
          <p:nvPr/>
        </p:nvPicPr>
        <p:blipFill>
          <a:blip r:embed="rId3"/>
          <a:srcRect l="16322" r="15626" b="1"/>
          <a:stretch>
            <a:fillRect/>
          </a:stretch>
        </p:blipFill>
        <p:spPr>
          <a:xfrm>
            <a:off x="9985997" y="3525352"/>
            <a:ext cx="6921096" cy="5313927"/>
          </a:xfrm>
          <a:prstGeom prst="rect">
            <a:avLst/>
          </a:prstGeom>
          <a:noFill/>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Shape 232"/>
        <p:cNvGrpSpPr/>
        <p:nvPr/>
      </p:nvGrpSpPr>
      <p:grpSpPr>
        <a:xfrm>
          <a:off x="0" y="0"/>
          <a:ext cx="0" cy="0"/>
          <a:chOff x="0" y="0"/>
          <a:chExt cx="0" cy="0"/>
        </a:xfrm>
      </p:grpSpPr>
      <p:sp>
        <p:nvSpPr>
          <p:cNvPr id="240" name="Rectangle 239">
            <a:extLst>
              <a:ext uri="{FF2B5EF4-FFF2-40B4-BE49-F238E27FC236}">
                <a16:creationId xmlns:a16="http://schemas.microsoft.com/office/drawing/2014/main" id="{2793B903-AB42-42A0-AE97-93D366679C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7142" y="564"/>
            <a:ext cx="342900" cy="10287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33" name="Google Shape;233;g3f54bac1f97_0_80"/>
          <p:cNvSpPr txBox="1"/>
          <p:nvPr/>
        </p:nvSpPr>
        <p:spPr>
          <a:xfrm>
            <a:off x="1535343" y="1028700"/>
            <a:ext cx="15740286" cy="2228850"/>
          </a:xfrm>
          <a:prstGeom prst="rect">
            <a:avLst/>
          </a:prstGeom>
        </p:spPr>
        <p:txBody>
          <a:bodyPr spcFirstLastPara="1" vert="horz" lIns="91440" tIns="45720" rIns="91440" bIns="45720" rtlCol="0" anchor="t" anchorCtr="0">
            <a:normAutofit/>
          </a:bodyPr>
          <a:lstStyle/>
          <a:p>
            <a:pPr marL="0" marR="0" lvl="0" indent="0" algn="ctr" defTabSz="914400">
              <a:lnSpc>
                <a:spcPct val="89000"/>
              </a:lnSpc>
              <a:spcBef>
                <a:spcPct val="0"/>
              </a:spcBef>
              <a:spcAft>
                <a:spcPts val="600"/>
              </a:spcAft>
              <a:buClr>
                <a:srgbClr val="000000"/>
              </a:buClr>
              <a:buSzPts val="6999"/>
            </a:pPr>
            <a:r>
              <a:rPr lang="en-US" sz="3600" b="1" dirty="0">
                <a:solidFill>
                  <a:schemeClr val="tx2"/>
                </a:solidFill>
                <a:latin typeface="Arial" panose="020B0604020202020204" pitchFamily="34" charset="0"/>
                <a:ea typeface="+mj-ea"/>
                <a:cs typeface="Arial" panose="020B0604020202020204" pitchFamily="34" charset="0"/>
                <a:sym typeface="Tomorrow"/>
              </a:rPr>
              <a:t>Equity and Access: Reducing Inequalities</a:t>
            </a:r>
            <a:endParaRPr lang="en-US" sz="3600" b="1" i="0" u="none" strike="noStrike" dirty="0">
              <a:solidFill>
                <a:schemeClr val="tx2"/>
              </a:solidFill>
              <a:latin typeface="Arial" panose="020B0604020202020204" pitchFamily="34" charset="0"/>
              <a:ea typeface="+mj-ea"/>
              <a:cs typeface="Arial" panose="020B0604020202020204" pitchFamily="34" charset="0"/>
              <a:sym typeface="Arial"/>
            </a:endParaRPr>
          </a:p>
        </p:txBody>
      </p:sp>
      <p:sp>
        <p:nvSpPr>
          <p:cNvPr id="242" name="Rectangle 241">
            <a:extLst>
              <a:ext uri="{FF2B5EF4-FFF2-40B4-BE49-F238E27FC236}">
                <a16:creationId xmlns:a16="http://schemas.microsoft.com/office/drawing/2014/main" id="{B9F89C22-0475-4427-B7C8-0269AD40E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7142" y="564"/>
            <a:ext cx="342900" cy="10287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34" name="Google Shape;234;g3f54bac1f97_0_80"/>
          <p:cNvSpPr txBox="1"/>
          <p:nvPr/>
        </p:nvSpPr>
        <p:spPr>
          <a:xfrm>
            <a:off x="1535343" y="3429000"/>
            <a:ext cx="7608655" cy="5372100"/>
          </a:xfrm>
          <a:prstGeom prst="rect">
            <a:avLst/>
          </a:prstGeom>
        </p:spPr>
        <p:txBody>
          <a:bodyPr spcFirstLastPara="1" vert="horz" lIns="91440" tIns="45720" rIns="91440" bIns="45720" rtlCol="0" anchorCtr="0">
            <a:normAutofit lnSpcReduction="10000"/>
          </a:bodyPr>
          <a:lstStyle/>
          <a:p>
            <a:pPr marL="457200" marR="0" lvl="0" indent="-457200" defTabSz="914400">
              <a:lnSpc>
                <a:spcPct val="150000"/>
              </a:lnSpc>
              <a:spcBef>
                <a:spcPts val="0"/>
              </a:spcBef>
              <a:spcAft>
                <a:spcPts val="200"/>
              </a:spcAft>
              <a:buClr>
                <a:schemeClr val="accent1">
                  <a:lumMod val="75000"/>
                </a:schemeClr>
              </a:buClr>
              <a:buSzPct val="85000"/>
              <a:buFont typeface="Arial" panose="020B0604020202020204" pitchFamily="34" charset="0"/>
              <a:buChar char="•"/>
            </a:pPr>
            <a:r>
              <a:rPr lang="en-US" sz="2400" dirty="0">
                <a:solidFill>
                  <a:schemeClr val="tx2"/>
                </a:solidFill>
                <a:latin typeface="Arial" panose="020B0604020202020204" pitchFamily="34" charset="0"/>
                <a:cs typeface="Arial" panose="020B0604020202020204" pitchFamily="34" charset="0"/>
                <a:sym typeface="Tomorrow"/>
              </a:rPr>
              <a:t>Universal Health care systems eliminate financial barriers that prevent people from accessing care.</a:t>
            </a:r>
          </a:p>
          <a:p>
            <a:pPr marL="457200" marR="0" lvl="0" indent="-457200" defTabSz="914400">
              <a:lnSpc>
                <a:spcPct val="150000"/>
              </a:lnSpc>
              <a:spcBef>
                <a:spcPts val="0"/>
              </a:spcBef>
              <a:spcAft>
                <a:spcPts val="200"/>
              </a:spcAft>
              <a:buClr>
                <a:schemeClr val="accent1">
                  <a:lumMod val="75000"/>
                </a:schemeClr>
              </a:buClr>
              <a:buSzPct val="85000"/>
              <a:buFont typeface="Arial" panose="020B0604020202020204" pitchFamily="34" charset="0"/>
              <a:buChar char="•"/>
            </a:pPr>
            <a:r>
              <a:rPr lang="en-US" sz="2400" dirty="0">
                <a:solidFill>
                  <a:schemeClr val="tx2"/>
                </a:solidFill>
                <a:latin typeface="Arial" panose="020B0604020202020204" pitchFamily="34" charset="0"/>
                <a:cs typeface="Arial" panose="020B0604020202020204" pitchFamily="34" charset="0"/>
                <a:sym typeface="Tomorrow"/>
              </a:rPr>
              <a:t>The specific needs of </a:t>
            </a:r>
            <a:r>
              <a:rPr lang="en-US" sz="2400" dirty="0" err="1">
                <a:solidFill>
                  <a:schemeClr val="tx2"/>
                </a:solidFill>
                <a:latin typeface="Arial" panose="020B0604020202020204" pitchFamily="34" charset="0"/>
                <a:cs typeface="Arial" panose="020B0604020202020204" pitchFamily="34" charset="0"/>
                <a:sym typeface="Tomorrow"/>
              </a:rPr>
              <a:t>marginalised</a:t>
            </a:r>
            <a:r>
              <a:rPr lang="en-US" sz="2400" dirty="0">
                <a:solidFill>
                  <a:schemeClr val="tx2"/>
                </a:solidFill>
                <a:latin typeface="Arial" panose="020B0604020202020204" pitchFamily="34" charset="0"/>
                <a:cs typeface="Arial" panose="020B0604020202020204" pitchFamily="34" charset="0"/>
                <a:sym typeface="Tomorrow"/>
              </a:rPr>
              <a:t> and vulnerable groups are identified, and interventions are targeted.</a:t>
            </a:r>
          </a:p>
          <a:p>
            <a:pPr marL="457200" marR="0" lvl="0" indent="-457200" defTabSz="914400">
              <a:lnSpc>
                <a:spcPct val="150000"/>
              </a:lnSpc>
              <a:spcBef>
                <a:spcPts val="0"/>
              </a:spcBef>
              <a:spcAft>
                <a:spcPts val="200"/>
              </a:spcAft>
              <a:buClr>
                <a:schemeClr val="accent1">
                  <a:lumMod val="75000"/>
                </a:schemeClr>
              </a:buClr>
              <a:buSzPct val="85000"/>
              <a:buFont typeface="Arial" panose="020B0604020202020204" pitchFamily="34" charset="0"/>
              <a:buChar char="•"/>
            </a:pPr>
            <a:r>
              <a:rPr lang="en-US" sz="2400" dirty="0">
                <a:solidFill>
                  <a:schemeClr val="tx2"/>
                </a:solidFill>
                <a:latin typeface="Arial" panose="020B0604020202020204" pitchFamily="34" charset="0"/>
                <a:cs typeface="Arial" panose="020B0604020202020204" pitchFamily="34" charset="0"/>
                <a:sym typeface="Tomorrow"/>
              </a:rPr>
              <a:t>Comparative policy learning between countries enhances supportive measures for equity‐focused reforms (Durrani et al., 2025).</a:t>
            </a:r>
          </a:p>
          <a:p>
            <a:pPr marL="457200" marR="0" lvl="0" indent="-457200" defTabSz="914400">
              <a:lnSpc>
                <a:spcPct val="150000"/>
              </a:lnSpc>
              <a:spcBef>
                <a:spcPts val="0"/>
              </a:spcBef>
              <a:spcAft>
                <a:spcPts val="200"/>
              </a:spcAft>
              <a:buClr>
                <a:schemeClr val="accent1">
                  <a:lumMod val="75000"/>
                </a:schemeClr>
              </a:buClr>
              <a:buSzPct val="85000"/>
              <a:buFont typeface="Arial" panose="020B0604020202020204" pitchFamily="34" charset="0"/>
              <a:buChar char="•"/>
            </a:pPr>
            <a:r>
              <a:rPr lang="en-US" sz="2400" dirty="0">
                <a:solidFill>
                  <a:schemeClr val="tx2"/>
                </a:solidFill>
                <a:latin typeface="Arial" panose="020B0604020202020204" pitchFamily="34" charset="0"/>
                <a:cs typeface="Arial" panose="020B0604020202020204" pitchFamily="34" charset="0"/>
                <a:sym typeface="Tomorrow"/>
              </a:rPr>
              <a:t>Reducing poverty is essential to improving health equity outcomes sustainably.</a:t>
            </a:r>
          </a:p>
        </p:txBody>
      </p:sp>
      <p:pic>
        <p:nvPicPr>
          <p:cNvPr id="235" name="Google Shape;235;g3f54bac1f97_0_80"/>
          <p:cNvPicPr preferRelativeResize="0"/>
          <p:nvPr/>
        </p:nvPicPr>
        <p:blipFill>
          <a:blip r:embed="rId3"/>
          <a:stretch>
            <a:fillRect/>
          </a:stretch>
        </p:blipFill>
        <p:spPr>
          <a:xfrm>
            <a:off x="9973390" y="3525352"/>
            <a:ext cx="6946310" cy="5313927"/>
          </a:xfrm>
          <a:prstGeom prst="rect">
            <a:avLst/>
          </a:prstGeom>
          <a:noFill/>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Shape 243"/>
        <p:cNvGrpSpPr/>
        <p:nvPr/>
      </p:nvGrpSpPr>
      <p:grpSpPr>
        <a:xfrm>
          <a:off x="0" y="0"/>
          <a:ext cx="0" cy="0"/>
          <a:chOff x="0" y="0"/>
          <a:chExt cx="0" cy="0"/>
        </a:xfrm>
      </p:grpSpPr>
      <p:sp>
        <p:nvSpPr>
          <p:cNvPr id="257" name="Rectangle 256">
            <a:extLst>
              <a:ext uri="{FF2B5EF4-FFF2-40B4-BE49-F238E27FC236}">
                <a16:creationId xmlns:a16="http://schemas.microsoft.com/office/drawing/2014/main" id="{0E807223-DF88-4D6D-970E-08919E5E02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7142" y="564"/>
            <a:ext cx="342900" cy="10287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pic>
        <p:nvPicPr>
          <p:cNvPr id="247" name="Google Shape;247;p16"/>
          <p:cNvPicPr preferRelativeResize="0"/>
          <p:nvPr/>
        </p:nvPicPr>
        <p:blipFill>
          <a:blip r:embed="rId3"/>
          <a:srcRect t="6593" r="-1" b="8796"/>
          <a:stretch>
            <a:fillRect/>
          </a:stretch>
        </p:blipFill>
        <p:spPr>
          <a:xfrm>
            <a:off x="-1" y="10"/>
            <a:ext cx="18282977" cy="10286990"/>
          </a:xfrm>
          <a:prstGeom prst="rect">
            <a:avLst/>
          </a:prstGeom>
          <a:noFill/>
        </p:spPr>
      </p:pic>
      <p:sp>
        <p:nvSpPr>
          <p:cNvPr id="258" name="Rectangle 257">
            <a:extLst>
              <a:ext uri="{FF2B5EF4-FFF2-40B4-BE49-F238E27FC236}">
                <a16:creationId xmlns:a16="http://schemas.microsoft.com/office/drawing/2014/main" id="{BC46CD03-D076-40A3-9AA4-2B7BB288B1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7" y="0"/>
            <a:ext cx="18288000" cy="10287000"/>
          </a:xfrm>
          <a:prstGeom prst="rect">
            <a:avLst/>
          </a:prstGeom>
          <a:gradFill flip="none" rotWithShape="1">
            <a:gsLst>
              <a:gs pos="30000">
                <a:schemeClr val="bg2">
                  <a:alpha val="75000"/>
                </a:schemeClr>
              </a:gs>
              <a:gs pos="100000">
                <a:schemeClr val="bg2"/>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5" name="Google Shape;245;p16"/>
          <p:cNvSpPr txBox="1"/>
          <p:nvPr/>
        </p:nvSpPr>
        <p:spPr>
          <a:xfrm>
            <a:off x="2057400" y="1028700"/>
            <a:ext cx="14401800" cy="2228850"/>
          </a:xfrm>
          <a:prstGeom prst="rect">
            <a:avLst/>
          </a:prstGeom>
        </p:spPr>
        <p:txBody>
          <a:bodyPr spcFirstLastPara="1" vert="horz" lIns="91440" tIns="45720" rIns="91440" bIns="45720" rtlCol="0" anchor="t" anchorCtr="0">
            <a:normAutofit/>
          </a:bodyPr>
          <a:lstStyle/>
          <a:p>
            <a:pPr marL="0" marR="0" lvl="0" indent="0" algn="ctr" defTabSz="914400">
              <a:lnSpc>
                <a:spcPct val="89000"/>
              </a:lnSpc>
              <a:spcBef>
                <a:spcPct val="0"/>
              </a:spcBef>
              <a:spcAft>
                <a:spcPts val="600"/>
              </a:spcAft>
              <a:buClr>
                <a:srgbClr val="000000"/>
              </a:buClr>
              <a:buSzPts val="6999"/>
            </a:pPr>
            <a:r>
              <a:rPr lang="en-US" sz="3600" b="1" i="0" u="none" strike="noStrike" dirty="0">
                <a:solidFill>
                  <a:schemeClr val="tx2"/>
                </a:solidFill>
                <a:latin typeface="Arial" panose="020B0604020202020204" pitchFamily="34" charset="0"/>
                <a:ea typeface="+mj-ea"/>
                <a:cs typeface="Arial" panose="020B0604020202020204" pitchFamily="34" charset="0"/>
                <a:sym typeface="Tomorrow"/>
              </a:rPr>
              <a:t>CONCLUSION</a:t>
            </a:r>
            <a:endParaRPr lang="en-US" sz="3600" b="1" i="0" u="none" strike="noStrike" dirty="0">
              <a:solidFill>
                <a:schemeClr val="tx2"/>
              </a:solidFill>
              <a:latin typeface="Arial" panose="020B0604020202020204" pitchFamily="34" charset="0"/>
              <a:ea typeface="+mj-ea"/>
              <a:cs typeface="Arial" panose="020B0604020202020204" pitchFamily="34" charset="0"/>
              <a:sym typeface="Arial"/>
            </a:endParaRPr>
          </a:p>
        </p:txBody>
      </p:sp>
      <p:sp>
        <p:nvSpPr>
          <p:cNvPr id="256" name="Rectangle 255">
            <a:extLst>
              <a:ext uri="{FF2B5EF4-FFF2-40B4-BE49-F238E27FC236}">
                <a16:creationId xmlns:a16="http://schemas.microsoft.com/office/drawing/2014/main" id="{88D28697-83F7-4C09-A9B2-6CAA588556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7142" y="564"/>
            <a:ext cx="342900" cy="10287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46" name="Google Shape;246;p16"/>
          <p:cNvSpPr txBox="1"/>
          <p:nvPr/>
        </p:nvSpPr>
        <p:spPr>
          <a:xfrm>
            <a:off x="2057400" y="3429000"/>
            <a:ext cx="14401800" cy="5372100"/>
          </a:xfrm>
          <a:prstGeom prst="rect">
            <a:avLst/>
          </a:prstGeom>
        </p:spPr>
        <p:txBody>
          <a:bodyPr spcFirstLastPara="1" vert="horz" lIns="91440" tIns="45720" rIns="91440" bIns="45720" rtlCol="0" anchorCtr="0">
            <a:normAutofit/>
          </a:bodyPr>
          <a:lstStyle/>
          <a:p>
            <a:pPr marR="0" lvl="0" defTabSz="914400">
              <a:lnSpc>
                <a:spcPct val="150000"/>
              </a:lnSpc>
              <a:spcBef>
                <a:spcPts val="0"/>
              </a:spcBef>
              <a:spcAft>
                <a:spcPts val="200"/>
              </a:spcAft>
              <a:buClr>
                <a:schemeClr val="accent1">
                  <a:lumMod val="75000"/>
                </a:schemeClr>
              </a:buClr>
              <a:buSzPct val="85000"/>
            </a:pPr>
            <a:r>
              <a:rPr lang="en-US" sz="2400" dirty="0">
                <a:solidFill>
                  <a:schemeClr val="tx2"/>
                </a:solidFill>
                <a:latin typeface="Arial" panose="020B0604020202020204" pitchFamily="34" charset="0"/>
                <a:cs typeface="Arial" panose="020B0604020202020204" pitchFamily="34" charset="0"/>
                <a:sym typeface="Tomorrow"/>
              </a:rPr>
              <a:t>The sectors of health and wellbeing, as well as sustainable development, are now inextricably linked to the delivery of care.</a:t>
            </a:r>
          </a:p>
          <a:p>
            <a:pPr marR="0" lvl="0" defTabSz="914400">
              <a:lnSpc>
                <a:spcPct val="150000"/>
              </a:lnSpc>
              <a:spcBef>
                <a:spcPts val="0"/>
              </a:spcBef>
              <a:spcAft>
                <a:spcPts val="200"/>
              </a:spcAft>
              <a:buClr>
                <a:schemeClr val="accent1">
                  <a:lumMod val="75000"/>
                </a:schemeClr>
              </a:buClr>
              <a:buSzPct val="85000"/>
            </a:pPr>
            <a:r>
              <a:rPr lang="en-US" sz="2400" dirty="0">
                <a:solidFill>
                  <a:schemeClr val="tx2"/>
                </a:solidFill>
                <a:latin typeface="Arial" panose="020B0604020202020204" pitchFamily="34" charset="0"/>
                <a:cs typeface="Arial" panose="020B0604020202020204" pitchFamily="34" charset="0"/>
                <a:sym typeface="Tomorrow"/>
              </a:rPr>
              <a:t>Holistic practice is provided through integration, biopsychosocial thinking and good management structures.</a:t>
            </a:r>
          </a:p>
          <a:p>
            <a:pPr marR="0" lvl="0" defTabSz="914400">
              <a:lnSpc>
                <a:spcPct val="150000"/>
              </a:lnSpc>
              <a:spcBef>
                <a:spcPts val="0"/>
              </a:spcBef>
              <a:spcAft>
                <a:spcPts val="200"/>
              </a:spcAft>
              <a:buClr>
                <a:schemeClr val="accent1">
                  <a:lumMod val="75000"/>
                </a:schemeClr>
              </a:buClr>
              <a:buSzPct val="85000"/>
            </a:pPr>
            <a:r>
              <a:rPr lang="en-US" sz="2400" dirty="0">
                <a:solidFill>
                  <a:schemeClr val="tx2"/>
                </a:solidFill>
                <a:latin typeface="Arial" panose="020B0604020202020204" pitchFamily="34" charset="0"/>
                <a:cs typeface="Arial" panose="020B0604020202020204" pitchFamily="34" charset="0"/>
                <a:sym typeface="Tomorrow"/>
              </a:rPr>
              <a:t>There are continuing inequities that require continued action in policy and funding.</a:t>
            </a:r>
          </a:p>
          <a:p>
            <a:pPr marR="0" lvl="0" defTabSz="914400">
              <a:lnSpc>
                <a:spcPct val="150000"/>
              </a:lnSpc>
              <a:spcBef>
                <a:spcPts val="0"/>
              </a:spcBef>
              <a:spcAft>
                <a:spcPts val="200"/>
              </a:spcAft>
              <a:buClr>
                <a:schemeClr val="accent1">
                  <a:lumMod val="75000"/>
                </a:schemeClr>
              </a:buClr>
              <a:buSzPct val="85000"/>
            </a:pPr>
            <a:r>
              <a:rPr lang="en-US" sz="2400" dirty="0">
                <a:solidFill>
                  <a:schemeClr val="tx2"/>
                </a:solidFill>
                <a:latin typeface="Arial" panose="020B0604020202020204" pitchFamily="34" charset="0"/>
                <a:cs typeface="Arial" panose="020B0604020202020204" pitchFamily="34" charset="0"/>
                <a:sym typeface="Tomorrow"/>
              </a:rPr>
              <a:t>RCM services need to be designed sustainably and equitably, at all levels of care.</a:t>
            </a:r>
          </a:p>
          <a:p>
            <a:pPr marL="384048" marR="0" lvl="0" indent="-384048" defTabSz="914400">
              <a:lnSpc>
                <a:spcPct val="94000"/>
              </a:lnSpc>
              <a:spcBef>
                <a:spcPts val="0"/>
              </a:spcBef>
              <a:spcAft>
                <a:spcPts val="200"/>
              </a:spcAft>
              <a:buClr>
                <a:schemeClr val="accent1">
                  <a:lumMod val="75000"/>
                </a:schemeClr>
              </a:buClr>
              <a:buSzPct val="85000"/>
              <a:buFont typeface="Franklin Gothic Book" panose="020B0503020102020204" pitchFamily="34" charset="0"/>
              <a:buChar char="§"/>
            </a:pPr>
            <a:endParaRPr lang="en-US" dirty="0">
              <a:solidFill>
                <a:schemeClr val="tx2"/>
              </a:solidFill>
              <a:sym typeface="Tomorrow"/>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255"/>
        <p:cNvGrpSpPr/>
        <p:nvPr/>
      </p:nvGrpSpPr>
      <p:grpSpPr>
        <a:xfrm>
          <a:off x="0" y="0"/>
          <a:ext cx="0" cy="0"/>
          <a:chOff x="0" y="0"/>
          <a:chExt cx="0" cy="0"/>
        </a:xfrm>
      </p:grpSpPr>
      <p:sp>
        <p:nvSpPr>
          <p:cNvPr id="256" name="Google Shape;256;p17"/>
          <p:cNvSpPr txBox="1"/>
          <p:nvPr/>
        </p:nvSpPr>
        <p:spPr>
          <a:xfrm>
            <a:off x="1604772" y="726948"/>
            <a:ext cx="15087600" cy="2414016"/>
          </a:xfrm>
          <a:prstGeom prst="rect">
            <a:avLst/>
          </a:prstGeom>
        </p:spPr>
        <p:txBody>
          <a:bodyPr spcFirstLastPara="1" vert="horz" lIns="91440" tIns="45720" rIns="91440" bIns="45720" rtlCol="0" anchor="ctr" anchorCtr="0">
            <a:normAutofit/>
          </a:bodyPr>
          <a:lstStyle/>
          <a:p>
            <a:pPr marL="0" marR="0" lvl="0" indent="0">
              <a:lnSpc>
                <a:spcPct val="90000"/>
              </a:lnSpc>
              <a:spcBef>
                <a:spcPct val="0"/>
              </a:spcBef>
              <a:spcAft>
                <a:spcPts val="600"/>
              </a:spcAft>
              <a:buClr>
                <a:srgbClr val="000000"/>
              </a:buClr>
              <a:buSzPts val="6999"/>
            </a:pPr>
            <a:r>
              <a:rPr lang="en-US" sz="5400" b="1" i="0" u="none" strike="noStrike" cap="all">
                <a:blipFill>
                  <a:blip r:embed="rId3">
                    <a:extLst>
                      <a:ext uri="{28A0092B-C50C-407E-A947-70E740481C1C}">
                        <a14:useLocalDpi xmlns:a14="http://schemas.microsoft.com/office/drawing/2010/main" val="0"/>
                      </a:ext>
                    </a:extLst>
                  </a:blip>
                  <a:tile tx="6350" ty="-127000" sx="65000" sy="64000" flip="none" algn="tl"/>
                </a:blipFill>
                <a:latin typeface="+mj-lt"/>
                <a:ea typeface="+mj-ea"/>
                <a:cs typeface="+mj-cs"/>
                <a:sym typeface="Tomorrow"/>
              </a:rPr>
              <a:t>REFERENCES</a:t>
            </a:r>
            <a:endParaRPr lang="en-US" sz="5400" b="0" i="0" u="none" strike="noStrike" cap="all">
              <a:blipFill>
                <a:blip r:embed="rId3">
                  <a:extLst>
                    <a:ext uri="{28A0092B-C50C-407E-A947-70E740481C1C}">
                      <a14:useLocalDpi xmlns:a14="http://schemas.microsoft.com/office/drawing/2010/main" val="0"/>
                    </a:ext>
                  </a:extLst>
                </a:blip>
                <a:tile tx="6350" ty="-127000" sx="65000" sy="64000" flip="none" algn="tl"/>
              </a:blipFill>
              <a:latin typeface="+mj-lt"/>
              <a:ea typeface="+mj-ea"/>
              <a:cs typeface="+mj-cs"/>
              <a:sym typeface="Arial"/>
            </a:endParaRPr>
          </a:p>
        </p:txBody>
      </p:sp>
      <p:sp>
        <p:nvSpPr>
          <p:cNvPr id="257" name="Google Shape;257;p17"/>
          <p:cNvSpPr txBox="1"/>
          <p:nvPr/>
        </p:nvSpPr>
        <p:spPr>
          <a:xfrm>
            <a:off x="1136469" y="3480618"/>
            <a:ext cx="15555903" cy="6643096"/>
          </a:xfrm>
          <a:prstGeom prst="rect">
            <a:avLst/>
          </a:prstGeom>
        </p:spPr>
        <p:txBody>
          <a:bodyPr spcFirstLastPara="1" vert="horz" lIns="91440" tIns="45720" rIns="91440" bIns="45720" rtlCol="0" anchorCtr="0">
            <a:normAutofit fontScale="92500" lnSpcReduction="10000"/>
          </a:bodyPr>
          <a:lstStyle/>
          <a:p>
            <a:pPr marL="0" lvl="0" indent="-182880">
              <a:lnSpc>
                <a:spcPct val="90000"/>
              </a:lnSpc>
              <a:spcBef>
                <a:spcPts val="1200"/>
              </a:spcBef>
              <a:spcAft>
                <a:spcPts val="0"/>
              </a:spcAft>
              <a:buClr>
                <a:schemeClr val="accent1">
                  <a:lumMod val="75000"/>
                </a:schemeClr>
              </a:buClr>
              <a:buSzPct val="85000"/>
              <a:buFont typeface="Wingdings" pitchFamily="2" charset="2"/>
              <a:buChar char="§"/>
            </a:pPr>
            <a:r>
              <a:rPr lang="en-US" sz="2000" dirty="0">
                <a:latin typeface="Arial" panose="020B0604020202020204" pitchFamily="34" charset="0"/>
                <a:cs typeface="Arial" panose="020B0604020202020204" pitchFamily="34" charset="0"/>
                <a:sym typeface="Times New Roman"/>
              </a:rPr>
              <a:t>Aparicio-Martínez, P., Martinez-Jimenez, M.P. and Perea-Moreno, A.-J. (2022) 'Health environment and sustainable development', </a:t>
            </a:r>
            <a:r>
              <a:rPr lang="en-US" sz="2000" i="1" dirty="0">
                <a:latin typeface="Arial" panose="020B0604020202020204" pitchFamily="34" charset="0"/>
                <a:cs typeface="Arial" panose="020B0604020202020204" pitchFamily="34" charset="0"/>
                <a:sym typeface="Times New Roman"/>
              </a:rPr>
              <a:t>International Journal of Environmental Research and Public Health</a:t>
            </a:r>
            <a:r>
              <a:rPr lang="en-US" sz="2000" dirty="0">
                <a:latin typeface="Arial" panose="020B0604020202020204" pitchFamily="34" charset="0"/>
                <a:cs typeface="Arial" panose="020B0604020202020204" pitchFamily="34" charset="0"/>
                <a:sym typeface="Times New Roman"/>
              </a:rPr>
              <a:t>, 19(13), 8175.</a:t>
            </a:r>
            <a:r>
              <a:rPr lang="en-US" sz="2000" dirty="0">
                <a:uFill>
                  <a:noFill/>
                </a:uFill>
                <a:latin typeface="Arial" panose="020B0604020202020204" pitchFamily="34" charset="0"/>
                <a:cs typeface="Arial" panose="020B0604020202020204" pitchFamily="34" charset="0"/>
                <a:sym typeface="Times New Roman"/>
                <a:hlinkClick r:id="rId4">
                  <a:extLst>
                    <a:ext uri="{A12FA001-AC4F-418D-AE19-62706E023703}">
                      <ahyp:hlinkClr xmlns:ahyp="http://schemas.microsoft.com/office/drawing/2018/hyperlinkcolor" val="tx"/>
                    </a:ext>
                  </a:extLst>
                </a:hlinkClick>
              </a:rPr>
              <a:t> </a:t>
            </a:r>
            <a:endParaRPr lang="en-US" sz="2000" u="sng" dirty="0">
              <a:latin typeface="Arial" panose="020B0604020202020204" pitchFamily="34" charset="0"/>
              <a:cs typeface="Arial" panose="020B0604020202020204" pitchFamily="34" charset="0"/>
              <a:sym typeface="Times New Roman"/>
            </a:endParaRPr>
          </a:p>
          <a:p>
            <a:pPr marL="0" lvl="0" indent="-182880">
              <a:lnSpc>
                <a:spcPct val="90000"/>
              </a:lnSpc>
              <a:spcBef>
                <a:spcPts val="1200"/>
              </a:spcBef>
              <a:spcAft>
                <a:spcPts val="0"/>
              </a:spcAft>
              <a:buClr>
                <a:schemeClr val="accent1">
                  <a:lumMod val="75000"/>
                </a:schemeClr>
              </a:buClr>
              <a:buSzPct val="85000"/>
              <a:buFont typeface="Wingdings" pitchFamily="2" charset="2"/>
              <a:buChar char="§"/>
            </a:pPr>
            <a:r>
              <a:rPr lang="en-US" sz="2000" dirty="0" err="1">
                <a:latin typeface="Arial" panose="020B0604020202020204" pitchFamily="34" charset="0"/>
                <a:cs typeface="Arial" panose="020B0604020202020204" pitchFamily="34" charset="0"/>
                <a:sym typeface="Times New Roman"/>
              </a:rPr>
              <a:t>Cinar</a:t>
            </a:r>
            <a:r>
              <a:rPr lang="en-US" sz="2000" dirty="0">
                <a:latin typeface="Arial" panose="020B0604020202020204" pitchFamily="34" charset="0"/>
                <a:cs typeface="Arial" panose="020B0604020202020204" pitchFamily="34" charset="0"/>
                <a:sym typeface="Times New Roman"/>
              </a:rPr>
              <a:t>, A.B. and Bilodeau, S. (2022) 'Sustainable workplace mental well being for sustainable SMEs: how?', </a:t>
            </a:r>
            <a:r>
              <a:rPr lang="en-US" sz="2000" i="1" dirty="0">
                <a:latin typeface="Arial" panose="020B0604020202020204" pitchFamily="34" charset="0"/>
                <a:cs typeface="Arial" panose="020B0604020202020204" pitchFamily="34" charset="0"/>
                <a:sym typeface="Times New Roman"/>
              </a:rPr>
              <a:t>Sustainability</a:t>
            </a:r>
            <a:r>
              <a:rPr lang="en-US" sz="2000" dirty="0">
                <a:latin typeface="Arial" panose="020B0604020202020204" pitchFamily="34" charset="0"/>
                <a:cs typeface="Arial" panose="020B0604020202020204" pitchFamily="34" charset="0"/>
                <a:sym typeface="Times New Roman"/>
              </a:rPr>
              <a:t>, 14(9), 529</a:t>
            </a:r>
            <a:endParaRPr lang="en-US" sz="2000" u="sng" dirty="0">
              <a:latin typeface="Arial" panose="020B0604020202020204" pitchFamily="34" charset="0"/>
              <a:cs typeface="Arial" panose="020B0604020202020204" pitchFamily="34" charset="0"/>
              <a:sym typeface="Times New Roman"/>
            </a:endParaRPr>
          </a:p>
          <a:p>
            <a:pPr marL="0" lvl="0" indent="-182880">
              <a:lnSpc>
                <a:spcPct val="90000"/>
              </a:lnSpc>
              <a:spcBef>
                <a:spcPts val="1200"/>
              </a:spcBef>
              <a:spcAft>
                <a:spcPts val="0"/>
              </a:spcAft>
              <a:buClr>
                <a:schemeClr val="accent1">
                  <a:lumMod val="75000"/>
                </a:schemeClr>
              </a:buClr>
              <a:buSzPct val="85000"/>
              <a:buFont typeface="Wingdings" pitchFamily="2" charset="2"/>
              <a:buChar char="§"/>
            </a:pPr>
            <a:r>
              <a:rPr lang="en-US" sz="2000" dirty="0">
                <a:latin typeface="Arial" panose="020B0604020202020204" pitchFamily="34" charset="0"/>
                <a:cs typeface="Arial" panose="020B0604020202020204" pitchFamily="34" charset="0"/>
                <a:sym typeface="Times New Roman"/>
              </a:rPr>
              <a:t>Durrani, F., </a:t>
            </a:r>
            <a:r>
              <a:rPr lang="en-US" sz="2000" dirty="0" err="1">
                <a:latin typeface="Arial" panose="020B0604020202020204" pitchFamily="34" charset="0"/>
                <a:cs typeface="Arial" panose="020B0604020202020204" pitchFamily="34" charset="0"/>
                <a:sym typeface="Times New Roman"/>
              </a:rPr>
              <a:t>Maidah</a:t>
            </a:r>
            <a:r>
              <a:rPr lang="en-US" sz="2000" dirty="0">
                <a:latin typeface="Arial" panose="020B0604020202020204" pitchFamily="34" charset="0"/>
                <a:cs typeface="Arial" panose="020B0604020202020204" pitchFamily="34" charset="0"/>
                <a:sym typeface="Times New Roman"/>
              </a:rPr>
              <a:t>, Shaikh, F. and </a:t>
            </a:r>
            <a:r>
              <a:rPr lang="en-US" sz="2000" dirty="0" err="1">
                <a:latin typeface="Arial" panose="020B0604020202020204" pitchFamily="34" charset="0"/>
                <a:cs typeface="Arial" panose="020B0604020202020204" pitchFamily="34" charset="0"/>
                <a:sym typeface="Times New Roman"/>
              </a:rPr>
              <a:t>Alkhaldi</a:t>
            </a:r>
            <a:r>
              <a:rPr lang="en-US" sz="2000" dirty="0">
                <a:latin typeface="Arial" panose="020B0604020202020204" pitchFamily="34" charset="0"/>
                <a:cs typeface="Arial" panose="020B0604020202020204" pitchFamily="34" charset="0"/>
                <a:sym typeface="Times New Roman"/>
              </a:rPr>
              <a:t>, M. (2025) 'A comparative policy analysis of health inequities in access to healthcare across low- and high-income contexts: the cases of Pakistan and Canada', </a:t>
            </a:r>
            <a:r>
              <a:rPr lang="en-US" sz="2000" i="1" dirty="0">
                <a:latin typeface="Arial" panose="020B0604020202020204" pitchFamily="34" charset="0"/>
                <a:cs typeface="Arial" panose="020B0604020202020204" pitchFamily="34" charset="0"/>
                <a:sym typeface="Times New Roman"/>
              </a:rPr>
              <a:t>International Journal of Environmental Research and Public Health</a:t>
            </a:r>
            <a:r>
              <a:rPr lang="en-US" sz="2000" dirty="0">
                <a:latin typeface="Arial" panose="020B0604020202020204" pitchFamily="34" charset="0"/>
                <a:cs typeface="Arial" panose="020B0604020202020204" pitchFamily="34" charset="0"/>
                <a:sym typeface="Times New Roman"/>
              </a:rPr>
              <a:t>, 22(11), 1735.</a:t>
            </a:r>
            <a:r>
              <a:rPr lang="en-US" sz="2000" dirty="0">
                <a:uFill>
                  <a:noFill/>
                </a:uFill>
                <a:latin typeface="Arial" panose="020B0604020202020204" pitchFamily="34" charset="0"/>
                <a:cs typeface="Arial" panose="020B0604020202020204" pitchFamily="34" charset="0"/>
                <a:sym typeface="Times New Roman"/>
                <a:hlinkClick r:id="rId5">
                  <a:extLst>
                    <a:ext uri="{A12FA001-AC4F-418D-AE19-62706E023703}">
                      <ahyp:hlinkClr xmlns:ahyp="http://schemas.microsoft.com/office/drawing/2018/hyperlinkcolor" val="tx"/>
                    </a:ext>
                  </a:extLst>
                </a:hlinkClick>
              </a:rPr>
              <a:t> </a:t>
            </a:r>
            <a:endParaRPr lang="en-US" sz="2000" u="sng" dirty="0">
              <a:latin typeface="Arial" panose="020B0604020202020204" pitchFamily="34" charset="0"/>
              <a:cs typeface="Arial" panose="020B0604020202020204" pitchFamily="34" charset="0"/>
              <a:sym typeface="Times New Roman"/>
            </a:endParaRPr>
          </a:p>
          <a:p>
            <a:pPr marL="0" lvl="0" indent="-182880">
              <a:lnSpc>
                <a:spcPct val="90000"/>
              </a:lnSpc>
              <a:spcBef>
                <a:spcPts val="1200"/>
              </a:spcBef>
              <a:spcAft>
                <a:spcPts val="0"/>
              </a:spcAft>
              <a:buClr>
                <a:schemeClr val="accent1">
                  <a:lumMod val="75000"/>
                </a:schemeClr>
              </a:buClr>
              <a:buSzPct val="85000"/>
              <a:buFont typeface="Wingdings" pitchFamily="2" charset="2"/>
              <a:buChar char="§"/>
            </a:pPr>
            <a:r>
              <a:rPr lang="en-US" sz="2000" dirty="0" err="1">
                <a:latin typeface="Arial" panose="020B0604020202020204" pitchFamily="34" charset="0"/>
                <a:cs typeface="Arial" panose="020B0604020202020204" pitchFamily="34" charset="0"/>
                <a:sym typeface="Times New Roman"/>
              </a:rPr>
              <a:t>Giansanti</a:t>
            </a:r>
            <a:r>
              <a:rPr lang="en-US" sz="2000" dirty="0">
                <a:latin typeface="Arial" panose="020B0604020202020204" pitchFamily="34" charset="0"/>
                <a:cs typeface="Arial" panose="020B0604020202020204" pitchFamily="34" charset="0"/>
                <a:sym typeface="Times New Roman"/>
              </a:rPr>
              <a:t>, D. (2024) 'Joint expedition: exploring telehealth and the digital healthcare landscape as a team integration', </a:t>
            </a:r>
            <a:r>
              <a:rPr lang="en-US" sz="2000" i="1" dirty="0">
                <a:latin typeface="Arial" panose="020B0604020202020204" pitchFamily="34" charset="0"/>
                <a:cs typeface="Arial" panose="020B0604020202020204" pitchFamily="34" charset="0"/>
                <a:sym typeface="Times New Roman"/>
              </a:rPr>
              <a:t>Healthcare</a:t>
            </a:r>
            <a:r>
              <a:rPr lang="en-US" sz="2000" dirty="0">
                <a:latin typeface="Arial" panose="020B0604020202020204" pitchFamily="34" charset="0"/>
                <a:cs typeface="Arial" panose="020B0604020202020204" pitchFamily="34" charset="0"/>
                <a:sym typeface="Times New Roman"/>
              </a:rPr>
              <a:t>, 12(5), 585.</a:t>
            </a:r>
            <a:r>
              <a:rPr lang="en-US" sz="2000" dirty="0">
                <a:uFill>
                  <a:noFill/>
                </a:uFill>
                <a:latin typeface="Arial" panose="020B0604020202020204" pitchFamily="34" charset="0"/>
                <a:cs typeface="Arial" panose="020B0604020202020204" pitchFamily="34" charset="0"/>
                <a:sym typeface="Times New Roman"/>
                <a:hlinkClick r:id="rId6">
                  <a:extLst>
                    <a:ext uri="{A12FA001-AC4F-418D-AE19-62706E023703}">
                      <ahyp:hlinkClr xmlns:ahyp="http://schemas.microsoft.com/office/drawing/2018/hyperlinkcolor" val="tx"/>
                    </a:ext>
                  </a:extLst>
                </a:hlinkClick>
              </a:rPr>
              <a:t> </a:t>
            </a:r>
            <a:endParaRPr lang="en-US" sz="2000" u="sng" dirty="0">
              <a:latin typeface="Arial" panose="020B0604020202020204" pitchFamily="34" charset="0"/>
              <a:cs typeface="Arial" panose="020B0604020202020204" pitchFamily="34" charset="0"/>
              <a:sym typeface="Times New Roman"/>
            </a:endParaRPr>
          </a:p>
          <a:p>
            <a:pPr marL="0" lvl="0" indent="-182880">
              <a:lnSpc>
                <a:spcPct val="90000"/>
              </a:lnSpc>
              <a:spcBef>
                <a:spcPts val="1200"/>
              </a:spcBef>
              <a:spcAft>
                <a:spcPts val="0"/>
              </a:spcAft>
              <a:buClr>
                <a:schemeClr val="accent1">
                  <a:lumMod val="75000"/>
                </a:schemeClr>
              </a:buClr>
              <a:buSzPct val="85000"/>
              <a:buFont typeface="Wingdings" pitchFamily="2" charset="2"/>
              <a:buChar char="§"/>
            </a:pPr>
            <a:r>
              <a:rPr lang="en-US" sz="2000" dirty="0" err="1">
                <a:latin typeface="Arial" panose="020B0604020202020204" pitchFamily="34" charset="0"/>
                <a:cs typeface="Arial" panose="020B0604020202020204" pitchFamily="34" charset="0"/>
                <a:sym typeface="Times New Roman"/>
              </a:rPr>
              <a:t>Mikuła</a:t>
            </a:r>
            <a:r>
              <a:rPr lang="en-US" sz="2000" dirty="0">
                <a:latin typeface="Arial" panose="020B0604020202020204" pitchFamily="34" charset="0"/>
                <a:cs typeface="Arial" panose="020B0604020202020204" pitchFamily="34" charset="0"/>
                <a:sym typeface="Times New Roman"/>
              </a:rPr>
              <a:t>, A., </a:t>
            </a:r>
            <a:r>
              <a:rPr lang="en-US" sz="2000" dirty="0" err="1">
                <a:latin typeface="Arial" panose="020B0604020202020204" pitchFamily="34" charset="0"/>
                <a:cs typeface="Arial" panose="020B0604020202020204" pitchFamily="34" charset="0"/>
                <a:sym typeface="Times New Roman"/>
              </a:rPr>
              <a:t>Raczkowska</a:t>
            </a:r>
            <a:r>
              <a:rPr lang="en-US" sz="2000" dirty="0">
                <a:latin typeface="Arial" panose="020B0604020202020204" pitchFamily="34" charset="0"/>
                <a:cs typeface="Arial" panose="020B0604020202020204" pitchFamily="34" charset="0"/>
                <a:sym typeface="Times New Roman"/>
              </a:rPr>
              <a:t>, M. and </a:t>
            </a:r>
            <a:r>
              <a:rPr lang="en-US" sz="2000" dirty="0" err="1">
                <a:latin typeface="Arial" panose="020B0604020202020204" pitchFamily="34" charset="0"/>
                <a:cs typeface="Arial" panose="020B0604020202020204" pitchFamily="34" charset="0"/>
                <a:sym typeface="Times New Roman"/>
              </a:rPr>
              <a:t>Utzig</a:t>
            </a:r>
            <a:r>
              <a:rPr lang="en-US" sz="2000" dirty="0">
                <a:latin typeface="Arial" panose="020B0604020202020204" pitchFamily="34" charset="0"/>
                <a:cs typeface="Arial" panose="020B0604020202020204" pitchFamily="34" charset="0"/>
                <a:sym typeface="Times New Roman"/>
              </a:rPr>
              <a:t>, M. (2024) 'Implementation of Sustainable Development Goal 3: good health and well-being in European Union countries in the context of the COVID-19 pandemic', </a:t>
            </a:r>
            <a:r>
              <a:rPr lang="en-US" sz="2000" i="1" dirty="0">
                <a:latin typeface="Arial" panose="020B0604020202020204" pitchFamily="34" charset="0"/>
                <a:cs typeface="Arial" panose="020B0604020202020204" pitchFamily="34" charset="0"/>
                <a:sym typeface="Times New Roman"/>
              </a:rPr>
              <a:t>Sustainability</a:t>
            </a:r>
            <a:r>
              <a:rPr lang="en-US" sz="2000" dirty="0">
                <a:latin typeface="Arial" panose="020B0604020202020204" pitchFamily="34" charset="0"/>
                <a:cs typeface="Arial" panose="020B0604020202020204" pitchFamily="34" charset="0"/>
                <a:sym typeface="Times New Roman"/>
              </a:rPr>
              <a:t>, 16(18), 7921.</a:t>
            </a:r>
            <a:r>
              <a:rPr lang="en-US" sz="2000" dirty="0">
                <a:uFill>
                  <a:noFill/>
                </a:uFill>
                <a:latin typeface="Arial" panose="020B0604020202020204" pitchFamily="34" charset="0"/>
                <a:cs typeface="Arial" panose="020B0604020202020204" pitchFamily="34" charset="0"/>
                <a:sym typeface="Times New Roman"/>
                <a:hlinkClick r:id="rId7">
                  <a:extLst>
                    <a:ext uri="{A12FA001-AC4F-418D-AE19-62706E023703}">
                      <ahyp:hlinkClr xmlns:ahyp="http://schemas.microsoft.com/office/drawing/2018/hyperlinkcolor" val="tx"/>
                    </a:ext>
                  </a:extLst>
                </a:hlinkClick>
              </a:rPr>
              <a:t> </a:t>
            </a:r>
            <a:endParaRPr lang="en-US" sz="2000" u="sng" dirty="0">
              <a:latin typeface="Arial" panose="020B0604020202020204" pitchFamily="34" charset="0"/>
              <a:cs typeface="Arial" panose="020B0604020202020204" pitchFamily="34" charset="0"/>
              <a:sym typeface="Times New Roman"/>
            </a:endParaRPr>
          </a:p>
          <a:p>
            <a:pPr marL="0" lvl="0" indent="-182880">
              <a:lnSpc>
                <a:spcPct val="90000"/>
              </a:lnSpc>
              <a:spcBef>
                <a:spcPts val="1200"/>
              </a:spcBef>
              <a:spcAft>
                <a:spcPts val="0"/>
              </a:spcAft>
              <a:buClr>
                <a:schemeClr val="accent1">
                  <a:lumMod val="75000"/>
                </a:schemeClr>
              </a:buClr>
              <a:buSzPct val="85000"/>
              <a:buFont typeface="Wingdings" pitchFamily="2" charset="2"/>
              <a:buChar char="§"/>
            </a:pPr>
            <a:r>
              <a:rPr lang="en-US" sz="2000" dirty="0" err="1">
                <a:latin typeface="Arial" panose="020B0604020202020204" pitchFamily="34" charset="0"/>
                <a:cs typeface="Arial" panose="020B0604020202020204" pitchFamily="34" charset="0"/>
                <a:sym typeface="Times New Roman"/>
              </a:rPr>
              <a:t>Murniati</a:t>
            </a:r>
            <a:r>
              <a:rPr lang="en-US" sz="2000" dirty="0">
                <a:latin typeface="Arial" panose="020B0604020202020204" pitchFamily="34" charset="0"/>
                <a:cs typeface="Arial" panose="020B0604020202020204" pitchFamily="34" charset="0"/>
                <a:sym typeface="Times New Roman"/>
              </a:rPr>
              <a:t>, N., Al </a:t>
            </a:r>
            <a:r>
              <a:rPr lang="en-US" sz="2000" dirty="0" err="1">
                <a:latin typeface="Arial" panose="020B0604020202020204" pitchFamily="34" charset="0"/>
                <a:cs typeface="Arial" panose="020B0604020202020204" pitchFamily="34" charset="0"/>
                <a:sym typeface="Times New Roman"/>
              </a:rPr>
              <a:t>Aufa</a:t>
            </a:r>
            <a:r>
              <a:rPr lang="en-US" sz="2000" dirty="0">
                <a:latin typeface="Arial" panose="020B0604020202020204" pitchFamily="34" charset="0"/>
                <a:cs typeface="Arial" panose="020B0604020202020204" pitchFamily="34" charset="0"/>
                <a:sym typeface="Times New Roman"/>
              </a:rPr>
              <a:t>, B., Kusuma, D. and </a:t>
            </a:r>
            <a:r>
              <a:rPr lang="en-US" sz="2000" dirty="0" err="1">
                <a:latin typeface="Arial" panose="020B0604020202020204" pitchFamily="34" charset="0"/>
                <a:cs typeface="Arial" panose="020B0604020202020204" pitchFamily="34" charset="0"/>
                <a:sym typeface="Times New Roman"/>
              </a:rPr>
              <a:t>Kamso</a:t>
            </a:r>
            <a:r>
              <a:rPr lang="en-US" sz="2000" dirty="0">
                <a:latin typeface="Arial" panose="020B0604020202020204" pitchFamily="34" charset="0"/>
                <a:cs typeface="Arial" panose="020B0604020202020204" pitchFamily="34" charset="0"/>
                <a:sym typeface="Times New Roman"/>
              </a:rPr>
              <a:t>, S. (2022) 'A scoping review on biopsychosocial predictors of mental health among older adults', </a:t>
            </a:r>
            <a:r>
              <a:rPr lang="en-US" sz="2000" i="1" dirty="0">
                <a:latin typeface="Arial" panose="020B0604020202020204" pitchFamily="34" charset="0"/>
                <a:cs typeface="Arial" panose="020B0604020202020204" pitchFamily="34" charset="0"/>
                <a:sym typeface="Times New Roman"/>
              </a:rPr>
              <a:t>International Journal of Environmental Research and Public Health</a:t>
            </a:r>
            <a:r>
              <a:rPr lang="en-US" sz="2000" dirty="0">
                <a:latin typeface="Arial" panose="020B0604020202020204" pitchFamily="34" charset="0"/>
                <a:cs typeface="Arial" panose="020B0604020202020204" pitchFamily="34" charset="0"/>
                <a:sym typeface="Times New Roman"/>
              </a:rPr>
              <a:t>, 19(17), 10909.</a:t>
            </a:r>
            <a:r>
              <a:rPr lang="en-US" sz="2000" dirty="0">
                <a:uFill>
                  <a:noFill/>
                </a:uFill>
                <a:latin typeface="Arial" panose="020B0604020202020204" pitchFamily="34" charset="0"/>
                <a:cs typeface="Arial" panose="020B0604020202020204" pitchFamily="34" charset="0"/>
                <a:sym typeface="Times New Roman"/>
                <a:hlinkClick r:id="rId8">
                  <a:extLst>
                    <a:ext uri="{A12FA001-AC4F-418D-AE19-62706E023703}">
                      <ahyp:hlinkClr xmlns:ahyp="http://schemas.microsoft.com/office/drawing/2018/hyperlinkcolor" val="tx"/>
                    </a:ext>
                  </a:extLst>
                </a:hlinkClick>
              </a:rPr>
              <a:t> </a:t>
            </a:r>
            <a:endParaRPr lang="en-US" sz="2000" u="sng" dirty="0">
              <a:latin typeface="Arial" panose="020B0604020202020204" pitchFamily="34" charset="0"/>
              <a:cs typeface="Arial" panose="020B0604020202020204" pitchFamily="34" charset="0"/>
              <a:sym typeface="Times New Roman"/>
            </a:endParaRPr>
          </a:p>
          <a:p>
            <a:pPr marL="0" lvl="0" indent="-182880">
              <a:lnSpc>
                <a:spcPct val="90000"/>
              </a:lnSpc>
              <a:spcBef>
                <a:spcPts val="1200"/>
              </a:spcBef>
              <a:spcAft>
                <a:spcPts val="0"/>
              </a:spcAft>
              <a:buClr>
                <a:schemeClr val="accent1">
                  <a:lumMod val="75000"/>
                </a:schemeClr>
              </a:buClr>
              <a:buSzPct val="85000"/>
              <a:buFont typeface="Wingdings" pitchFamily="2" charset="2"/>
              <a:buChar char="§"/>
            </a:pPr>
            <a:r>
              <a:rPr lang="en-US" sz="2000" dirty="0">
                <a:latin typeface="Arial" panose="020B0604020202020204" pitchFamily="34" charset="0"/>
                <a:cs typeface="Arial" panose="020B0604020202020204" pitchFamily="34" charset="0"/>
                <a:sym typeface="Times New Roman"/>
              </a:rPr>
              <a:t>Raimundo, M., Cerqueira, A., Gaspar, T. and Gaspar de Matos, M. (2024) 'An overview of health-promoting programs and healthy lifestyles for adolescents and young people: a scoping review', </a:t>
            </a:r>
            <a:r>
              <a:rPr lang="en-US" sz="2000" i="1" dirty="0">
                <a:latin typeface="Arial" panose="020B0604020202020204" pitchFamily="34" charset="0"/>
                <a:cs typeface="Arial" panose="020B0604020202020204" pitchFamily="34" charset="0"/>
                <a:sym typeface="Times New Roman"/>
              </a:rPr>
              <a:t>Healthcare</a:t>
            </a:r>
            <a:r>
              <a:rPr lang="en-US" sz="2000" dirty="0">
                <a:latin typeface="Arial" panose="020B0604020202020204" pitchFamily="34" charset="0"/>
                <a:cs typeface="Arial" panose="020B0604020202020204" pitchFamily="34" charset="0"/>
                <a:sym typeface="Times New Roman"/>
              </a:rPr>
              <a:t>, 12(20), 2094.</a:t>
            </a:r>
            <a:r>
              <a:rPr lang="en-US" sz="2000" dirty="0">
                <a:uFill>
                  <a:noFill/>
                </a:uFill>
                <a:latin typeface="Arial" panose="020B0604020202020204" pitchFamily="34" charset="0"/>
                <a:cs typeface="Arial" panose="020B0604020202020204" pitchFamily="34" charset="0"/>
                <a:sym typeface="Times New Roman"/>
                <a:hlinkClick r:id="rId9">
                  <a:extLst>
                    <a:ext uri="{A12FA001-AC4F-418D-AE19-62706E023703}">
                      <ahyp:hlinkClr xmlns:ahyp="http://schemas.microsoft.com/office/drawing/2018/hyperlinkcolor" val="tx"/>
                    </a:ext>
                  </a:extLst>
                </a:hlinkClick>
              </a:rPr>
              <a:t> </a:t>
            </a:r>
            <a:endParaRPr lang="en-US" sz="2000" u="sng" dirty="0">
              <a:latin typeface="Arial" panose="020B0604020202020204" pitchFamily="34" charset="0"/>
              <a:cs typeface="Arial" panose="020B0604020202020204" pitchFamily="34" charset="0"/>
              <a:sym typeface="Times New Roman"/>
            </a:endParaRPr>
          </a:p>
          <a:p>
            <a:pPr marL="0" lvl="0" indent="-182880">
              <a:lnSpc>
                <a:spcPct val="90000"/>
              </a:lnSpc>
              <a:spcBef>
                <a:spcPts val="1200"/>
              </a:spcBef>
              <a:spcAft>
                <a:spcPts val="0"/>
              </a:spcAft>
              <a:buClr>
                <a:schemeClr val="accent1">
                  <a:lumMod val="75000"/>
                </a:schemeClr>
              </a:buClr>
              <a:buSzPct val="85000"/>
              <a:buFont typeface="Wingdings" pitchFamily="2" charset="2"/>
              <a:buChar char="§"/>
            </a:pPr>
            <a:r>
              <a:rPr lang="en-US" sz="2000" dirty="0" err="1">
                <a:latin typeface="Arial" panose="020B0604020202020204" pitchFamily="34" charset="0"/>
                <a:cs typeface="Arial" panose="020B0604020202020204" pitchFamily="34" charset="0"/>
                <a:sym typeface="Times New Roman"/>
              </a:rPr>
              <a:t>Shaltynov</a:t>
            </a:r>
            <a:r>
              <a:rPr lang="en-US" sz="2000" dirty="0">
                <a:latin typeface="Arial" panose="020B0604020202020204" pitchFamily="34" charset="0"/>
                <a:cs typeface="Arial" panose="020B0604020202020204" pitchFamily="34" charset="0"/>
                <a:sym typeface="Times New Roman"/>
              </a:rPr>
              <a:t>, A., </a:t>
            </a:r>
            <a:r>
              <a:rPr lang="en-US" sz="2000" dirty="0" err="1">
                <a:latin typeface="Arial" panose="020B0604020202020204" pitchFamily="34" charset="0"/>
                <a:cs typeface="Arial" panose="020B0604020202020204" pitchFamily="34" charset="0"/>
                <a:sym typeface="Times New Roman"/>
              </a:rPr>
              <a:t>Abenova</a:t>
            </a:r>
            <a:r>
              <a:rPr lang="en-US" sz="2000" dirty="0">
                <a:latin typeface="Arial" panose="020B0604020202020204" pitchFamily="34" charset="0"/>
                <a:cs typeface="Arial" panose="020B0604020202020204" pitchFamily="34" charset="0"/>
                <a:sym typeface="Times New Roman"/>
              </a:rPr>
              <a:t>, M., </a:t>
            </a:r>
            <a:r>
              <a:rPr lang="en-US" sz="2000" dirty="0" err="1">
                <a:latin typeface="Arial" panose="020B0604020202020204" pitchFamily="34" charset="0"/>
                <a:cs typeface="Arial" panose="020B0604020202020204" pitchFamily="34" charset="0"/>
                <a:sym typeface="Times New Roman"/>
              </a:rPr>
              <a:t>Baibussinova</a:t>
            </a:r>
            <a:r>
              <a:rPr lang="en-US" sz="2000" dirty="0">
                <a:latin typeface="Arial" panose="020B0604020202020204" pitchFamily="34" charset="0"/>
                <a:cs typeface="Arial" panose="020B0604020202020204" pitchFamily="34" charset="0"/>
                <a:sym typeface="Times New Roman"/>
              </a:rPr>
              <a:t>, A., </a:t>
            </a:r>
            <a:r>
              <a:rPr lang="en-US" sz="2000" dirty="0" err="1">
                <a:latin typeface="Arial" panose="020B0604020202020204" pitchFamily="34" charset="0"/>
                <a:cs typeface="Arial" panose="020B0604020202020204" pitchFamily="34" charset="0"/>
                <a:sym typeface="Times New Roman"/>
              </a:rPr>
              <a:t>Semenova</a:t>
            </a:r>
            <a:r>
              <a:rPr lang="en-US" sz="2000" dirty="0">
                <a:latin typeface="Arial" panose="020B0604020202020204" pitchFamily="34" charset="0"/>
                <a:cs typeface="Arial" panose="020B0604020202020204" pitchFamily="34" charset="0"/>
                <a:sym typeface="Times New Roman"/>
              </a:rPr>
              <a:t>, Y., </a:t>
            </a:r>
            <a:r>
              <a:rPr lang="en-US" sz="2000" dirty="0" err="1">
                <a:latin typeface="Arial" panose="020B0604020202020204" pitchFamily="34" charset="0"/>
                <a:cs typeface="Arial" panose="020B0604020202020204" pitchFamily="34" charset="0"/>
                <a:sym typeface="Times New Roman"/>
              </a:rPr>
              <a:t>Omarov</a:t>
            </a:r>
            <a:r>
              <a:rPr lang="en-US" sz="2000" dirty="0">
                <a:latin typeface="Arial" panose="020B0604020202020204" pitchFamily="34" charset="0"/>
                <a:cs typeface="Arial" panose="020B0604020202020204" pitchFamily="34" charset="0"/>
                <a:sym typeface="Times New Roman"/>
              </a:rPr>
              <a:t>, N., </a:t>
            </a:r>
            <a:r>
              <a:rPr lang="en-US" sz="2000" dirty="0" err="1">
                <a:latin typeface="Arial" panose="020B0604020202020204" pitchFamily="34" charset="0"/>
                <a:cs typeface="Arial" panose="020B0604020202020204" pitchFamily="34" charset="0"/>
                <a:sym typeface="Times New Roman"/>
              </a:rPr>
              <a:t>Tanatarova</a:t>
            </a:r>
            <a:r>
              <a:rPr lang="en-US" sz="2000" dirty="0">
                <a:latin typeface="Arial" panose="020B0604020202020204" pitchFamily="34" charset="0"/>
                <a:cs typeface="Arial" panose="020B0604020202020204" pitchFamily="34" charset="0"/>
                <a:sym typeface="Times New Roman"/>
              </a:rPr>
              <a:t>, G., </a:t>
            </a:r>
            <a:r>
              <a:rPr lang="en-US" sz="2000" dirty="0" err="1">
                <a:latin typeface="Arial" panose="020B0604020202020204" pitchFamily="34" charset="0"/>
                <a:cs typeface="Arial" panose="020B0604020202020204" pitchFamily="34" charset="0"/>
                <a:sym typeface="Times New Roman"/>
              </a:rPr>
              <a:t>Sepbossynova</a:t>
            </a:r>
            <a:r>
              <a:rPr lang="en-US" sz="2000" dirty="0">
                <a:latin typeface="Arial" panose="020B0604020202020204" pitchFamily="34" charset="0"/>
                <a:cs typeface="Arial" panose="020B0604020202020204" pitchFamily="34" charset="0"/>
                <a:sym typeface="Times New Roman"/>
              </a:rPr>
              <a:t>, A. and Rocha, J. (2025) 'Inequality in the distribution and utilization of healthcare resources in Kazakhstan (2002–2023): a spatiotemporal analysis', </a:t>
            </a:r>
            <a:r>
              <a:rPr lang="en-US" sz="2000" i="1" dirty="0">
                <a:latin typeface="Arial" panose="020B0604020202020204" pitchFamily="34" charset="0"/>
                <a:cs typeface="Arial" panose="020B0604020202020204" pitchFamily="34" charset="0"/>
                <a:sym typeface="Times New Roman"/>
              </a:rPr>
              <a:t>International Journal of Environmental Research and Public Health</a:t>
            </a:r>
            <a:r>
              <a:rPr lang="en-US" sz="2000" dirty="0">
                <a:latin typeface="Arial" panose="020B0604020202020204" pitchFamily="34" charset="0"/>
                <a:cs typeface="Arial" panose="020B0604020202020204" pitchFamily="34" charset="0"/>
                <a:sym typeface="Times New Roman"/>
              </a:rPr>
              <a:t>, 22(11), 1762.</a:t>
            </a:r>
            <a:r>
              <a:rPr lang="en-US" sz="2000" dirty="0">
                <a:uFill>
                  <a:noFill/>
                </a:uFill>
                <a:latin typeface="Arial" panose="020B0604020202020204" pitchFamily="34" charset="0"/>
                <a:cs typeface="Arial" panose="020B0604020202020204" pitchFamily="34" charset="0"/>
                <a:sym typeface="Times New Roman"/>
                <a:hlinkClick r:id="rId10">
                  <a:extLst>
                    <a:ext uri="{A12FA001-AC4F-418D-AE19-62706E023703}">
                      <ahyp:hlinkClr xmlns:ahyp="http://schemas.microsoft.com/office/drawing/2018/hyperlinkcolor" val="tx"/>
                    </a:ext>
                  </a:extLst>
                </a:hlinkClick>
              </a:rPr>
              <a:t> </a:t>
            </a:r>
            <a:endParaRPr lang="en-US" sz="2000" u="sng" dirty="0">
              <a:latin typeface="Arial" panose="020B0604020202020204" pitchFamily="34" charset="0"/>
              <a:cs typeface="Arial" panose="020B0604020202020204" pitchFamily="34" charset="0"/>
              <a:sym typeface="Times New Roman"/>
            </a:endParaRPr>
          </a:p>
          <a:p>
            <a:pPr marL="0" lvl="0" indent="-182880">
              <a:lnSpc>
                <a:spcPct val="90000"/>
              </a:lnSpc>
              <a:spcBef>
                <a:spcPts val="1200"/>
              </a:spcBef>
              <a:spcAft>
                <a:spcPts val="0"/>
              </a:spcAft>
              <a:buClr>
                <a:schemeClr val="accent1">
                  <a:lumMod val="75000"/>
                </a:schemeClr>
              </a:buClr>
              <a:buSzPct val="85000"/>
              <a:buFont typeface="Wingdings" pitchFamily="2" charset="2"/>
              <a:buChar char="§"/>
            </a:pPr>
            <a:r>
              <a:rPr lang="en-US" sz="2000" dirty="0">
                <a:latin typeface="Arial" panose="020B0604020202020204" pitchFamily="34" charset="0"/>
                <a:cs typeface="Arial" panose="020B0604020202020204" pitchFamily="34" charset="0"/>
                <a:sym typeface="Times New Roman"/>
              </a:rPr>
              <a:t>Valverde-Martínez, M.Á., López-</a:t>
            </a:r>
            <a:r>
              <a:rPr lang="en-US" sz="2000" dirty="0" err="1">
                <a:latin typeface="Arial" panose="020B0604020202020204" pitchFamily="34" charset="0"/>
                <a:cs typeface="Arial" panose="020B0604020202020204" pitchFamily="34" charset="0"/>
                <a:sym typeface="Times New Roman"/>
              </a:rPr>
              <a:t>Liria</a:t>
            </a:r>
            <a:r>
              <a:rPr lang="en-US" sz="2000" dirty="0">
                <a:latin typeface="Arial" panose="020B0604020202020204" pitchFamily="34" charset="0"/>
                <a:cs typeface="Arial" panose="020B0604020202020204" pitchFamily="34" charset="0"/>
                <a:sym typeface="Times New Roman"/>
              </a:rPr>
              <a:t>, R., Martínez-Cal, J., Benzo-Iglesias, M.J., Torres-</a:t>
            </a:r>
            <a:r>
              <a:rPr lang="en-US" sz="2000" dirty="0" err="1">
                <a:latin typeface="Arial" panose="020B0604020202020204" pitchFamily="34" charset="0"/>
                <a:cs typeface="Arial" panose="020B0604020202020204" pitchFamily="34" charset="0"/>
                <a:sym typeface="Times New Roman"/>
              </a:rPr>
              <a:t>Álamo</a:t>
            </a:r>
            <a:r>
              <a:rPr lang="en-US" sz="2000" dirty="0">
                <a:latin typeface="Arial" panose="020B0604020202020204" pitchFamily="34" charset="0"/>
                <a:cs typeface="Arial" panose="020B0604020202020204" pitchFamily="34" charset="0"/>
                <a:sym typeface="Times New Roman"/>
              </a:rPr>
              <a:t>, L. and </a:t>
            </a:r>
            <a:r>
              <a:rPr lang="en-US" sz="2000" dirty="0" err="1">
                <a:latin typeface="Arial" panose="020B0604020202020204" pitchFamily="34" charset="0"/>
                <a:cs typeface="Arial" panose="020B0604020202020204" pitchFamily="34" charset="0"/>
                <a:sym typeface="Times New Roman"/>
              </a:rPr>
              <a:t>Rocamora</a:t>
            </a:r>
            <a:r>
              <a:rPr lang="en-US" sz="2000" dirty="0">
                <a:latin typeface="Arial" panose="020B0604020202020204" pitchFamily="34" charset="0"/>
                <a:cs typeface="Arial" panose="020B0604020202020204" pitchFamily="34" charset="0"/>
                <a:sym typeface="Times New Roman"/>
              </a:rPr>
              <a:t>-Pérez, P. (2023) 'Telerehabilitation, a viable option in patients with persistent post-COVID syndrome: a systematic review', </a:t>
            </a:r>
            <a:r>
              <a:rPr lang="en-US" sz="2000" i="1" dirty="0">
                <a:latin typeface="Arial" panose="020B0604020202020204" pitchFamily="34" charset="0"/>
                <a:cs typeface="Arial" panose="020B0604020202020204" pitchFamily="34" charset="0"/>
                <a:sym typeface="Times New Roman"/>
              </a:rPr>
              <a:t>Healthcare</a:t>
            </a:r>
            <a:r>
              <a:rPr lang="en-US" sz="2000" dirty="0">
                <a:latin typeface="Arial" panose="020B0604020202020204" pitchFamily="34" charset="0"/>
                <a:cs typeface="Arial" panose="020B0604020202020204" pitchFamily="34" charset="0"/>
                <a:sym typeface="Times New Roman"/>
              </a:rPr>
              <a:t>, 11(2), 187.</a:t>
            </a:r>
            <a:r>
              <a:rPr lang="en-US" sz="2000" dirty="0">
                <a:uFill>
                  <a:noFill/>
                </a:uFill>
                <a:latin typeface="Arial" panose="020B0604020202020204" pitchFamily="34" charset="0"/>
                <a:cs typeface="Arial" panose="020B0604020202020204" pitchFamily="34" charset="0"/>
                <a:sym typeface="Times New Roman"/>
                <a:hlinkClick r:id="rId11">
                  <a:extLst>
                    <a:ext uri="{A12FA001-AC4F-418D-AE19-62706E023703}">
                      <ahyp:hlinkClr xmlns:ahyp="http://schemas.microsoft.com/office/drawing/2018/hyperlinkcolor" val="tx"/>
                    </a:ext>
                  </a:extLst>
                </a:hlinkClick>
              </a:rPr>
              <a:t> </a:t>
            </a:r>
            <a:endParaRPr lang="en-US" sz="2000" u="sng" dirty="0">
              <a:latin typeface="Arial" panose="020B0604020202020204" pitchFamily="34" charset="0"/>
              <a:cs typeface="Arial" panose="020B0604020202020204" pitchFamily="34" charset="0"/>
              <a:sym typeface="Times New Roman"/>
            </a:endParaRPr>
          </a:p>
          <a:p>
            <a:pPr marL="0" lvl="0" indent="-182880">
              <a:lnSpc>
                <a:spcPct val="90000"/>
              </a:lnSpc>
              <a:spcBef>
                <a:spcPts val="1200"/>
              </a:spcBef>
              <a:spcAft>
                <a:spcPts val="0"/>
              </a:spcAft>
              <a:buClr>
                <a:schemeClr val="accent1">
                  <a:lumMod val="75000"/>
                </a:schemeClr>
              </a:buClr>
              <a:buSzPct val="85000"/>
              <a:buFont typeface="Wingdings" pitchFamily="2" charset="2"/>
              <a:buChar char="§"/>
            </a:pPr>
            <a:r>
              <a:rPr lang="en-US" sz="2000" dirty="0">
                <a:latin typeface="Arial" panose="020B0604020202020204" pitchFamily="34" charset="0"/>
                <a:cs typeface="Arial" panose="020B0604020202020204" pitchFamily="34" charset="0"/>
                <a:sym typeface="Times New Roman"/>
              </a:rPr>
              <a:t>van Dijk, H., </a:t>
            </a:r>
            <a:r>
              <a:rPr lang="en-US" sz="2000" dirty="0" err="1">
                <a:latin typeface="Arial" panose="020B0604020202020204" pitchFamily="34" charset="0"/>
                <a:cs typeface="Arial" panose="020B0604020202020204" pitchFamily="34" charset="0"/>
                <a:sym typeface="Times New Roman"/>
              </a:rPr>
              <a:t>Köke</a:t>
            </a:r>
            <a:r>
              <a:rPr lang="en-US" sz="2000" dirty="0">
                <a:latin typeface="Arial" panose="020B0604020202020204" pitchFamily="34" charset="0"/>
                <a:cs typeface="Arial" panose="020B0604020202020204" pitchFamily="34" charset="0"/>
                <a:sym typeface="Times New Roman"/>
              </a:rPr>
              <a:t>, A.J.A., </a:t>
            </a:r>
            <a:r>
              <a:rPr lang="en-US" sz="2000" dirty="0" err="1">
                <a:latin typeface="Arial" panose="020B0604020202020204" pitchFamily="34" charset="0"/>
                <a:cs typeface="Arial" panose="020B0604020202020204" pitchFamily="34" charset="0"/>
                <a:sym typeface="Times New Roman"/>
              </a:rPr>
              <a:t>Elbers</a:t>
            </a:r>
            <a:r>
              <a:rPr lang="en-US" sz="2000" dirty="0">
                <a:latin typeface="Arial" panose="020B0604020202020204" pitchFamily="34" charset="0"/>
                <a:cs typeface="Arial" panose="020B0604020202020204" pitchFamily="34" charset="0"/>
                <a:sym typeface="Times New Roman"/>
              </a:rPr>
              <a:t>, S., </a:t>
            </a:r>
            <a:r>
              <a:rPr lang="en-US" sz="2000" dirty="0" err="1">
                <a:latin typeface="Arial" panose="020B0604020202020204" pitchFamily="34" charset="0"/>
                <a:cs typeface="Arial" panose="020B0604020202020204" pitchFamily="34" charset="0"/>
                <a:sym typeface="Times New Roman"/>
              </a:rPr>
              <a:t>Mollema</a:t>
            </a:r>
            <a:r>
              <a:rPr lang="en-US" sz="2000" dirty="0">
                <a:latin typeface="Arial" panose="020B0604020202020204" pitchFamily="34" charset="0"/>
                <a:cs typeface="Arial" panose="020B0604020202020204" pitchFamily="34" charset="0"/>
                <a:sym typeface="Times New Roman"/>
              </a:rPr>
              <a:t>, J., </a:t>
            </a:r>
            <a:r>
              <a:rPr lang="en-US" sz="2000" dirty="0" err="1">
                <a:latin typeface="Arial" panose="020B0604020202020204" pitchFamily="34" charset="0"/>
                <a:cs typeface="Arial" panose="020B0604020202020204" pitchFamily="34" charset="0"/>
                <a:sym typeface="Times New Roman"/>
              </a:rPr>
              <a:t>Smeets</a:t>
            </a:r>
            <a:r>
              <a:rPr lang="en-US" sz="2000" dirty="0">
                <a:latin typeface="Arial" panose="020B0604020202020204" pitchFamily="34" charset="0"/>
                <a:cs typeface="Arial" panose="020B0604020202020204" pitchFamily="34" charset="0"/>
                <a:sym typeface="Times New Roman"/>
              </a:rPr>
              <a:t>, R.J.E.M. and </a:t>
            </a:r>
            <a:r>
              <a:rPr lang="en-US" sz="2000" dirty="0" err="1">
                <a:latin typeface="Arial" panose="020B0604020202020204" pitchFamily="34" charset="0"/>
                <a:cs typeface="Arial" panose="020B0604020202020204" pitchFamily="34" charset="0"/>
                <a:sym typeface="Times New Roman"/>
              </a:rPr>
              <a:t>Wittink</a:t>
            </a:r>
            <a:r>
              <a:rPr lang="en-US" sz="2000" dirty="0">
                <a:latin typeface="Arial" panose="020B0604020202020204" pitchFamily="34" charset="0"/>
                <a:cs typeface="Arial" panose="020B0604020202020204" pitchFamily="34" charset="0"/>
                <a:sym typeface="Times New Roman"/>
              </a:rPr>
              <a:t>, H. (2023) 'Physiotherapists using the biopsychosocial model for chronic pain: barriers and facilitators — a scoping review', </a:t>
            </a:r>
            <a:r>
              <a:rPr lang="en-US" sz="2000" i="1" dirty="0">
                <a:latin typeface="Arial" panose="020B0604020202020204" pitchFamily="34" charset="0"/>
                <a:cs typeface="Arial" panose="020B0604020202020204" pitchFamily="34" charset="0"/>
                <a:sym typeface="Times New Roman"/>
              </a:rPr>
              <a:t>International Journal of Environmental Research and Public Health</a:t>
            </a:r>
            <a:r>
              <a:rPr lang="en-US" sz="2000" dirty="0">
                <a:latin typeface="Arial" panose="020B0604020202020204" pitchFamily="34" charset="0"/>
                <a:cs typeface="Arial" panose="020B0604020202020204" pitchFamily="34" charset="0"/>
                <a:sym typeface="Times New Roman"/>
              </a:rPr>
              <a:t>, 20(2), 1634.</a:t>
            </a:r>
            <a:r>
              <a:rPr lang="en-US" sz="2000" dirty="0">
                <a:uFill>
                  <a:noFill/>
                </a:uFill>
                <a:latin typeface="Arial" panose="020B0604020202020204" pitchFamily="34" charset="0"/>
                <a:cs typeface="Arial" panose="020B0604020202020204" pitchFamily="34" charset="0"/>
                <a:sym typeface="Times New Roman"/>
                <a:hlinkClick r:id="rId12">
                  <a:extLst>
                    <a:ext uri="{A12FA001-AC4F-418D-AE19-62706E023703}">
                      <ahyp:hlinkClr xmlns:ahyp="http://schemas.microsoft.com/office/drawing/2018/hyperlinkcolor" val="tx"/>
                    </a:ext>
                  </a:extLst>
                </a:hlinkClick>
              </a:rPr>
              <a:t> </a:t>
            </a:r>
            <a:endParaRPr lang="en-US" sz="2000" u="sng" dirty="0">
              <a:latin typeface="Arial" panose="020B0604020202020204" pitchFamily="34" charset="0"/>
              <a:cs typeface="Arial" panose="020B0604020202020204" pitchFamily="34" charset="0"/>
              <a:sym typeface="Times New Roman"/>
            </a:endParaRPr>
          </a:p>
          <a:p>
            <a:pPr marL="0" lvl="0" indent="-182880">
              <a:lnSpc>
                <a:spcPct val="90000"/>
              </a:lnSpc>
              <a:spcBef>
                <a:spcPts val="1200"/>
              </a:spcBef>
              <a:spcAft>
                <a:spcPts val="0"/>
              </a:spcAft>
              <a:buClr>
                <a:schemeClr val="accent1">
                  <a:lumMod val="75000"/>
                </a:schemeClr>
              </a:buClr>
              <a:buSzPct val="85000"/>
              <a:buFont typeface="Wingdings" pitchFamily="2" charset="2"/>
              <a:buChar char="§"/>
            </a:pPr>
            <a:endParaRPr lang="en-US" sz="1500" dirty="0">
              <a:sym typeface="Times New Roman"/>
            </a:endParaRPr>
          </a:p>
          <a:p>
            <a:pPr marL="0" marR="0" lvl="0" indent="-182880">
              <a:lnSpc>
                <a:spcPct val="90000"/>
              </a:lnSpc>
              <a:spcBef>
                <a:spcPts val="1200"/>
              </a:spcBef>
              <a:spcAft>
                <a:spcPts val="0"/>
              </a:spcAft>
              <a:buClr>
                <a:schemeClr val="accent1">
                  <a:lumMod val="75000"/>
                </a:schemeClr>
              </a:buClr>
              <a:buSzPct val="85000"/>
              <a:buFont typeface="Wingdings" pitchFamily="2" charset="2"/>
              <a:buChar char="§"/>
            </a:pPr>
            <a:endParaRPr lang="en-US" sz="1500" dirty="0">
              <a:sym typeface="Calibri"/>
            </a:endParaRPr>
          </a:p>
        </p:txBody>
      </p:sp>
    </p:spTree>
  </p:cSld>
  <p:clrMapOvr>
    <a:masterClrMapping/>
  </p:clrMapOvr>
</p:sld>
</file>

<file path=ppt/theme/theme1.xml><?xml version="1.0" encoding="utf-8"?>
<a:theme xmlns:a="http://schemas.openxmlformats.org/drawingml/2006/main" name="Crop">
  <a:themeElements>
    <a:clrScheme name="Crop">
      <a:dk1>
        <a:sysClr val="windowText" lastClr="000000"/>
      </a:dk1>
      <a:lt1>
        <a:sysClr val="window" lastClr="FFFFFF"/>
      </a:lt1>
      <a:dk2>
        <a:srgbClr val="191B0E"/>
      </a:dk2>
      <a:lt2>
        <a:srgbClr val="EFEDE3"/>
      </a:lt2>
      <a:accent1>
        <a:srgbClr val="8C8D86"/>
      </a:accent1>
      <a:accent2>
        <a:srgbClr val="E6C069"/>
      </a:accent2>
      <a:accent3>
        <a:srgbClr val="897B61"/>
      </a:accent3>
      <a:accent4>
        <a:srgbClr val="8DAB8E"/>
      </a:accent4>
      <a:accent5>
        <a:srgbClr val="77A2BB"/>
      </a:accent5>
      <a:accent6>
        <a:srgbClr val="E28394"/>
      </a:accent6>
      <a:hlink>
        <a:srgbClr val="77A2BB"/>
      </a:hlink>
      <a:folHlink>
        <a:srgbClr val="957A99"/>
      </a:folHlink>
    </a:clrScheme>
    <a:fontScheme name="Crop">
      <a:maj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rop" id="{EC9488ED-E761-4D60-9AC4-764D1FE2C171}" vid="{CE19780C-D67D-4C13-9DE9-A52BC3BA51B4}"/>
    </a:ext>
  </a:extLst>
</a:theme>
</file>

<file path=ppt/theme/theme2.xml><?xml version="1.0" encoding="utf-8"?>
<a:theme xmlns:a="http://schemas.openxmlformats.org/drawingml/2006/main"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Crop</Template>
  <TotalTime>74</TotalTime>
  <Words>2568</Words>
  <Application>Microsoft Macintosh PowerPoint</Application>
  <PresentationFormat>Custom</PresentationFormat>
  <Paragraphs>124</Paragraphs>
  <Slides>15</Slides>
  <Notes>14</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15</vt:i4>
      </vt:variant>
    </vt:vector>
  </HeadingPairs>
  <TitlesOfParts>
    <vt:vector size="22" baseType="lpstr">
      <vt:lpstr>Arial</vt:lpstr>
      <vt:lpstr>Tomorrow</vt:lpstr>
      <vt:lpstr>Times New Roman</vt:lpstr>
      <vt:lpstr>Calibri</vt:lpstr>
      <vt:lpstr>Wingdings</vt:lpstr>
      <vt:lpstr>Franklin Gothic Book</vt:lpstr>
      <vt:lpstr>Crop</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ADMIN</dc:creator>
  <cp:lastModifiedBy>Delia Munteanu (2314055)</cp:lastModifiedBy>
  <cp:revision>11</cp:revision>
  <dcterms:created xsi:type="dcterms:W3CDTF">2006-08-16T00:00:00Z</dcterms:created>
  <dcterms:modified xsi:type="dcterms:W3CDTF">2026-07-21T15:12:14Z</dcterms:modified>
</cp:coreProperties>
</file>