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83" r:id="rId20"/>
    <p:sldId id="284" r:id="rId21"/>
    <p:sldId id="285" r:id="rId22"/>
    <p:sldId id="286" r:id="rId23"/>
    <p:sldId id="28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8AC483-3894-48DD-9C03-05B3D6F7E931}" v="28" dt="2025-10-26T17:59:50.9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1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 Steen" userId="3e51ffc7-aa92-4e9a-9db2-4e9164f92bbf" providerId="ADAL" clId="{3AC6A595-C3C8-47BB-899C-72F74CE2E322}"/>
    <pc:docChg chg="undo custSel addSld delSld modSld">
      <pc:chgData name="Jenni Steen" userId="3e51ffc7-aa92-4e9a-9db2-4e9164f92bbf" providerId="ADAL" clId="{3AC6A595-C3C8-47BB-899C-72F74CE2E322}" dt="2025-10-26T17:59:50.918" v="113"/>
      <pc:docMkLst>
        <pc:docMk/>
      </pc:docMkLst>
      <pc:sldChg chg="modSp new mod">
        <pc:chgData name="Jenni Steen" userId="3e51ffc7-aa92-4e9a-9db2-4e9164f92bbf" providerId="ADAL" clId="{3AC6A595-C3C8-47BB-899C-72F74CE2E322}" dt="2025-10-26T14:54:44.672" v="63" actId="313"/>
        <pc:sldMkLst>
          <pc:docMk/>
          <pc:sldMk cId="23562130" sldId="258"/>
        </pc:sldMkLst>
        <pc:spChg chg="mod">
          <ac:chgData name="Jenni Steen" userId="3e51ffc7-aa92-4e9a-9db2-4e9164f92bbf" providerId="ADAL" clId="{3AC6A595-C3C8-47BB-899C-72F74CE2E322}" dt="2025-10-26T14:54:14.171" v="54" actId="20577"/>
          <ac:spMkLst>
            <pc:docMk/>
            <pc:sldMk cId="23562130" sldId="258"/>
            <ac:spMk id="2" creationId="{9D6AD843-8573-97A7-5B1A-4FA2FD2D86D8}"/>
          </ac:spMkLst>
        </pc:spChg>
        <pc:spChg chg="mod">
          <ac:chgData name="Jenni Steen" userId="3e51ffc7-aa92-4e9a-9db2-4e9164f92bbf" providerId="ADAL" clId="{3AC6A595-C3C8-47BB-899C-72F74CE2E322}" dt="2025-10-26T14:54:44.672" v="63" actId="313"/>
          <ac:spMkLst>
            <pc:docMk/>
            <pc:sldMk cId="23562130" sldId="258"/>
            <ac:spMk id="3" creationId="{F855248F-2B00-1993-FC8F-484D6FA78350}"/>
          </ac:spMkLst>
        </pc:spChg>
      </pc:sldChg>
      <pc:sldChg chg="addSp modSp new del mod setBg">
        <pc:chgData name="Jenni Steen" userId="3e51ffc7-aa92-4e9a-9db2-4e9164f92bbf" providerId="ADAL" clId="{3AC6A595-C3C8-47BB-899C-72F74CE2E322}" dt="2025-10-26T15:19:02.285" v="80" actId="47"/>
        <pc:sldMkLst>
          <pc:docMk/>
          <pc:sldMk cId="2422873775" sldId="259"/>
        </pc:sldMkLst>
        <pc:spChg chg="mod">
          <ac:chgData name="Jenni Steen" userId="3e51ffc7-aa92-4e9a-9db2-4e9164f92bbf" providerId="ADAL" clId="{3AC6A595-C3C8-47BB-899C-72F74CE2E322}" dt="2025-10-26T15:07:54.521" v="75" actId="26606"/>
          <ac:spMkLst>
            <pc:docMk/>
            <pc:sldMk cId="2422873775" sldId="259"/>
            <ac:spMk id="2" creationId="{E33A166C-5AA6-A01F-2709-31CF88D67393}"/>
          </ac:spMkLst>
        </pc:spChg>
        <pc:spChg chg="mod">
          <ac:chgData name="Jenni Steen" userId="3e51ffc7-aa92-4e9a-9db2-4e9164f92bbf" providerId="ADAL" clId="{3AC6A595-C3C8-47BB-899C-72F74CE2E322}" dt="2025-10-26T15:07:54.521" v="75" actId="26606"/>
          <ac:spMkLst>
            <pc:docMk/>
            <pc:sldMk cId="2422873775" sldId="259"/>
            <ac:spMk id="3" creationId="{FFD4DEC5-2380-1D4D-6F80-272E39FCB505}"/>
          </ac:spMkLst>
        </pc:spChg>
        <pc:picChg chg="add mod">
          <ac:chgData name="Jenni Steen" userId="3e51ffc7-aa92-4e9a-9db2-4e9164f92bbf" providerId="ADAL" clId="{3AC6A595-C3C8-47BB-899C-72F74CE2E322}" dt="2025-10-26T15:08:35.771" v="76" actId="27614"/>
          <ac:picMkLst>
            <pc:docMk/>
            <pc:sldMk cId="2422873775" sldId="259"/>
            <ac:picMk id="4" creationId="{C27F6A80-88A5-0B28-F025-3FF77B17EE3D}"/>
          </ac:picMkLst>
        </pc:picChg>
      </pc:sldChg>
      <pc:sldChg chg="add setBg">
        <pc:chgData name="Jenni Steen" userId="3e51ffc7-aa92-4e9a-9db2-4e9164f92bbf" providerId="ADAL" clId="{3AC6A595-C3C8-47BB-899C-72F74CE2E322}" dt="2025-10-26T15:19:15.984" v="84"/>
        <pc:sldMkLst>
          <pc:docMk/>
          <pc:sldMk cId="2974310766" sldId="259"/>
        </pc:sldMkLst>
      </pc:sldChg>
      <pc:sldChg chg="delSp add setBg delDesignElem">
        <pc:chgData name="Jenni Steen" userId="3e51ffc7-aa92-4e9a-9db2-4e9164f92bbf" providerId="ADAL" clId="{3AC6A595-C3C8-47BB-899C-72F74CE2E322}" dt="2025-10-26T15:19:29.776" v="86"/>
        <pc:sldMkLst>
          <pc:docMk/>
          <pc:sldMk cId="2282442541" sldId="260"/>
        </pc:sldMkLst>
        <pc:cxnChg chg="del">
          <ac:chgData name="Jenni Steen" userId="3e51ffc7-aa92-4e9a-9db2-4e9164f92bbf" providerId="ADAL" clId="{3AC6A595-C3C8-47BB-899C-72F74CE2E322}" dt="2025-10-26T15:19:29.776" v="86"/>
          <ac:cxnSpMkLst>
            <pc:docMk/>
            <pc:sldMk cId="2282442541" sldId="260"/>
            <ac:cxnSpMk id="8" creationId="{0B5F7E3B-C5F1-40E0-A491-558BAFBC1127}"/>
          </ac:cxnSpMkLst>
        </pc:cxnChg>
      </pc:sldChg>
      <pc:sldChg chg="add setBg">
        <pc:chgData name="Jenni Steen" userId="3e51ffc7-aa92-4e9a-9db2-4e9164f92bbf" providerId="ADAL" clId="{3AC6A595-C3C8-47BB-899C-72F74CE2E322}" dt="2025-10-26T15:19:37.869" v="87"/>
        <pc:sldMkLst>
          <pc:docMk/>
          <pc:sldMk cId="3482140419" sldId="261"/>
        </pc:sldMkLst>
      </pc:sldChg>
      <pc:sldChg chg="addSp delSp add del setBg delDesignElem">
        <pc:chgData name="Jenni Steen" userId="3e51ffc7-aa92-4e9a-9db2-4e9164f92bbf" providerId="ADAL" clId="{3AC6A595-C3C8-47BB-899C-72F74CE2E322}" dt="2025-10-26T15:19:09.414" v="83"/>
        <pc:sldMkLst>
          <pc:docMk/>
          <pc:sldMk cId="1369549856" sldId="262"/>
        </pc:sldMkLst>
        <pc:cxnChg chg="add del">
          <ac:chgData name="Jenni Steen" userId="3e51ffc7-aa92-4e9a-9db2-4e9164f92bbf" providerId="ADAL" clId="{3AC6A595-C3C8-47BB-899C-72F74CE2E322}" dt="2025-10-26T15:19:09.414" v="83"/>
          <ac:cxnSpMkLst>
            <pc:docMk/>
            <pc:sldMk cId="1369549856" sldId="262"/>
            <ac:cxnSpMk id="8" creationId="{4A214B46-0495-929D-A09F-1411BD7564A5}"/>
          </ac:cxnSpMkLst>
        </pc:cxnChg>
      </pc:sldChg>
      <pc:sldChg chg="add setBg">
        <pc:chgData name="Jenni Steen" userId="3e51ffc7-aa92-4e9a-9db2-4e9164f92bbf" providerId="ADAL" clId="{3AC6A595-C3C8-47BB-899C-72F74CE2E322}" dt="2025-10-26T15:53:02.259" v="88"/>
        <pc:sldMkLst>
          <pc:docMk/>
          <pc:sldMk cId="2539633772" sldId="262"/>
        </pc:sldMkLst>
      </pc:sldChg>
      <pc:sldChg chg="add setBg">
        <pc:chgData name="Jenni Steen" userId="3e51ffc7-aa92-4e9a-9db2-4e9164f92bbf" providerId="ADAL" clId="{3AC6A595-C3C8-47BB-899C-72F74CE2E322}" dt="2025-10-26T15:53:19.095" v="89"/>
        <pc:sldMkLst>
          <pc:docMk/>
          <pc:sldMk cId="2509984972" sldId="263"/>
        </pc:sldMkLst>
      </pc:sldChg>
      <pc:sldChg chg="add">
        <pc:chgData name="Jenni Steen" userId="3e51ffc7-aa92-4e9a-9db2-4e9164f92bbf" providerId="ADAL" clId="{3AC6A595-C3C8-47BB-899C-72F74CE2E322}" dt="2025-10-26T15:53:28.096" v="90"/>
        <pc:sldMkLst>
          <pc:docMk/>
          <pc:sldMk cId="394064636" sldId="264"/>
        </pc:sldMkLst>
      </pc:sldChg>
      <pc:sldChg chg="add">
        <pc:chgData name="Jenni Steen" userId="3e51ffc7-aa92-4e9a-9db2-4e9164f92bbf" providerId="ADAL" clId="{3AC6A595-C3C8-47BB-899C-72F74CE2E322}" dt="2025-10-26T15:53:35.864" v="91"/>
        <pc:sldMkLst>
          <pc:docMk/>
          <pc:sldMk cId="3702472664" sldId="265"/>
        </pc:sldMkLst>
      </pc:sldChg>
      <pc:sldChg chg="add">
        <pc:chgData name="Jenni Steen" userId="3e51ffc7-aa92-4e9a-9db2-4e9164f92bbf" providerId="ADAL" clId="{3AC6A595-C3C8-47BB-899C-72F74CE2E322}" dt="2025-10-26T15:53:46.410" v="92"/>
        <pc:sldMkLst>
          <pc:docMk/>
          <pc:sldMk cId="2239334383" sldId="266"/>
        </pc:sldMkLst>
      </pc:sldChg>
      <pc:sldChg chg="add">
        <pc:chgData name="Jenni Steen" userId="3e51ffc7-aa92-4e9a-9db2-4e9164f92bbf" providerId="ADAL" clId="{3AC6A595-C3C8-47BB-899C-72F74CE2E322}" dt="2025-10-26T15:53:58.829" v="93"/>
        <pc:sldMkLst>
          <pc:docMk/>
          <pc:sldMk cId="4063762706" sldId="267"/>
        </pc:sldMkLst>
      </pc:sldChg>
      <pc:sldChg chg="delSp add setBg delDesignElem">
        <pc:chgData name="Jenni Steen" userId="3e51ffc7-aa92-4e9a-9db2-4e9164f92bbf" providerId="ADAL" clId="{3AC6A595-C3C8-47BB-899C-72F74CE2E322}" dt="2025-10-26T15:54:09.595" v="95"/>
        <pc:sldMkLst>
          <pc:docMk/>
          <pc:sldMk cId="3181092994" sldId="268"/>
        </pc:sldMkLst>
        <pc:spChg chg="del">
          <ac:chgData name="Jenni Steen" userId="3e51ffc7-aa92-4e9a-9db2-4e9164f92bbf" providerId="ADAL" clId="{3AC6A595-C3C8-47BB-899C-72F74CE2E322}" dt="2025-10-26T15:54:09.595" v="95"/>
          <ac:spMkLst>
            <pc:docMk/>
            <pc:sldMk cId="3181092994" sldId="268"/>
            <ac:spMk id="14" creationId="{3F088236-D655-4F88-B238-E16762358025}"/>
          </ac:spMkLst>
        </pc:spChg>
        <pc:spChg chg="del">
          <ac:chgData name="Jenni Steen" userId="3e51ffc7-aa92-4e9a-9db2-4e9164f92bbf" providerId="ADAL" clId="{3AC6A595-C3C8-47BB-899C-72F74CE2E322}" dt="2025-10-26T15:54:09.595" v="95"/>
          <ac:spMkLst>
            <pc:docMk/>
            <pc:sldMk cId="3181092994" sldId="268"/>
            <ac:spMk id="16" creationId="{3DAC0C92-199E-475C-9390-119A9B027276}"/>
          </ac:spMkLst>
        </pc:spChg>
        <pc:spChg chg="del">
          <ac:chgData name="Jenni Steen" userId="3e51ffc7-aa92-4e9a-9db2-4e9164f92bbf" providerId="ADAL" clId="{3AC6A595-C3C8-47BB-899C-72F74CE2E322}" dt="2025-10-26T15:54:09.595" v="95"/>
          <ac:spMkLst>
            <pc:docMk/>
            <pc:sldMk cId="3181092994" sldId="268"/>
            <ac:spMk id="18" creationId="{C4CFB339-0ED8-4FE2-9EF1-6D1375B8499B}"/>
          </ac:spMkLst>
        </pc:spChg>
        <pc:spChg chg="del">
          <ac:chgData name="Jenni Steen" userId="3e51ffc7-aa92-4e9a-9db2-4e9164f92bbf" providerId="ADAL" clId="{3AC6A595-C3C8-47BB-899C-72F74CE2E322}" dt="2025-10-26T15:54:09.595" v="95"/>
          <ac:spMkLst>
            <pc:docMk/>
            <pc:sldMk cId="3181092994" sldId="268"/>
            <ac:spMk id="20" creationId="{31896C80-2069-4431-9C19-83B913734490}"/>
          </ac:spMkLst>
        </pc:spChg>
        <pc:spChg chg="del">
          <ac:chgData name="Jenni Steen" userId="3e51ffc7-aa92-4e9a-9db2-4e9164f92bbf" providerId="ADAL" clId="{3AC6A595-C3C8-47BB-899C-72F74CE2E322}" dt="2025-10-26T15:54:09.595" v="95"/>
          <ac:spMkLst>
            <pc:docMk/>
            <pc:sldMk cId="3181092994" sldId="268"/>
            <ac:spMk id="22" creationId="{BF120A21-0841-4823-B0C4-28AEBCEF9B78}"/>
          </ac:spMkLst>
        </pc:spChg>
        <pc:spChg chg="del">
          <ac:chgData name="Jenni Steen" userId="3e51ffc7-aa92-4e9a-9db2-4e9164f92bbf" providerId="ADAL" clId="{3AC6A595-C3C8-47BB-899C-72F74CE2E322}" dt="2025-10-26T15:54:09.595" v="95"/>
          <ac:spMkLst>
            <pc:docMk/>
            <pc:sldMk cId="3181092994" sldId="268"/>
            <ac:spMk id="24" creationId="{DBB05BAE-BBD3-4289-899F-A6851503C6B0}"/>
          </ac:spMkLst>
        </pc:spChg>
        <pc:spChg chg="del">
          <ac:chgData name="Jenni Steen" userId="3e51ffc7-aa92-4e9a-9db2-4e9164f92bbf" providerId="ADAL" clId="{3AC6A595-C3C8-47BB-899C-72F74CE2E322}" dt="2025-10-26T15:54:09.595" v="95"/>
          <ac:spMkLst>
            <pc:docMk/>
            <pc:sldMk cId="3181092994" sldId="268"/>
            <ac:spMk id="26" creationId="{9874D11C-36F5-4BBE-A490-019A54E953B0}"/>
          </ac:spMkLst>
        </pc:spChg>
        <pc:cxnChg chg="del">
          <ac:chgData name="Jenni Steen" userId="3e51ffc7-aa92-4e9a-9db2-4e9164f92bbf" providerId="ADAL" clId="{3AC6A595-C3C8-47BB-899C-72F74CE2E322}" dt="2025-10-26T15:54:09.595" v="95"/>
          <ac:cxnSpMkLst>
            <pc:docMk/>
            <pc:sldMk cId="3181092994" sldId="268"/>
            <ac:cxnSpMk id="10" creationId="{64FA5DFF-7FE6-4855-84E6-DFA78EE978BD}"/>
          </ac:cxnSpMkLst>
        </pc:cxnChg>
        <pc:cxnChg chg="del">
          <ac:chgData name="Jenni Steen" userId="3e51ffc7-aa92-4e9a-9db2-4e9164f92bbf" providerId="ADAL" clId="{3AC6A595-C3C8-47BB-899C-72F74CE2E322}" dt="2025-10-26T15:54:09.595" v="95"/>
          <ac:cxnSpMkLst>
            <pc:docMk/>
            <pc:sldMk cId="3181092994" sldId="268"/>
            <ac:cxnSpMk id="12" creationId="{2AFD8CBA-54A3-4363-991B-B9C631BBFA74}"/>
          </ac:cxnSpMkLst>
        </pc:cxnChg>
      </pc:sldChg>
      <pc:sldChg chg="delSp add setBg delDesignElem">
        <pc:chgData name="Jenni Steen" userId="3e51ffc7-aa92-4e9a-9db2-4e9164f92bbf" providerId="ADAL" clId="{3AC6A595-C3C8-47BB-899C-72F74CE2E322}" dt="2025-10-26T16:17:18.234" v="97"/>
        <pc:sldMkLst>
          <pc:docMk/>
          <pc:sldMk cId="2571127447" sldId="269"/>
        </pc:sldMkLst>
        <pc:spChg chg="del">
          <ac:chgData name="Jenni Steen" userId="3e51ffc7-aa92-4e9a-9db2-4e9164f92bbf" providerId="ADAL" clId="{3AC6A595-C3C8-47BB-899C-72F74CE2E322}" dt="2025-10-26T16:17:18.234" v="97"/>
          <ac:spMkLst>
            <pc:docMk/>
            <pc:sldMk cId="2571127447" sldId="269"/>
            <ac:spMk id="9" creationId="{45B71F80-1F92-4074-84D9-16A062B215B3}"/>
          </ac:spMkLst>
        </pc:spChg>
        <pc:spChg chg="del">
          <ac:chgData name="Jenni Steen" userId="3e51ffc7-aa92-4e9a-9db2-4e9164f92bbf" providerId="ADAL" clId="{3AC6A595-C3C8-47BB-899C-72F74CE2E322}" dt="2025-10-26T16:17:18.234" v="97"/>
          <ac:spMkLst>
            <pc:docMk/>
            <pc:sldMk cId="2571127447" sldId="269"/>
            <ac:spMk id="11" creationId="{7209C9DA-6E0D-46D9-8275-C52222D8CCAC}"/>
          </ac:spMkLst>
        </pc:spChg>
        <pc:spChg chg="del">
          <ac:chgData name="Jenni Steen" userId="3e51ffc7-aa92-4e9a-9db2-4e9164f92bbf" providerId="ADAL" clId="{3AC6A595-C3C8-47BB-899C-72F74CE2E322}" dt="2025-10-26T16:17:18.234" v="97"/>
          <ac:spMkLst>
            <pc:docMk/>
            <pc:sldMk cId="2571127447" sldId="269"/>
            <ac:spMk id="13" creationId="{3EB57A4D-E0D0-46DA-B339-F24CA46FA70B}"/>
          </ac:spMkLst>
        </pc:spChg>
      </pc:sldChg>
      <pc:sldChg chg="delSp add setBg delDesignElem">
        <pc:chgData name="Jenni Steen" userId="3e51ffc7-aa92-4e9a-9db2-4e9164f92bbf" providerId="ADAL" clId="{3AC6A595-C3C8-47BB-899C-72F74CE2E322}" dt="2025-10-26T16:17:29.973" v="99"/>
        <pc:sldMkLst>
          <pc:docMk/>
          <pc:sldMk cId="1993104145" sldId="270"/>
        </pc:sldMkLst>
        <pc:spChg chg="del">
          <ac:chgData name="Jenni Steen" userId="3e51ffc7-aa92-4e9a-9db2-4e9164f92bbf" providerId="ADAL" clId="{3AC6A595-C3C8-47BB-899C-72F74CE2E322}" dt="2025-10-26T16:17:29.973" v="99"/>
          <ac:spMkLst>
            <pc:docMk/>
            <pc:sldMk cId="1993104145" sldId="270"/>
            <ac:spMk id="9" creationId="{45B71F80-1F92-4074-84D9-16A062B215B3}"/>
          </ac:spMkLst>
        </pc:spChg>
        <pc:spChg chg="del">
          <ac:chgData name="Jenni Steen" userId="3e51ffc7-aa92-4e9a-9db2-4e9164f92bbf" providerId="ADAL" clId="{3AC6A595-C3C8-47BB-899C-72F74CE2E322}" dt="2025-10-26T16:17:29.973" v="99"/>
          <ac:spMkLst>
            <pc:docMk/>
            <pc:sldMk cId="1993104145" sldId="270"/>
            <ac:spMk id="11" creationId="{7209C9DA-6E0D-46D9-8275-C52222D8CCAC}"/>
          </ac:spMkLst>
        </pc:spChg>
        <pc:spChg chg="del">
          <ac:chgData name="Jenni Steen" userId="3e51ffc7-aa92-4e9a-9db2-4e9164f92bbf" providerId="ADAL" clId="{3AC6A595-C3C8-47BB-899C-72F74CE2E322}" dt="2025-10-26T16:17:29.973" v="99"/>
          <ac:spMkLst>
            <pc:docMk/>
            <pc:sldMk cId="1993104145" sldId="270"/>
            <ac:spMk id="13" creationId="{3EB57A4D-E0D0-46DA-B339-F24CA46FA70B}"/>
          </ac:spMkLst>
        </pc:spChg>
      </pc:sldChg>
      <pc:sldChg chg="delSp add setBg delDesignElem">
        <pc:chgData name="Jenni Steen" userId="3e51ffc7-aa92-4e9a-9db2-4e9164f92bbf" providerId="ADAL" clId="{3AC6A595-C3C8-47BB-899C-72F74CE2E322}" dt="2025-10-26T16:17:40.917" v="101"/>
        <pc:sldMkLst>
          <pc:docMk/>
          <pc:sldMk cId="3191525467" sldId="271"/>
        </pc:sldMkLst>
        <pc:spChg chg="del">
          <ac:chgData name="Jenni Steen" userId="3e51ffc7-aa92-4e9a-9db2-4e9164f92bbf" providerId="ADAL" clId="{3AC6A595-C3C8-47BB-899C-72F74CE2E322}" dt="2025-10-26T16:17:40.917" v="101"/>
          <ac:spMkLst>
            <pc:docMk/>
            <pc:sldMk cId="3191525467" sldId="271"/>
            <ac:spMk id="1056" creationId="{5C9652B3-A450-4ED6-8FBF-F536BA60B4D8}"/>
          </ac:spMkLst>
        </pc:spChg>
        <pc:spChg chg="del">
          <ac:chgData name="Jenni Steen" userId="3e51ffc7-aa92-4e9a-9db2-4e9164f92bbf" providerId="ADAL" clId="{3AC6A595-C3C8-47BB-899C-72F74CE2E322}" dt="2025-10-26T16:17:40.917" v="101"/>
          <ac:spMkLst>
            <pc:docMk/>
            <pc:sldMk cId="3191525467" sldId="271"/>
            <ac:spMk id="1065" creationId="{21029ED5-F105-4DD2-99C8-1E4422817978}"/>
          </ac:spMkLst>
        </pc:spChg>
        <pc:grpChg chg="del">
          <ac:chgData name="Jenni Steen" userId="3e51ffc7-aa92-4e9a-9db2-4e9164f92bbf" providerId="ADAL" clId="{3AC6A595-C3C8-47BB-899C-72F74CE2E322}" dt="2025-10-26T16:17:40.917" v="101"/>
          <ac:grpSpMkLst>
            <pc:docMk/>
            <pc:sldMk cId="3191525467" sldId="271"/>
            <ac:grpSpMk id="1055" creationId="{6CE6E43D-FC44-4F15-89C6-7C08E9BDC3FF}"/>
          </ac:grpSpMkLst>
        </pc:grpChg>
        <pc:grpChg chg="del">
          <ac:chgData name="Jenni Steen" userId="3e51ffc7-aa92-4e9a-9db2-4e9164f92bbf" providerId="ADAL" clId="{3AC6A595-C3C8-47BB-899C-72F74CE2E322}" dt="2025-10-26T16:17:40.917" v="101"/>
          <ac:grpSpMkLst>
            <pc:docMk/>
            <pc:sldMk cId="3191525467" sldId="271"/>
            <ac:grpSpMk id="1066" creationId="{2D621E68-BF28-4A1C-B1A2-4E55E139E79A}"/>
          </ac:grpSpMkLst>
        </pc:grpChg>
      </pc:sldChg>
      <pc:sldChg chg="delSp add setBg delDesignElem">
        <pc:chgData name="Jenni Steen" userId="3e51ffc7-aa92-4e9a-9db2-4e9164f92bbf" providerId="ADAL" clId="{3AC6A595-C3C8-47BB-899C-72F74CE2E322}" dt="2025-10-26T16:17:53.323" v="103"/>
        <pc:sldMkLst>
          <pc:docMk/>
          <pc:sldMk cId="431199998" sldId="272"/>
        </pc:sldMkLst>
        <pc:spChg chg="del">
          <ac:chgData name="Jenni Steen" userId="3e51ffc7-aa92-4e9a-9db2-4e9164f92bbf" providerId="ADAL" clId="{3AC6A595-C3C8-47BB-899C-72F74CE2E322}" dt="2025-10-26T16:17:53.323" v="103"/>
          <ac:spMkLst>
            <pc:docMk/>
            <pc:sldMk cId="431199998" sldId="272"/>
            <ac:spMk id="28" creationId="{3BCB5F6A-9EB0-40B0-9D13-3023E9A20508}"/>
          </ac:spMkLst>
        </pc:spChg>
      </pc:sldChg>
      <pc:sldChg chg="delSp add setBg delDesignElem">
        <pc:chgData name="Jenni Steen" userId="3e51ffc7-aa92-4e9a-9db2-4e9164f92bbf" providerId="ADAL" clId="{3AC6A595-C3C8-47BB-899C-72F74CE2E322}" dt="2025-10-26T17:11:15.847" v="105"/>
        <pc:sldMkLst>
          <pc:docMk/>
          <pc:sldMk cId="210175796" sldId="273"/>
        </pc:sldMkLst>
        <pc:spChg chg="del">
          <ac:chgData name="Jenni Steen" userId="3e51ffc7-aa92-4e9a-9db2-4e9164f92bbf" providerId="ADAL" clId="{3AC6A595-C3C8-47BB-899C-72F74CE2E322}" dt="2025-10-26T17:11:15.847" v="105"/>
          <ac:spMkLst>
            <pc:docMk/>
            <pc:sldMk cId="210175796" sldId="273"/>
            <ac:spMk id="27" creationId="{3BCB5F6A-9EB0-40B0-9D13-3023E9A20508}"/>
          </ac:spMkLst>
        </pc:spChg>
      </pc:sldChg>
      <pc:sldChg chg="add">
        <pc:chgData name="Jenni Steen" userId="3e51ffc7-aa92-4e9a-9db2-4e9164f92bbf" providerId="ADAL" clId="{3AC6A595-C3C8-47BB-899C-72F74CE2E322}" dt="2025-10-26T17:11:28.157" v="106"/>
        <pc:sldMkLst>
          <pc:docMk/>
          <pc:sldMk cId="4260556499" sldId="283"/>
        </pc:sldMkLst>
      </pc:sldChg>
      <pc:sldChg chg="delSp add setBg delDesignElem">
        <pc:chgData name="Jenni Steen" userId="3e51ffc7-aa92-4e9a-9db2-4e9164f92bbf" providerId="ADAL" clId="{3AC6A595-C3C8-47BB-899C-72F74CE2E322}" dt="2025-10-26T17:11:38.452" v="108"/>
        <pc:sldMkLst>
          <pc:docMk/>
          <pc:sldMk cId="1491511915" sldId="284"/>
        </pc:sldMkLst>
        <pc:spChg chg="del">
          <ac:chgData name="Jenni Steen" userId="3e51ffc7-aa92-4e9a-9db2-4e9164f92bbf" providerId="ADAL" clId="{3AC6A595-C3C8-47BB-899C-72F74CE2E322}" dt="2025-10-26T17:11:38.452" v="108"/>
          <ac:spMkLst>
            <pc:docMk/>
            <pc:sldMk cId="1491511915" sldId="284"/>
            <ac:spMk id="2059" creationId="{3F088236-D655-4F88-B238-E16762358025}"/>
          </ac:spMkLst>
        </pc:spChg>
        <pc:spChg chg="del">
          <ac:chgData name="Jenni Steen" userId="3e51ffc7-aa92-4e9a-9db2-4e9164f92bbf" providerId="ADAL" clId="{3AC6A595-C3C8-47BB-899C-72F74CE2E322}" dt="2025-10-26T17:11:38.452" v="108"/>
          <ac:spMkLst>
            <pc:docMk/>
            <pc:sldMk cId="1491511915" sldId="284"/>
            <ac:spMk id="2061" creationId="{3DAC0C92-199E-475C-9390-119A9B027276}"/>
          </ac:spMkLst>
        </pc:spChg>
        <pc:spChg chg="del">
          <ac:chgData name="Jenni Steen" userId="3e51ffc7-aa92-4e9a-9db2-4e9164f92bbf" providerId="ADAL" clId="{3AC6A595-C3C8-47BB-899C-72F74CE2E322}" dt="2025-10-26T17:11:38.452" v="108"/>
          <ac:spMkLst>
            <pc:docMk/>
            <pc:sldMk cId="1491511915" sldId="284"/>
            <ac:spMk id="2063" creationId="{C4CFB339-0ED8-4FE2-9EF1-6D1375B8499B}"/>
          </ac:spMkLst>
        </pc:spChg>
        <pc:spChg chg="del">
          <ac:chgData name="Jenni Steen" userId="3e51ffc7-aa92-4e9a-9db2-4e9164f92bbf" providerId="ADAL" clId="{3AC6A595-C3C8-47BB-899C-72F74CE2E322}" dt="2025-10-26T17:11:38.452" v="108"/>
          <ac:spMkLst>
            <pc:docMk/>
            <pc:sldMk cId="1491511915" sldId="284"/>
            <ac:spMk id="2065" creationId="{31896C80-2069-4431-9C19-83B913734490}"/>
          </ac:spMkLst>
        </pc:spChg>
        <pc:spChg chg="del">
          <ac:chgData name="Jenni Steen" userId="3e51ffc7-aa92-4e9a-9db2-4e9164f92bbf" providerId="ADAL" clId="{3AC6A595-C3C8-47BB-899C-72F74CE2E322}" dt="2025-10-26T17:11:38.452" v="108"/>
          <ac:spMkLst>
            <pc:docMk/>
            <pc:sldMk cId="1491511915" sldId="284"/>
            <ac:spMk id="2067" creationId="{BF120A21-0841-4823-B0C4-28AEBCEF9B78}"/>
          </ac:spMkLst>
        </pc:spChg>
        <pc:spChg chg="del">
          <ac:chgData name="Jenni Steen" userId="3e51ffc7-aa92-4e9a-9db2-4e9164f92bbf" providerId="ADAL" clId="{3AC6A595-C3C8-47BB-899C-72F74CE2E322}" dt="2025-10-26T17:11:38.452" v="108"/>
          <ac:spMkLst>
            <pc:docMk/>
            <pc:sldMk cId="1491511915" sldId="284"/>
            <ac:spMk id="2069" creationId="{DBB05BAE-BBD3-4289-899F-A6851503C6B0}"/>
          </ac:spMkLst>
        </pc:spChg>
        <pc:spChg chg="del">
          <ac:chgData name="Jenni Steen" userId="3e51ffc7-aa92-4e9a-9db2-4e9164f92bbf" providerId="ADAL" clId="{3AC6A595-C3C8-47BB-899C-72F74CE2E322}" dt="2025-10-26T17:11:38.452" v="108"/>
          <ac:spMkLst>
            <pc:docMk/>
            <pc:sldMk cId="1491511915" sldId="284"/>
            <ac:spMk id="2071" creationId="{9874D11C-36F5-4BBE-A490-019A54E953B0}"/>
          </ac:spMkLst>
        </pc:spChg>
        <pc:cxnChg chg="del">
          <ac:chgData name="Jenni Steen" userId="3e51ffc7-aa92-4e9a-9db2-4e9164f92bbf" providerId="ADAL" clId="{3AC6A595-C3C8-47BB-899C-72F74CE2E322}" dt="2025-10-26T17:11:38.452" v="108"/>
          <ac:cxnSpMkLst>
            <pc:docMk/>
            <pc:sldMk cId="1491511915" sldId="284"/>
            <ac:cxnSpMk id="2055" creationId="{64FA5DFF-7FE6-4855-84E6-DFA78EE978BD}"/>
          </ac:cxnSpMkLst>
        </pc:cxnChg>
        <pc:cxnChg chg="del">
          <ac:chgData name="Jenni Steen" userId="3e51ffc7-aa92-4e9a-9db2-4e9164f92bbf" providerId="ADAL" clId="{3AC6A595-C3C8-47BB-899C-72F74CE2E322}" dt="2025-10-26T17:11:38.452" v="108"/>
          <ac:cxnSpMkLst>
            <pc:docMk/>
            <pc:sldMk cId="1491511915" sldId="284"/>
            <ac:cxnSpMk id="2057" creationId="{2AFD8CBA-54A3-4363-991B-B9C631BBFA74}"/>
          </ac:cxnSpMkLst>
        </pc:cxnChg>
      </pc:sldChg>
      <pc:sldChg chg="delSp add setBg delDesignElem">
        <pc:chgData name="Jenni Steen" userId="3e51ffc7-aa92-4e9a-9db2-4e9164f92bbf" providerId="ADAL" clId="{3AC6A595-C3C8-47BB-899C-72F74CE2E322}" dt="2025-10-26T17:59:14.139" v="110"/>
        <pc:sldMkLst>
          <pc:docMk/>
          <pc:sldMk cId="3236115295" sldId="285"/>
        </pc:sldMkLst>
        <pc:spChg chg="del">
          <ac:chgData name="Jenni Steen" userId="3e51ffc7-aa92-4e9a-9db2-4e9164f92bbf" providerId="ADAL" clId="{3AC6A595-C3C8-47BB-899C-72F74CE2E322}" dt="2025-10-26T17:59:14.139" v="110"/>
          <ac:spMkLst>
            <pc:docMk/>
            <pc:sldMk cId="3236115295" sldId="285"/>
            <ac:spMk id="14" creationId="{3F088236-D655-4F88-B238-E16762358025}"/>
          </ac:spMkLst>
        </pc:spChg>
        <pc:spChg chg="del">
          <ac:chgData name="Jenni Steen" userId="3e51ffc7-aa92-4e9a-9db2-4e9164f92bbf" providerId="ADAL" clId="{3AC6A595-C3C8-47BB-899C-72F74CE2E322}" dt="2025-10-26T17:59:14.139" v="110"/>
          <ac:spMkLst>
            <pc:docMk/>
            <pc:sldMk cId="3236115295" sldId="285"/>
            <ac:spMk id="16" creationId="{3DAC0C92-199E-475C-9390-119A9B027276}"/>
          </ac:spMkLst>
        </pc:spChg>
        <pc:spChg chg="del">
          <ac:chgData name="Jenni Steen" userId="3e51ffc7-aa92-4e9a-9db2-4e9164f92bbf" providerId="ADAL" clId="{3AC6A595-C3C8-47BB-899C-72F74CE2E322}" dt="2025-10-26T17:59:14.139" v="110"/>
          <ac:spMkLst>
            <pc:docMk/>
            <pc:sldMk cId="3236115295" sldId="285"/>
            <ac:spMk id="18" creationId="{C4CFB339-0ED8-4FE2-9EF1-6D1375B8499B}"/>
          </ac:spMkLst>
        </pc:spChg>
        <pc:spChg chg="del">
          <ac:chgData name="Jenni Steen" userId="3e51ffc7-aa92-4e9a-9db2-4e9164f92bbf" providerId="ADAL" clId="{3AC6A595-C3C8-47BB-899C-72F74CE2E322}" dt="2025-10-26T17:59:14.139" v="110"/>
          <ac:spMkLst>
            <pc:docMk/>
            <pc:sldMk cId="3236115295" sldId="285"/>
            <ac:spMk id="20" creationId="{31896C80-2069-4431-9C19-83B913734490}"/>
          </ac:spMkLst>
        </pc:spChg>
        <pc:spChg chg="del">
          <ac:chgData name="Jenni Steen" userId="3e51ffc7-aa92-4e9a-9db2-4e9164f92bbf" providerId="ADAL" clId="{3AC6A595-C3C8-47BB-899C-72F74CE2E322}" dt="2025-10-26T17:59:14.139" v="110"/>
          <ac:spMkLst>
            <pc:docMk/>
            <pc:sldMk cId="3236115295" sldId="285"/>
            <ac:spMk id="22" creationId="{BF120A21-0841-4823-B0C4-28AEBCEF9B78}"/>
          </ac:spMkLst>
        </pc:spChg>
        <pc:spChg chg="del">
          <ac:chgData name="Jenni Steen" userId="3e51ffc7-aa92-4e9a-9db2-4e9164f92bbf" providerId="ADAL" clId="{3AC6A595-C3C8-47BB-899C-72F74CE2E322}" dt="2025-10-26T17:59:14.139" v="110"/>
          <ac:spMkLst>
            <pc:docMk/>
            <pc:sldMk cId="3236115295" sldId="285"/>
            <ac:spMk id="24" creationId="{DBB05BAE-BBD3-4289-899F-A6851503C6B0}"/>
          </ac:spMkLst>
        </pc:spChg>
        <pc:spChg chg="del">
          <ac:chgData name="Jenni Steen" userId="3e51ffc7-aa92-4e9a-9db2-4e9164f92bbf" providerId="ADAL" clId="{3AC6A595-C3C8-47BB-899C-72F74CE2E322}" dt="2025-10-26T17:59:14.139" v="110"/>
          <ac:spMkLst>
            <pc:docMk/>
            <pc:sldMk cId="3236115295" sldId="285"/>
            <ac:spMk id="26" creationId="{9874D11C-36F5-4BBE-A490-019A54E953B0}"/>
          </ac:spMkLst>
        </pc:spChg>
        <pc:cxnChg chg="del">
          <ac:chgData name="Jenni Steen" userId="3e51ffc7-aa92-4e9a-9db2-4e9164f92bbf" providerId="ADAL" clId="{3AC6A595-C3C8-47BB-899C-72F74CE2E322}" dt="2025-10-26T17:59:14.139" v="110"/>
          <ac:cxnSpMkLst>
            <pc:docMk/>
            <pc:sldMk cId="3236115295" sldId="285"/>
            <ac:cxnSpMk id="10" creationId="{64FA5DFF-7FE6-4855-84E6-DFA78EE978BD}"/>
          </ac:cxnSpMkLst>
        </pc:cxnChg>
        <pc:cxnChg chg="del">
          <ac:chgData name="Jenni Steen" userId="3e51ffc7-aa92-4e9a-9db2-4e9164f92bbf" providerId="ADAL" clId="{3AC6A595-C3C8-47BB-899C-72F74CE2E322}" dt="2025-10-26T17:59:14.139" v="110"/>
          <ac:cxnSpMkLst>
            <pc:docMk/>
            <pc:sldMk cId="3236115295" sldId="285"/>
            <ac:cxnSpMk id="12" creationId="{2AFD8CBA-54A3-4363-991B-B9C631BBFA74}"/>
          </ac:cxnSpMkLst>
        </pc:cxnChg>
      </pc:sldChg>
      <pc:sldChg chg="add">
        <pc:chgData name="Jenni Steen" userId="3e51ffc7-aa92-4e9a-9db2-4e9164f92bbf" providerId="ADAL" clId="{3AC6A595-C3C8-47BB-899C-72F74CE2E322}" dt="2025-10-26T17:59:39.130" v="111"/>
        <pc:sldMkLst>
          <pc:docMk/>
          <pc:sldMk cId="3736953542" sldId="286"/>
        </pc:sldMkLst>
      </pc:sldChg>
      <pc:sldChg chg="delSp add setBg delDesignElem">
        <pc:chgData name="Jenni Steen" userId="3e51ffc7-aa92-4e9a-9db2-4e9164f92bbf" providerId="ADAL" clId="{3AC6A595-C3C8-47BB-899C-72F74CE2E322}" dt="2025-10-26T17:59:50.918" v="113"/>
        <pc:sldMkLst>
          <pc:docMk/>
          <pc:sldMk cId="2317557776" sldId="287"/>
        </pc:sldMkLst>
        <pc:spChg chg="del">
          <ac:chgData name="Jenni Steen" userId="3e51ffc7-aa92-4e9a-9db2-4e9164f92bbf" providerId="ADAL" clId="{3AC6A595-C3C8-47BB-899C-72F74CE2E322}" dt="2025-10-26T17:59:50.918" v="113"/>
          <ac:spMkLst>
            <pc:docMk/>
            <pc:sldMk cId="2317557776" sldId="287"/>
            <ac:spMk id="10" creationId="{3BCB5F6A-9EB0-40B0-9D13-3023E9A20508}"/>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37A0D55-3741-412B-AF0B-C970DA1BACE4}"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FB6B8DF6-8C9F-4D06-835B-6753F2EEB5CB}">
      <dgm:prSet/>
      <dgm:spPr/>
      <dgm:t>
        <a:bodyPr/>
        <a:lstStyle/>
        <a:p>
          <a:r>
            <a:rPr lang="en-GB" dirty="0"/>
            <a:t>Job Targeting: Applying for roles that match your strengths</a:t>
          </a:r>
          <a:endParaRPr lang="en-US" dirty="0"/>
        </a:p>
      </dgm:t>
    </dgm:pt>
    <dgm:pt modelId="{C4D020CC-8256-47C2-8F99-576FF0647E8E}" type="parTrans" cxnId="{498804D2-1632-4BD5-8DB8-C7770DEF9D0E}">
      <dgm:prSet/>
      <dgm:spPr/>
      <dgm:t>
        <a:bodyPr/>
        <a:lstStyle/>
        <a:p>
          <a:endParaRPr lang="en-US"/>
        </a:p>
      </dgm:t>
    </dgm:pt>
    <dgm:pt modelId="{479CAEC9-BDC6-426E-B24E-B577498BA5B9}" type="sibTrans" cxnId="{498804D2-1632-4BD5-8DB8-C7770DEF9D0E}">
      <dgm:prSet/>
      <dgm:spPr/>
      <dgm:t>
        <a:bodyPr/>
        <a:lstStyle/>
        <a:p>
          <a:endParaRPr lang="en-US"/>
        </a:p>
      </dgm:t>
    </dgm:pt>
    <dgm:pt modelId="{4FC2ABBC-F407-4182-89A0-DFB81CC6A9FF}">
      <dgm:prSet/>
      <dgm:spPr/>
      <dgm:t>
        <a:bodyPr/>
        <a:lstStyle/>
        <a:p>
          <a:r>
            <a:rPr lang="en-GB" dirty="0"/>
            <a:t>Performance: At job interviews and day-to-day working</a:t>
          </a:r>
          <a:endParaRPr lang="en-US" dirty="0"/>
        </a:p>
      </dgm:t>
    </dgm:pt>
    <dgm:pt modelId="{1D14B5CA-3A13-4689-B04D-807599F68714}" type="parTrans" cxnId="{4F5EC399-9A75-40D5-9DED-CC4392B44792}">
      <dgm:prSet/>
      <dgm:spPr/>
      <dgm:t>
        <a:bodyPr/>
        <a:lstStyle/>
        <a:p>
          <a:endParaRPr lang="en-US"/>
        </a:p>
      </dgm:t>
    </dgm:pt>
    <dgm:pt modelId="{B756B076-70D9-4A91-B6E1-BE2F6AFB4495}" type="sibTrans" cxnId="{4F5EC399-9A75-40D5-9DED-CC4392B44792}">
      <dgm:prSet/>
      <dgm:spPr/>
      <dgm:t>
        <a:bodyPr/>
        <a:lstStyle/>
        <a:p>
          <a:endParaRPr lang="en-US"/>
        </a:p>
      </dgm:t>
    </dgm:pt>
    <dgm:pt modelId="{56FA2FF4-F023-4452-B475-561EA0A1EE42}">
      <dgm:prSet/>
      <dgm:spPr/>
      <dgm:t>
        <a:bodyPr/>
        <a:lstStyle/>
        <a:p>
          <a:r>
            <a:rPr lang="en-GB"/>
            <a:t>Increased job satisfaction</a:t>
          </a:r>
          <a:endParaRPr lang="en-US"/>
        </a:p>
      </dgm:t>
    </dgm:pt>
    <dgm:pt modelId="{D1E7E8C8-FD9D-442C-9F4D-DED059B977B3}" type="parTrans" cxnId="{A7DF76D8-0BA1-41DF-BD51-8300FDB54B23}">
      <dgm:prSet/>
      <dgm:spPr/>
      <dgm:t>
        <a:bodyPr/>
        <a:lstStyle/>
        <a:p>
          <a:endParaRPr lang="en-US"/>
        </a:p>
      </dgm:t>
    </dgm:pt>
    <dgm:pt modelId="{C085171A-BE9A-4BB4-9B83-FE6BE691593D}" type="sibTrans" cxnId="{A7DF76D8-0BA1-41DF-BD51-8300FDB54B23}">
      <dgm:prSet/>
      <dgm:spPr/>
      <dgm:t>
        <a:bodyPr/>
        <a:lstStyle/>
        <a:p>
          <a:endParaRPr lang="en-US"/>
        </a:p>
      </dgm:t>
    </dgm:pt>
    <dgm:pt modelId="{01367376-0038-4F87-8620-843E1B35C63D}">
      <dgm:prSet/>
      <dgm:spPr/>
      <dgm:t>
        <a:bodyPr/>
        <a:lstStyle/>
        <a:p>
          <a:r>
            <a:rPr lang="en-GB"/>
            <a:t>Enhance individual and team performance</a:t>
          </a:r>
          <a:endParaRPr lang="en-US"/>
        </a:p>
      </dgm:t>
    </dgm:pt>
    <dgm:pt modelId="{AF550C6A-0972-46D0-B9A2-E7DDC27E3C98}" type="parTrans" cxnId="{90E5FAD5-D7B4-4BA7-9802-136E355F5059}">
      <dgm:prSet/>
      <dgm:spPr/>
      <dgm:t>
        <a:bodyPr/>
        <a:lstStyle/>
        <a:p>
          <a:endParaRPr lang="en-US"/>
        </a:p>
      </dgm:t>
    </dgm:pt>
    <dgm:pt modelId="{3A69C14A-EDC8-4899-B3CA-A475B390A00E}" type="sibTrans" cxnId="{90E5FAD5-D7B4-4BA7-9802-136E355F5059}">
      <dgm:prSet/>
      <dgm:spPr/>
      <dgm:t>
        <a:bodyPr/>
        <a:lstStyle/>
        <a:p>
          <a:endParaRPr lang="en-US"/>
        </a:p>
      </dgm:t>
    </dgm:pt>
    <dgm:pt modelId="{BB784403-DE0A-4095-8612-021CDC9EFF13}" type="pres">
      <dgm:prSet presAssocID="{A37A0D55-3741-412B-AF0B-C970DA1BACE4}" presName="matrix" presStyleCnt="0">
        <dgm:presLayoutVars>
          <dgm:chMax val="1"/>
          <dgm:dir/>
          <dgm:resizeHandles val="exact"/>
        </dgm:presLayoutVars>
      </dgm:prSet>
      <dgm:spPr/>
    </dgm:pt>
    <dgm:pt modelId="{85C8956B-9027-4E78-A866-E9AB24698D39}" type="pres">
      <dgm:prSet presAssocID="{A37A0D55-3741-412B-AF0B-C970DA1BACE4}" presName="diamond" presStyleLbl="bgShp" presStyleIdx="0" presStyleCnt="1"/>
      <dgm:spPr/>
    </dgm:pt>
    <dgm:pt modelId="{FAF738EB-7432-4D71-AAF1-6964FBEFEC03}" type="pres">
      <dgm:prSet presAssocID="{A37A0D55-3741-412B-AF0B-C970DA1BACE4}" presName="quad1" presStyleLbl="node1" presStyleIdx="0" presStyleCnt="4">
        <dgm:presLayoutVars>
          <dgm:chMax val="0"/>
          <dgm:chPref val="0"/>
          <dgm:bulletEnabled val="1"/>
        </dgm:presLayoutVars>
      </dgm:prSet>
      <dgm:spPr/>
    </dgm:pt>
    <dgm:pt modelId="{80DE7A31-F5AD-4E12-B068-7EFF63A79EBA}" type="pres">
      <dgm:prSet presAssocID="{A37A0D55-3741-412B-AF0B-C970DA1BACE4}" presName="quad2" presStyleLbl="node1" presStyleIdx="1" presStyleCnt="4">
        <dgm:presLayoutVars>
          <dgm:chMax val="0"/>
          <dgm:chPref val="0"/>
          <dgm:bulletEnabled val="1"/>
        </dgm:presLayoutVars>
      </dgm:prSet>
      <dgm:spPr/>
    </dgm:pt>
    <dgm:pt modelId="{EEEBAF2C-5F57-4F05-9B28-B8EC1D4323C0}" type="pres">
      <dgm:prSet presAssocID="{A37A0D55-3741-412B-AF0B-C970DA1BACE4}" presName="quad3" presStyleLbl="node1" presStyleIdx="2" presStyleCnt="4">
        <dgm:presLayoutVars>
          <dgm:chMax val="0"/>
          <dgm:chPref val="0"/>
          <dgm:bulletEnabled val="1"/>
        </dgm:presLayoutVars>
      </dgm:prSet>
      <dgm:spPr/>
    </dgm:pt>
    <dgm:pt modelId="{150A935D-5BB6-4E08-BAF6-D7B9B268A193}" type="pres">
      <dgm:prSet presAssocID="{A37A0D55-3741-412B-AF0B-C970DA1BACE4}" presName="quad4" presStyleLbl="node1" presStyleIdx="3" presStyleCnt="4">
        <dgm:presLayoutVars>
          <dgm:chMax val="0"/>
          <dgm:chPref val="0"/>
          <dgm:bulletEnabled val="1"/>
        </dgm:presLayoutVars>
      </dgm:prSet>
      <dgm:spPr/>
    </dgm:pt>
  </dgm:ptLst>
  <dgm:cxnLst>
    <dgm:cxn modelId="{36A2C011-2A9D-43EA-B01F-7246206B79D4}" type="presOf" srcId="{56FA2FF4-F023-4452-B475-561EA0A1EE42}" destId="{EEEBAF2C-5F57-4F05-9B28-B8EC1D4323C0}" srcOrd="0" destOrd="0" presId="urn:microsoft.com/office/officeart/2005/8/layout/matrix3"/>
    <dgm:cxn modelId="{D2350358-7F51-47B4-A411-E505DC322F46}" type="presOf" srcId="{A37A0D55-3741-412B-AF0B-C970DA1BACE4}" destId="{BB784403-DE0A-4095-8612-021CDC9EFF13}" srcOrd="0" destOrd="0" presId="urn:microsoft.com/office/officeart/2005/8/layout/matrix3"/>
    <dgm:cxn modelId="{45A97093-4619-442F-9614-577635194B03}" type="presOf" srcId="{4FC2ABBC-F407-4182-89A0-DFB81CC6A9FF}" destId="{80DE7A31-F5AD-4E12-B068-7EFF63A79EBA}" srcOrd="0" destOrd="0" presId="urn:microsoft.com/office/officeart/2005/8/layout/matrix3"/>
    <dgm:cxn modelId="{4F5EC399-9A75-40D5-9DED-CC4392B44792}" srcId="{A37A0D55-3741-412B-AF0B-C970DA1BACE4}" destId="{4FC2ABBC-F407-4182-89A0-DFB81CC6A9FF}" srcOrd="1" destOrd="0" parTransId="{1D14B5CA-3A13-4689-B04D-807599F68714}" sibTransId="{B756B076-70D9-4A91-B6E1-BE2F6AFB4495}"/>
    <dgm:cxn modelId="{16374DBA-FEAE-4D7D-B625-A31888555A31}" type="presOf" srcId="{FB6B8DF6-8C9F-4D06-835B-6753F2EEB5CB}" destId="{FAF738EB-7432-4D71-AAF1-6964FBEFEC03}" srcOrd="0" destOrd="0" presId="urn:microsoft.com/office/officeart/2005/8/layout/matrix3"/>
    <dgm:cxn modelId="{498804D2-1632-4BD5-8DB8-C7770DEF9D0E}" srcId="{A37A0D55-3741-412B-AF0B-C970DA1BACE4}" destId="{FB6B8DF6-8C9F-4D06-835B-6753F2EEB5CB}" srcOrd="0" destOrd="0" parTransId="{C4D020CC-8256-47C2-8F99-576FF0647E8E}" sibTransId="{479CAEC9-BDC6-426E-B24E-B577498BA5B9}"/>
    <dgm:cxn modelId="{90E5FAD5-D7B4-4BA7-9802-136E355F5059}" srcId="{A37A0D55-3741-412B-AF0B-C970DA1BACE4}" destId="{01367376-0038-4F87-8620-843E1B35C63D}" srcOrd="3" destOrd="0" parTransId="{AF550C6A-0972-46D0-B9A2-E7DDC27E3C98}" sibTransId="{3A69C14A-EDC8-4899-B3CA-A475B390A00E}"/>
    <dgm:cxn modelId="{A7DF76D8-0BA1-41DF-BD51-8300FDB54B23}" srcId="{A37A0D55-3741-412B-AF0B-C970DA1BACE4}" destId="{56FA2FF4-F023-4452-B475-561EA0A1EE42}" srcOrd="2" destOrd="0" parTransId="{D1E7E8C8-FD9D-442C-9F4D-DED059B977B3}" sibTransId="{C085171A-BE9A-4BB4-9B83-FE6BE691593D}"/>
    <dgm:cxn modelId="{7DDE63D9-B4BC-4BB6-945C-9C31801DCD78}" type="presOf" srcId="{01367376-0038-4F87-8620-843E1B35C63D}" destId="{150A935D-5BB6-4E08-BAF6-D7B9B268A193}" srcOrd="0" destOrd="0" presId="urn:microsoft.com/office/officeart/2005/8/layout/matrix3"/>
    <dgm:cxn modelId="{DC081728-1003-4512-983C-4FC6F31C7670}" type="presParOf" srcId="{BB784403-DE0A-4095-8612-021CDC9EFF13}" destId="{85C8956B-9027-4E78-A866-E9AB24698D39}" srcOrd="0" destOrd="0" presId="urn:microsoft.com/office/officeart/2005/8/layout/matrix3"/>
    <dgm:cxn modelId="{62F8E682-9316-4F65-8A3C-88D1F5F329C2}" type="presParOf" srcId="{BB784403-DE0A-4095-8612-021CDC9EFF13}" destId="{FAF738EB-7432-4D71-AAF1-6964FBEFEC03}" srcOrd="1" destOrd="0" presId="urn:microsoft.com/office/officeart/2005/8/layout/matrix3"/>
    <dgm:cxn modelId="{3F049241-A189-424A-B1E7-14686B60374C}" type="presParOf" srcId="{BB784403-DE0A-4095-8612-021CDC9EFF13}" destId="{80DE7A31-F5AD-4E12-B068-7EFF63A79EBA}" srcOrd="2" destOrd="0" presId="urn:microsoft.com/office/officeart/2005/8/layout/matrix3"/>
    <dgm:cxn modelId="{EC305095-B1EE-4119-A09A-1FBB16E7D822}" type="presParOf" srcId="{BB784403-DE0A-4095-8612-021CDC9EFF13}" destId="{EEEBAF2C-5F57-4F05-9B28-B8EC1D4323C0}" srcOrd="3" destOrd="0" presId="urn:microsoft.com/office/officeart/2005/8/layout/matrix3"/>
    <dgm:cxn modelId="{809045E8-A3F8-420A-97CC-BD12283EFD47}" type="presParOf" srcId="{BB784403-DE0A-4095-8612-021CDC9EFF13}" destId="{150A935D-5BB6-4E08-BAF6-D7B9B268A19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5A8BF7-8A52-4284-BFC1-CD6973592D9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43D61E2-EED1-4B02-9201-C2D75926AB27}">
      <dgm:prSet/>
      <dgm:spPr/>
      <dgm:t>
        <a:bodyPr/>
        <a:lstStyle/>
        <a:p>
          <a:r>
            <a:rPr lang="en-GB"/>
            <a:t>Each person behaves, contributes and interacts with others in particular ways</a:t>
          </a:r>
          <a:endParaRPr lang="en-US"/>
        </a:p>
      </dgm:t>
    </dgm:pt>
    <dgm:pt modelId="{92E50912-7F46-472C-A5E2-DEE41878F236}" type="parTrans" cxnId="{094D625F-D70F-43F7-9E4E-FCF5E83B19F2}">
      <dgm:prSet/>
      <dgm:spPr/>
      <dgm:t>
        <a:bodyPr/>
        <a:lstStyle/>
        <a:p>
          <a:endParaRPr lang="en-US"/>
        </a:p>
      </dgm:t>
    </dgm:pt>
    <dgm:pt modelId="{FA46563D-B30F-466D-A1D7-D72A3A8FB4F5}" type="sibTrans" cxnId="{094D625F-D70F-43F7-9E4E-FCF5E83B19F2}">
      <dgm:prSet/>
      <dgm:spPr/>
      <dgm:t>
        <a:bodyPr/>
        <a:lstStyle/>
        <a:p>
          <a:endParaRPr lang="en-US"/>
        </a:p>
      </dgm:t>
    </dgm:pt>
    <dgm:pt modelId="{B66CBD9F-3847-4F94-947B-4E37615F6C6F}">
      <dgm:prSet/>
      <dgm:spPr/>
      <dgm:t>
        <a:bodyPr/>
        <a:lstStyle/>
        <a:p>
          <a:r>
            <a:rPr lang="en-GB"/>
            <a:t>Each person performs well in a certain “Team Role”</a:t>
          </a:r>
          <a:endParaRPr lang="en-US"/>
        </a:p>
      </dgm:t>
    </dgm:pt>
    <dgm:pt modelId="{CDEA28F5-D712-4B76-9722-45ACE0E830BB}" type="parTrans" cxnId="{50BD8F57-EA40-4AB3-8FF8-F4939C1875D7}">
      <dgm:prSet/>
      <dgm:spPr/>
      <dgm:t>
        <a:bodyPr/>
        <a:lstStyle/>
        <a:p>
          <a:endParaRPr lang="en-US"/>
        </a:p>
      </dgm:t>
    </dgm:pt>
    <dgm:pt modelId="{9DE616F9-4395-4764-8151-95D03CB800FC}" type="sibTrans" cxnId="{50BD8F57-EA40-4AB3-8FF8-F4939C1875D7}">
      <dgm:prSet/>
      <dgm:spPr/>
      <dgm:t>
        <a:bodyPr/>
        <a:lstStyle/>
        <a:p>
          <a:endParaRPr lang="en-US"/>
        </a:p>
      </dgm:t>
    </dgm:pt>
    <dgm:pt modelId="{89A4117D-63D3-46E2-AD9E-5AD00291091E}">
      <dgm:prSet/>
      <dgm:spPr/>
      <dgm:t>
        <a:bodyPr/>
        <a:lstStyle/>
        <a:p>
          <a:r>
            <a:rPr lang="en-GB"/>
            <a:t>There are 9 team roles, split into 3 groups</a:t>
          </a:r>
          <a:endParaRPr lang="en-US"/>
        </a:p>
      </dgm:t>
    </dgm:pt>
    <dgm:pt modelId="{CEA00BF0-28A9-4E63-B341-BEDB8A7A34AE}" type="parTrans" cxnId="{06F1FCC1-1FF2-45DD-AF94-3BE595F5CFF5}">
      <dgm:prSet/>
      <dgm:spPr/>
      <dgm:t>
        <a:bodyPr/>
        <a:lstStyle/>
        <a:p>
          <a:endParaRPr lang="en-US"/>
        </a:p>
      </dgm:t>
    </dgm:pt>
    <dgm:pt modelId="{14B2E876-7E80-4B58-AC0E-330EFA356497}" type="sibTrans" cxnId="{06F1FCC1-1FF2-45DD-AF94-3BE595F5CFF5}">
      <dgm:prSet/>
      <dgm:spPr/>
      <dgm:t>
        <a:bodyPr/>
        <a:lstStyle/>
        <a:p>
          <a:endParaRPr lang="en-US"/>
        </a:p>
      </dgm:t>
    </dgm:pt>
    <dgm:pt modelId="{A8FB502D-77E9-4A71-AD5D-841AE6EB3175}">
      <dgm:prSet/>
      <dgm:spPr/>
      <dgm:t>
        <a:bodyPr/>
        <a:lstStyle/>
        <a:p>
          <a:r>
            <a:rPr lang="en-GB"/>
            <a:t>Each “Team Role” is associated with typical behaviours, strengths and weaknesses</a:t>
          </a:r>
          <a:endParaRPr lang="en-US"/>
        </a:p>
      </dgm:t>
    </dgm:pt>
    <dgm:pt modelId="{7A2947EE-9AB8-48BF-9AD2-53D65EF893EE}" type="parTrans" cxnId="{57AFD443-D0D3-4B48-89BB-5F32F7D62678}">
      <dgm:prSet/>
      <dgm:spPr/>
      <dgm:t>
        <a:bodyPr/>
        <a:lstStyle/>
        <a:p>
          <a:endParaRPr lang="en-US"/>
        </a:p>
      </dgm:t>
    </dgm:pt>
    <dgm:pt modelId="{34C62E9E-C71B-46C8-BE64-CE85A9157222}" type="sibTrans" cxnId="{57AFD443-D0D3-4B48-89BB-5F32F7D62678}">
      <dgm:prSet/>
      <dgm:spPr/>
      <dgm:t>
        <a:bodyPr/>
        <a:lstStyle/>
        <a:p>
          <a:endParaRPr lang="en-US"/>
        </a:p>
      </dgm:t>
    </dgm:pt>
    <dgm:pt modelId="{953AF9C3-388A-44E6-9B2F-F19125155B81}">
      <dgm:prSet/>
      <dgm:spPr/>
      <dgm:t>
        <a:bodyPr/>
        <a:lstStyle/>
        <a:p>
          <a:r>
            <a:rPr lang="en-GB"/>
            <a:t>Weaknesses were considered “allowable”, we can’t all be great at everything</a:t>
          </a:r>
          <a:endParaRPr lang="en-US"/>
        </a:p>
      </dgm:t>
    </dgm:pt>
    <dgm:pt modelId="{0A23017F-E093-49C7-9753-01CF87A9F207}" type="parTrans" cxnId="{D3B91C10-08FA-40A6-A115-EE9ACAFDE6CF}">
      <dgm:prSet/>
      <dgm:spPr/>
      <dgm:t>
        <a:bodyPr/>
        <a:lstStyle/>
        <a:p>
          <a:endParaRPr lang="en-US"/>
        </a:p>
      </dgm:t>
    </dgm:pt>
    <dgm:pt modelId="{EC6CE44C-846C-43EC-9F31-99B7F2B5B60D}" type="sibTrans" cxnId="{D3B91C10-08FA-40A6-A115-EE9ACAFDE6CF}">
      <dgm:prSet/>
      <dgm:spPr/>
      <dgm:t>
        <a:bodyPr/>
        <a:lstStyle/>
        <a:p>
          <a:endParaRPr lang="en-US"/>
        </a:p>
      </dgm:t>
    </dgm:pt>
    <dgm:pt modelId="{7B279DDC-A9F7-453E-80C8-C82990132C8E}">
      <dgm:prSet/>
      <dgm:spPr/>
      <dgm:t>
        <a:bodyPr/>
        <a:lstStyle/>
        <a:p>
          <a:r>
            <a:rPr lang="en-GB"/>
            <a:t>Successful teams were made up of a mixture of Team Roles</a:t>
          </a:r>
          <a:endParaRPr lang="en-US"/>
        </a:p>
      </dgm:t>
    </dgm:pt>
    <dgm:pt modelId="{74D05A6A-A548-46F2-9951-459FE6F2FC99}" type="parTrans" cxnId="{B05274D1-9AFF-489D-A09A-74F375B6CCE4}">
      <dgm:prSet/>
      <dgm:spPr/>
      <dgm:t>
        <a:bodyPr/>
        <a:lstStyle/>
        <a:p>
          <a:endParaRPr lang="en-US"/>
        </a:p>
      </dgm:t>
    </dgm:pt>
    <dgm:pt modelId="{71108999-3DCA-494C-A104-58043C386691}" type="sibTrans" cxnId="{B05274D1-9AFF-489D-A09A-74F375B6CCE4}">
      <dgm:prSet/>
      <dgm:spPr/>
      <dgm:t>
        <a:bodyPr/>
        <a:lstStyle/>
        <a:p>
          <a:endParaRPr lang="en-US"/>
        </a:p>
      </dgm:t>
    </dgm:pt>
    <dgm:pt modelId="{3819F9F3-6A3B-4331-8C5F-DE7BD122CB34}" type="pres">
      <dgm:prSet presAssocID="{CC5A8BF7-8A52-4284-BFC1-CD6973592D90}" presName="diagram" presStyleCnt="0">
        <dgm:presLayoutVars>
          <dgm:dir/>
          <dgm:resizeHandles val="exact"/>
        </dgm:presLayoutVars>
      </dgm:prSet>
      <dgm:spPr/>
    </dgm:pt>
    <dgm:pt modelId="{5065E8F4-064E-4B55-9227-1B89EE97B562}" type="pres">
      <dgm:prSet presAssocID="{243D61E2-EED1-4B02-9201-C2D75926AB27}" presName="node" presStyleLbl="node1" presStyleIdx="0" presStyleCnt="6">
        <dgm:presLayoutVars>
          <dgm:bulletEnabled val="1"/>
        </dgm:presLayoutVars>
      </dgm:prSet>
      <dgm:spPr/>
    </dgm:pt>
    <dgm:pt modelId="{14C6C7C1-0173-4025-9D46-10D3F158BDD5}" type="pres">
      <dgm:prSet presAssocID="{FA46563D-B30F-466D-A1D7-D72A3A8FB4F5}" presName="sibTrans" presStyleCnt="0"/>
      <dgm:spPr/>
    </dgm:pt>
    <dgm:pt modelId="{7DB882E0-0885-457D-AE3D-ED658BCC759E}" type="pres">
      <dgm:prSet presAssocID="{B66CBD9F-3847-4F94-947B-4E37615F6C6F}" presName="node" presStyleLbl="node1" presStyleIdx="1" presStyleCnt="6">
        <dgm:presLayoutVars>
          <dgm:bulletEnabled val="1"/>
        </dgm:presLayoutVars>
      </dgm:prSet>
      <dgm:spPr/>
    </dgm:pt>
    <dgm:pt modelId="{E69E0CBB-BD41-4F61-BCC3-9720D714DF37}" type="pres">
      <dgm:prSet presAssocID="{9DE616F9-4395-4764-8151-95D03CB800FC}" presName="sibTrans" presStyleCnt="0"/>
      <dgm:spPr/>
    </dgm:pt>
    <dgm:pt modelId="{DB503936-1426-4993-9578-DAB52F11417C}" type="pres">
      <dgm:prSet presAssocID="{89A4117D-63D3-46E2-AD9E-5AD00291091E}" presName="node" presStyleLbl="node1" presStyleIdx="2" presStyleCnt="6">
        <dgm:presLayoutVars>
          <dgm:bulletEnabled val="1"/>
        </dgm:presLayoutVars>
      </dgm:prSet>
      <dgm:spPr/>
    </dgm:pt>
    <dgm:pt modelId="{8699CBD3-8B98-4D10-92BD-B8E541CB6259}" type="pres">
      <dgm:prSet presAssocID="{14B2E876-7E80-4B58-AC0E-330EFA356497}" presName="sibTrans" presStyleCnt="0"/>
      <dgm:spPr/>
    </dgm:pt>
    <dgm:pt modelId="{4015C9CC-8873-4AE6-BC93-356762D1A45C}" type="pres">
      <dgm:prSet presAssocID="{A8FB502D-77E9-4A71-AD5D-841AE6EB3175}" presName="node" presStyleLbl="node1" presStyleIdx="3" presStyleCnt="6">
        <dgm:presLayoutVars>
          <dgm:bulletEnabled val="1"/>
        </dgm:presLayoutVars>
      </dgm:prSet>
      <dgm:spPr/>
    </dgm:pt>
    <dgm:pt modelId="{7BEBB816-5163-496B-9AAA-3009B76A6AA0}" type="pres">
      <dgm:prSet presAssocID="{34C62E9E-C71B-46C8-BE64-CE85A9157222}" presName="sibTrans" presStyleCnt="0"/>
      <dgm:spPr/>
    </dgm:pt>
    <dgm:pt modelId="{A7CDFD85-7046-469F-8D98-9D1079D6E60A}" type="pres">
      <dgm:prSet presAssocID="{953AF9C3-388A-44E6-9B2F-F19125155B81}" presName="node" presStyleLbl="node1" presStyleIdx="4" presStyleCnt="6">
        <dgm:presLayoutVars>
          <dgm:bulletEnabled val="1"/>
        </dgm:presLayoutVars>
      </dgm:prSet>
      <dgm:spPr/>
    </dgm:pt>
    <dgm:pt modelId="{A67C4661-155B-436D-8ADD-B88ED65CAA95}" type="pres">
      <dgm:prSet presAssocID="{EC6CE44C-846C-43EC-9F31-99B7F2B5B60D}" presName="sibTrans" presStyleCnt="0"/>
      <dgm:spPr/>
    </dgm:pt>
    <dgm:pt modelId="{14773C92-CE6A-44A2-97FA-F436060914B0}" type="pres">
      <dgm:prSet presAssocID="{7B279DDC-A9F7-453E-80C8-C82990132C8E}" presName="node" presStyleLbl="node1" presStyleIdx="5" presStyleCnt="6">
        <dgm:presLayoutVars>
          <dgm:bulletEnabled val="1"/>
        </dgm:presLayoutVars>
      </dgm:prSet>
      <dgm:spPr/>
    </dgm:pt>
  </dgm:ptLst>
  <dgm:cxnLst>
    <dgm:cxn modelId="{D3B91C10-08FA-40A6-A115-EE9ACAFDE6CF}" srcId="{CC5A8BF7-8A52-4284-BFC1-CD6973592D90}" destId="{953AF9C3-388A-44E6-9B2F-F19125155B81}" srcOrd="4" destOrd="0" parTransId="{0A23017F-E093-49C7-9753-01CF87A9F207}" sibTransId="{EC6CE44C-846C-43EC-9F31-99B7F2B5B60D}"/>
    <dgm:cxn modelId="{62D4F430-D7D4-4BAB-A648-7A3ABCF6ECFA}" type="presOf" srcId="{A8FB502D-77E9-4A71-AD5D-841AE6EB3175}" destId="{4015C9CC-8873-4AE6-BC93-356762D1A45C}" srcOrd="0" destOrd="0" presId="urn:microsoft.com/office/officeart/2005/8/layout/default"/>
    <dgm:cxn modelId="{094D625F-D70F-43F7-9E4E-FCF5E83B19F2}" srcId="{CC5A8BF7-8A52-4284-BFC1-CD6973592D90}" destId="{243D61E2-EED1-4B02-9201-C2D75926AB27}" srcOrd="0" destOrd="0" parTransId="{92E50912-7F46-472C-A5E2-DEE41878F236}" sibTransId="{FA46563D-B30F-466D-A1D7-D72A3A8FB4F5}"/>
    <dgm:cxn modelId="{57AFD443-D0D3-4B48-89BB-5F32F7D62678}" srcId="{CC5A8BF7-8A52-4284-BFC1-CD6973592D90}" destId="{A8FB502D-77E9-4A71-AD5D-841AE6EB3175}" srcOrd="3" destOrd="0" parTransId="{7A2947EE-9AB8-48BF-9AD2-53D65EF893EE}" sibTransId="{34C62E9E-C71B-46C8-BE64-CE85A9157222}"/>
    <dgm:cxn modelId="{117FF645-15E8-477D-81FC-100AF6DC6AB6}" type="presOf" srcId="{243D61E2-EED1-4B02-9201-C2D75926AB27}" destId="{5065E8F4-064E-4B55-9227-1B89EE97B562}" srcOrd="0" destOrd="0" presId="urn:microsoft.com/office/officeart/2005/8/layout/default"/>
    <dgm:cxn modelId="{881D4B67-9853-4C19-A5CE-B54550669517}" type="presOf" srcId="{B66CBD9F-3847-4F94-947B-4E37615F6C6F}" destId="{7DB882E0-0885-457D-AE3D-ED658BCC759E}" srcOrd="0" destOrd="0" presId="urn:microsoft.com/office/officeart/2005/8/layout/default"/>
    <dgm:cxn modelId="{AF21DC6E-0C81-4A09-B29A-54EDA2CB5199}" type="presOf" srcId="{7B279DDC-A9F7-453E-80C8-C82990132C8E}" destId="{14773C92-CE6A-44A2-97FA-F436060914B0}" srcOrd="0" destOrd="0" presId="urn:microsoft.com/office/officeart/2005/8/layout/default"/>
    <dgm:cxn modelId="{50BD8F57-EA40-4AB3-8FF8-F4939C1875D7}" srcId="{CC5A8BF7-8A52-4284-BFC1-CD6973592D90}" destId="{B66CBD9F-3847-4F94-947B-4E37615F6C6F}" srcOrd="1" destOrd="0" parTransId="{CDEA28F5-D712-4B76-9722-45ACE0E830BB}" sibTransId="{9DE616F9-4395-4764-8151-95D03CB800FC}"/>
    <dgm:cxn modelId="{B3B7149A-44CC-4BD1-A7D1-1A72932DF1B9}" type="presOf" srcId="{953AF9C3-388A-44E6-9B2F-F19125155B81}" destId="{A7CDFD85-7046-469F-8D98-9D1079D6E60A}" srcOrd="0" destOrd="0" presId="urn:microsoft.com/office/officeart/2005/8/layout/default"/>
    <dgm:cxn modelId="{548094A1-24DC-4260-B012-C2FD6E6BEF48}" type="presOf" srcId="{89A4117D-63D3-46E2-AD9E-5AD00291091E}" destId="{DB503936-1426-4993-9578-DAB52F11417C}" srcOrd="0" destOrd="0" presId="urn:microsoft.com/office/officeart/2005/8/layout/default"/>
    <dgm:cxn modelId="{06F1FCC1-1FF2-45DD-AF94-3BE595F5CFF5}" srcId="{CC5A8BF7-8A52-4284-BFC1-CD6973592D90}" destId="{89A4117D-63D3-46E2-AD9E-5AD00291091E}" srcOrd="2" destOrd="0" parTransId="{CEA00BF0-28A9-4E63-B341-BEDB8A7A34AE}" sibTransId="{14B2E876-7E80-4B58-AC0E-330EFA356497}"/>
    <dgm:cxn modelId="{B05274D1-9AFF-489D-A09A-74F375B6CCE4}" srcId="{CC5A8BF7-8A52-4284-BFC1-CD6973592D90}" destId="{7B279DDC-A9F7-453E-80C8-C82990132C8E}" srcOrd="5" destOrd="0" parTransId="{74D05A6A-A548-46F2-9951-459FE6F2FC99}" sibTransId="{71108999-3DCA-494C-A104-58043C386691}"/>
    <dgm:cxn modelId="{15511EDC-8FBD-41ED-96D9-FE957A854DC3}" type="presOf" srcId="{CC5A8BF7-8A52-4284-BFC1-CD6973592D90}" destId="{3819F9F3-6A3B-4331-8C5F-DE7BD122CB34}" srcOrd="0" destOrd="0" presId="urn:microsoft.com/office/officeart/2005/8/layout/default"/>
    <dgm:cxn modelId="{77ABDD43-C8A6-4E1B-8205-0151A26A7B74}" type="presParOf" srcId="{3819F9F3-6A3B-4331-8C5F-DE7BD122CB34}" destId="{5065E8F4-064E-4B55-9227-1B89EE97B562}" srcOrd="0" destOrd="0" presId="urn:microsoft.com/office/officeart/2005/8/layout/default"/>
    <dgm:cxn modelId="{2DD2BD4C-DEC5-434B-BD18-B51D16A3B6A4}" type="presParOf" srcId="{3819F9F3-6A3B-4331-8C5F-DE7BD122CB34}" destId="{14C6C7C1-0173-4025-9D46-10D3F158BDD5}" srcOrd="1" destOrd="0" presId="urn:microsoft.com/office/officeart/2005/8/layout/default"/>
    <dgm:cxn modelId="{F1991F80-0D45-451A-9907-FB04A75452F9}" type="presParOf" srcId="{3819F9F3-6A3B-4331-8C5F-DE7BD122CB34}" destId="{7DB882E0-0885-457D-AE3D-ED658BCC759E}" srcOrd="2" destOrd="0" presId="urn:microsoft.com/office/officeart/2005/8/layout/default"/>
    <dgm:cxn modelId="{B73B51AA-FB18-4F08-9979-4C2BEEFAFB4E}" type="presParOf" srcId="{3819F9F3-6A3B-4331-8C5F-DE7BD122CB34}" destId="{E69E0CBB-BD41-4F61-BCC3-9720D714DF37}" srcOrd="3" destOrd="0" presId="urn:microsoft.com/office/officeart/2005/8/layout/default"/>
    <dgm:cxn modelId="{B4B06256-8E98-4369-80E0-F396B47B154B}" type="presParOf" srcId="{3819F9F3-6A3B-4331-8C5F-DE7BD122CB34}" destId="{DB503936-1426-4993-9578-DAB52F11417C}" srcOrd="4" destOrd="0" presId="urn:microsoft.com/office/officeart/2005/8/layout/default"/>
    <dgm:cxn modelId="{248A4810-3891-45D4-9A6B-F6ECF339E16B}" type="presParOf" srcId="{3819F9F3-6A3B-4331-8C5F-DE7BD122CB34}" destId="{8699CBD3-8B98-4D10-92BD-B8E541CB6259}" srcOrd="5" destOrd="0" presId="urn:microsoft.com/office/officeart/2005/8/layout/default"/>
    <dgm:cxn modelId="{67A87E7E-F71C-4245-AD37-70581AE0607A}" type="presParOf" srcId="{3819F9F3-6A3B-4331-8C5F-DE7BD122CB34}" destId="{4015C9CC-8873-4AE6-BC93-356762D1A45C}" srcOrd="6" destOrd="0" presId="urn:microsoft.com/office/officeart/2005/8/layout/default"/>
    <dgm:cxn modelId="{69873754-6804-40D1-BE63-18DF4ECAB333}" type="presParOf" srcId="{3819F9F3-6A3B-4331-8C5F-DE7BD122CB34}" destId="{7BEBB816-5163-496B-9AAA-3009B76A6AA0}" srcOrd="7" destOrd="0" presId="urn:microsoft.com/office/officeart/2005/8/layout/default"/>
    <dgm:cxn modelId="{6BDD123F-87B1-4E8E-B07D-105C54A44810}" type="presParOf" srcId="{3819F9F3-6A3B-4331-8C5F-DE7BD122CB34}" destId="{A7CDFD85-7046-469F-8D98-9D1079D6E60A}" srcOrd="8" destOrd="0" presId="urn:microsoft.com/office/officeart/2005/8/layout/default"/>
    <dgm:cxn modelId="{72A96DEF-5714-4C8B-BDDF-D3D0A8CB9497}" type="presParOf" srcId="{3819F9F3-6A3B-4331-8C5F-DE7BD122CB34}" destId="{A67C4661-155B-436D-8ADD-B88ED65CAA95}" srcOrd="9" destOrd="0" presId="urn:microsoft.com/office/officeart/2005/8/layout/default"/>
    <dgm:cxn modelId="{08BCD851-C90E-4802-83B1-8C750B1293F7}" type="presParOf" srcId="{3819F9F3-6A3B-4331-8C5F-DE7BD122CB34}" destId="{14773C92-CE6A-44A2-97FA-F436060914B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A142B8-3126-4507-9D26-2D39AFA687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AF9D665-0CC2-449F-B3ED-71FF0E296BDE}">
      <dgm:prSet/>
      <dgm:spPr/>
      <dgm:t>
        <a:bodyPr/>
        <a:lstStyle/>
        <a:p>
          <a:r>
            <a:rPr lang="en-GB"/>
            <a:t>The Myer-Briggs Type Indicator is designed to indicate a person’s preferences in how they </a:t>
          </a:r>
          <a:r>
            <a:rPr lang="en-GB" b="1"/>
            <a:t>perceive</a:t>
          </a:r>
          <a:r>
            <a:rPr lang="en-GB"/>
            <a:t> </a:t>
          </a:r>
          <a:r>
            <a:rPr lang="en-GB" b="1"/>
            <a:t>the world </a:t>
          </a:r>
          <a:r>
            <a:rPr lang="en-GB"/>
            <a:t>and </a:t>
          </a:r>
          <a:r>
            <a:rPr lang="en-GB" b="1"/>
            <a:t>make decisions</a:t>
          </a:r>
          <a:endParaRPr lang="en-US"/>
        </a:p>
      </dgm:t>
    </dgm:pt>
    <dgm:pt modelId="{F416BA5B-2389-45D1-BC19-02951DE69AF3}" type="parTrans" cxnId="{08C63A2E-D4D1-4A2C-B3FE-773355F5C350}">
      <dgm:prSet/>
      <dgm:spPr/>
      <dgm:t>
        <a:bodyPr/>
        <a:lstStyle/>
        <a:p>
          <a:endParaRPr lang="en-US"/>
        </a:p>
      </dgm:t>
    </dgm:pt>
    <dgm:pt modelId="{A81C1B29-BDC3-451D-9E51-F04ABC12D2F7}" type="sibTrans" cxnId="{08C63A2E-D4D1-4A2C-B3FE-773355F5C350}">
      <dgm:prSet/>
      <dgm:spPr/>
      <dgm:t>
        <a:bodyPr/>
        <a:lstStyle/>
        <a:p>
          <a:endParaRPr lang="en-US"/>
        </a:p>
      </dgm:t>
    </dgm:pt>
    <dgm:pt modelId="{30ADAE2A-1355-437F-BAF7-39DC2B6732EB}">
      <dgm:prSet/>
      <dgm:spPr/>
      <dgm:t>
        <a:bodyPr/>
        <a:lstStyle/>
        <a:p>
          <a:r>
            <a:rPr lang="en-GB"/>
            <a:t>It can help to identify your </a:t>
          </a:r>
          <a:r>
            <a:rPr lang="en-GB" b="1"/>
            <a:t>strengths</a:t>
          </a:r>
          <a:r>
            <a:rPr lang="en-GB"/>
            <a:t> and </a:t>
          </a:r>
          <a:r>
            <a:rPr lang="en-GB" b="1"/>
            <a:t>traits</a:t>
          </a:r>
          <a:r>
            <a:rPr lang="en-GB"/>
            <a:t>, which can help you to know how you can </a:t>
          </a:r>
          <a:r>
            <a:rPr lang="en-GB" b="1"/>
            <a:t>contribute best</a:t>
          </a:r>
          <a:r>
            <a:rPr lang="en-GB"/>
            <a:t> to a team</a:t>
          </a:r>
          <a:endParaRPr lang="en-US"/>
        </a:p>
      </dgm:t>
    </dgm:pt>
    <dgm:pt modelId="{33484562-DEF2-45C9-8A98-F523A1036FBD}" type="parTrans" cxnId="{40BF2ED2-D752-406D-A1E4-8C0FE0A6BB66}">
      <dgm:prSet/>
      <dgm:spPr/>
      <dgm:t>
        <a:bodyPr/>
        <a:lstStyle/>
        <a:p>
          <a:endParaRPr lang="en-US"/>
        </a:p>
      </dgm:t>
    </dgm:pt>
    <dgm:pt modelId="{13F90C24-31C2-4B47-AF72-F112A0D095D5}" type="sibTrans" cxnId="{40BF2ED2-D752-406D-A1E4-8C0FE0A6BB66}">
      <dgm:prSet/>
      <dgm:spPr/>
      <dgm:t>
        <a:bodyPr/>
        <a:lstStyle/>
        <a:p>
          <a:endParaRPr lang="en-US"/>
        </a:p>
      </dgm:t>
    </dgm:pt>
    <dgm:pt modelId="{D5665C2F-CA6A-4ED9-897F-2A093A041C1C}">
      <dgm:prSet/>
      <dgm:spPr/>
      <dgm:t>
        <a:bodyPr/>
        <a:lstStyle/>
        <a:p>
          <a:r>
            <a:rPr lang="en-GB"/>
            <a:t>The underlying assumption is that we all have </a:t>
          </a:r>
          <a:r>
            <a:rPr lang="en-GB" b="1"/>
            <a:t>specific preferences</a:t>
          </a:r>
          <a:r>
            <a:rPr lang="en-GB"/>
            <a:t> in the way that we </a:t>
          </a:r>
          <a:r>
            <a:rPr lang="en-GB" b="1"/>
            <a:t>interpret our experiences</a:t>
          </a:r>
          <a:r>
            <a:rPr lang="en-GB"/>
            <a:t>, and that these preferences underlie our </a:t>
          </a:r>
          <a:r>
            <a:rPr lang="en-GB" b="1"/>
            <a:t>interests, needs, values</a:t>
          </a:r>
          <a:r>
            <a:rPr lang="en-GB"/>
            <a:t> and </a:t>
          </a:r>
          <a:r>
            <a:rPr lang="en-GB" b="1"/>
            <a:t>motivations</a:t>
          </a:r>
          <a:endParaRPr lang="en-US"/>
        </a:p>
      </dgm:t>
    </dgm:pt>
    <dgm:pt modelId="{A6CB7404-2B92-457D-9143-4AB2348A02D9}" type="parTrans" cxnId="{4AE52844-B023-4E08-9F16-A986D3D68CFB}">
      <dgm:prSet/>
      <dgm:spPr/>
      <dgm:t>
        <a:bodyPr/>
        <a:lstStyle/>
        <a:p>
          <a:endParaRPr lang="en-US"/>
        </a:p>
      </dgm:t>
    </dgm:pt>
    <dgm:pt modelId="{BDE5075E-7C1A-47BB-93F7-28C5B81A0DDA}" type="sibTrans" cxnId="{4AE52844-B023-4E08-9F16-A986D3D68CFB}">
      <dgm:prSet/>
      <dgm:spPr/>
      <dgm:t>
        <a:bodyPr/>
        <a:lstStyle/>
        <a:p>
          <a:endParaRPr lang="en-US"/>
        </a:p>
      </dgm:t>
    </dgm:pt>
    <dgm:pt modelId="{83A4EBC2-FEF8-4F49-8C0E-C405A2433C67}" type="pres">
      <dgm:prSet presAssocID="{06A142B8-3126-4507-9D26-2D39AFA68763}" presName="root" presStyleCnt="0">
        <dgm:presLayoutVars>
          <dgm:dir/>
          <dgm:resizeHandles val="exact"/>
        </dgm:presLayoutVars>
      </dgm:prSet>
      <dgm:spPr/>
    </dgm:pt>
    <dgm:pt modelId="{FFB1AFB2-1ACD-4803-912A-246194CC1947}" type="pres">
      <dgm:prSet presAssocID="{5AF9D665-0CC2-449F-B3ED-71FF0E296BDE}" presName="compNode" presStyleCnt="0"/>
      <dgm:spPr/>
    </dgm:pt>
    <dgm:pt modelId="{17AD7C1B-9DD9-4DA8-BC1E-55D4AF2909AD}" type="pres">
      <dgm:prSet presAssocID="{5AF9D665-0CC2-449F-B3ED-71FF0E296BDE}" presName="bgRect" presStyleLbl="bgShp" presStyleIdx="0" presStyleCnt="3"/>
      <dgm:spPr/>
    </dgm:pt>
    <dgm:pt modelId="{7A57BC73-9A9C-46FE-86AA-E24621DBF8B2}" type="pres">
      <dgm:prSet presAssocID="{5AF9D665-0CC2-449F-B3ED-71FF0E296B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943D2F4-8958-4907-8BBB-A9C694133CAD}" type="pres">
      <dgm:prSet presAssocID="{5AF9D665-0CC2-449F-B3ED-71FF0E296BDE}" presName="spaceRect" presStyleCnt="0"/>
      <dgm:spPr/>
    </dgm:pt>
    <dgm:pt modelId="{39B1BDA4-742C-4509-A29F-59B3F8A47B0B}" type="pres">
      <dgm:prSet presAssocID="{5AF9D665-0CC2-449F-B3ED-71FF0E296BDE}" presName="parTx" presStyleLbl="revTx" presStyleIdx="0" presStyleCnt="3">
        <dgm:presLayoutVars>
          <dgm:chMax val="0"/>
          <dgm:chPref val="0"/>
        </dgm:presLayoutVars>
      </dgm:prSet>
      <dgm:spPr/>
    </dgm:pt>
    <dgm:pt modelId="{0FD18279-0E7C-4851-8CE0-48F4C80ACB09}" type="pres">
      <dgm:prSet presAssocID="{A81C1B29-BDC3-451D-9E51-F04ABC12D2F7}" presName="sibTrans" presStyleCnt="0"/>
      <dgm:spPr/>
    </dgm:pt>
    <dgm:pt modelId="{F581647C-DD58-413D-8010-41AE019420A7}" type="pres">
      <dgm:prSet presAssocID="{30ADAE2A-1355-437F-BAF7-39DC2B6732EB}" presName="compNode" presStyleCnt="0"/>
      <dgm:spPr/>
    </dgm:pt>
    <dgm:pt modelId="{86B5454D-4A6D-4F8E-9A56-35D606C51F55}" type="pres">
      <dgm:prSet presAssocID="{30ADAE2A-1355-437F-BAF7-39DC2B6732EB}" presName="bgRect" presStyleLbl="bgShp" presStyleIdx="1" presStyleCnt="3"/>
      <dgm:spPr/>
    </dgm:pt>
    <dgm:pt modelId="{2B41D806-2581-4B7F-ACA9-0102FFF91810}" type="pres">
      <dgm:prSet presAssocID="{30ADAE2A-1355-437F-BAF7-39DC2B6732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D55415C2-0870-4AE9-A5F0-7F8731E7FEA1}" type="pres">
      <dgm:prSet presAssocID="{30ADAE2A-1355-437F-BAF7-39DC2B6732EB}" presName="spaceRect" presStyleCnt="0"/>
      <dgm:spPr/>
    </dgm:pt>
    <dgm:pt modelId="{EE9C8F59-D5C3-49A5-A48B-88DF64F0ECEE}" type="pres">
      <dgm:prSet presAssocID="{30ADAE2A-1355-437F-BAF7-39DC2B6732EB}" presName="parTx" presStyleLbl="revTx" presStyleIdx="1" presStyleCnt="3">
        <dgm:presLayoutVars>
          <dgm:chMax val="0"/>
          <dgm:chPref val="0"/>
        </dgm:presLayoutVars>
      </dgm:prSet>
      <dgm:spPr/>
    </dgm:pt>
    <dgm:pt modelId="{DBCE6725-0962-413F-88D4-FBF5531AAD06}" type="pres">
      <dgm:prSet presAssocID="{13F90C24-31C2-4B47-AF72-F112A0D095D5}" presName="sibTrans" presStyleCnt="0"/>
      <dgm:spPr/>
    </dgm:pt>
    <dgm:pt modelId="{7EEC8FA0-27E9-440E-AA26-A58D5BE6D225}" type="pres">
      <dgm:prSet presAssocID="{D5665C2F-CA6A-4ED9-897F-2A093A041C1C}" presName="compNode" presStyleCnt="0"/>
      <dgm:spPr/>
    </dgm:pt>
    <dgm:pt modelId="{70A20CBF-D99E-4430-A2B2-5970082C1A58}" type="pres">
      <dgm:prSet presAssocID="{D5665C2F-CA6A-4ED9-897F-2A093A041C1C}" presName="bgRect" presStyleLbl="bgShp" presStyleIdx="2" presStyleCnt="3"/>
      <dgm:spPr/>
    </dgm:pt>
    <dgm:pt modelId="{51E6B1FC-939E-495B-A0C6-73EE1FF836D7}" type="pres">
      <dgm:prSet presAssocID="{D5665C2F-CA6A-4ED9-897F-2A093A041C1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BDAED90-28FD-4B4F-8026-2862F6767A47}" type="pres">
      <dgm:prSet presAssocID="{D5665C2F-CA6A-4ED9-897F-2A093A041C1C}" presName="spaceRect" presStyleCnt="0"/>
      <dgm:spPr/>
    </dgm:pt>
    <dgm:pt modelId="{168444D7-2CAC-47FC-BCC5-B2215658A2B6}" type="pres">
      <dgm:prSet presAssocID="{D5665C2F-CA6A-4ED9-897F-2A093A041C1C}" presName="parTx" presStyleLbl="revTx" presStyleIdx="2" presStyleCnt="3">
        <dgm:presLayoutVars>
          <dgm:chMax val="0"/>
          <dgm:chPref val="0"/>
        </dgm:presLayoutVars>
      </dgm:prSet>
      <dgm:spPr/>
    </dgm:pt>
  </dgm:ptLst>
  <dgm:cxnLst>
    <dgm:cxn modelId="{08C63A2E-D4D1-4A2C-B3FE-773355F5C350}" srcId="{06A142B8-3126-4507-9D26-2D39AFA68763}" destId="{5AF9D665-0CC2-449F-B3ED-71FF0E296BDE}" srcOrd="0" destOrd="0" parTransId="{F416BA5B-2389-45D1-BC19-02951DE69AF3}" sibTransId="{A81C1B29-BDC3-451D-9E51-F04ABC12D2F7}"/>
    <dgm:cxn modelId="{9E30FB2F-E5F1-4E17-A07B-9B71747094E7}" type="presOf" srcId="{06A142B8-3126-4507-9D26-2D39AFA68763}" destId="{83A4EBC2-FEF8-4F49-8C0E-C405A2433C67}" srcOrd="0" destOrd="0" presId="urn:microsoft.com/office/officeart/2018/2/layout/IconVerticalSolidList"/>
    <dgm:cxn modelId="{4AE52844-B023-4E08-9F16-A986D3D68CFB}" srcId="{06A142B8-3126-4507-9D26-2D39AFA68763}" destId="{D5665C2F-CA6A-4ED9-897F-2A093A041C1C}" srcOrd="2" destOrd="0" parTransId="{A6CB7404-2B92-457D-9143-4AB2348A02D9}" sibTransId="{BDE5075E-7C1A-47BB-93F7-28C5B81A0DDA}"/>
    <dgm:cxn modelId="{D93E5093-F456-4880-A09B-C18B90AF2140}" type="presOf" srcId="{30ADAE2A-1355-437F-BAF7-39DC2B6732EB}" destId="{EE9C8F59-D5C3-49A5-A48B-88DF64F0ECEE}" srcOrd="0" destOrd="0" presId="urn:microsoft.com/office/officeart/2018/2/layout/IconVerticalSolidList"/>
    <dgm:cxn modelId="{C136C7C8-1623-4D1B-9293-3A1435CB952B}" type="presOf" srcId="{D5665C2F-CA6A-4ED9-897F-2A093A041C1C}" destId="{168444D7-2CAC-47FC-BCC5-B2215658A2B6}" srcOrd="0" destOrd="0" presId="urn:microsoft.com/office/officeart/2018/2/layout/IconVerticalSolidList"/>
    <dgm:cxn modelId="{40BF2ED2-D752-406D-A1E4-8C0FE0A6BB66}" srcId="{06A142B8-3126-4507-9D26-2D39AFA68763}" destId="{30ADAE2A-1355-437F-BAF7-39DC2B6732EB}" srcOrd="1" destOrd="0" parTransId="{33484562-DEF2-45C9-8A98-F523A1036FBD}" sibTransId="{13F90C24-31C2-4B47-AF72-F112A0D095D5}"/>
    <dgm:cxn modelId="{0BFD62E6-7F73-4D9E-AEB2-3EFB73F513A1}" type="presOf" srcId="{5AF9D665-0CC2-449F-B3ED-71FF0E296BDE}" destId="{39B1BDA4-742C-4509-A29F-59B3F8A47B0B}" srcOrd="0" destOrd="0" presId="urn:microsoft.com/office/officeart/2018/2/layout/IconVerticalSolidList"/>
    <dgm:cxn modelId="{F480872E-A33F-4A1D-A152-5E317994DA40}" type="presParOf" srcId="{83A4EBC2-FEF8-4F49-8C0E-C405A2433C67}" destId="{FFB1AFB2-1ACD-4803-912A-246194CC1947}" srcOrd="0" destOrd="0" presId="urn:microsoft.com/office/officeart/2018/2/layout/IconVerticalSolidList"/>
    <dgm:cxn modelId="{87B4CF24-D87E-42B7-B0B9-9E4879A27D12}" type="presParOf" srcId="{FFB1AFB2-1ACD-4803-912A-246194CC1947}" destId="{17AD7C1B-9DD9-4DA8-BC1E-55D4AF2909AD}" srcOrd="0" destOrd="0" presId="urn:microsoft.com/office/officeart/2018/2/layout/IconVerticalSolidList"/>
    <dgm:cxn modelId="{4871F4B5-A852-4C1E-AA7F-25D39BEA67F5}" type="presParOf" srcId="{FFB1AFB2-1ACD-4803-912A-246194CC1947}" destId="{7A57BC73-9A9C-46FE-86AA-E24621DBF8B2}" srcOrd="1" destOrd="0" presId="urn:microsoft.com/office/officeart/2018/2/layout/IconVerticalSolidList"/>
    <dgm:cxn modelId="{4AE54E2D-925A-49AD-84E0-058AD3582E41}" type="presParOf" srcId="{FFB1AFB2-1ACD-4803-912A-246194CC1947}" destId="{6943D2F4-8958-4907-8BBB-A9C694133CAD}" srcOrd="2" destOrd="0" presId="urn:microsoft.com/office/officeart/2018/2/layout/IconVerticalSolidList"/>
    <dgm:cxn modelId="{4053C27C-11AC-41AF-A7E0-D8189947C788}" type="presParOf" srcId="{FFB1AFB2-1ACD-4803-912A-246194CC1947}" destId="{39B1BDA4-742C-4509-A29F-59B3F8A47B0B}" srcOrd="3" destOrd="0" presId="urn:microsoft.com/office/officeart/2018/2/layout/IconVerticalSolidList"/>
    <dgm:cxn modelId="{32A70E3B-F7A4-4900-8155-13B09276544A}" type="presParOf" srcId="{83A4EBC2-FEF8-4F49-8C0E-C405A2433C67}" destId="{0FD18279-0E7C-4851-8CE0-48F4C80ACB09}" srcOrd="1" destOrd="0" presId="urn:microsoft.com/office/officeart/2018/2/layout/IconVerticalSolidList"/>
    <dgm:cxn modelId="{B2E255A6-FBD2-41AD-B8C8-3CF98896CFC1}" type="presParOf" srcId="{83A4EBC2-FEF8-4F49-8C0E-C405A2433C67}" destId="{F581647C-DD58-413D-8010-41AE019420A7}" srcOrd="2" destOrd="0" presId="urn:microsoft.com/office/officeart/2018/2/layout/IconVerticalSolidList"/>
    <dgm:cxn modelId="{E2274695-98C2-4FA3-8FC0-5828C86607DF}" type="presParOf" srcId="{F581647C-DD58-413D-8010-41AE019420A7}" destId="{86B5454D-4A6D-4F8E-9A56-35D606C51F55}" srcOrd="0" destOrd="0" presId="urn:microsoft.com/office/officeart/2018/2/layout/IconVerticalSolidList"/>
    <dgm:cxn modelId="{B44BFFA8-44F7-4FDD-B456-8F67747EE0B9}" type="presParOf" srcId="{F581647C-DD58-413D-8010-41AE019420A7}" destId="{2B41D806-2581-4B7F-ACA9-0102FFF91810}" srcOrd="1" destOrd="0" presId="urn:microsoft.com/office/officeart/2018/2/layout/IconVerticalSolidList"/>
    <dgm:cxn modelId="{7CE9F0EB-52F1-486A-A878-A105C2B82DC6}" type="presParOf" srcId="{F581647C-DD58-413D-8010-41AE019420A7}" destId="{D55415C2-0870-4AE9-A5F0-7F8731E7FEA1}" srcOrd="2" destOrd="0" presId="urn:microsoft.com/office/officeart/2018/2/layout/IconVerticalSolidList"/>
    <dgm:cxn modelId="{3F7C1EDE-EBB2-4249-9128-FC7EB10C97B5}" type="presParOf" srcId="{F581647C-DD58-413D-8010-41AE019420A7}" destId="{EE9C8F59-D5C3-49A5-A48B-88DF64F0ECEE}" srcOrd="3" destOrd="0" presId="urn:microsoft.com/office/officeart/2018/2/layout/IconVerticalSolidList"/>
    <dgm:cxn modelId="{0EFCE701-5E8C-469B-9CBB-32CDAF8BB87D}" type="presParOf" srcId="{83A4EBC2-FEF8-4F49-8C0E-C405A2433C67}" destId="{DBCE6725-0962-413F-88D4-FBF5531AAD06}" srcOrd="3" destOrd="0" presId="urn:microsoft.com/office/officeart/2018/2/layout/IconVerticalSolidList"/>
    <dgm:cxn modelId="{48D91E42-E19E-45D0-9EEB-C33E7013BFB5}" type="presParOf" srcId="{83A4EBC2-FEF8-4F49-8C0E-C405A2433C67}" destId="{7EEC8FA0-27E9-440E-AA26-A58D5BE6D225}" srcOrd="4" destOrd="0" presId="urn:microsoft.com/office/officeart/2018/2/layout/IconVerticalSolidList"/>
    <dgm:cxn modelId="{95C23404-0F50-4EA5-AC6F-199322C0480C}" type="presParOf" srcId="{7EEC8FA0-27E9-440E-AA26-A58D5BE6D225}" destId="{70A20CBF-D99E-4430-A2B2-5970082C1A58}" srcOrd="0" destOrd="0" presId="urn:microsoft.com/office/officeart/2018/2/layout/IconVerticalSolidList"/>
    <dgm:cxn modelId="{0A1CB0A2-1F22-4744-AC7B-BFEA9221687E}" type="presParOf" srcId="{7EEC8FA0-27E9-440E-AA26-A58D5BE6D225}" destId="{51E6B1FC-939E-495B-A0C6-73EE1FF836D7}" srcOrd="1" destOrd="0" presId="urn:microsoft.com/office/officeart/2018/2/layout/IconVerticalSolidList"/>
    <dgm:cxn modelId="{F7F82E1E-9FA3-452B-AD8A-1D6FE28987CC}" type="presParOf" srcId="{7EEC8FA0-27E9-440E-AA26-A58D5BE6D225}" destId="{CBDAED90-28FD-4B4F-8026-2862F6767A47}" srcOrd="2" destOrd="0" presId="urn:microsoft.com/office/officeart/2018/2/layout/IconVerticalSolidList"/>
    <dgm:cxn modelId="{E6A5E9B7-70CA-4C7D-A461-EAE996CBCC3B}" type="presParOf" srcId="{7EEC8FA0-27E9-440E-AA26-A58D5BE6D225}" destId="{168444D7-2CAC-47FC-BCC5-B2215658A2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8956B-9027-4E78-A866-E9AB24698D39}">
      <dsp:nvSpPr>
        <dsp:cNvPr id="0" name=""/>
        <dsp:cNvSpPr/>
      </dsp:nvSpPr>
      <dsp:spPr>
        <a:xfrm>
          <a:off x="2357437" y="0"/>
          <a:ext cx="3881437" cy="3881437"/>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F738EB-7432-4D71-AAF1-6964FBEFEC03}">
      <dsp:nvSpPr>
        <dsp:cNvPr id="0" name=""/>
        <dsp:cNvSpPr/>
      </dsp:nvSpPr>
      <dsp:spPr>
        <a:xfrm>
          <a:off x="2726174" y="368736"/>
          <a:ext cx="1513760" cy="151376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Job Targeting: Applying for roles that match your strengths</a:t>
          </a:r>
          <a:endParaRPr lang="en-US" sz="1500" kern="1200" dirty="0"/>
        </a:p>
      </dsp:txBody>
      <dsp:txXfrm>
        <a:off x="2800070" y="442632"/>
        <a:ext cx="1365968" cy="1365968"/>
      </dsp:txXfrm>
    </dsp:sp>
    <dsp:sp modelId="{80DE7A31-F5AD-4E12-B068-7EFF63A79EBA}">
      <dsp:nvSpPr>
        <dsp:cNvPr id="0" name=""/>
        <dsp:cNvSpPr/>
      </dsp:nvSpPr>
      <dsp:spPr>
        <a:xfrm>
          <a:off x="4356377" y="368736"/>
          <a:ext cx="1513760" cy="1513760"/>
        </a:xfrm>
        <a:prstGeom prst="roundRect">
          <a:avLst/>
        </a:prstGeom>
        <a:solidFill>
          <a:schemeClr val="accent5">
            <a:hueOff val="-612379"/>
            <a:satOff val="90"/>
            <a:lumOff val="-21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Performance: At job interviews and day-to-day working</a:t>
          </a:r>
          <a:endParaRPr lang="en-US" sz="1500" kern="1200" dirty="0"/>
        </a:p>
      </dsp:txBody>
      <dsp:txXfrm>
        <a:off x="4430273" y="442632"/>
        <a:ext cx="1365968" cy="1365968"/>
      </dsp:txXfrm>
    </dsp:sp>
    <dsp:sp modelId="{EEEBAF2C-5F57-4F05-9B28-B8EC1D4323C0}">
      <dsp:nvSpPr>
        <dsp:cNvPr id="0" name=""/>
        <dsp:cNvSpPr/>
      </dsp:nvSpPr>
      <dsp:spPr>
        <a:xfrm>
          <a:off x="2726174" y="1998940"/>
          <a:ext cx="1513760" cy="1513760"/>
        </a:xfrm>
        <a:prstGeom prst="roundRect">
          <a:avLst/>
        </a:prstGeom>
        <a:solidFill>
          <a:schemeClr val="accent5">
            <a:hueOff val="-1224758"/>
            <a:satOff val="180"/>
            <a:lumOff val="-4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Increased job satisfaction</a:t>
          </a:r>
          <a:endParaRPr lang="en-US" sz="1500" kern="1200"/>
        </a:p>
      </dsp:txBody>
      <dsp:txXfrm>
        <a:off x="2800070" y="2072836"/>
        <a:ext cx="1365968" cy="1365968"/>
      </dsp:txXfrm>
    </dsp:sp>
    <dsp:sp modelId="{150A935D-5BB6-4E08-BAF6-D7B9B268A193}">
      <dsp:nvSpPr>
        <dsp:cNvPr id="0" name=""/>
        <dsp:cNvSpPr/>
      </dsp:nvSpPr>
      <dsp:spPr>
        <a:xfrm>
          <a:off x="4356377" y="1998940"/>
          <a:ext cx="1513760" cy="1513760"/>
        </a:xfrm>
        <a:prstGeom prst="roundRect">
          <a:avLst/>
        </a:prstGeom>
        <a:solidFill>
          <a:schemeClr val="accent5">
            <a:hueOff val="-1837137"/>
            <a:satOff val="270"/>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Enhance individual and team performance</a:t>
          </a:r>
          <a:endParaRPr lang="en-US" sz="1500" kern="1200"/>
        </a:p>
      </dsp:txBody>
      <dsp:txXfrm>
        <a:off x="4430273" y="2072836"/>
        <a:ext cx="1365968" cy="1365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65E8F4-064E-4B55-9227-1B89EE97B562}">
      <dsp:nvSpPr>
        <dsp:cNvPr id="0" name=""/>
        <dsp:cNvSpPr/>
      </dsp:nvSpPr>
      <dsp:spPr>
        <a:xfrm>
          <a:off x="0" y="194592"/>
          <a:ext cx="2686347" cy="161180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Each person behaves, contributes and interacts with others in particular ways</a:t>
          </a:r>
          <a:endParaRPr lang="en-US" sz="2100" kern="1200"/>
        </a:p>
      </dsp:txBody>
      <dsp:txXfrm>
        <a:off x="0" y="194592"/>
        <a:ext cx="2686347" cy="1611808"/>
      </dsp:txXfrm>
    </dsp:sp>
    <dsp:sp modelId="{7DB882E0-0885-457D-AE3D-ED658BCC759E}">
      <dsp:nvSpPr>
        <dsp:cNvPr id="0" name=""/>
        <dsp:cNvSpPr/>
      </dsp:nvSpPr>
      <dsp:spPr>
        <a:xfrm>
          <a:off x="2954982" y="194592"/>
          <a:ext cx="2686347" cy="1611808"/>
        </a:xfrm>
        <a:prstGeom prst="rect">
          <a:avLst/>
        </a:prstGeom>
        <a:solidFill>
          <a:schemeClr val="accent2">
            <a:hueOff val="-167625"/>
            <a:satOff val="-1932"/>
            <a:lumOff val="43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Each person performs well in a certain “Team Role”</a:t>
          </a:r>
          <a:endParaRPr lang="en-US" sz="2100" kern="1200"/>
        </a:p>
      </dsp:txBody>
      <dsp:txXfrm>
        <a:off x="2954982" y="194592"/>
        <a:ext cx="2686347" cy="1611808"/>
      </dsp:txXfrm>
    </dsp:sp>
    <dsp:sp modelId="{DB503936-1426-4993-9578-DAB52F11417C}">
      <dsp:nvSpPr>
        <dsp:cNvPr id="0" name=""/>
        <dsp:cNvSpPr/>
      </dsp:nvSpPr>
      <dsp:spPr>
        <a:xfrm>
          <a:off x="5909964" y="194592"/>
          <a:ext cx="2686347" cy="1611808"/>
        </a:xfrm>
        <a:prstGeom prst="rect">
          <a:avLst/>
        </a:prstGeom>
        <a:solidFill>
          <a:schemeClr val="accent2">
            <a:hueOff val="-335249"/>
            <a:satOff val="-3863"/>
            <a:lumOff val="8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There are 9 team roles, split into 3 groups</a:t>
          </a:r>
          <a:endParaRPr lang="en-US" sz="2100" kern="1200"/>
        </a:p>
      </dsp:txBody>
      <dsp:txXfrm>
        <a:off x="5909964" y="194592"/>
        <a:ext cx="2686347" cy="1611808"/>
      </dsp:txXfrm>
    </dsp:sp>
    <dsp:sp modelId="{4015C9CC-8873-4AE6-BC93-356762D1A45C}">
      <dsp:nvSpPr>
        <dsp:cNvPr id="0" name=""/>
        <dsp:cNvSpPr/>
      </dsp:nvSpPr>
      <dsp:spPr>
        <a:xfrm>
          <a:off x="0" y="2075035"/>
          <a:ext cx="2686347" cy="1611808"/>
        </a:xfrm>
        <a:prstGeom prst="rect">
          <a:avLst/>
        </a:prstGeom>
        <a:solidFill>
          <a:schemeClr val="accent2">
            <a:hueOff val="-502874"/>
            <a:satOff val="-5795"/>
            <a:lumOff val="12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Each “Team Role” is associated with typical behaviours, strengths and weaknesses</a:t>
          </a:r>
          <a:endParaRPr lang="en-US" sz="2100" kern="1200"/>
        </a:p>
      </dsp:txBody>
      <dsp:txXfrm>
        <a:off x="0" y="2075035"/>
        <a:ext cx="2686347" cy="1611808"/>
      </dsp:txXfrm>
    </dsp:sp>
    <dsp:sp modelId="{A7CDFD85-7046-469F-8D98-9D1079D6E60A}">
      <dsp:nvSpPr>
        <dsp:cNvPr id="0" name=""/>
        <dsp:cNvSpPr/>
      </dsp:nvSpPr>
      <dsp:spPr>
        <a:xfrm>
          <a:off x="2954982" y="2075035"/>
          <a:ext cx="2686347" cy="1611808"/>
        </a:xfrm>
        <a:prstGeom prst="rect">
          <a:avLst/>
        </a:prstGeom>
        <a:solidFill>
          <a:schemeClr val="accent2">
            <a:hueOff val="-670499"/>
            <a:satOff val="-7726"/>
            <a:lumOff val="17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Weaknesses were considered “allowable”, we can’t all be great at everything</a:t>
          </a:r>
          <a:endParaRPr lang="en-US" sz="2100" kern="1200"/>
        </a:p>
      </dsp:txBody>
      <dsp:txXfrm>
        <a:off x="2954982" y="2075035"/>
        <a:ext cx="2686347" cy="1611808"/>
      </dsp:txXfrm>
    </dsp:sp>
    <dsp:sp modelId="{14773C92-CE6A-44A2-97FA-F436060914B0}">
      <dsp:nvSpPr>
        <dsp:cNvPr id="0" name=""/>
        <dsp:cNvSpPr/>
      </dsp:nvSpPr>
      <dsp:spPr>
        <a:xfrm>
          <a:off x="5909964" y="2075035"/>
          <a:ext cx="2686347" cy="1611808"/>
        </a:xfrm>
        <a:prstGeom prst="rect">
          <a:avLst/>
        </a:prstGeom>
        <a:solidFill>
          <a:schemeClr val="accent2">
            <a:hueOff val="-838123"/>
            <a:satOff val="-9658"/>
            <a:lumOff val="21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Successful teams were made up of a mixture of Team Roles</a:t>
          </a:r>
          <a:endParaRPr lang="en-US" sz="2100" kern="1200"/>
        </a:p>
      </dsp:txBody>
      <dsp:txXfrm>
        <a:off x="5909964" y="2075035"/>
        <a:ext cx="2686347" cy="1611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D7C1B-9DD9-4DA8-BC1E-55D4AF2909AD}">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7BC73-9A9C-46FE-86AA-E24621DBF8B2}">
      <dsp:nvSpPr>
        <dsp:cNvPr id="0" name=""/>
        <dsp:cNvSpPr/>
      </dsp:nvSpPr>
      <dsp:spPr>
        <a:xfrm>
          <a:off x="353707" y="263587"/>
          <a:ext cx="643104" cy="643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9B1BDA4-742C-4509-A29F-59B3F8A47B0B}">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The Myer-Briggs Type Indicator is designed to indicate a person’s preferences in how they </a:t>
          </a:r>
          <a:r>
            <a:rPr lang="en-GB" sz="2000" b="1" kern="1200"/>
            <a:t>perceive</a:t>
          </a:r>
          <a:r>
            <a:rPr lang="en-GB" sz="2000" kern="1200"/>
            <a:t> </a:t>
          </a:r>
          <a:r>
            <a:rPr lang="en-GB" sz="2000" b="1" kern="1200"/>
            <a:t>the world </a:t>
          </a:r>
          <a:r>
            <a:rPr lang="en-GB" sz="2000" kern="1200"/>
            <a:t>and </a:t>
          </a:r>
          <a:r>
            <a:rPr lang="en-GB" sz="2000" b="1" kern="1200"/>
            <a:t>make decisions</a:t>
          </a:r>
          <a:endParaRPr lang="en-US" sz="2000" kern="1200"/>
        </a:p>
      </dsp:txBody>
      <dsp:txXfrm>
        <a:off x="1350519" y="499"/>
        <a:ext cx="8267613" cy="1169280"/>
      </dsp:txXfrm>
    </dsp:sp>
    <dsp:sp modelId="{86B5454D-4A6D-4F8E-9A56-35D606C51F55}">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41D806-2581-4B7F-ACA9-0102FFF91810}">
      <dsp:nvSpPr>
        <dsp:cNvPr id="0" name=""/>
        <dsp:cNvSpPr/>
      </dsp:nvSpPr>
      <dsp:spPr>
        <a:xfrm>
          <a:off x="353707" y="1725188"/>
          <a:ext cx="643104" cy="643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9C8F59-D5C3-49A5-A48B-88DF64F0ECEE}">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It can help to identify your </a:t>
          </a:r>
          <a:r>
            <a:rPr lang="en-GB" sz="2000" b="1" kern="1200"/>
            <a:t>strengths</a:t>
          </a:r>
          <a:r>
            <a:rPr lang="en-GB" sz="2000" kern="1200"/>
            <a:t> and </a:t>
          </a:r>
          <a:r>
            <a:rPr lang="en-GB" sz="2000" b="1" kern="1200"/>
            <a:t>traits</a:t>
          </a:r>
          <a:r>
            <a:rPr lang="en-GB" sz="2000" kern="1200"/>
            <a:t>, which can help you to know how you can </a:t>
          </a:r>
          <a:r>
            <a:rPr lang="en-GB" sz="2000" b="1" kern="1200"/>
            <a:t>contribute best</a:t>
          </a:r>
          <a:r>
            <a:rPr lang="en-GB" sz="2000" kern="1200"/>
            <a:t> to a team</a:t>
          </a:r>
          <a:endParaRPr lang="en-US" sz="2000" kern="1200"/>
        </a:p>
      </dsp:txBody>
      <dsp:txXfrm>
        <a:off x="1350519" y="1462100"/>
        <a:ext cx="8267613" cy="1169280"/>
      </dsp:txXfrm>
    </dsp:sp>
    <dsp:sp modelId="{70A20CBF-D99E-4430-A2B2-5970082C1A58}">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6B1FC-939E-495B-A0C6-73EE1FF836D7}">
      <dsp:nvSpPr>
        <dsp:cNvPr id="0" name=""/>
        <dsp:cNvSpPr/>
      </dsp:nvSpPr>
      <dsp:spPr>
        <a:xfrm>
          <a:off x="353707" y="3186789"/>
          <a:ext cx="643104" cy="643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8444D7-2CAC-47FC-BCC5-B2215658A2B6}">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889000">
            <a:lnSpc>
              <a:spcPct val="90000"/>
            </a:lnSpc>
            <a:spcBef>
              <a:spcPct val="0"/>
            </a:spcBef>
            <a:spcAft>
              <a:spcPct val="35000"/>
            </a:spcAft>
            <a:buNone/>
          </a:pPr>
          <a:r>
            <a:rPr lang="en-GB" sz="2000" kern="1200"/>
            <a:t>The underlying assumption is that we all have </a:t>
          </a:r>
          <a:r>
            <a:rPr lang="en-GB" sz="2000" b="1" kern="1200"/>
            <a:t>specific preferences</a:t>
          </a:r>
          <a:r>
            <a:rPr lang="en-GB" sz="2000" kern="1200"/>
            <a:t> in the way that we </a:t>
          </a:r>
          <a:r>
            <a:rPr lang="en-GB" sz="2000" b="1" kern="1200"/>
            <a:t>interpret our experiences</a:t>
          </a:r>
          <a:r>
            <a:rPr lang="en-GB" sz="2000" kern="1200"/>
            <a:t>, and that these preferences underlie our </a:t>
          </a:r>
          <a:r>
            <a:rPr lang="en-GB" sz="2000" b="1" kern="1200"/>
            <a:t>interests, needs, values</a:t>
          </a:r>
          <a:r>
            <a:rPr lang="en-GB" sz="2000" kern="1200"/>
            <a:t> and </a:t>
          </a:r>
          <a:r>
            <a:rPr lang="en-GB" sz="2000" b="1" kern="1200"/>
            <a:t>motivations</a:t>
          </a:r>
          <a:endParaRPr lang="en-US" sz="2000" kern="1200"/>
        </a:p>
      </dsp:txBody>
      <dsp:txXfrm>
        <a:off x="1350519" y="2923701"/>
        <a:ext cx="8267613" cy="1169280"/>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CCBB35-2EA1-4BCE-8E91-5737EA4F762D}" type="datetimeFigureOut">
              <a:rPr lang="en-GB" smtClean="0"/>
              <a:t>26/10/2025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108F4-D524-4B03-A91F-FB5F9EA58353}" type="slidenum">
              <a:rPr lang="en-GB" smtClean="0"/>
              <a:t>‹#›</a:t>
            </a:fld>
            <a:endParaRPr lang="en-GB"/>
          </a:p>
        </p:txBody>
      </p:sp>
    </p:spTree>
    <p:extLst>
      <p:ext uri="{BB962C8B-B14F-4D97-AF65-F5344CB8AC3E}">
        <p14:creationId xmlns:p14="http://schemas.microsoft.com/office/powerpoint/2010/main" val="700230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 and weaknesses can include personal growth oriented, cognitive, emotional, behavioural</a:t>
            </a:r>
          </a:p>
          <a:p>
            <a:endParaRPr lang="en-GB" dirty="0"/>
          </a:p>
          <a:p>
            <a:r>
              <a:rPr lang="en-GB" dirty="0"/>
              <a:t>Traits can include personality, intellectual, emotional, social</a:t>
            </a:r>
          </a:p>
        </p:txBody>
      </p:sp>
      <p:sp>
        <p:nvSpPr>
          <p:cNvPr id="4" name="Slide Number Placeholder 3"/>
          <p:cNvSpPr>
            <a:spLocks noGrp="1"/>
          </p:cNvSpPr>
          <p:nvPr>
            <p:ph type="sldNum" sz="quarter" idx="5"/>
          </p:nvPr>
        </p:nvSpPr>
        <p:spPr/>
        <p:txBody>
          <a:bodyPr/>
          <a:lstStyle/>
          <a:p>
            <a:fld id="{74C2D2EF-6877-468E-9C12-43EFA09BB010}" type="slidenum">
              <a:rPr lang="en-GB" smtClean="0"/>
              <a:t>4</a:t>
            </a:fld>
            <a:endParaRPr lang="en-GB"/>
          </a:p>
        </p:txBody>
      </p:sp>
    </p:spTree>
    <p:extLst>
      <p:ext uri="{BB962C8B-B14F-4D97-AF65-F5344CB8AC3E}">
        <p14:creationId xmlns:p14="http://schemas.microsoft.com/office/powerpoint/2010/main" val="1507363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139217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4233102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234864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B3026C-552A-49A0-87E7-1E2B964631B6}"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375361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B3026C-552A-49A0-87E7-1E2B964631B6}" type="datetimeFigureOut">
              <a:rPr lang="en-GB" smtClean="0"/>
              <a:t>26/10/2025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3790095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8B3026C-552A-49A0-87E7-1E2B964631B6}" type="datetimeFigureOut">
              <a:rPr lang="en-GB" smtClean="0"/>
              <a:t>26/10/2025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1464856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B3026C-552A-49A0-87E7-1E2B964631B6}" type="datetimeFigureOut">
              <a:rPr lang="en-GB" smtClean="0"/>
              <a:t>26/10/2025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2134306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3026C-552A-49A0-87E7-1E2B964631B6}" type="datetimeFigureOut">
              <a:rPr lang="en-GB" smtClean="0"/>
              <a:t>26/10/2025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2666307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CA432F-6A89-4F5D-8D18-C7180E6C48CB}" type="slidenum">
              <a:rPr lang="en-GB" smtClean="0"/>
              <a:t>‹#›</a:t>
            </a:fld>
            <a:endParaRPr lang="en-GB"/>
          </a:p>
        </p:txBody>
      </p:sp>
      <p:sp>
        <p:nvSpPr>
          <p:cNvPr id="5" name="Date Placeholder 4"/>
          <p:cNvSpPr>
            <a:spLocks noGrp="1"/>
          </p:cNvSpPr>
          <p:nvPr>
            <p:ph type="dt" sz="half" idx="10"/>
          </p:nvPr>
        </p:nvSpPr>
        <p:spPr/>
        <p:txBody>
          <a:bodyPr/>
          <a:lstStyle/>
          <a:p>
            <a:fld id="{38B3026C-552A-49A0-87E7-1E2B964631B6}" type="datetimeFigureOut">
              <a:rPr lang="en-GB" smtClean="0"/>
              <a:t>26/10/2025</a:t>
            </a:fld>
            <a:endParaRPr lang="en-GB"/>
          </a:p>
        </p:txBody>
      </p:sp>
    </p:spTree>
    <p:extLst>
      <p:ext uri="{BB962C8B-B14F-4D97-AF65-F5344CB8AC3E}">
        <p14:creationId xmlns:p14="http://schemas.microsoft.com/office/powerpoint/2010/main" val="1885712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2726312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41986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1800359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784163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58812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14790339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B3026C-552A-49A0-87E7-1E2B964631B6}" type="datetimeFigureOut">
              <a:rPr lang="en-GB" smtClean="0"/>
              <a:t>26/10/2025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CA432F-6A89-4F5D-8D18-C7180E6C48CB}" type="slidenum">
              <a:rPr lang="en-GB" smtClean="0"/>
              <a:t>‹#›</a:t>
            </a:fld>
            <a:endParaRPr lang="en-GB"/>
          </a:p>
        </p:txBody>
      </p:sp>
    </p:spTree>
    <p:extLst>
      <p:ext uri="{BB962C8B-B14F-4D97-AF65-F5344CB8AC3E}">
        <p14:creationId xmlns:p14="http://schemas.microsoft.com/office/powerpoint/2010/main" val="3634419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8B3026C-552A-49A0-87E7-1E2B964631B6}" type="datetimeFigureOut">
              <a:rPr lang="en-GB" smtClean="0"/>
              <a:t>26/10/2025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3CA432F-6A89-4F5D-8D18-C7180E6C48CB}" type="slidenum">
              <a:rPr lang="en-GB" smtClean="0"/>
              <a:t>‹#›</a:t>
            </a:fld>
            <a:endParaRPr lang="en-GB"/>
          </a:p>
        </p:txBody>
      </p:sp>
    </p:spTree>
    <p:extLst>
      <p:ext uri="{BB962C8B-B14F-4D97-AF65-F5344CB8AC3E}">
        <p14:creationId xmlns:p14="http://schemas.microsoft.com/office/powerpoint/2010/main" val="25788359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123test.com/team-roles-test/#its123-testAnchor"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ersonalitymax.com/personality-test/" TargetMode="External"/><Relationship Id="rId2" Type="http://schemas.openxmlformats.org/officeDocument/2006/relationships/hyperlink" Target="https://www.truity.com/test/type-finder-personality-test-new"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mypersonality.info/multiple-intelligences/"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365tests.com/personality-tests/free-color-personality-te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220FB-8B33-BECE-485D-F65AADF5C3C9}"/>
              </a:ext>
            </a:extLst>
          </p:cNvPr>
          <p:cNvSpPr>
            <a:spLocks noGrp="1"/>
          </p:cNvSpPr>
          <p:nvPr>
            <p:ph type="ctrTitle"/>
          </p:nvPr>
        </p:nvSpPr>
        <p:spPr/>
        <p:txBody>
          <a:bodyPr/>
          <a:lstStyle/>
          <a:p>
            <a:r>
              <a:rPr lang="en-GB" dirty="0"/>
              <a:t>Self-Evaluation</a:t>
            </a:r>
          </a:p>
        </p:txBody>
      </p:sp>
      <p:sp>
        <p:nvSpPr>
          <p:cNvPr id="3" name="Subtitle 2">
            <a:extLst>
              <a:ext uri="{FF2B5EF4-FFF2-40B4-BE49-F238E27FC236}">
                <a16:creationId xmlns:a16="http://schemas.microsoft.com/office/drawing/2014/main" id="{D4E791BC-53D5-74F4-9965-BF0D6F47A342}"/>
              </a:ext>
            </a:extLst>
          </p:cNvPr>
          <p:cNvSpPr>
            <a:spLocks noGrp="1"/>
          </p:cNvSpPr>
          <p:nvPr>
            <p:ph type="subTitle" idx="1"/>
          </p:nvPr>
        </p:nvSpPr>
        <p:spPr/>
        <p:txBody>
          <a:bodyPr/>
          <a:lstStyle/>
          <a:p>
            <a:r>
              <a:rPr lang="en-GB" dirty="0"/>
              <a:t>Study Skills for Electronics</a:t>
            </a:r>
          </a:p>
        </p:txBody>
      </p:sp>
      <p:pic>
        <p:nvPicPr>
          <p:cNvPr id="4" name="Picture 3">
            <a:extLst>
              <a:ext uri="{FF2B5EF4-FFF2-40B4-BE49-F238E27FC236}">
                <a16:creationId xmlns:a16="http://schemas.microsoft.com/office/drawing/2014/main" id="{C096D302-1997-9C0E-8B77-1849600D03BA}"/>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637" y="5211699"/>
            <a:ext cx="4184946" cy="1646301"/>
          </a:xfrm>
          <a:prstGeom prst="rect">
            <a:avLst/>
          </a:prstGeom>
        </p:spPr>
      </p:pic>
    </p:spTree>
    <p:extLst>
      <p:ext uri="{BB962C8B-B14F-4D97-AF65-F5344CB8AC3E}">
        <p14:creationId xmlns:p14="http://schemas.microsoft.com/office/powerpoint/2010/main" val="2066215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E5219-0A04-86EA-DF7A-F89DF1903653}"/>
              </a:ext>
            </a:extLst>
          </p:cNvPr>
          <p:cNvSpPr>
            <a:spLocks noGrp="1"/>
          </p:cNvSpPr>
          <p:nvPr>
            <p:ph type="title"/>
          </p:nvPr>
        </p:nvSpPr>
        <p:spPr/>
        <p:txBody>
          <a:bodyPr/>
          <a:lstStyle/>
          <a:p>
            <a:r>
              <a:rPr lang="en-GB" dirty="0"/>
              <a:t>What are we covering today?</a:t>
            </a:r>
          </a:p>
        </p:txBody>
      </p:sp>
      <p:sp>
        <p:nvSpPr>
          <p:cNvPr id="3" name="Content Placeholder 2">
            <a:extLst>
              <a:ext uri="{FF2B5EF4-FFF2-40B4-BE49-F238E27FC236}">
                <a16:creationId xmlns:a16="http://schemas.microsoft.com/office/drawing/2014/main" id="{CFA1082A-E55B-1BDD-5D5F-5224ACAF20E5}"/>
              </a:ext>
            </a:extLst>
          </p:cNvPr>
          <p:cNvSpPr>
            <a:spLocks noGrp="1"/>
          </p:cNvSpPr>
          <p:nvPr>
            <p:ph idx="1"/>
          </p:nvPr>
        </p:nvSpPr>
        <p:spPr/>
        <p:txBody>
          <a:bodyPr>
            <a:normAutofit/>
          </a:bodyPr>
          <a:lstStyle/>
          <a:p>
            <a:r>
              <a:rPr lang="en-GB" sz="2400" dirty="0"/>
              <a:t>Belbin Team Role Theory</a:t>
            </a:r>
          </a:p>
          <a:p>
            <a:r>
              <a:rPr lang="en-GB" sz="2400" dirty="0"/>
              <a:t>Myers-Briggs Type Indicator</a:t>
            </a:r>
          </a:p>
          <a:p>
            <a:r>
              <a:rPr lang="en-GB" sz="2400" dirty="0"/>
              <a:t>Gardner’s Theory of Multiple Intelligences</a:t>
            </a:r>
          </a:p>
          <a:p>
            <a:r>
              <a:rPr lang="en-GB" sz="2400" dirty="0"/>
              <a:t>Colour Personality Test</a:t>
            </a:r>
          </a:p>
        </p:txBody>
      </p:sp>
    </p:spTree>
    <p:extLst>
      <p:ext uri="{BB962C8B-B14F-4D97-AF65-F5344CB8AC3E}">
        <p14:creationId xmlns:p14="http://schemas.microsoft.com/office/powerpoint/2010/main" val="3335240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D843-8573-97A7-5B1A-4FA2FD2D86D8}"/>
              </a:ext>
            </a:extLst>
          </p:cNvPr>
          <p:cNvSpPr>
            <a:spLocks noGrp="1"/>
          </p:cNvSpPr>
          <p:nvPr>
            <p:ph type="title"/>
          </p:nvPr>
        </p:nvSpPr>
        <p:spPr/>
        <p:txBody>
          <a:bodyPr/>
          <a:lstStyle/>
          <a:p>
            <a:r>
              <a:rPr lang="en-GB" dirty="0"/>
              <a:t>Assignment Task: Self-Evaluation</a:t>
            </a:r>
          </a:p>
        </p:txBody>
      </p:sp>
      <p:sp>
        <p:nvSpPr>
          <p:cNvPr id="3" name="Content Placeholder 2">
            <a:extLst>
              <a:ext uri="{FF2B5EF4-FFF2-40B4-BE49-F238E27FC236}">
                <a16:creationId xmlns:a16="http://schemas.microsoft.com/office/drawing/2014/main" id="{F855248F-2B00-1993-FC8F-484D6FA78350}"/>
              </a:ext>
            </a:extLst>
          </p:cNvPr>
          <p:cNvSpPr>
            <a:spLocks noGrp="1"/>
          </p:cNvSpPr>
          <p:nvPr>
            <p:ph idx="1"/>
          </p:nvPr>
        </p:nvSpPr>
        <p:spPr/>
        <p:txBody>
          <a:bodyPr/>
          <a:lstStyle/>
          <a:p>
            <a:pPr lvl="0"/>
            <a:r>
              <a:rPr lang="en-GB" dirty="0"/>
              <a:t>“Conduct Self Evaluation exercises to discover your strengths and weaknesses, personality type, suitable career suggestions etc.</a:t>
            </a:r>
          </a:p>
          <a:p>
            <a:r>
              <a:rPr lang="en-GB" dirty="0"/>
              <a:t>(Some links will be provided for you, but you should also perform your own independent research to obtain alternative/additional methods of evaluation such as further online web-based tests).</a:t>
            </a:r>
          </a:p>
          <a:p>
            <a:r>
              <a:rPr lang="en-GB" dirty="0"/>
              <a:t>Show your results. Compare and contrast the findings of these formalised self-evaluations to how you perceived yourself before doing the tests. How do the results compare? What have you learned from this exercise? Where do you think you could improve or change?”</a:t>
            </a:r>
          </a:p>
        </p:txBody>
      </p:sp>
    </p:spTree>
    <p:extLst>
      <p:ext uri="{BB962C8B-B14F-4D97-AF65-F5344CB8AC3E}">
        <p14:creationId xmlns:p14="http://schemas.microsoft.com/office/powerpoint/2010/main" val="23562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9A9FB-9C89-A864-7016-48665E007A35}"/>
              </a:ext>
            </a:extLst>
          </p:cNvPr>
          <p:cNvSpPr>
            <a:spLocks noGrp="1"/>
          </p:cNvSpPr>
          <p:nvPr>
            <p:ph type="title"/>
          </p:nvPr>
        </p:nvSpPr>
        <p:spPr>
          <a:xfrm>
            <a:off x="677334" y="609600"/>
            <a:ext cx="8596668" cy="1320800"/>
          </a:xfrm>
        </p:spPr>
        <p:txBody>
          <a:bodyPr anchor="t">
            <a:normAutofit/>
          </a:bodyPr>
          <a:lstStyle/>
          <a:p>
            <a:r>
              <a:rPr lang="en-GB" dirty="0"/>
              <a:t>Self-Reflection Examples</a:t>
            </a:r>
          </a:p>
        </p:txBody>
      </p:sp>
      <p:sp>
        <p:nvSpPr>
          <p:cNvPr id="3" name="Content Placeholder 2">
            <a:extLst>
              <a:ext uri="{FF2B5EF4-FFF2-40B4-BE49-F238E27FC236}">
                <a16:creationId xmlns:a16="http://schemas.microsoft.com/office/drawing/2014/main" id="{2B6F2F47-0771-318B-54FF-4BB041B74ED1}"/>
              </a:ext>
            </a:extLst>
          </p:cNvPr>
          <p:cNvSpPr>
            <a:spLocks noGrp="1"/>
          </p:cNvSpPr>
          <p:nvPr>
            <p:ph idx="1"/>
          </p:nvPr>
        </p:nvSpPr>
        <p:spPr>
          <a:xfrm>
            <a:off x="677334" y="2160590"/>
            <a:ext cx="5220430" cy="3701270"/>
          </a:xfrm>
        </p:spPr>
        <p:txBody>
          <a:bodyPr>
            <a:normAutofit/>
          </a:bodyPr>
          <a:lstStyle/>
          <a:p>
            <a:pPr>
              <a:lnSpc>
                <a:spcPct val="90000"/>
              </a:lnSpc>
            </a:pPr>
            <a:r>
              <a:rPr lang="en-GB" dirty="0"/>
              <a:t>What are my </a:t>
            </a:r>
            <a:r>
              <a:rPr lang="en-GB" b="1" dirty="0"/>
              <a:t>strengths</a:t>
            </a:r>
            <a:r>
              <a:rPr lang="en-GB" dirty="0"/>
              <a:t>?</a:t>
            </a:r>
          </a:p>
          <a:p>
            <a:pPr lvl="1">
              <a:lnSpc>
                <a:spcPct val="90000"/>
              </a:lnSpc>
            </a:pPr>
            <a:r>
              <a:rPr lang="en-GB" dirty="0"/>
              <a:t>These can include things such as self-awareness, critical thinking, empathy, adaptability, etc</a:t>
            </a:r>
          </a:p>
          <a:p>
            <a:pPr>
              <a:lnSpc>
                <a:spcPct val="90000"/>
              </a:lnSpc>
            </a:pPr>
            <a:r>
              <a:rPr lang="en-GB" dirty="0"/>
              <a:t>What are my </a:t>
            </a:r>
            <a:r>
              <a:rPr lang="en-GB" b="1" dirty="0"/>
              <a:t>weaknesses</a:t>
            </a:r>
            <a:r>
              <a:rPr lang="en-GB" dirty="0"/>
              <a:t>?</a:t>
            </a:r>
          </a:p>
          <a:p>
            <a:pPr lvl="1">
              <a:lnSpc>
                <a:spcPct val="90000"/>
              </a:lnSpc>
            </a:pPr>
            <a:r>
              <a:rPr lang="en-GB" dirty="0"/>
              <a:t>These can included things such as procrastination, overcommitting, impatience, resistance to change, etc</a:t>
            </a:r>
          </a:p>
          <a:p>
            <a:pPr>
              <a:lnSpc>
                <a:spcPct val="90000"/>
              </a:lnSpc>
            </a:pPr>
            <a:r>
              <a:rPr lang="en-GB" dirty="0"/>
              <a:t>What are my </a:t>
            </a:r>
            <a:r>
              <a:rPr lang="en-GB" b="1" dirty="0"/>
              <a:t>traits</a:t>
            </a:r>
            <a:r>
              <a:rPr lang="en-GB" dirty="0"/>
              <a:t>?</a:t>
            </a:r>
          </a:p>
          <a:p>
            <a:pPr lvl="1">
              <a:lnSpc>
                <a:spcPct val="90000"/>
              </a:lnSpc>
            </a:pPr>
            <a:r>
              <a:rPr lang="en-GB" dirty="0"/>
              <a:t>These can include reliability, optimistic, analytical, creative, compassionate, calm, charismatic, diplomatic, etc</a:t>
            </a:r>
          </a:p>
        </p:txBody>
      </p:sp>
      <p:pic>
        <p:nvPicPr>
          <p:cNvPr id="5" name="Picture 4">
            <a:extLst>
              <a:ext uri="{FF2B5EF4-FFF2-40B4-BE49-F238E27FC236}">
                <a16:creationId xmlns:a16="http://schemas.microsoft.com/office/drawing/2014/main" id="{870B2E5F-BAA8-5C72-A4D5-E3D94026C083}"/>
              </a:ext>
            </a:extLst>
          </p:cNvPr>
          <p:cNvPicPr>
            <a:picLocks noChangeAspect="1"/>
          </p:cNvPicPr>
          <p:nvPr/>
        </p:nvPicPr>
        <p:blipFill>
          <a:blip r:embed="rId3"/>
          <a:stretch>
            <a:fillRect/>
          </a:stretch>
        </p:blipFill>
        <p:spPr>
          <a:xfrm>
            <a:off x="6498436" y="2159000"/>
            <a:ext cx="2323497" cy="3702785"/>
          </a:xfrm>
          <a:prstGeom prst="rect">
            <a:avLst/>
          </a:prstGeom>
        </p:spPr>
      </p:pic>
    </p:spTree>
    <p:extLst>
      <p:ext uri="{BB962C8B-B14F-4D97-AF65-F5344CB8AC3E}">
        <p14:creationId xmlns:p14="http://schemas.microsoft.com/office/powerpoint/2010/main" val="2974310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3F0A-85F9-85BA-C5CB-29375AC6D00F}"/>
              </a:ext>
            </a:extLst>
          </p:cNvPr>
          <p:cNvSpPr>
            <a:spLocks noGrp="1"/>
          </p:cNvSpPr>
          <p:nvPr>
            <p:ph type="title"/>
          </p:nvPr>
        </p:nvSpPr>
        <p:spPr>
          <a:xfrm>
            <a:off x="643467" y="816638"/>
            <a:ext cx="3367359" cy="5224724"/>
          </a:xfrm>
        </p:spPr>
        <p:txBody>
          <a:bodyPr anchor="ctr">
            <a:normAutofit/>
          </a:bodyPr>
          <a:lstStyle/>
          <a:p>
            <a:r>
              <a:rPr lang="en-GB" dirty="0"/>
              <a:t>Self-Evaluation</a:t>
            </a:r>
          </a:p>
        </p:txBody>
      </p:sp>
      <p:sp>
        <p:nvSpPr>
          <p:cNvPr id="3" name="Content Placeholder 2">
            <a:extLst>
              <a:ext uri="{FF2B5EF4-FFF2-40B4-BE49-F238E27FC236}">
                <a16:creationId xmlns:a16="http://schemas.microsoft.com/office/drawing/2014/main" id="{182835B5-3032-2DE7-A494-543796974371}"/>
              </a:ext>
            </a:extLst>
          </p:cNvPr>
          <p:cNvSpPr>
            <a:spLocks noGrp="1"/>
          </p:cNvSpPr>
          <p:nvPr>
            <p:ph idx="1"/>
          </p:nvPr>
        </p:nvSpPr>
        <p:spPr>
          <a:xfrm>
            <a:off x="4654295" y="816638"/>
            <a:ext cx="4619706" cy="5224724"/>
          </a:xfrm>
        </p:spPr>
        <p:txBody>
          <a:bodyPr anchor="ctr">
            <a:normAutofit/>
          </a:bodyPr>
          <a:lstStyle/>
          <a:p>
            <a:pPr marL="0" indent="0">
              <a:buNone/>
            </a:pPr>
            <a:r>
              <a:rPr lang="en-GB" dirty="0"/>
              <a:t>Engaging in the process of self-evaluation (aka self-reflection, self-discovery, self-assessment) has many benefits, such as enhancing:</a:t>
            </a:r>
          </a:p>
          <a:p>
            <a:r>
              <a:rPr lang="en-GB" dirty="0"/>
              <a:t>Self-Awareness</a:t>
            </a:r>
          </a:p>
          <a:p>
            <a:r>
              <a:rPr lang="en-GB" dirty="0"/>
              <a:t>Self-Esteem</a:t>
            </a:r>
          </a:p>
          <a:p>
            <a:r>
              <a:rPr lang="en-GB" dirty="0"/>
              <a:t>Self-Confidence</a:t>
            </a:r>
          </a:p>
          <a:p>
            <a:r>
              <a:rPr lang="en-GB" dirty="0"/>
              <a:t>Self-Actualisation</a:t>
            </a:r>
          </a:p>
        </p:txBody>
      </p:sp>
    </p:spTree>
    <p:extLst>
      <p:ext uri="{BB962C8B-B14F-4D97-AF65-F5344CB8AC3E}">
        <p14:creationId xmlns:p14="http://schemas.microsoft.com/office/powerpoint/2010/main" val="2282442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497BD-8FDB-A42B-911E-F1A37A13561A}"/>
              </a:ext>
            </a:extLst>
          </p:cNvPr>
          <p:cNvSpPr>
            <a:spLocks noGrp="1"/>
          </p:cNvSpPr>
          <p:nvPr>
            <p:ph type="title"/>
          </p:nvPr>
        </p:nvSpPr>
        <p:spPr>
          <a:xfrm>
            <a:off x="677334" y="609600"/>
            <a:ext cx="8596668" cy="1320800"/>
          </a:xfrm>
        </p:spPr>
        <p:txBody>
          <a:bodyPr>
            <a:normAutofit/>
          </a:bodyPr>
          <a:lstStyle/>
          <a:p>
            <a:r>
              <a:rPr lang="en-GB" dirty="0"/>
              <a:t>Why are these things important?</a:t>
            </a:r>
          </a:p>
        </p:txBody>
      </p:sp>
      <p:graphicFrame>
        <p:nvGraphicFramePr>
          <p:cNvPr id="5" name="Content Placeholder 2">
            <a:extLst>
              <a:ext uri="{FF2B5EF4-FFF2-40B4-BE49-F238E27FC236}">
                <a16:creationId xmlns:a16="http://schemas.microsoft.com/office/drawing/2014/main" id="{9ED7EE14-C3F2-A82F-FF2C-54D0D05ABC43}"/>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2140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graphicEl>
                                              <a:dgm id="{85C8956B-9027-4E78-A866-E9AB24698D39}"/>
                                            </p:graphicEl>
                                          </p:spTgt>
                                        </p:tgtEl>
                                        <p:attrNameLst>
                                          <p:attrName>style.visibility</p:attrName>
                                        </p:attrNameLst>
                                      </p:cBhvr>
                                      <p:to>
                                        <p:strVal val="visible"/>
                                      </p:to>
                                    </p:set>
                                    <p:anim calcmode="lin" valueType="num">
                                      <p:cBhvr>
                                        <p:cTn id="7" dur="500" fill="hold"/>
                                        <p:tgtEl>
                                          <p:spTgt spid="5">
                                            <p:graphicEl>
                                              <a:dgm id="{85C8956B-9027-4E78-A866-E9AB24698D39}"/>
                                            </p:graphicEl>
                                          </p:spTgt>
                                        </p:tgtEl>
                                        <p:attrNameLst>
                                          <p:attrName>ppt_w</p:attrName>
                                        </p:attrNameLst>
                                      </p:cBhvr>
                                      <p:tavLst>
                                        <p:tav tm="0">
                                          <p:val>
                                            <p:fltVal val="0"/>
                                          </p:val>
                                        </p:tav>
                                        <p:tav tm="100000">
                                          <p:val>
                                            <p:strVal val="#ppt_w"/>
                                          </p:val>
                                        </p:tav>
                                      </p:tavLst>
                                    </p:anim>
                                    <p:anim calcmode="lin" valueType="num">
                                      <p:cBhvr>
                                        <p:cTn id="8" dur="500" fill="hold"/>
                                        <p:tgtEl>
                                          <p:spTgt spid="5">
                                            <p:graphicEl>
                                              <a:dgm id="{85C8956B-9027-4E78-A866-E9AB24698D39}"/>
                                            </p:graphicEl>
                                          </p:spTgt>
                                        </p:tgtEl>
                                        <p:attrNameLst>
                                          <p:attrName>ppt_h</p:attrName>
                                        </p:attrNameLst>
                                      </p:cBhvr>
                                      <p:tavLst>
                                        <p:tav tm="0">
                                          <p:val>
                                            <p:fltVal val="0"/>
                                          </p:val>
                                        </p:tav>
                                        <p:tav tm="100000">
                                          <p:val>
                                            <p:strVal val="#ppt_h"/>
                                          </p:val>
                                        </p:tav>
                                      </p:tavLst>
                                    </p:anim>
                                    <p:animEffect transition="in" filter="fade">
                                      <p:cBhvr>
                                        <p:cTn id="9" dur="500"/>
                                        <p:tgtEl>
                                          <p:spTgt spid="5">
                                            <p:graphicEl>
                                              <a:dgm id="{85C8956B-9027-4E78-A866-E9AB24698D39}"/>
                                            </p:graphic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5">
                                            <p:graphicEl>
                                              <a:dgm id="{FAF738EB-7432-4D71-AAF1-6964FBEFEC03}"/>
                                            </p:graphicEl>
                                          </p:spTgt>
                                        </p:tgtEl>
                                        <p:attrNameLst>
                                          <p:attrName>style.visibility</p:attrName>
                                        </p:attrNameLst>
                                      </p:cBhvr>
                                      <p:to>
                                        <p:strVal val="visible"/>
                                      </p:to>
                                    </p:set>
                                    <p:anim calcmode="lin" valueType="num">
                                      <p:cBhvr>
                                        <p:cTn id="14" dur="500" fill="hold"/>
                                        <p:tgtEl>
                                          <p:spTgt spid="5">
                                            <p:graphicEl>
                                              <a:dgm id="{FAF738EB-7432-4D71-AAF1-6964FBEFEC03}"/>
                                            </p:graphicEl>
                                          </p:spTgt>
                                        </p:tgtEl>
                                        <p:attrNameLst>
                                          <p:attrName>ppt_w</p:attrName>
                                        </p:attrNameLst>
                                      </p:cBhvr>
                                      <p:tavLst>
                                        <p:tav tm="0">
                                          <p:val>
                                            <p:fltVal val="0"/>
                                          </p:val>
                                        </p:tav>
                                        <p:tav tm="100000">
                                          <p:val>
                                            <p:strVal val="#ppt_w"/>
                                          </p:val>
                                        </p:tav>
                                      </p:tavLst>
                                    </p:anim>
                                    <p:anim calcmode="lin" valueType="num">
                                      <p:cBhvr>
                                        <p:cTn id="15" dur="500" fill="hold"/>
                                        <p:tgtEl>
                                          <p:spTgt spid="5">
                                            <p:graphicEl>
                                              <a:dgm id="{FAF738EB-7432-4D71-AAF1-6964FBEFEC03}"/>
                                            </p:graphicEl>
                                          </p:spTgt>
                                        </p:tgtEl>
                                        <p:attrNameLst>
                                          <p:attrName>ppt_h</p:attrName>
                                        </p:attrNameLst>
                                      </p:cBhvr>
                                      <p:tavLst>
                                        <p:tav tm="0">
                                          <p:val>
                                            <p:fltVal val="0"/>
                                          </p:val>
                                        </p:tav>
                                        <p:tav tm="100000">
                                          <p:val>
                                            <p:strVal val="#ppt_h"/>
                                          </p:val>
                                        </p:tav>
                                      </p:tavLst>
                                    </p:anim>
                                    <p:animEffect transition="in" filter="fade">
                                      <p:cBhvr>
                                        <p:cTn id="16" dur="500"/>
                                        <p:tgtEl>
                                          <p:spTgt spid="5">
                                            <p:graphicEl>
                                              <a:dgm id="{FAF738EB-7432-4D71-AAF1-6964FBEFEC03}"/>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5">
                                            <p:graphicEl>
                                              <a:dgm id="{80DE7A31-F5AD-4E12-B068-7EFF63A79EBA}"/>
                                            </p:graphicEl>
                                          </p:spTgt>
                                        </p:tgtEl>
                                        <p:attrNameLst>
                                          <p:attrName>style.visibility</p:attrName>
                                        </p:attrNameLst>
                                      </p:cBhvr>
                                      <p:to>
                                        <p:strVal val="visible"/>
                                      </p:to>
                                    </p:set>
                                    <p:anim calcmode="lin" valueType="num">
                                      <p:cBhvr>
                                        <p:cTn id="21" dur="500" fill="hold"/>
                                        <p:tgtEl>
                                          <p:spTgt spid="5">
                                            <p:graphicEl>
                                              <a:dgm id="{80DE7A31-F5AD-4E12-B068-7EFF63A79EBA}"/>
                                            </p:graphicEl>
                                          </p:spTgt>
                                        </p:tgtEl>
                                        <p:attrNameLst>
                                          <p:attrName>ppt_w</p:attrName>
                                        </p:attrNameLst>
                                      </p:cBhvr>
                                      <p:tavLst>
                                        <p:tav tm="0">
                                          <p:val>
                                            <p:fltVal val="0"/>
                                          </p:val>
                                        </p:tav>
                                        <p:tav tm="100000">
                                          <p:val>
                                            <p:strVal val="#ppt_w"/>
                                          </p:val>
                                        </p:tav>
                                      </p:tavLst>
                                    </p:anim>
                                    <p:anim calcmode="lin" valueType="num">
                                      <p:cBhvr>
                                        <p:cTn id="22" dur="500" fill="hold"/>
                                        <p:tgtEl>
                                          <p:spTgt spid="5">
                                            <p:graphicEl>
                                              <a:dgm id="{80DE7A31-F5AD-4E12-B068-7EFF63A79EBA}"/>
                                            </p:graphicEl>
                                          </p:spTgt>
                                        </p:tgtEl>
                                        <p:attrNameLst>
                                          <p:attrName>ppt_h</p:attrName>
                                        </p:attrNameLst>
                                      </p:cBhvr>
                                      <p:tavLst>
                                        <p:tav tm="0">
                                          <p:val>
                                            <p:fltVal val="0"/>
                                          </p:val>
                                        </p:tav>
                                        <p:tav tm="100000">
                                          <p:val>
                                            <p:strVal val="#ppt_h"/>
                                          </p:val>
                                        </p:tav>
                                      </p:tavLst>
                                    </p:anim>
                                    <p:animEffect transition="in" filter="fade">
                                      <p:cBhvr>
                                        <p:cTn id="23" dur="500"/>
                                        <p:tgtEl>
                                          <p:spTgt spid="5">
                                            <p:graphicEl>
                                              <a:dgm id="{80DE7A31-F5AD-4E12-B068-7EFF63A79EBA}"/>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5">
                                            <p:graphicEl>
                                              <a:dgm id="{EEEBAF2C-5F57-4F05-9B28-B8EC1D4323C0}"/>
                                            </p:graphicEl>
                                          </p:spTgt>
                                        </p:tgtEl>
                                        <p:attrNameLst>
                                          <p:attrName>style.visibility</p:attrName>
                                        </p:attrNameLst>
                                      </p:cBhvr>
                                      <p:to>
                                        <p:strVal val="visible"/>
                                      </p:to>
                                    </p:set>
                                    <p:anim calcmode="lin" valueType="num">
                                      <p:cBhvr>
                                        <p:cTn id="28" dur="500" fill="hold"/>
                                        <p:tgtEl>
                                          <p:spTgt spid="5">
                                            <p:graphicEl>
                                              <a:dgm id="{EEEBAF2C-5F57-4F05-9B28-B8EC1D4323C0}"/>
                                            </p:graphicEl>
                                          </p:spTgt>
                                        </p:tgtEl>
                                        <p:attrNameLst>
                                          <p:attrName>ppt_w</p:attrName>
                                        </p:attrNameLst>
                                      </p:cBhvr>
                                      <p:tavLst>
                                        <p:tav tm="0">
                                          <p:val>
                                            <p:fltVal val="0"/>
                                          </p:val>
                                        </p:tav>
                                        <p:tav tm="100000">
                                          <p:val>
                                            <p:strVal val="#ppt_w"/>
                                          </p:val>
                                        </p:tav>
                                      </p:tavLst>
                                    </p:anim>
                                    <p:anim calcmode="lin" valueType="num">
                                      <p:cBhvr>
                                        <p:cTn id="29" dur="500" fill="hold"/>
                                        <p:tgtEl>
                                          <p:spTgt spid="5">
                                            <p:graphicEl>
                                              <a:dgm id="{EEEBAF2C-5F57-4F05-9B28-B8EC1D4323C0}"/>
                                            </p:graphicEl>
                                          </p:spTgt>
                                        </p:tgtEl>
                                        <p:attrNameLst>
                                          <p:attrName>ppt_h</p:attrName>
                                        </p:attrNameLst>
                                      </p:cBhvr>
                                      <p:tavLst>
                                        <p:tav tm="0">
                                          <p:val>
                                            <p:fltVal val="0"/>
                                          </p:val>
                                        </p:tav>
                                        <p:tav tm="100000">
                                          <p:val>
                                            <p:strVal val="#ppt_h"/>
                                          </p:val>
                                        </p:tav>
                                      </p:tavLst>
                                    </p:anim>
                                    <p:animEffect transition="in" filter="fade">
                                      <p:cBhvr>
                                        <p:cTn id="30" dur="500"/>
                                        <p:tgtEl>
                                          <p:spTgt spid="5">
                                            <p:graphicEl>
                                              <a:dgm id="{EEEBAF2C-5F57-4F05-9B28-B8EC1D4323C0}"/>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5">
                                            <p:graphicEl>
                                              <a:dgm id="{150A935D-5BB6-4E08-BAF6-D7B9B268A193}"/>
                                            </p:graphicEl>
                                          </p:spTgt>
                                        </p:tgtEl>
                                        <p:attrNameLst>
                                          <p:attrName>style.visibility</p:attrName>
                                        </p:attrNameLst>
                                      </p:cBhvr>
                                      <p:to>
                                        <p:strVal val="visible"/>
                                      </p:to>
                                    </p:set>
                                    <p:anim calcmode="lin" valueType="num">
                                      <p:cBhvr>
                                        <p:cTn id="35" dur="500" fill="hold"/>
                                        <p:tgtEl>
                                          <p:spTgt spid="5">
                                            <p:graphicEl>
                                              <a:dgm id="{150A935D-5BB6-4E08-BAF6-D7B9B268A193}"/>
                                            </p:graphicEl>
                                          </p:spTgt>
                                        </p:tgtEl>
                                        <p:attrNameLst>
                                          <p:attrName>ppt_w</p:attrName>
                                        </p:attrNameLst>
                                      </p:cBhvr>
                                      <p:tavLst>
                                        <p:tav tm="0">
                                          <p:val>
                                            <p:fltVal val="0"/>
                                          </p:val>
                                        </p:tav>
                                        <p:tav tm="100000">
                                          <p:val>
                                            <p:strVal val="#ppt_w"/>
                                          </p:val>
                                        </p:tav>
                                      </p:tavLst>
                                    </p:anim>
                                    <p:anim calcmode="lin" valueType="num">
                                      <p:cBhvr>
                                        <p:cTn id="36" dur="500" fill="hold"/>
                                        <p:tgtEl>
                                          <p:spTgt spid="5">
                                            <p:graphicEl>
                                              <a:dgm id="{150A935D-5BB6-4E08-BAF6-D7B9B268A193}"/>
                                            </p:graphicEl>
                                          </p:spTgt>
                                        </p:tgtEl>
                                        <p:attrNameLst>
                                          <p:attrName>ppt_h</p:attrName>
                                        </p:attrNameLst>
                                      </p:cBhvr>
                                      <p:tavLst>
                                        <p:tav tm="0">
                                          <p:val>
                                            <p:fltVal val="0"/>
                                          </p:val>
                                        </p:tav>
                                        <p:tav tm="100000">
                                          <p:val>
                                            <p:strVal val="#ppt_h"/>
                                          </p:val>
                                        </p:tav>
                                      </p:tavLst>
                                    </p:anim>
                                    <p:animEffect transition="in" filter="fade">
                                      <p:cBhvr>
                                        <p:cTn id="37" dur="500"/>
                                        <p:tgtEl>
                                          <p:spTgt spid="5">
                                            <p:graphicEl>
                                              <a:dgm id="{150A935D-5BB6-4E08-BAF6-D7B9B268A19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F4C13-4721-FDC5-DB1E-928B6C2592A9}"/>
              </a:ext>
            </a:extLst>
          </p:cNvPr>
          <p:cNvSpPr>
            <a:spLocks noGrp="1"/>
          </p:cNvSpPr>
          <p:nvPr>
            <p:ph type="title"/>
          </p:nvPr>
        </p:nvSpPr>
        <p:spPr>
          <a:xfrm>
            <a:off x="677334" y="609600"/>
            <a:ext cx="8596668" cy="1320800"/>
          </a:xfrm>
        </p:spPr>
        <p:txBody>
          <a:bodyPr>
            <a:normAutofit/>
          </a:bodyPr>
          <a:lstStyle/>
          <a:p>
            <a:r>
              <a:rPr lang="en-GB" dirty="0"/>
              <a:t>Belbin Team Role Theory</a:t>
            </a:r>
          </a:p>
        </p:txBody>
      </p:sp>
      <p:graphicFrame>
        <p:nvGraphicFramePr>
          <p:cNvPr id="17" name="Content Placeholder 2">
            <a:extLst>
              <a:ext uri="{FF2B5EF4-FFF2-40B4-BE49-F238E27FC236}">
                <a16:creationId xmlns:a16="http://schemas.microsoft.com/office/drawing/2014/main" id="{531085EB-5E08-5352-8F54-8CAA4D6F81EA}"/>
              </a:ext>
            </a:extLst>
          </p:cNvPr>
          <p:cNvGraphicFramePr>
            <a:graphicFrameLocks noGrp="1"/>
          </p:cNvGraphicFramePr>
          <p:nvPr>
            <p:ph idx="1"/>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9633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7">
                                            <p:graphicEl>
                                              <a:dgm id="{5065E8F4-064E-4B55-9227-1B89EE97B562}"/>
                                            </p:graphicEl>
                                          </p:spTgt>
                                        </p:tgtEl>
                                        <p:attrNameLst>
                                          <p:attrName>style.visibility</p:attrName>
                                        </p:attrNameLst>
                                      </p:cBhvr>
                                      <p:to>
                                        <p:strVal val="visible"/>
                                      </p:to>
                                    </p:set>
                                    <p:animEffect transition="in" filter="circle(in)">
                                      <p:cBhvr>
                                        <p:cTn id="7" dur="1000"/>
                                        <p:tgtEl>
                                          <p:spTgt spid="17">
                                            <p:graphicEl>
                                              <a:dgm id="{5065E8F4-064E-4B55-9227-1B89EE97B56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7">
                                            <p:graphicEl>
                                              <a:dgm id="{7DB882E0-0885-457D-AE3D-ED658BCC759E}"/>
                                            </p:graphicEl>
                                          </p:spTgt>
                                        </p:tgtEl>
                                        <p:attrNameLst>
                                          <p:attrName>style.visibility</p:attrName>
                                        </p:attrNameLst>
                                      </p:cBhvr>
                                      <p:to>
                                        <p:strVal val="visible"/>
                                      </p:to>
                                    </p:set>
                                    <p:animEffect transition="in" filter="circle(in)">
                                      <p:cBhvr>
                                        <p:cTn id="12" dur="1000"/>
                                        <p:tgtEl>
                                          <p:spTgt spid="17">
                                            <p:graphicEl>
                                              <a:dgm id="{7DB882E0-0885-457D-AE3D-ED658BCC759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7">
                                            <p:graphicEl>
                                              <a:dgm id="{DB503936-1426-4993-9578-DAB52F11417C}"/>
                                            </p:graphicEl>
                                          </p:spTgt>
                                        </p:tgtEl>
                                        <p:attrNameLst>
                                          <p:attrName>style.visibility</p:attrName>
                                        </p:attrNameLst>
                                      </p:cBhvr>
                                      <p:to>
                                        <p:strVal val="visible"/>
                                      </p:to>
                                    </p:set>
                                    <p:animEffect transition="in" filter="circle(in)">
                                      <p:cBhvr>
                                        <p:cTn id="17" dur="1000"/>
                                        <p:tgtEl>
                                          <p:spTgt spid="17">
                                            <p:graphicEl>
                                              <a:dgm id="{DB503936-1426-4993-9578-DAB52F11417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17">
                                            <p:graphicEl>
                                              <a:dgm id="{4015C9CC-8873-4AE6-BC93-356762D1A45C}"/>
                                            </p:graphicEl>
                                          </p:spTgt>
                                        </p:tgtEl>
                                        <p:attrNameLst>
                                          <p:attrName>style.visibility</p:attrName>
                                        </p:attrNameLst>
                                      </p:cBhvr>
                                      <p:to>
                                        <p:strVal val="visible"/>
                                      </p:to>
                                    </p:set>
                                    <p:animEffect transition="in" filter="circle(in)">
                                      <p:cBhvr>
                                        <p:cTn id="22" dur="1000"/>
                                        <p:tgtEl>
                                          <p:spTgt spid="17">
                                            <p:graphicEl>
                                              <a:dgm id="{4015C9CC-8873-4AE6-BC93-356762D1A4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7">
                                            <p:graphicEl>
                                              <a:dgm id="{A7CDFD85-7046-469F-8D98-9D1079D6E60A}"/>
                                            </p:graphicEl>
                                          </p:spTgt>
                                        </p:tgtEl>
                                        <p:attrNameLst>
                                          <p:attrName>style.visibility</p:attrName>
                                        </p:attrNameLst>
                                      </p:cBhvr>
                                      <p:to>
                                        <p:strVal val="visible"/>
                                      </p:to>
                                    </p:set>
                                    <p:animEffect transition="in" filter="circle(in)">
                                      <p:cBhvr>
                                        <p:cTn id="27" dur="1000"/>
                                        <p:tgtEl>
                                          <p:spTgt spid="17">
                                            <p:graphicEl>
                                              <a:dgm id="{A7CDFD85-7046-469F-8D98-9D1079D6E60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7">
                                            <p:graphicEl>
                                              <a:dgm id="{14773C92-CE6A-44A2-97FA-F436060914B0}"/>
                                            </p:graphicEl>
                                          </p:spTgt>
                                        </p:tgtEl>
                                        <p:attrNameLst>
                                          <p:attrName>style.visibility</p:attrName>
                                        </p:attrNameLst>
                                      </p:cBhvr>
                                      <p:to>
                                        <p:strVal val="visible"/>
                                      </p:to>
                                    </p:set>
                                    <p:animEffect transition="in" filter="circle(in)">
                                      <p:cBhvr>
                                        <p:cTn id="32" dur="1000"/>
                                        <p:tgtEl>
                                          <p:spTgt spid="17">
                                            <p:graphicEl>
                                              <a:dgm id="{14773C92-CE6A-44A2-97FA-F436060914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04732-9668-2761-1789-846482E4E923}"/>
              </a:ext>
            </a:extLst>
          </p:cNvPr>
          <p:cNvSpPr>
            <a:spLocks noGrp="1"/>
          </p:cNvSpPr>
          <p:nvPr>
            <p:ph type="title"/>
          </p:nvPr>
        </p:nvSpPr>
        <p:spPr>
          <a:xfrm>
            <a:off x="677334" y="609600"/>
            <a:ext cx="8596668" cy="1320800"/>
          </a:xfrm>
        </p:spPr>
        <p:txBody>
          <a:bodyPr>
            <a:normAutofit/>
          </a:bodyPr>
          <a:lstStyle/>
          <a:p>
            <a:r>
              <a:rPr lang="en-GB" dirty="0"/>
              <a:t>Groups and Roles</a:t>
            </a:r>
          </a:p>
        </p:txBody>
      </p:sp>
      <p:grpSp>
        <p:nvGrpSpPr>
          <p:cNvPr id="25" name="Group 24">
            <a:extLst>
              <a:ext uri="{FF2B5EF4-FFF2-40B4-BE49-F238E27FC236}">
                <a16:creationId xmlns:a16="http://schemas.microsoft.com/office/drawing/2014/main" id="{9E4D6B00-9DE7-4DDD-B043-0223918DD738}"/>
              </a:ext>
            </a:extLst>
          </p:cNvPr>
          <p:cNvGrpSpPr/>
          <p:nvPr/>
        </p:nvGrpSpPr>
        <p:grpSpPr>
          <a:xfrm>
            <a:off x="677863" y="2208235"/>
            <a:ext cx="8596312" cy="1186447"/>
            <a:chOff x="677863" y="2208235"/>
            <a:chExt cx="8596312" cy="1186447"/>
          </a:xfrm>
        </p:grpSpPr>
        <p:sp>
          <p:nvSpPr>
            <p:cNvPr id="6" name="Freeform: Shape 5">
              <a:extLst>
                <a:ext uri="{FF2B5EF4-FFF2-40B4-BE49-F238E27FC236}">
                  <a16:creationId xmlns:a16="http://schemas.microsoft.com/office/drawing/2014/main" id="{CEA8B7A0-76AF-6DF1-9F06-11DA9F8C7178}"/>
                </a:ext>
              </a:extLst>
            </p:cNvPr>
            <p:cNvSpPr/>
            <p:nvPr/>
          </p:nvSpPr>
          <p:spPr>
            <a:xfrm>
              <a:off x="677863" y="2518195"/>
              <a:ext cx="8596312" cy="876487"/>
            </a:xfrm>
            <a:custGeom>
              <a:avLst/>
              <a:gdLst>
                <a:gd name="connsiteX0" fmla="*/ 0 w 8596312"/>
                <a:gd name="connsiteY0" fmla="*/ 0 h 876487"/>
                <a:gd name="connsiteX1" fmla="*/ 8596312 w 8596312"/>
                <a:gd name="connsiteY1" fmla="*/ 0 h 876487"/>
                <a:gd name="connsiteX2" fmla="*/ 8596312 w 8596312"/>
                <a:gd name="connsiteY2" fmla="*/ 876487 h 876487"/>
                <a:gd name="connsiteX3" fmla="*/ 0 w 8596312"/>
                <a:gd name="connsiteY3" fmla="*/ 876487 h 876487"/>
                <a:gd name="connsiteX4" fmla="*/ 0 w 8596312"/>
                <a:gd name="connsiteY4" fmla="*/ 0 h 876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96312" h="876487">
                  <a:moveTo>
                    <a:pt x="0" y="0"/>
                  </a:moveTo>
                  <a:lnTo>
                    <a:pt x="8596312" y="0"/>
                  </a:lnTo>
                  <a:lnTo>
                    <a:pt x="8596312" y="876487"/>
                  </a:lnTo>
                  <a:lnTo>
                    <a:pt x="0" y="876487"/>
                  </a:lnTo>
                  <a:lnTo>
                    <a:pt x="0" y="0"/>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7169" tIns="437388" rIns="667169"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Co-Ordinator, Team Worker and Resource Investigator</a:t>
              </a:r>
              <a:endParaRPr lang="en-US" sz="2100" kern="1200" dirty="0"/>
            </a:p>
          </p:txBody>
        </p:sp>
        <p:sp>
          <p:nvSpPr>
            <p:cNvPr id="7" name="Freeform: Shape 6">
              <a:extLst>
                <a:ext uri="{FF2B5EF4-FFF2-40B4-BE49-F238E27FC236}">
                  <a16:creationId xmlns:a16="http://schemas.microsoft.com/office/drawing/2014/main" id="{72B252D6-C426-93AE-4055-55A1D027EB2D}"/>
                </a:ext>
              </a:extLst>
            </p:cNvPr>
            <p:cNvSpPr/>
            <p:nvPr/>
          </p:nvSpPr>
          <p:spPr>
            <a:xfrm>
              <a:off x="1107678" y="2208235"/>
              <a:ext cx="6017418" cy="619920"/>
            </a:xfrm>
            <a:custGeom>
              <a:avLst/>
              <a:gdLst>
                <a:gd name="connsiteX0" fmla="*/ 0 w 6017418"/>
                <a:gd name="connsiteY0" fmla="*/ 103322 h 619920"/>
                <a:gd name="connsiteX1" fmla="*/ 103322 w 6017418"/>
                <a:gd name="connsiteY1" fmla="*/ 0 h 619920"/>
                <a:gd name="connsiteX2" fmla="*/ 5914096 w 6017418"/>
                <a:gd name="connsiteY2" fmla="*/ 0 h 619920"/>
                <a:gd name="connsiteX3" fmla="*/ 6017418 w 6017418"/>
                <a:gd name="connsiteY3" fmla="*/ 103322 h 619920"/>
                <a:gd name="connsiteX4" fmla="*/ 6017418 w 6017418"/>
                <a:gd name="connsiteY4" fmla="*/ 516598 h 619920"/>
                <a:gd name="connsiteX5" fmla="*/ 5914096 w 6017418"/>
                <a:gd name="connsiteY5" fmla="*/ 619920 h 619920"/>
                <a:gd name="connsiteX6" fmla="*/ 103322 w 6017418"/>
                <a:gd name="connsiteY6" fmla="*/ 619920 h 619920"/>
                <a:gd name="connsiteX7" fmla="*/ 0 w 6017418"/>
                <a:gd name="connsiteY7" fmla="*/ 516598 h 619920"/>
                <a:gd name="connsiteX8" fmla="*/ 0 w 6017418"/>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7418" h="619920">
                  <a:moveTo>
                    <a:pt x="0" y="103322"/>
                  </a:moveTo>
                  <a:cubicBezTo>
                    <a:pt x="0" y="46259"/>
                    <a:pt x="46259" y="0"/>
                    <a:pt x="103322" y="0"/>
                  </a:cubicBezTo>
                  <a:lnTo>
                    <a:pt x="5914096" y="0"/>
                  </a:lnTo>
                  <a:cubicBezTo>
                    <a:pt x="5971159" y="0"/>
                    <a:pt x="6017418" y="46259"/>
                    <a:pt x="6017418" y="103322"/>
                  </a:cubicBezTo>
                  <a:lnTo>
                    <a:pt x="6017418" y="516598"/>
                  </a:lnTo>
                  <a:cubicBezTo>
                    <a:pt x="6017418" y="573661"/>
                    <a:pt x="5971159" y="619920"/>
                    <a:pt x="5914096"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57706" tIns="30262" rIns="257706" bIns="30262" numCol="1" spcCol="1270" anchor="ctr" anchorCtr="0">
              <a:noAutofit/>
            </a:bodyPr>
            <a:lstStyle/>
            <a:p>
              <a:pPr marL="0" lvl="0" indent="0" algn="l" defTabSz="933450">
                <a:lnSpc>
                  <a:spcPct val="90000"/>
                </a:lnSpc>
                <a:spcBef>
                  <a:spcPct val="0"/>
                </a:spcBef>
                <a:spcAft>
                  <a:spcPct val="35000"/>
                </a:spcAft>
                <a:buNone/>
              </a:pPr>
              <a:r>
                <a:rPr lang="en-GB" sz="2100" kern="1200"/>
                <a:t>People Oriented (Communicators)</a:t>
              </a:r>
              <a:endParaRPr lang="en-US" sz="2100" kern="1200"/>
            </a:p>
          </p:txBody>
        </p:sp>
      </p:grpSp>
      <p:grpSp>
        <p:nvGrpSpPr>
          <p:cNvPr id="27" name="Group 26">
            <a:extLst>
              <a:ext uri="{FF2B5EF4-FFF2-40B4-BE49-F238E27FC236}">
                <a16:creationId xmlns:a16="http://schemas.microsoft.com/office/drawing/2014/main" id="{7DE651DC-F960-C9E2-9B07-0D968C3ACC14}"/>
              </a:ext>
            </a:extLst>
          </p:cNvPr>
          <p:cNvGrpSpPr/>
          <p:nvPr/>
        </p:nvGrpSpPr>
        <p:grpSpPr>
          <a:xfrm>
            <a:off x="677863" y="3508082"/>
            <a:ext cx="8596312" cy="1186447"/>
            <a:chOff x="677863" y="3508082"/>
            <a:chExt cx="8596312" cy="1186447"/>
          </a:xfrm>
        </p:grpSpPr>
        <p:sp>
          <p:nvSpPr>
            <p:cNvPr id="8" name="Freeform: Shape 7">
              <a:extLst>
                <a:ext uri="{FF2B5EF4-FFF2-40B4-BE49-F238E27FC236}">
                  <a16:creationId xmlns:a16="http://schemas.microsoft.com/office/drawing/2014/main" id="{D6BB3C92-260F-6A63-2322-F72C878559FD}"/>
                </a:ext>
              </a:extLst>
            </p:cNvPr>
            <p:cNvSpPr/>
            <p:nvPr/>
          </p:nvSpPr>
          <p:spPr>
            <a:xfrm>
              <a:off x="677863" y="3818042"/>
              <a:ext cx="8596312" cy="876487"/>
            </a:xfrm>
            <a:custGeom>
              <a:avLst/>
              <a:gdLst>
                <a:gd name="connsiteX0" fmla="*/ 0 w 8596312"/>
                <a:gd name="connsiteY0" fmla="*/ 0 h 876487"/>
                <a:gd name="connsiteX1" fmla="*/ 8596312 w 8596312"/>
                <a:gd name="connsiteY1" fmla="*/ 0 h 876487"/>
                <a:gd name="connsiteX2" fmla="*/ 8596312 w 8596312"/>
                <a:gd name="connsiteY2" fmla="*/ 876487 h 876487"/>
                <a:gd name="connsiteX3" fmla="*/ 0 w 8596312"/>
                <a:gd name="connsiteY3" fmla="*/ 876487 h 876487"/>
                <a:gd name="connsiteX4" fmla="*/ 0 w 8596312"/>
                <a:gd name="connsiteY4" fmla="*/ 0 h 876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96312" h="876487">
                  <a:moveTo>
                    <a:pt x="0" y="0"/>
                  </a:moveTo>
                  <a:lnTo>
                    <a:pt x="8596312" y="0"/>
                  </a:lnTo>
                  <a:lnTo>
                    <a:pt x="8596312" y="876487"/>
                  </a:lnTo>
                  <a:lnTo>
                    <a:pt x="0" y="876487"/>
                  </a:lnTo>
                  <a:lnTo>
                    <a:pt x="0" y="0"/>
                  </a:lnTo>
                  <a:close/>
                </a:path>
              </a:pathLst>
            </a:custGeom>
          </p:spPr>
          <p:style>
            <a:lnRef idx="2">
              <a:schemeClr val="accent2">
                <a:hueOff val="-419062"/>
                <a:satOff val="-4829"/>
                <a:lumOff val="107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7169" tIns="437388" rIns="667169"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Plant, Monitor Evaluator and Specialist</a:t>
              </a:r>
              <a:endParaRPr lang="en-US" sz="2100" kern="1200"/>
            </a:p>
          </p:txBody>
        </p:sp>
        <p:sp>
          <p:nvSpPr>
            <p:cNvPr id="10" name="Freeform: Shape 9">
              <a:extLst>
                <a:ext uri="{FF2B5EF4-FFF2-40B4-BE49-F238E27FC236}">
                  <a16:creationId xmlns:a16="http://schemas.microsoft.com/office/drawing/2014/main" id="{7B40FE82-87F3-C1FA-03F2-AA15C2922486}"/>
                </a:ext>
              </a:extLst>
            </p:cNvPr>
            <p:cNvSpPr/>
            <p:nvPr/>
          </p:nvSpPr>
          <p:spPr>
            <a:xfrm>
              <a:off x="1107678" y="3508082"/>
              <a:ext cx="6017418" cy="619920"/>
            </a:xfrm>
            <a:custGeom>
              <a:avLst/>
              <a:gdLst>
                <a:gd name="connsiteX0" fmla="*/ 0 w 6017418"/>
                <a:gd name="connsiteY0" fmla="*/ 103322 h 619920"/>
                <a:gd name="connsiteX1" fmla="*/ 103322 w 6017418"/>
                <a:gd name="connsiteY1" fmla="*/ 0 h 619920"/>
                <a:gd name="connsiteX2" fmla="*/ 5914096 w 6017418"/>
                <a:gd name="connsiteY2" fmla="*/ 0 h 619920"/>
                <a:gd name="connsiteX3" fmla="*/ 6017418 w 6017418"/>
                <a:gd name="connsiteY3" fmla="*/ 103322 h 619920"/>
                <a:gd name="connsiteX4" fmla="*/ 6017418 w 6017418"/>
                <a:gd name="connsiteY4" fmla="*/ 516598 h 619920"/>
                <a:gd name="connsiteX5" fmla="*/ 5914096 w 6017418"/>
                <a:gd name="connsiteY5" fmla="*/ 619920 h 619920"/>
                <a:gd name="connsiteX6" fmla="*/ 103322 w 6017418"/>
                <a:gd name="connsiteY6" fmla="*/ 619920 h 619920"/>
                <a:gd name="connsiteX7" fmla="*/ 0 w 6017418"/>
                <a:gd name="connsiteY7" fmla="*/ 516598 h 619920"/>
                <a:gd name="connsiteX8" fmla="*/ 0 w 6017418"/>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7418" h="619920">
                  <a:moveTo>
                    <a:pt x="0" y="103322"/>
                  </a:moveTo>
                  <a:cubicBezTo>
                    <a:pt x="0" y="46259"/>
                    <a:pt x="46259" y="0"/>
                    <a:pt x="103322" y="0"/>
                  </a:cubicBezTo>
                  <a:lnTo>
                    <a:pt x="5914096" y="0"/>
                  </a:lnTo>
                  <a:cubicBezTo>
                    <a:pt x="5971159" y="0"/>
                    <a:pt x="6017418" y="46259"/>
                    <a:pt x="6017418" y="103322"/>
                  </a:cubicBezTo>
                  <a:lnTo>
                    <a:pt x="6017418" y="516598"/>
                  </a:lnTo>
                  <a:cubicBezTo>
                    <a:pt x="6017418" y="573661"/>
                    <a:pt x="5971159" y="619920"/>
                    <a:pt x="5914096"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419062"/>
                <a:satOff val="-4829"/>
                <a:lumOff val="1079"/>
                <a:alphaOff val="0"/>
              </a:schemeClr>
            </a:fillRef>
            <a:effectRef idx="0">
              <a:schemeClr val="accent2">
                <a:hueOff val="-419062"/>
                <a:satOff val="-4829"/>
                <a:lumOff val="1079"/>
                <a:alphaOff val="0"/>
              </a:schemeClr>
            </a:effectRef>
            <a:fontRef idx="minor">
              <a:schemeClr val="lt1"/>
            </a:fontRef>
          </p:style>
          <p:txBody>
            <a:bodyPr spcFirstLastPara="0" vert="horz" wrap="square" lIns="257706" tIns="30262" rIns="257706" bIns="30262" numCol="1" spcCol="1270" anchor="ctr" anchorCtr="0">
              <a:noAutofit/>
            </a:bodyPr>
            <a:lstStyle/>
            <a:p>
              <a:pPr marL="0" lvl="0" indent="0" algn="l" defTabSz="933450">
                <a:lnSpc>
                  <a:spcPct val="90000"/>
                </a:lnSpc>
                <a:spcBef>
                  <a:spcPct val="0"/>
                </a:spcBef>
                <a:spcAft>
                  <a:spcPct val="35000"/>
                </a:spcAft>
                <a:buNone/>
              </a:pPr>
              <a:r>
                <a:rPr lang="en-GB" sz="2100" kern="1200"/>
                <a:t>Thought Oriented (Planners and Designers)</a:t>
              </a:r>
              <a:endParaRPr lang="en-US" sz="2100" kern="1200"/>
            </a:p>
          </p:txBody>
        </p:sp>
      </p:grpSp>
      <p:grpSp>
        <p:nvGrpSpPr>
          <p:cNvPr id="29" name="Group 28">
            <a:extLst>
              <a:ext uri="{FF2B5EF4-FFF2-40B4-BE49-F238E27FC236}">
                <a16:creationId xmlns:a16="http://schemas.microsoft.com/office/drawing/2014/main" id="{2BA06740-99C4-3B66-F65C-495D66CD0AAB}"/>
              </a:ext>
            </a:extLst>
          </p:cNvPr>
          <p:cNvGrpSpPr/>
          <p:nvPr/>
        </p:nvGrpSpPr>
        <p:grpSpPr>
          <a:xfrm>
            <a:off x="677863" y="4807930"/>
            <a:ext cx="8596312" cy="1186447"/>
            <a:chOff x="677863" y="4807930"/>
            <a:chExt cx="8596312" cy="1186447"/>
          </a:xfrm>
        </p:grpSpPr>
        <p:sp>
          <p:nvSpPr>
            <p:cNvPr id="21" name="Freeform: Shape 20">
              <a:extLst>
                <a:ext uri="{FF2B5EF4-FFF2-40B4-BE49-F238E27FC236}">
                  <a16:creationId xmlns:a16="http://schemas.microsoft.com/office/drawing/2014/main" id="{C9B6F0E1-9F90-8B20-F578-FE961FAE5E66}"/>
                </a:ext>
              </a:extLst>
            </p:cNvPr>
            <p:cNvSpPr/>
            <p:nvPr/>
          </p:nvSpPr>
          <p:spPr>
            <a:xfrm>
              <a:off x="677863" y="5117890"/>
              <a:ext cx="8596312" cy="876487"/>
            </a:xfrm>
            <a:custGeom>
              <a:avLst/>
              <a:gdLst>
                <a:gd name="connsiteX0" fmla="*/ 0 w 8596312"/>
                <a:gd name="connsiteY0" fmla="*/ 0 h 876487"/>
                <a:gd name="connsiteX1" fmla="*/ 8596312 w 8596312"/>
                <a:gd name="connsiteY1" fmla="*/ 0 h 876487"/>
                <a:gd name="connsiteX2" fmla="*/ 8596312 w 8596312"/>
                <a:gd name="connsiteY2" fmla="*/ 876487 h 876487"/>
                <a:gd name="connsiteX3" fmla="*/ 0 w 8596312"/>
                <a:gd name="connsiteY3" fmla="*/ 876487 h 876487"/>
                <a:gd name="connsiteX4" fmla="*/ 0 w 8596312"/>
                <a:gd name="connsiteY4" fmla="*/ 0 h 876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96312" h="876487">
                  <a:moveTo>
                    <a:pt x="0" y="0"/>
                  </a:moveTo>
                  <a:lnTo>
                    <a:pt x="8596312" y="0"/>
                  </a:lnTo>
                  <a:lnTo>
                    <a:pt x="8596312" y="876487"/>
                  </a:lnTo>
                  <a:lnTo>
                    <a:pt x="0" y="876487"/>
                  </a:lnTo>
                  <a:lnTo>
                    <a:pt x="0" y="0"/>
                  </a:lnTo>
                  <a:close/>
                </a:path>
              </a:pathLst>
            </a:custGeom>
          </p:spPr>
          <p:style>
            <a:lnRef idx="2">
              <a:schemeClr val="accent2">
                <a:hueOff val="-838123"/>
                <a:satOff val="-9658"/>
                <a:lumOff val="2159"/>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7169" tIns="437388" rIns="667169"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dirty="0"/>
                <a:t>Shaper, Implementer and Completer Finisher</a:t>
              </a:r>
              <a:endParaRPr lang="en-US" sz="2100" kern="1200" dirty="0"/>
            </a:p>
          </p:txBody>
        </p:sp>
        <p:sp>
          <p:nvSpPr>
            <p:cNvPr id="23" name="Freeform: Shape 22">
              <a:extLst>
                <a:ext uri="{FF2B5EF4-FFF2-40B4-BE49-F238E27FC236}">
                  <a16:creationId xmlns:a16="http://schemas.microsoft.com/office/drawing/2014/main" id="{278566A0-94DE-5B6B-8410-9BE9FC3F15A1}"/>
                </a:ext>
              </a:extLst>
            </p:cNvPr>
            <p:cNvSpPr/>
            <p:nvPr/>
          </p:nvSpPr>
          <p:spPr>
            <a:xfrm>
              <a:off x="1107678" y="4807930"/>
              <a:ext cx="6017418" cy="619920"/>
            </a:xfrm>
            <a:custGeom>
              <a:avLst/>
              <a:gdLst>
                <a:gd name="connsiteX0" fmla="*/ 0 w 6017418"/>
                <a:gd name="connsiteY0" fmla="*/ 103322 h 619920"/>
                <a:gd name="connsiteX1" fmla="*/ 103322 w 6017418"/>
                <a:gd name="connsiteY1" fmla="*/ 0 h 619920"/>
                <a:gd name="connsiteX2" fmla="*/ 5914096 w 6017418"/>
                <a:gd name="connsiteY2" fmla="*/ 0 h 619920"/>
                <a:gd name="connsiteX3" fmla="*/ 6017418 w 6017418"/>
                <a:gd name="connsiteY3" fmla="*/ 103322 h 619920"/>
                <a:gd name="connsiteX4" fmla="*/ 6017418 w 6017418"/>
                <a:gd name="connsiteY4" fmla="*/ 516598 h 619920"/>
                <a:gd name="connsiteX5" fmla="*/ 5914096 w 6017418"/>
                <a:gd name="connsiteY5" fmla="*/ 619920 h 619920"/>
                <a:gd name="connsiteX6" fmla="*/ 103322 w 6017418"/>
                <a:gd name="connsiteY6" fmla="*/ 619920 h 619920"/>
                <a:gd name="connsiteX7" fmla="*/ 0 w 6017418"/>
                <a:gd name="connsiteY7" fmla="*/ 516598 h 619920"/>
                <a:gd name="connsiteX8" fmla="*/ 0 w 6017418"/>
                <a:gd name="connsiteY8" fmla="*/ 103322 h 61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7418" h="619920">
                  <a:moveTo>
                    <a:pt x="0" y="103322"/>
                  </a:moveTo>
                  <a:cubicBezTo>
                    <a:pt x="0" y="46259"/>
                    <a:pt x="46259" y="0"/>
                    <a:pt x="103322" y="0"/>
                  </a:cubicBezTo>
                  <a:lnTo>
                    <a:pt x="5914096" y="0"/>
                  </a:lnTo>
                  <a:cubicBezTo>
                    <a:pt x="5971159" y="0"/>
                    <a:pt x="6017418" y="46259"/>
                    <a:pt x="6017418" y="103322"/>
                  </a:cubicBezTo>
                  <a:lnTo>
                    <a:pt x="6017418" y="516598"/>
                  </a:lnTo>
                  <a:cubicBezTo>
                    <a:pt x="6017418" y="573661"/>
                    <a:pt x="5971159" y="619920"/>
                    <a:pt x="5914096" y="619920"/>
                  </a:cubicBezTo>
                  <a:lnTo>
                    <a:pt x="103322" y="619920"/>
                  </a:lnTo>
                  <a:cubicBezTo>
                    <a:pt x="46259" y="619920"/>
                    <a:pt x="0" y="573661"/>
                    <a:pt x="0" y="516598"/>
                  </a:cubicBezTo>
                  <a:lnTo>
                    <a:pt x="0" y="103322"/>
                  </a:lnTo>
                  <a:close/>
                </a:path>
              </a:pathLst>
            </a:custGeom>
          </p:spPr>
          <p:style>
            <a:lnRef idx="2">
              <a:schemeClr val="lt1">
                <a:hueOff val="0"/>
                <a:satOff val="0"/>
                <a:lumOff val="0"/>
                <a:alphaOff val="0"/>
              </a:schemeClr>
            </a:lnRef>
            <a:fillRef idx="1">
              <a:schemeClr val="accent2">
                <a:hueOff val="-838123"/>
                <a:satOff val="-9658"/>
                <a:lumOff val="2159"/>
                <a:alphaOff val="0"/>
              </a:schemeClr>
            </a:fillRef>
            <a:effectRef idx="0">
              <a:schemeClr val="accent2">
                <a:hueOff val="-838123"/>
                <a:satOff val="-9658"/>
                <a:lumOff val="2159"/>
                <a:alphaOff val="0"/>
              </a:schemeClr>
            </a:effectRef>
            <a:fontRef idx="minor">
              <a:schemeClr val="lt1"/>
            </a:fontRef>
          </p:style>
          <p:txBody>
            <a:bodyPr spcFirstLastPara="0" vert="horz" wrap="square" lIns="257706" tIns="30262" rIns="257706" bIns="30262" numCol="1" spcCol="1270" anchor="ctr" anchorCtr="0">
              <a:noAutofit/>
            </a:bodyPr>
            <a:lstStyle/>
            <a:p>
              <a:pPr marL="0" lvl="0" indent="0" algn="l" defTabSz="933450">
                <a:lnSpc>
                  <a:spcPct val="90000"/>
                </a:lnSpc>
                <a:spcBef>
                  <a:spcPct val="0"/>
                </a:spcBef>
                <a:spcAft>
                  <a:spcPct val="35000"/>
                </a:spcAft>
                <a:buNone/>
              </a:pPr>
              <a:r>
                <a:rPr lang="en-GB" sz="2100" kern="1200"/>
                <a:t>Action Oriented (Implementers)</a:t>
              </a:r>
              <a:endParaRPr lang="en-US" sz="2100" kern="1200"/>
            </a:p>
          </p:txBody>
        </p:sp>
      </p:grpSp>
    </p:spTree>
    <p:extLst>
      <p:ext uri="{BB962C8B-B14F-4D97-AF65-F5344CB8AC3E}">
        <p14:creationId xmlns:p14="http://schemas.microsoft.com/office/powerpoint/2010/main" val="250998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fade">
                                      <p:cBhvr>
                                        <p:cTn id="7" dur="1000"/>
                                        <p:tgtEl>
                                          <p:spTgt spid="25"/>
                                        </p:tgtEl>
                                      </p:cBhvr>
                                    </p:animEffect>
                                    <p:anim calcmode="lin" valueType="num">
                                      <p:cBhvr>
                                        <p:cTn id="8" dur="1000" fill="hold"/>
                                        <p:tgtEl>
                                          <p:spTgt spid="25"/>
                                        </p:tgtEl>
                                        <p:attrNameLst>
                                          <p:attrName>ppt_x</p:attrName>
                                        </p:attrNameLst>
                                      </p:cBhvr>
                                      <p:tavLst>
                                        <p:tav tm="0">
                                          <p:val>
                                            <p:strVal val="#ppt_x"/>
                                          </p:val>
                                        </p:tav>
                                        <p:tav tm="100000">
                                          <p:val>
                                            <p:strVal val="#ppt_x"/>
                                          </p:val>
                                        </p:tav>
                                      </p:tavLst>
                                    </p:anim>
                                    <p:anim calcmode="lin" valueType="num">
                                      <p:cBhvr>
                                        <p:cTn id="9"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7"/>
                                        </p:tgtEl>
                                        <p:attrNameLst>
                                          <p:attrName>style.visibility</p:attrName>
                                        </p:attrNameLst>
                                      </p:cBhvr>
                                      <p:to>
                                        <p:strVal val="visible"/>
                                      </p:to>
                                    </p:set>
                                    <p:animEffect transition="in" filter="fade">
                                      <p:cBhvr>
                                        <p:cTn id="14" dur="1000"/>
                                        <p:tgtEl>
                                          <p:spTgt spid="27"/>
                                        </p:tgtEl>
                                      </p:cBhvr>
                                    </p:animEffect>
                                    <p:anim calcmode="lin" valueType="num">
                                      <p:cBhvr>
                                        <p:cTn id="15" dur="1000" fill="hold"/>
                                        <p:tgtEl>
                                          <p:spTgt spid="27"/>
                                        </p:tgtEl>
                                        <p:attrNameLst>
                                          <p:attrName>ppt_x</p:attrName>
                                        </p:attrNameLst>
                                      </p:cBhvr>
                                      <p:tavLst>
                                        <p:tav tm="0">
                                          <p:val>
                                            <p:strVal val="#ppt_x"/>
                                          </p:val>
                                        </p:tav>
                                        <p:tav tm="100000">
                                          <p:val>
                                            <p:strVal val="#ppt_x"/>
                                          </p:val>
                                        </p:tav>
                                      </p:tavLst>
                                    </p:anim>
                                    <p:anim calcmode="lin" valueType="num">
                                      <p:cBhvr>
                                        <p:cTn id="16"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1000"/>
                                        <p:tgtEl>
                                          <p:spTgt spid="29"/>
                                        </p:tgtEl>
                                      </p:cBhvr>
                                    </p:animEffect>
                                    <p:anim calcmode="lin" valueType="num">
                                      <p:cBhvr>
                                        <p:cTn id="22" dur="1000" fill="hold"/>
                                        <p:tgtEl>
                                          <p:spTgt spid="29"/>
                                        </p:tgtEl>
                                        <p:attrNameLst>
                                          <p:attrName>ppt_x</p:attrName>
                                        </p:attrNameLst>
                                      </p:cBhvr>
                                      <p:tavLst>
                                        <p:tav tm="0">
                                          <p:val>
                                            <p:strVal val="#ppt_x"/>
                                          </p:val>
                                        </p:tav>
                                        <p:tav tm="100000">
                                          <p:val>
                                            <p:strVal val="#ppt_x"/>
                                          </p:val>
                                        </p:tav>
                                      </p:tavLst>
                                    </p:anim>
                                    <p:anim calcmode="lin" valueType="num">
                                      <p:cBhvr>
                                        <p:cTn id="23"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E471-24EA-5A04-3FCB-E830407B73BD}"/>
              </a:ext>
            </a:extLst>
          </p:cNvPr>
          <p:cNvSpPr>
            <a:spLocks noGrp="1"/>
          </p:cNvSpPr>
          <p:nvPr>
            <p:ph type="title"/>
          </p:nvPr>
        </p:nvSpPr>
        <p:spPr>
          <a:xfrm>
            <a:off x="677334" y="609600"/>
            <a:ext cx="8596668" cy="714233"/>
          </a:xfrm>
        </p:spPr>
        <p:txBody>
          <a:bodyPr/>
          <a:lstStyle/>
          <a:p>
            <a:r>
              <a:rPr lang="en-GB" altLang="en-US" b="1" u="sng" dirty="0"/>
              <a:t>People Oriented Roles:</a:t>
            </a:r>
            <a:endParaRPr lang="en-GB" dirty="0"/>
          </a:p>
        </p:txBody>
      </p:sp>
      <p:sp>
        <p:nvSpPr>
          <p:cNvPr id="3" name="Content Placeholder 2">
            <a:extLst>
              <a:ext uri="{FF2B5EF4-FFF2-40B4-BE49-F238E27FC236}">
                <a16:creationId xmlns:a16="http://schemas.microsoft.com/office/drawing/2014/main" id="{A616521A-055F-F087-B2D7-BC68BB7C414B}"/>
              </a:ext>
            </a:extLst>
          </p:cNvPr>
          <p:cNvSpPr>
            <a:spLocks noGrp="1"/>
          </p:cNvSpPr>
          <p:nvPr>
            <p:ph idx="1"/>
          </p:nvPr>
        </p:nvSpPr>
        <p:spPr>
          <a:xfrm>
            <a:off x="677334" y="1323833"/>
            <a:ext cx="8596668" cy="5534167"/>
          </a:xfrm>
        </p:spPr>
        <p:txBody>
          <a:bodyPr>
            <a:normAutofit fontScale="92500" lnSpcReduction="20000"/>
          </a:bodyPr>
          <a:lstStyle/>
          <a:p>
            <a:pPr marL="0" indent="0">
              <a:buNone/>
            </a:pPr>
            <a:r>
              <a:rPr lang="en-GB" altLang="en-US" b="1" dirty="0"/>
              <a:t>1. Coordinator (CO)</a:t>
            </a:r>
            <a:r>
              <a:rPr lang="en-GB" altLang="en-US" dirty="0"/>
              <a:t> </a:t>
            </a:r>
          </a:p>
          <a:p>
            <a:r>
              <a:rPr lang="en-GB" altLang="en-US" dirty="0"/>
              <a:t>Coordinators are the ones who </a:t>
            </a:r>
            <a:r>
              <a:rPr lang="en-GB" altLang="en-US" b="1" dirty="0"/>
              <a:t>take on the traditional team–leader role </a:t>
            </a:r>
            <a:r>
              <a:rPr lang="en-GB" altLang="en-US" dirty="0"/>
              <a:t>and have also been referred to as the chairmen. </a:t>
            </a:r>
            <a:r>
              <a:rPr lang="en-GB" altLang="en-US" b="1" dirty="0"/>
              <a:t>They guide the team </a:t>
            </a:r>
            <a:r>
              <a:rPr lang="en-GB" altLang="en-US" dirty="0"/>
              <a:t>to what they perceive are the objectives. They are often </a:t>
            </a:r>
            <a:r>
              <a:rPr lang="en-GB" altLang="en-US" b="1" dirty="0"/>
              <a:t>excellent listeners </a:t>
            </a:r>
            <a:r>
              <a:rPr lang="en-GB" altLang="en-US" dirty="0"/>
              <a:t>and they are </a:t>
            </a:r>
            <a:r>
              <a:rPr lang="en-GB" altLang="en-US" b="1" dirty="0"/>
              <a:t>naturally able to recognize the value that each team members brings to the table</a:t>
            </a:r>
            <a:r>
              <a:rPr lang="en-GB" altLang="en-US" dirty="0"/>
              <a:t>. They are </a:t>
            </a:r>
            <a:r>
              <a:rPr lang="en-GB" altLang="en-US" b="1" dirty="0"/>
              <a:t>calm and good-natured and delegate tasks very effectively</a:t>
            </a:r>
            <a:r>
              <a:rPr lang="en-GB" altLang="en-US" dirty="0"/>
              <a:t>.  Their potential weaknesses are that they </a:t>
            </a:r>
            <a:r>
              <a:rPr lang="en-GB" altLang="en-US" b="1" dirty="0"/>
              <a:t>may delegate away too much personal responsibility</a:t>
            </a:r>
            <a:r>
              <a:rPr lang="en-GB" altLang="en-US" dirty="0"/>
              <a:t>, and may tend to be manipulative.</a:t>
            </a:r>
            <a:br>
              <a:rPr lang="en-GB" altLang="en-US" dirty="0"/>
            </a:br>
            <a:endParaRPr lang="en-GB" altLang="en-US" sz="1100" dirty="0"/>
          </a:p>
          <a:p>
            <a:pPr marL="0" indent="0">
              <a:buNone/>
            </a:pPr>
            <a:r>
              <a:rPr lang="en-GB" altLang="en-US" b="1" dirty="0"/>
              <a:t>2. Team Worker (TW)</a:t>
            </a:r>
            <a:r>
              <a:rPr lang="en-GB" altLang="en-US" dirty="0"/>
              <a:t> </a:t>
            </a:r>
          </a:p>
          <a:p>
            <a:r>
              <a:rPr lang="en-GB" altLang="en-US" dirty="0"/>
              <a:t>Team Workers are the people who </a:t>
            </a:r>
            <a:r>
              <a:rPr lang="en-GB" altLang="en-US" b="1" dirty="0"/>
              <a:t>provide support and make sure the team is working together. </a:t>
            </a:r>
            <a:r>
              <a:rPr lang="en-GB" altLang="en-US" dirty="0"/>
              <a:t>These people fill the role of n</a:t>
            </a:r>
            <a:r>
              <a:rPr lang="en-GB" altLang="en-US" b="1" dirty="0"/>
              <a:t>egotiators within the team and they are diplomatic,</a:t>
            </a:r>
            <a:r>
              <a:rPr lang="en-GB" altLang="en-US" dirty="0"/>
              <a:t> and perceptive. These tend to be popular people who are very capable in their own right but who prioritize team cohesion and helping people getting along.  Their weaknesses may be a tendency to be indecisive, and maintain </a:t>
            </a:r>
            <a:r>
              <a:rPr lang="en-GB" altLang="en-US" b="1" dirty="0"/>
              <a:t>uncommitted positions during discussions and decision-making</a:t>
            </a:r>
            <a:r>
              <a:rPr lang="en-GB" altLang="en-US" dirty="0"/>
              <a:t>.</a:t>
            </a:r>
            <a:br>
              <a:rPr lang="en-GB" altLang="en-US" dirty="0"/>
            </a:br>
            <a:endParaRPr lang="en-GB" altLang="en-US" sz="1100" dirty="0"/>
          </a:p>
          <a:p>
            <a:pPr marL="0" indent="0">
              <a:buNone/>
            </a:pPr>
            <a:r>
              <a:rPr lang="en-GB" altLang="en-US" b="1" dirty="0"/>
              <a:t>3. Resource Investigator (RI)</a:t>
            </a:r>
            <a:r>
              <a:rPr lang="en-GB" altLang="en-US" dirty="0"/>
              <a:t> </a:t>
            </a:r>
          </a:p>
          <a:p>
            <a:r>
              <a:rPr lang="en-GB" altLang="en-US" dirty="0"/>
              <a:t>Resource Investigators are </a:t>
            </a:r>
            <a:r>
              <a:rPr lang="en-GB" altLang="en-US" b="1" dirty="0"/>
              <a:t>communicative</a:t>
            </a:r>
            <a:r>
              <a:rPr lang="en-GB" altLang="en-US" dirty="0"/>
              <a:t> and </a:t>
            </a:r>
            <a:r>
              <a:rPr lang="en-GB" altLang="en-US" b="1" dirty="0"/>
              <a:t>curious</a:t>
            </a:r>
            <a:r>
              <a:rPr lang="en-GB" altLang="en-US" dirty="0"/>
              <a:t>. They explore available options, develop contacts, and </a:t>
            </a:r>
            <a:r>
              <a:rPr lang="en-GB" altLang="en-US" b="1" dirty="0"/>
              <a:t>negotiate for resources on behalf of the team</a:t>
            </a:r>
            <a:r>
              <a:rPr lang="en-GB" altLang="en-US" dirty="0"/>
              <a:t>. They identify and work with external stakeholders to help the team accomplish its objective. They are outgoing and are often extroverted, meaning that others are often receptive to them and their ideas.  On the downside, </a:t>
            </a:r>
            <a:r>
              <a:rPr lang="en-GB" altLang="en-US" b="1" dirty="0"/>
              <a:t>they may lose enthusiasm quickly, and are often overly optimistic.</a:t>
            </a:r>
          </a:p>
        </p:txBody>
      </p:sp>
    </p:spTree>
    <p:extLst>
      <p:ext uri="{BB962C8B-B14F-4D97-AF65-F5344CB8AC3E}">
        <p14:creationId xmlns:p14="http://schemas.microsoft.com/office/powerpoint/2010/main" val="394064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C9A56-0980-DCB9-DA09-4926AD05F1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0D64A-A812-8FF2-838B-1966051437FA}"/>
              </a:ext>
            </a:extLst>
          </p:cNvPr>
          <p:cNvSpPr>
            <a:spLocks noGrp="1"/>
          </p:cNvSpPr>
          <p:nvPr>
            <p:ph type="title"/>
          </p:nvPr>
        </p:nvSpPr>
        <p:spPr>
          <a:xfrm>
            <a:off x="677334" y="609600"/>
            <a:ext cx="8596668" cy="714233"/>
          </a:xfrm>
        </p:spPr>
        <p:txBody>
          <a:bodyPr/>
          <a:lstStyle/>
          <a:p>
            <a:r>
              <a:rPr lang="en-GB" altLang="en-US" b="1" u="sng" dirty="0"/>
              <a:t>Thought Oriented Roles:</a:t>
            </a:r>
            <a:endParaRPr lang="en-GB" dirty="0"/>
          </a:p>
        </p:txBody>
      </p:sp>
      <p:sp>
        <p:nvSpPr>
          <p:cNvPr id="3" name="Content Placeholder 2">
            <a:extLst>
              <a:ext uri="{FF2B5EF4-FFF2-40B4-BE49-F238E27FC236}">
                <a16:creationId xmlns:a16="http://schemas.microsoft.com/office/drawing/2014/main" id="{A0074147-8076-0F3C-4997-79173B013C04}"/>
              </a:ext>
            </a:extLst>
          </p:cNvPr>
          <p:cNvSpPr>
            <a:spLocks noGrp="1"/>
          </p:cNvSpPr>
          <p:nvPr>
            <p:ph idx="1"/>
          </p:nvPr>
        </p:nvSpPr>
        <p:spPr>
          <a:xfrm>
            <a:off x="677334" y="1323833"/>
            <a:ext cx="8596668" cy="5534167"/>
          </a:xfrm>
        </p:spPr>
        <p:txBody>
          <a:bodyPr>
            <a:normAutofit fontScale="92500" lnSpcReduction="20000"/>
          </a:bodyPr>
          <a:lstStyle/>
          <a:p>
            <a:pPr marL="0" indent="0">
              <a:buNone/>
            </a:pPr>
            <a:r>
              <a:rPr lang="en-GB" altLang="en-US" b="1" dirty="0"/>
              <a:t>4. Plant (PL)</a:t>
            </a:r>
            <a:r>
              <a:rPr lang="en-GB" altLang="en-US" dirty="0"/>
              <a:t> </a:t>
            </a:r>
          </a:p>
          <a:p>
            <a:r>
              <a:rPr lang="en-GB" altLang="en-US" dirty="0"/>
              <a:t>The Plant is the creative </a:t>
            </a:r>
            <a:r>
              <a:rPr lang="en-GB" altLang="en-US" b="1" dirty="0"/>
              <a:t>innovator who comes up with new ideas and approaches</a:t>
            </a:r>
            <a:r>
              <a:rPr lang="en-GB" altLang="en-US" dirty="0"/>
              <a:t>. They </a:t>
            </a:r>
            <a:r>
              <a:rPr lang="en-GB" altLang="en-US" b="1" dirty="0"/>
              <a:t>thrive on praise </a:t>
            </a:r>
            <a:r>
              <a:rPr lang="en-GB" altLang="en-US" dirty="0"/>
              <a:t>but criticism is especially hard for them to deal with. Plants are often introverted and prefer to work apart from the team. </a:t>
            </a:r>
            <a:r>
              <a:rPr lang="en-GB" altLang="en-US" b="1" dirty="0"/>
              <a:t>Because their ideas are so novel, they can be impractical at times. </a:t>
            </a:r>
            <a:r>
              <a:rPr lang="en-GB" altLang="en-US" dirty="0"/>
              <a:t>They may also be poor communicators and can </a:t>
            </a:r>
            <a:r>
              <a:rPr lang="en-GB" altLang="en-US" b="1" dirty="0"/>
              <a:t>tend to ignore given parameters and constraints.</a:t>
            </a:r>
            <a:br>
              <a:rPr lang="en-GB" altLang="en-US" dirty="0"/>
            </a:br>
            <a:endParaRPr lang="en-GB" altLang="en-US" sz="1400" dirty="0"/>
          </a:p>
          <a:p>
            <a:pPr marL="0" indent="0">
              <a:buNone/>
            </a:pPr>
            <a:r>
              <a:rPr lang="en-GB" altLang="en-US" b="1" dirty="0"/>
              <a:t>5. Monitor – Evaluator (ME)</a:t>
            </a:r>
            <a:r>
              <a:rPr lang="en-GB" altLang="en-US" dirty="0"/>
              <a:t> </a:t>
            </a:r>
          </a:p>
          <a:p>
            <a:r>
              <a:rPr lang="en-GB" altLang="en-US" b="1" dirty="0"/>
              <a:t>Monitor-Evaluators are best at </a:t>
            </a:r>
            <a:r>
              <a:rPr lang="en-GB" altLang="en-US" b="1" dirty="0" err="1"/>
              <a:t>analyzing</a:t>
            </a:r>
            <a:r>
              <a:rPr lang="en-GB" altLang="en-US" b="1" dirty="0"/>
              <a:t> and evaluating ideas that other people (often Plants) come up with. </a:t>
            </a:r>
            <a:r>
              <a:rPr lang="en-GB" altLang="en-US" dirty="0"/>
              <a:t>These people are shrewd and objective and they </a:t>
            </a:r>
            <a:r>
              <a:rPr lang="en-GB" altLang="en-US" b="1" dirty="0"/>
              <a:t>carefully weigh the pros and cons of all the options before coming to a decision. </a:t>
            </a:r>
            <a:r>
              <a:rPr lang="en-GB" altLang="en-US" dirty="0"/>
              <a:t> Monitor-Evaluators are </a:t>
            </a:r>
            <a:r>
              <a:rPr lang="en-GB" altLang="en-US" b="1" dirty="0"/>
              <a:t>critical thinkers </a:t>
            </a:r>
            <a:r>
              <a:rPr lang="en-GB" altLang="en-US" dirty="0"/>
              <a:t>and very strategic in their approach. They are </a:t>
            </a:r>
            <a:r>
              <a:rPr lang="en-GB" altLang="en-US" b="1" dirty="0"/>
              <a:t>often perceived as detached or unemotional</a:t>
            </a:r>
            <a:r>
              <a:rPr lang="en-GB" altLang="en-US" dirty="0"/>
              <a:t>. Sometimes they are </a:t>
            </a:r>
            <a:r>
              <a:rPr lang="en-GB" altLang="en-US" b="1" dirty="0"/>
              <a:t>poor motivators </a:t>
            </a:r>
            <a:r>
              <a:rPr lang="en-GB" altLang="en-US" dirty="0"/>
              <a:t>who react to events rather than instigating them</a:t>
            </a:r>
          </a:p>
          <a:p>
            <a:endParaRPr lang="en-GB" altLang="en-US" sz="1400" b="1" dirty="0"/>
          </a:p>
          <a:p>
            <a:pPr marL="0" indent="0">
              <a:buNone/>
            </a:pPr>
            <a:r>
              <a:rPr lang="en-GB" altLang="en-US" b="1" dirty="0"/>
              <a:t>6. Specialist (SP)</a:t>
            </a:r>
            <a:r>
              <a:rPr lang="en-GB" altLang="en-US" dirty="0"/>
              <a:t> </a:t>
            </a:r>
          </a:p>
          <a:p>
            <a:r>
              <a:rPr lang="en-GB" altLang="en-US" dirty="0"/>
              <a:t>Specialists are </a:t>
            </a:r>
            <a:r>
              <a:rPr lang="en-GB" altLang="en-US" b="1" dirty="0"/>
              <a:t>people who have specialized knowledge that is needed to get the job done</a:t>
            </a:r>
            <a:r>
              <a:rPr lang="en-GB" altLang="en-US" dirty="0"/>
              <a:t>. They pride themselves on their skills and abilities, and they work to maintain their professional status. </a:t>
            </a:r>
            <a:r>
              <a:rPr lang="en-GB" altLang="en-US" b="1" dirty="0"/>
              <a:t>Their job within the team is to be an expert in the area, and they commit themselves fully to their field of expertise</a:t>
            </a:r>
            <a:r>
              <a:rPr lang="en-GB" altLang="en-US" dirty="0"/>
              <a:t>.  This may </a:t>
            </a:r>
            <a:r>
              <a:rPr lang="en-GB" altLang="en-US" b="1" dirty="0"/>
              <a:t>limit their contribution, and lead to a preoccupation with technicalities</a:t>
            </a:r>
            <a:r>
              <a:rPr lang="en-GB" altLang="en-US" dirty="0"/>
              <a:t> at the expense of the bigger picture.</a:t>
            </a:r>
          </a:p>
        </p:txBody>
      </p:sp>
    </p:spTree>
    <p:extLst>
      <p:ext uri="{BB962C8B-B14F-4D97-AF65-F5344CB8AC3E}">
        <p14:creationId xmlns:p14="http://schemas.microsoft.com/office/powerpoint/2010/main" val="3702472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5C8F6-6C4E-D580-EAE4-AF20542671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0CE5CF-7E0C-1A65-7A9F-06924B411ADA}"/>
              </a:ext>
            </a:extLst>
          </p:cNvPr>
          <p:cNvSpPr>
            <a:spLocks noGrp="1"/>
          </p:cNvSpPr>
          <p:nvPr>
            <p:ph type="title"/>
          </p:nvPr>
        </p:nvSpPr>
        <p:spPr>
          <a:xfrm>
            <a:off x="677334" y="609600"/>
            <a:ext cx="8596668" cy="714233"/>
          </a:xfrm>
        </p:spPr>
        <p:txBody>
          <a:bodyPr/>
          <a:lstStyle/>
          <a:p>
            <a:r>
              <a:rPr lang="en-GB" altLang="en-US" b="1" u="sng" dirty="0"/>
              <a:t>Action Oriented Roles:</a:t>
            </a:r>
            <a:endParaRPr lang="en-GB" dirty="0"/>
          </a:p>
        </p:txBody>
      </p:sp>
      <p:sp>
        <p:nvSpPr>
          <p:cNvPr id="3" name="Content Placeholder 2">
            <a:extLst>
              <a:ext uri="{FF2B5EF4-FFF2-40B4-BE49-F238E27FC236}">
                <a16:creationId xmlns:a16="http://schemas.microsoft.com/office/drawing/2014/main" id="{26CAF33D-E044-CCB9-1B28-3999E29335F2}"/>
              </a:ext>
            </a:extLst>
          </p:cNvPr>
          <p:cNvSpPr>
            <a:spLocks noGrp="1"/>
          </p:cNvSpPr>
          <p:nvPr>
            <p:ph idx="1"/>
          </p:nvPr>
        </p:nvSpPr>
        <p:spPr>
          <a:xfrm>
            <a:off x="677334" y="1323833"/>
            <a:ext cx="8596668" cy="5534167"/>
          </a:xfrm>
        </p:spPr>
        <p:txBody>
          <a:bodyPr>
            <a:normAutofit fontScale="92500" lnSpcReduction="20000"/>
          </a:bodyPr>
          <a:lstStyle/>
          <a:p>
            <a:pPr marL="365760" indent="-256032">
              <a:buNone/>
              <a:defRPr/>
            </a:pPr>
            <a:r>
              <a:rPr lang="en-GB" b="1" dirty="0"/>
              <a:t>7. Shaper (SH)</a:t>
            </a:r>
            <a:r>
              <a:rPr lang="en-GB" dirty="0"/>
              <a:t> </a:t>
            </a:r>
          </a:p>
          <a:p>
            <a:pPr marL="395478" indent="-285750">
              <a:defRPr/>
            </a:pPr>
            <a:r>
              <a:rPr lang="en-GB" dirty="0"/>
              <a:t>Shapers are people who challenge the team to improve. They are dynamic and </a:t>
            </a:r>
            <a:r>
              <a:rPr lang="en-GB" b="1" dirty="0"/>
              <a:t>usually extroverted people who enjoy stimulating others</a:t>
            </a:r>
            <a:r>
              <a:rPr lang="en-GB" dirty="0"/>
              <a:t>, questioning norms, and finding the best approaches to problems. Shapers often see obstacles as exciting challenges and they tend to have the courage to push on when others feel like quitting.  Their </a:t>
            </a:r>
            <a:r>
              <a:rPr lang="en-GB" b="1" dirty="0"/>
              <a:t>potential weaknesses may be that they’re argumentative</a:t>
            </a:r>
            <a:r>
              <a:rPr lang="en-GB" dirty="0"/>
              <a:t>, and that they may offend people’s feelings.</a:t>
            </a:r>
          </a:p>
          <a:p>
            <a:pPr marL="365760" indent="-256032">
              <a:buNone/>
              <a:defRPr/>
            </a:pPr>
            <a:r>
              <a:rPr lang="en-GB" b="1" dirty="0"/>
              <a:t>8. Implementer (IMP)</a:t>
            </a:r>
            <a:r>
              <a:rPr lang="en-GB" dirty="0"/>
              <a:t> </a:t>
            </a:r>
          </a:p>
          <a:p>
            <a:pPr marL="395478" indent="-285750">
              <a:defRPr/>
            </a:pPr>
            <a:r>
              <a:rPr lang="en-GB" dirty="0"/>
              <a:t>Implementers are the people who get things done. They turn the team’s ideas and concepts into </a:t>
            </a:r>
            <a:r>
              <a:rPr lang="en-GB" b="1" dirty="0"/>
              <a:t>practical actions and plans</a:t>
            </a:r>
            <a:r>
              <a:rPr lang="en-GB" dirty="0"/>
              <a:t>. They are typically </a:t>
            </a:r>
            <a:r>
              <a:rPr lang="en-GB" b="1" dirty="0"/>
              <a:t>conservative, disciplined people </a:t>
            </a:r>
            <a:r>
              <a:rPr lang="en-GB" dirty="0"/>
              <a:t>who work systematically and efficiently and are </a:t>
            </a:r>
            <a:r>
              <a:rPr lang="en-GB" b="1" dirty="0"/>
              <a:t>very well organized</a:t>
            </a:r>
            <a:r>
              <a:rPr lang="en-GB" dirty="0"/>
              <a:t>. These are the people who you can count on to get the job done.  On the downside, Implementers </a:t>
            </a:r>
            <a:r>
              <a:rPr lang="en-GB" b="1" dirty="0"/>
              <a:t>may be inflexible </a:t>
            </a:r>
            <a:r>
              <a:rPr lang="en-GB" dirty="0"/>
              <a:t>and somewhat </a:t>
            </a:r>
            <a:r>
              <a:rPr lang="en-GB" b="1" dirty="0"/>
              <a:t>resistant to change.</a:t>
            </a:r>
          </a:p>
          <a:p>
            <a:pPr marL="365760" indent="-256032">
              <a:buNone/>
              <a:defRPr/>
            </a:pPr>
            <a:r>
              <a:rPr lang="en-GB" b="1" dirty="0"/>
              <a:t>9. Completer Finisher (CF)</a:t>
            </a:r>
            <a:r>
              <a:rPr lang="en-GB" dirty="0"/>
              <a:t> </a:t>
            </a:r>
          </a:p>
          <a:p>
            <a:pPr marL="395478" indent="-285750">
              <a:defRPr/>
            </a:pPr>
            <a:r>
              <a:rPr lang="en-GB" b="1" dirty="0"/>
              <a:t>Completer–Finishers are the people who see that projects are completed thoroughly</a:t>
            </a:r>
            <a:r>
              <a:rPr lang="en-GB" dirty="0"/>
              <a:t>. They ensure there have been no errors or omissions and they pay attention to the smallest of details. They are very concerned with deadlines and will push the team to make sure the job is completed on time. They are described as</a:t>
            </a:r>
            <a:r>
              <a:rPr lang="en-GB" b="1" dirty="0"/>
              <a:t> perfectionists </a:t>
            </a:r>
            <a:r>
              <a:rPr lang="en-GB" dirty="0"/>
              <a:t>who are orderly, conscientious, and anxious.  However, a Completer-Finisher </a:t>
            </a:r>
            <a:r>
              <a:rPr lang="en-GB" b="1" dirty="0"/>
              <a:t>may worry unnecessarily and find it hard to delegate</a:t>
            </a:r>
            <a:r>
              <a:rPr lang="en-GB" dirty="0"/>
              <a:t>.</a:t>
            </a:r>
          </a:p>
          <a:p>
            <a:pPr marL="0" indent="0">
              <a:buNone/>
            </a:pPr>
            <a:endParaRPr lang="en-GB" altLang="en-US" b="1" dirty="0"/>
          </a:p>
        </p:txBody>
      </p:sp>
    </p:spTree>
    <p:extLst>
      <p:ext uri="{BB962C8B-B14F-4D97-AF65-F5344CB8AC3E}">
        <p14:creationId xmlns:p14="http://schemas.microsoft.com/office/powerpoint/2010/main" val="2239334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49693-21E5-38B8-9DA1-C797F52F70DE}"/>
              </a:ext>
            </a:extLst>
          </p:cNvPr>
          <p:cNvSpPr>
            <a:spLocks noGrp="1"/>
          </p:cNvSpPr>
          <p:nvPr>
            <p:ph type="title"/>
          </p:nvPr>
        </p:nvSpPr>
        <p:spPr/>
        <p:txBody>
          <a:bodyPr/>
          <a:lstStyle/>
          <a:p>
            <a:r>
              <a:rPr lang="en-GB" dirty="0"/>
              <a:t>Balance is key! What happens if…</a:t>
            </a:r>
          </a:p>
        </p:txBody>
      </p:sp>
      <p:grpSp>
        <p:nvGrpSpPr>
          <p:cNvPr id="12" name="Group 11">
            <a:extLst>
              <a:ext uri="{FF2B5EF4-FFF2-40B4-BE49-F238E27FC236}">
                <a16:creationId xmlns:a16="http://schemas.microsoft.com/office/drawing/2014/main" id="{2D75C8CE-859E-C7DC-6D22-2589C9A9932A}"/>
              </a:ext>
            </a:extLst>
          </p:cNvPr>
          <p:cNvGrpSpPr/>
          <p:nvPr/>
        </p:nvGrpSpPr>
        <p:grpSpPr>
          <a:xfrm>
            <a:off x="677334" y="2162483"/>
            <a:ext cx="8596667" cy="1250639"/>
            <a:chOff x="677334" y="2162483"/>
            <a:chExt cx="8596667" cy="1250639"/>
          </a:xfrm>
        </p:grpSpPr>
        <p:sp>
          <p:nvSpPr>
            <p:cNvPr id="6" name="Freeform: Shape 5">
              <a:extLst>
                <a:ext uri="{FF2B5EF4-FFF2-40B4-BE49-F238E27FC236}">
                  <a16:creationId xmlns:a16="http://schemas.microsoft.com/office/drawing/2014/main" id="{5AFF9CCE-D520-EABF-E199-C0C835061F4B}"/>
                </a:ext>
              </a:extLst>
            </p:cNvPr>
            <p:cNvSpPr/>
            <p:nvPr/>
          </p:nvSpPr>
          <p:spPr>
            <a:xfrm>
              <a:off x="3772134" y="2287549"/>
              <a:ext cx="5501867" cy="1000511"/>
            </a:xfrm>
            <a:custGeom>
              <a:avLst/>
              <a:gdLst>
                <a:gd name="connsiteX0" fmla="*/ 166755 w 1000511"/>
                <a:gd name="connsiteY0" fmla="*/ 0 h 5501867"/>
                <a:gd name="connsiteX1" fmla="*/ 833756 w 1000511"/>
                <a:gd name="connsiteY1" fmla="*/ 0 h 5501867"/>
                <a:gd name="connsiteX2" fmla="*/ 1000511 w 1000511"/>
                <a:gd name="connsiteY2" fmla="*/ 166755 h 5501867"/>
                <a:gd name="connsiteX3" fmla="*/ 1000511 w 1000511"/>
                <a:gd name="connsiteY3" fmla="*/ 5501867 h 5501867"/>
                <a:gd name="connsiteX4" fmla="*/ 1000511 w 1000511"/>
                <a:gd name="connsiteY4" fmla="*/ 5501867 h 5501867"/>
                <a:gd name="connsiteX5" fmla="*/ 0 w 1000511"/>
                <a:gd name="connsiteY5" fmla="*/ 5501867 h 5501867"/>
                <a:gd name="connsiteX6" fmla="*/ 0 w 1000511"/>
                <a:gd name="connsiteY6" fmla="*/ 5501867 h 5501867"/>
                <a:gd name="connsiteX7" fmla="*/ 0 w 1000511"/>
                <a:gd name="connsiteY7" fmla="*/ 166755 h 5501867"/>
                <a:gd name="connsiteX8" fmla="*/ 166755 w 1000511"/>
                <a:gd name="connsiteY8" fmla="*/ 0 h 55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511" h="5501867">
                  <a:moveTo>
                    <a:pt x="1000511" y="916997"/>
                  </a:moveTo>
                  <a:lnTo>
                    <a:pt x="1000511" y="4584870"/>
                  </a:lnTo>
                  <a:cubicBezTo>
                    <a:pt x="1000511" y="5091311"/>
                    <a:pt x="986934" y="5501864"/>
                    <a:pt x="970187" y="5501864"/>
                  </a:cubicBezTo>
                  <a:lnTo>
                    <a:pt x="0" y="5501864"/>
                  </a:lnTo>
                  <a:lnTo>
                    <a:pt x="0" y="5501864"/>
                  </a:lnTo>
                  <a:lnTo>
                    <a:pt x="0" y="3"/>
                  </a:lnTo>
                  <a:lnTo>
                    <a:pt x="0" y="3"/>
                  </a:lnTo>
                  <a:lnTo>
                    <a:pt x="970187" y="3"/>
                  </a:lnTo>
                  <a:cubicBezTo>
                    <a:pt x="986934" y="3"/>
                    <a:pt x="1000511" y="410556"/>
                    <a:pt x="1000511" y="916997"/>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73605" rIns="98370" bIns="73607" numCol="1" spcCol="1270" anchor="ctr" anchorCtr="0">
              <a:noAutofit/>
            </a:bodyPr>
            <a:lstStyle/>
            <a:p>
              <a:pPr marL="114300" lvl="1" indent="-114300" algn="l" defTabSz="577850">
                <a:lnSpc>
                  <a:spcPct val="90000"/>
                </a:lnSpc>
                <a:spcBef>
                  <a:spcPct val="0"/>
                </a:spcBef>
                <a:spcAft>
                  <a:spcPct val="15000"/>
                </a:spcAft>
                <a:buChar char="•"/>
              </a:pPr>
              <a:r>
                <a:rPr lang="en-GB" sz="1300" kern="1200"/>
                <a:t>No Co-Ordinator: lack of leadership or direction</a:t>
              </a:r>
              <a:endParaRPr lang="en-US" sz="1300" kern="1200"/>
            </a:p>
            <a:p>
              <a:pPr marL="114300" lvl="1" indent="-114300" algn="l" defTabSz="577850">
                <a:lnSpc>
                  <a:spcPct val="90000"/>
                </a:lnSpc>
                <a:spcBef>
                  <a:spcPct val="0"/>
                </a:spcBef>
                <a:spcAft>
                  <a:spcPct val="15000"/>
                </a:spcAft>
                <a:buChar char="•"/>
              </a:pPr>
              <a:r>
                <a:rPr lang="en-GB" sz="1300" kern="1200"/>
                <a:t>No Completer Finisher: missed deadlines, poor quality due to lack of attention to detail</a:t>
              </a:r>
              <a:endParaRPr lang="en-US" sz="1300" kern="1200"/>
            </a:p>
          </p:txBody>
        </p:sp>
        <p:sp>
          <p:nvSpPr>
            <p:cNvPr id="7" name="Freeform: Shape 6">
              <a:extLst>
                <a:ext uri="{FF2B5EF4-FFF2-40B4-BE49-F238E27FC236}">
                  <a16:creationId xmlns:a16="http://schemas.microsoft.com/office/drawing/2014/main" id="{2B33135A-10D4-1E27-DB36-AA5BEABD51A0}"/>
                </a:ext>
              </a:extLst>
            </p:cNvPr>
            <p:cNvSpPr/>
            <p:nvPr/>
          </p:nvSpPr>
          <p:spPr>
            <a:xfrm>
              <a:off x="677334" y="2162483"/>
              <a:ext cx="3094800" cy="1250639"/>
            </a:xfrm>
            <a:custGeom>
              <a:avLst/>
              <a:gdLst>
                <a:gd name="connsiteX0" fmla="*/ 0 w 3094800"/>
                <a:gd name="connsiteY0" fmla="*/ 208444 h 1250639"/>
                <a:gd name="connsiteX1" fmla="*/ 208444 w 3094800"/>
                <a:gd name="connsiteY1" fmla="*/ 0 h 1250639"/>
                <a:gd name="connsiteX2" fmla="*/ 2886356 w 3094800"/>
                <a:gd name="connsiteY2" fmla="*/ 0 h 1250639"/>
                <a:gd name="connsiteX3" fmla="*/ 3094800 w 3094800"/>
                <a:gd name="connsiteY3" fmla="*/ 208444 h 1250639"/>
                <a:gd name="connsiteX4" fmla="*/ 3094800 w 3094800"/>
                <a:gd name="connsiteY4" fmla="*/ 1042195 h 1250639"/>
                <a:gd name="connsiteX5" fmla="*/ 2886356 w 3094800"/>
                <a:gd name="connsiteY5" fmla="*/ 1250639 h 1250639"/>
                <a:gd name="connsiteX6" fmla="*/ 208444 w 3094800"/>
                <a:gd name="connsiteY6" fmla="*/ 1250639 h 1250639"/>
                <a:gd name="connsiteX7" fmla="*/ 0 w 3094800"/>
                <a:gd name="connsiteY7" fmla="*/ 1042195 h 1250639"/>
                <a:gd name="connsiteX8" fmla="*/ 0 w 3094800"/>
                <a:gd name="connsiteY8" fmla="*/ 208444 h 1250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4800" h="1250639">
                  <a:moveTo>
                    <a:pt x="0" y="208444"/>
                  </a:moveTo>
                  <a:cubicBezTo>
                    <a:pt x="0" y="93324"/>
                    <a:pt x="93324" y="0"/>
                    <a:pt x="208444" y="0"/>
                  </a:cubicBezTo>
                  <a:lnTo>
                    <a:pt x="2886356" y="0"/>
                  </a:lnTo>
                  <a:cubicBezTo>
                    <a:pt x="3001476" y="0"/>
                    <a:pt x="3094800" y="93324"/>
                    <a:pt x="3094800" y="208444"/>
                  </a:cubicBezTo>
                  <a:lnTo>
                    <a:pt x="3094800" y="1042195"/>
                  </a:lnTo>
                  <a:cubicBezTo>
                    <a:pt x="3094800" y="1157315"/>
                    <a:pt x="3001476" y="1250639"/>
                    <a:pt x="2886356" y="1250639"/>
                  </a:cubicBezTo>
                  <a:lnTo>
                    <a:pt x="208444" y="1250639"/>
                  </a:lnTo>
                  <a:cubicBezTo>
                    <a:pt x="93324" y="1250639"/>
                    <a:pt x="0" y="1157315"/>
                    <a:pt x="0" y="1042195"/>
                  </a:cubicBezTo>
                  <a:lnTo>
                    <a:pt x="0" y="2084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0111" tIns="110581" rIns="160111" bIns="110581" numCol="1" spcCol="1270" anchor="ctr" anchorCtr="0">
              <a:noAutofit/>
            </a:bodyPr>
            <a:lstStyle/>
            <a:p>
              <a:pPr marL="0" lvl="0" indent="0" algn="ctr" defTabSz="1155700">
                <a:lnSpc>
                  <a:spcPct val="90000"/>
                </a:lnSpc>
                <a:spcBef>
                  <a:spcPct val="0"/>
                </a:spcBef>
                <a:spcAft>
                  <a:spcPct val="35000"/>
                </a:spcAft>
                <a:buNone/>
              </a:pPr>
              <a:r>
                <a:rPr lang="en-GB" sz="2600" kern="1200"/>
                <a:t>Roles are missing?</a:t>
              </a:r>
              <a:endParaRPr lang="en-US" sz="2600" kern="1200"/>
            </a:p>
          </p:txBody>
        </p:sp>
      </p:grpSp>
      <p:grpSp>
        <p:nvGrpSpPr>
          <p:cNvPr id="13" name="Group 12">
            <a:extLst>
              <a:ext uri="{FF2B5EF4-FFF2-40B4-BE49-F238E27FC236}">
                <a16:creationId xmlns:a16="http://schemas.microsoft.com/office/drawing/2014/main" id="{52CE67E7-1496-9192-8F8E-191311473BDB}"/>
              </a:ext>
            </a:extLst>
          </p:cNvPr>
          <p:cNvGrpSpPr/>
          <p:nvPr/>
        </p:nvGrpSpPr>
        <p:grpSpPr>
          <a:xfrm>
            <a:off x="677334" y="3475655"/>
            <a:ext cx="8596667" cy="1250639"/>
            <a:chOff x="677334" y="3475655"/>
            <a:chExt cx="8596667" cy="1250639"/>
          </a:xfrm>
        </p:grpSpPr>
        <p:sp>
          <p:nvSpPr>
            <p:cNvPr id="8" name="Freeform: Shape 7">
              <a:extLst>
                <a:ext uri="{FF2B5EF4-FFF2-40B4-BE49-F238E27FC236}">
                  <a16:creationId xmlns:a16="http://schemas.microsoft.com/office/drawing/2014/main" id="{DFA5659B-AC4A-1C3B-38D8-5948B066178D}"/>
                </a:ext>
              </a:extLst>
            </p:cNvPr>
            <p:cNvSpPr/>
            <p:nvPr/>
          </p:nvSpPr>
          <p:spPr>
            <a:xfrm>
              <a:off x="3772134" y="3600720"/>
              <a:ext cx="5501867" cy="1000511"/>
            </a:xfrm>
            <a:custGeom>
              <a:avLst/>
              <a:gdLst>
                <a:gd name="connsiteX0" fmla="*/ 166755 w 1000511"/>
                <a:gd name="connsiteY0" fmla="*/ 0 h 5501867"/>
                <a:gd name="connsiteX1" fmla="*/ 833756 w 1000511"/>
                <a:gd name="connsiteY1" fmla="*/ 0 h 5501867"/>
                <a:gd name="connsiteX2" fmla="*/ 1000511 w 1000511"/>
                <a:gd name="connsiteY2" fmla="*/ 166755 h 5501867"/>
                <a:gd name="connsiteX3" fmla="*/ 1000511 w 1000511"/>
                <a:gd name="connsiteY3" fmla="*/ 5501867 h 5501867"/>
                <a:gd name="connsiteX4" fmla="*/ 1000511 w 1000511"/>
                <a:gd name="connsiteY4" fmla="*/ 5501867 h 5501867"/>
                <a:gd name="connsiteX5" fmla="*/ 0 w 1000511"/>
                <a:gd name="connsiteY5" fmla="*/ 5501867 h 5501867"/>
                <a:gd name="connsiteX6" fmla="*/ 0 w 1000511"/>
                <a:gd name="connsiteY6" fmla="*/ 5501867 h 5501867"/>
                <a:gd name="connsiteX7" fmla="*/ 0 w 1000511"/>
                <a:gd name="connsiteY7" fmla="*/ 166755 h 5501867"/>
                <a:gd name="connsiteX8" fmla="*/ 166755 w 1000511"/>
                <a:gd name="connsiteY8" fmla="*/ 0 h 55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511" h="5501867">
                  <a:moveTo>
                    <a:pt x="1000511" y="916997"/>
                  </a:moveTo>
                  <a:lnTo>
                    <a:pt x="1000511" y="4584870"/>
                  </a:lnTo>
                  <a:cubicBezTo>
                    <a:pt x="1000511" y="5091311"/>
                    <a:pt x="986934" y="5501864"/>
                    <a:pt x="970187" y="5501864"/>
                  </a:cubicBezTo>
                  <a:lnTo>
                    <a:pt x="0" y="5501864"/>
                  </a:lnTo>
                  <a:lnTo>
                    <a:pt x="0" y="5501864"/>
                  </a:lnTo>
                  <a:lnTo>
                    <a:pt x="0" y="3"/>
                  </a:lnTo>
                  <a:lnTo>
                    <a:pt x="0" y="3"/>
                  </a:lnTo>
                  <a:lnTo>
                    <a:pt x="970187" y="3"/>
                  </a:lnTo>
                  <a:cubicBezTo>
                    <a:pt x="986934" y="3"/>
                    <a:pt x="1000511" y="410556"/>
                    <a:pt x="1000511" y="916997"/>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73605" rIns="98370" bIns="73607" numCol="1" spcCol="1270" anchor="ctr" anchorCtr="0">
              <a:noAutofit/>
            </a:bodyPr>
            <a:lstStyle/>
            <a:p>
              <a:pPr marL="114300" lvl="1" indent="-114300" algn="l" defTabSz="577850">
                <a:lnSpc>
                  <a:spcPct val="90000"/>
                </a:lnSpc>
                <a:spcBef>
                  <a:spcPct val="0"/>
                </a:spcBef>
                <a:spcAft>
                  <a:spcPct val="15000"/>
                </a:spcAft>
                <a:buChar char="•"/>
              </a:pPr>
              <a:r>
                <a:rPr lang="en-GB" sz="1300" kern="1200" dirty="0"/>
                <a:t>Too many Shapers: can lead to conflict or competition</a:t>
              </a:r>
              <a:endParaRPr lang="en-US" sz="1300" kern="1200" dirty="0"/>
            </a:p>
            <a:p>
              <a:pPr marL="114300" lvl="1" indent="-114300" algn="l" defTabSz="577850">
                <a:lnSpc>
                  <a:spcPct val="90000"/>
                </a:lnSpc>
                <a:spcBef>
                  <a:spcPct val="0"/>
                </a:spcBef>
                <a:spcAft>
                  <a:spcPct val="15000"/>
                </a:spcAft>
                <a:buChar char="•"/>
              </a:pPr>
              <a:r>
                <a:rPr lang="en-GB" sz="1300" kern="1200" dirty="0"/>
                <a:t>Too many Plants: lots of ideas but lack of practical execution or focus</a:t>
              </a:r>
              <a:endParaRPr lang="en-US" sz="1300" kern="1200" dirty="0"/>
            </a:p>
          </p:txBody>
        </p:sp>
        <p:sp>
          <p:nvSpPr>
            <p:cNvPr id="9" name="Freeform: Shape 8">
              <a:extLst>
                <a:ext uri="{FF2B5EF4-FFF2-40B4-BE49-F238E27FC236}">
                  <a16:creationId xmlns:a16="http://schemas.microsoft.com/office/drawing/2014/main" id="{5895DA56-548B-529E-C885-0A52FA911761}"/>
                </a:ext>
              </a:extLst>
            </p:cNvPr>
            <p:cNvSpPr/>
            <p:nvPr/>
          </p:nvSpPr>
          <p:spPr>
            <a:xfrm>
              <a:off x="677334" y="3475655"/>
              <a:ext cx="3094800" cy="1250639"/>
            </a:xfrm>
            <a:custGeom>
              <a:avLst/>
              <a:gdLst>
                <a:gd name="connsiteX0" fmla="*/ 0 w 3094800"/>
                <a:gd name="connsiteY0" fmla="*/ 208444 h 1250639"/>
                <a:gd name="connsiteX1" fmla="*/ 208444 w 3094800"/>
                <a:gd name="connsiteY1" fmla="*/ 0 h 1250639"/>
                <a:gd name="connsiteX2" fmla="*/ 2886356 w 3094800"/>
                <a:gd name="connsiteY2" fmla="*/ 0 h 1250639"/>
                <a:gd name="connsiteX3" fmla="*/ 3094800 w 3094800"/>
                <a:gd name="connsiteY3" fmla="*/ 208444 h 1250639"/>
                <a:gd name="connsiteX4" fmla="*/ 3094800 w 3094800"/>
                <a:gd name="connsiteY4" fmla="*/ 1042195 h 1250639"/>
                <a:gd name="connsiteX5" fmla="*/ 2886356 w 3094800"/>
                <a:gd name="connsiteY5" fmla="*/ 1250639 h 1250639"/>
                <a:gd name="connsiteX6" fmla="*/ 208444 w 3094800"/>
                <a:gd name="connsiteY6" fmla="*/ 1250639 h 1250639"/>
                <a:gd name="connsiteX7" fmla="*/ 0 w 3094800"/>
                <a:gd name="connsiteY7" fmla="*/ 1042195 h 1250639"/>
                <a:gd name="connsiteX8" fmla="*/ 0 w 3094800"/>
                <a:gd name="connsiteY8" fmla="*/ 208444 h 1250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4800" h="1250639">
                  <a:moveTo>
                    <a:pt x="0" y="208444"/>
                  </a:moveTo>
                  <a:cubicBezTo>
                    <a:pt x="0" y="93324"/>
                    <a:pt x="93324" y="0"/>
                    <a:pt x="208444" y="0"/>
                  </a:cubicBezTo>
                  <a:lnTo>
                    <a:pt x="2886356" y="0"/>
                  </a:lnTo>
                  <a:cubicBezTo>
                    <a:pt x="3001476" y="0"/>
                    <a:pt x="3094800" y="93324"/>
                    <a:pt x="3094800" y="208444"/>
                  </a:cubicBezTo>
                  <a:lnTo>
                    <a:pt x="3094800" y="1042195"/>
                  </a:lnTo>
                  <a:cubicBezTo>
                    <a:pt x="3094800" y="1157315"/>
                    <a:pt x="3001476" y="1250639"/>
                    <a:pt x="2886356" y="1250639"/>
                  </a:cubicBezTo>
                  <a:lnTo>
                    <a:pt x="208444" y="1250639"/>
                  </a:lnTo>
                  <a:cubicBezTo>
                    <a:pt x="93324" y="1250639"/>
                    <a:pt x="0" y="1157315"/>
                    <a:pt x="0" y="1042195"/>
                  </a:cubicBezTo>
                  <a:lnTo>
                    <a:pt x="0" y="2084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0111" tIns="110581" rIns="160111" bIns="110581" numCol="1" spcCol="1270" anchor="ctr" anchorCtr="0">
              <a:noAutofit/>
            </a:bodyPr>
            <a:lstStyle/>
            <a:p>
              <a:pPr marL="0" lvl="0" indent="0" algn="ctr" defTabSz="1155700">
                <a:lnSpc>
                  <a:spcPct val="90000"/>
                </a:lnSpc>
                <a:spcBef>
                  <a:spcPct val="0"/>
                </a:spcBef>
                <a:spcAft>
                  <a:spcPct val="35000"/>
                </a:spcAft>
                <a:buNone/>
              </a:pPr>
              <a:r>
                <a:rPr lang="en-GB" sz="2600" kern="1200" dirty="0"/>
                <a:t>Roles are overrepresented?</a:t>
              </a:r>
              <a:endParaRPr lang="en-US" sz="2600" kern="1200" dirty="0"/>
            </a:p>
          </p:txBody>
        </p:sp>
      </p:grpSp>
      <p:grpSp>
        <p:nvGrpSpPr>
          <p:cNvPr id="14" name="Group 13">
            <a:extLst>
              <a:ext uri="{FF2B5EF4-FFF2-40B4-BE49-F238E27FC236}">
                <a16:creationId xmlns:a16="http://schemas.microsoft.com/office/drawing/2014/main" id="{61C6EBC5-5EE5-913C-FBC9-51465C1E6AAA}"/>
              </a:ext>
            </a:extLst>
          </p:cNvPr>
          <p:cNvGrpSpPr/>
          <p:nvPr/>
        </p:nvGrpSpPr>
        <p:grpSpPr>
          <a:xfrm>
            <a:off x="677334" y="4788827"/>
            <a:ext cx="8596667" cy="1250639"/>
            <a:chOff x="677334" y="4788827"/>
            <a:chExt cx="8596667" cy="1250639"/>
          </a:xfrm>
        </p:grpSpPr>
        <p:sp>
          <p:nvSpPr>
            <p:cNvPr id="10" name="Freeform: Shape 9">
              <a:extLst>
                <a:ext uri="{FF2B5EF4-FFF2-40B4-BE49-F238E27FC236}">
                  <a16:creationId xmlns:a16="http://schemas.microsoft.com/office/drawing/2014/main" id="{03A12BA8-E526-5B93-5F3E-DACCAA865068}"/>
                </a:ext>
              </a:extLst>
            </p:cNvPr>
            <p:cNvSpPr/>
            <p:nvPr/>
          </p:nvSpPr>
          <p:spPr>
            <a:xfrm>
              <a:off x="3772134" y="4913891"/>
              <a:ext cx="5501867" cy="1000511"/>
            </a:xfrm>
            <a:custGeom>
              <a:avLst/>
              <a:gdLst>
                <a:gd name="connsiteX0" fmla="*/ 166755 w 1000511"/>
                <a:gd name="connsiteY0" fmla="*/ 0 h 5501867"/>
                <a:gd name="connsiteX1" fmla="*/ 833756 w 1000511"/>
                <a:gd name="connsiteY1" fmla="*/ 0 h 5501867"/>
                <a:gd name="connsiteX2" fmla="*/ 1000511 w 1000511"/>
                <a:gd name="connsiteY2" fmla="*/ 166755 h 5501867"/>
                <a:gd name="connsiteX3" fmla="*/ 1000511 w 1000511"/>
                <a:gd name="connsiteY3" fmla="*/ 5501867 h 5501867"/>
                <a:gd name="connsiteX4" fmla="*/ 1000511 w 1000511"/>
                <a:gd name="connsiteY4" fmla="*/ 5501867 h 5501867"/>
                <a:gd name="connsiteX5" fmla="*/ 0 w 1000511"/>
                <a:gd name="connsiteY5" fmla="*/ 5501867 h 5501867"/>
                <a:gd name="connsiteX6" fmla="*/ 0 w 1000511"/>
                <a:gd name="connsiteY6" fmla="*/ 5501867 h 5501867"/>
                <a:gd name="connsiteX7" fmla="*/ 0 w 1000511"/>
                <a:gd name="connsiteY7" fmla="*/ 166755 h 5501867"/>
                <a:gd name="connsiteX8" fmla="*/ 166755 w 1000511"/>
                <a:gd name="connsiteY8" fmla="*/ 0 h 55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511" h="5501867">
                  <a:moveTo>
                    <a:pt x="1000511" y="916997"/>
                  </a:moveTo>
                  <a:lnTo>
                    <a:pt x="1000511" y="4584870"/>
                  </a:lnTo>
                  <a:cubicBezTo>
                    <a:pt x="1000511" y="5091311"/>
                    <a:pt x="986934" y="5501864"/>
                    <a:pt x="970187" y="5501864"/>
                  </a:cubicBezTo>
                  <a:lnTo>
                    <a:pt x="0" y="5501864"/>
                  </a:lnTo>
                  <a:lnTo>
                    <a:pt x="0" y="5501864"/>
                  </a:lnTo>
                  <a:lnTo>
                    <a:pt x="0" y="3"/>
                  </a:lnTo>
                  <a:lnTo>
                    <a:pt x="0" y="3"/>
                  </a:lnTo>
                  <a:lnTo>
                    <a:pt x="970187" y="3"/>
                  </a:lnTo>
                  <a:cubicBezTo>
                    <a:pt x="986934" y="3"/>
                    <a:pt x="1000511" y="410556"/>
                    <a:pt x="1000511" y="916997"/>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73606" rIns="98370" bIns="73606" numCol="1" spcCol="1270" anchor="ctr" anchorCtr="0">
              <a:noAutofit/>
            </a:bodyPr>
            <a:lstStyle/>
            <a:p>
              <a:pPr marL="114300" lvl="1" indent="-114300" algn="l" defTabSz="577850">
                <a:lnSpc>
                  <a:spcPct val="90000"/>
                </a:lnSpc>
                <a:spcBef>
                  <a:spcPct val="0"/>
                </a:spcBef>
                <a:spcAft>
                  <a:spcPct val="15000"/>
                </a:spcAft>
                <a:buChar char="•"/>
              </a:pPr>
              <a:r>
                <a:rPr lang="en-GB" sz="1300" kern="1200"/>
                <a:t>Shaper vs Teamworker: Shapers push for results while Teamworkers proiritise harmony – this can lead to conflict</a:t>
              </a:r>
              <a:endParaRPr lang="en-US" sz="1300" kern="1200"/>
            </a:p>
            <a:p>
              <a:pPr marL="114300" lvl="1" indent="-114300" algn="l" defTabSz="577850">
                <a:lnSpc>
                  <a:spcPct val="90000"/>
                </a:lnSpc>
                <a:spcBef>
                  <a:spcPct val="0"/>
                </a:spcBef>
                <a:spcAft>
                  <a:spcPct val="15000"/>
                </a:spcAft>
                <a:buChar char="•"/>
              </a:pPr>
              <a:r>
                <a:rPr lang="en-GB" sz="1300" kern="1200"/>
                <a:t>Plant vs Implementer: Creative ideas from the Plants may clash with the practical execution from the Implementers causing frustration</a:t>
              </a:r>
              <a:endParaRPr lang="en-US" sz="1300" kern="1200"/>
            </a:p>
          </p:txBody>
        </p:sp>
        <p:sp>
          <p:nvSpPr>
            <p:cNvPr id="11" name="Freeform: Shape 10">
              <a:extLst>
                <a:ext uri="{FF2B5EF4-FFF2-40B4-BE49-F238E27FC236}">
                  <a16:creationId xmlns:a16="http://schemas.microsoft.com/office/drawing/2014/main" id="{95EEE89F-E891-916A-3083-C91F7337531A}"/>
                </a:ext>
              </a:extLst>
            </p:cNvPr>
            <p:cNvSpPr/>
            <p:nvPr/>
          </p:nvSpPr>
          <p:spPr>
            <a:xfrm>
              <a:off x="677334" y="4788827"/>
              <a:ext cx="3094800" cy="1250639"/>
            </a:xfrm>
            <a:custGeom>
              <a:avLst/>
              <a:gdLst>
                <a:gd name="connsiteX0" fmla="*/ 0 w 3094800"/>
                <a:gd name="connsiteY0" fmla="*/ 208444 h 1250639"/>
                <a:gd name="connsiteX1" fmla="*/ 208444 w 3094800"/>
                <a:gd name="connsiteY1" fmla="*/ 0 h 1250639"/>
                <a:gd name="connsiteX2" fmla="*/ 2886356 w 3094800"/>
                <a:gd name="connsiteY2" fmla="*/ 0 h 1250639"/>
                <a:gd name="connsiteX3" fmla="*/ 3094800 w 3094800"/>
                <a:gd name="connsiteY3" fmla="*/ 208444 h 1250639"/>
                <a:gd name="connsiteX4" fmla="*/ 3094800 w 3094800"/>
                <a:gd name="connsiteY4" fmla="*/ 1042195 h 1250639"/>
                <a:gd name="connsiteX5" fmla="*/ 2886356 w 3094800"/>
                <a:gd name="connsiteY5" fmla="*/ 1250639 h 1250639"/>
                <a:gd name="connsiteX6" fmla="*/ 208444 w 3094800"/>
                <a:gd name="connsiteY6" fmla="*/ 1250639 h 1250639"/>
                <a:gd name="connsiteX7" fmla="*/ 0 w 3094800"/>
                <a:gd name="connsiteY7" fmla="*/ 1042195 h 1250639"/>
                <a:gd name="connsiteX8" fmla="*/ 0 w 3094800"/>
                <a:gd name="connsiteY8" fmla="*/ 208444 h 1250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4800" h="1250639">
                  <a:moveTo>
                    <a:pt x="0" y="208444"/>
                  </a:moveTo>
                  <a:cubicBezTo>
                    <a:pt x="0" y="93324"/>
                    <a:pt x="93324" y="0"/>
                    <a:pt x="208444" y="0"/>
                  </a:cubicBezTo>
                  <a:lnTo>
                    <a:pt x="2886356" y="0"/>
                  </a:lnTo>
                  <a:cubicBezTo>
                    <a:pt x="3001476" y="0"/>
                    <a:pt x="3094800" y="93324"/>
                    <a:pt x="3094800" y="208444"/>
                  </a:cubicBezTo>
                  <a:lnTo>
                    <a:pt x="3094800" y="1042195"/>
                  </a:lnTo>
                  <a:cubicBezTo>
                    <a:pt x="3094800" y="1157315"/>
                    <a:pt x="3001476" y="1250639"/>
                    <a:pt x="2886356" y="1250639"/>
                  </a:cubicBezTo>
                  <a:lnTo>
                    <a:pt x="208444" y="1250639"/>
                  </a:lnTo>
                  <a:cubicBezTo>
                    <a:pt x="93324" y="1250639"/>
                    <a:pt x="0" y="1157315"/>
                    <a:pt x="0" y="1042195"/>
                  </a:cubicBezTo>
                  <a:lnTo>
                    <a:pt x="0" y="208444"/>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0111" tIns="110581" rIns="160111" bIns="110581" numCol="1" spcCol="1270" anchor="ctr" anchorCtr="0">
              <a:noAutofit/>
            </a:bodyPr>
            <a:lstStyle/>
            <a:p>
              <a:pPr marL="0" lvl="0" indent="0" algn="ctr" defTabSz="1155700">
                <a:lnSpc>
                  <a:spcPct val="90000"/>
                </a:lnSpc>
                <a:spcBef>
                  <a:spcPct val="0"/>
                </a:spcBef>
                <a:spcAft>
                  <a:spcPct val="35000"/>
                </a:spcAft>
                <a:buNone/>
              </a:pPr>
              <a:r>
                <a:rPr lang="en-GB" sz="2600" kern="1200"/>
                <a:t>Roles clash?</a:t>
              </a:r>
              <a:endParaRPr lang="en-US" sz="2600" kern="1200"/>
            </a:p>
          </p:txBody>
        </p:sp>
      </p:grpSp>
    </p:spTree>
    <p:extLst>
      <p:ext uri="{BB962C8B-B14F-4D97-AF65-F5344CB8AC3E}">
        <p14:creationId xmlns:p14="http://schemas.microsoft.com/office/powerpoint/2010/main" val="4063762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ubble sheet test paper and pencil">
            <a:extLst>
              <a:ext uri="{FF2B5EF4-FFF2-40B4-BE49-F238E27FC236}">
                <a16:creationId xmlns:a16="http://schemas.microsoft.com/office/drawing/2014/main" id="{7A9E5E4C-94F7-E97C-B241-7D9C9FD3889B}"/>
              </a:ext>
            </a:extLst>
          </p:cNvPr>
          <p:cNvPicPr>
            <a:picLocks noChangeAspect="1"/>
          </p:cNvPicPr>
          <p:nvPr/>
        </p:nvPicPr>
        <p:blipFill>
          <a:blip r:embed="rId2">
            <a:extLst>
              <a:ext uri="{28A0092B-C50C-407E-A947-70E740481C1C}">
                <a14:useLocalDpi xmlns:a14="http://schemas.microsoft.com/office/drawing/2010/main" val="0"/>
              </a:ext>
            </a:extLst>
          </a:blip>
          <a:srcRect l="2491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372B7D6-CE0A-EE64-5F2A-9E7A174FEAFA}"/>
              </a:ext>
            </a:extLst>
          </p:cNvPr>
          <p:cNvSpPr>
            <a:spLocks noGrp="1"/>
          </p:cNvSpPr>
          <p:nvPr>
            <p:ph type="title"/>
          </p:nvPr>
        </p:nvSpPr>
        <p:spPr>
          <a:xfrm>
            <a:off x="677333" y="609600"/>
            <a:ext cx="3851123" cy="1320800"/>
          </a:xfrm>
        </p:spPr>
        <p:txBody>
          <a:bodyPr>
            <a:normAutofit/>
          </a:bodyPr>
          <a:lstStyle/>
          <a:p>
            <a:r>
              <a:rPr lang="en-GB" dirty="0"/>
              <a:t>Where to take the test?</a:t>
            </a:r>
          </a:p>
        </p:txBody>
      </p:sp>
      <p:sp>
        <p:nvSpPr>
          <p:cNvPr id="3" name="Content Placeholder 2">
            <a:extLst>
              <a:ext uri="{FF2B5EF4-FFF2-40B4-BE49-F238E27FC236}">
                <a16:creationId xmlns:a16="http://schemas.microsoft.com/office/drawing/2014/main" id="{2F8E783A-60A9-B451-F37F-F5642F54797E}"/>
              </a:ext>
            </a:extLst>
          </p:cNvPr>
          <p:cNvSpPr>
            <a:spLocks noGrp="1"/>
          </p:cNvSpPr>
          <p:nvPr>
            <p:ph idx="1"/>
          </p:nvPr>
        </p:nvSpPr>
        <p:spPr>
          <a:xfrm>
            <a:off x="677334" y="2160589"/>
            <a:ext cx="3851122" cy="3880773"/>
          </a:xfrm>
        </p:spPr>
        <p:txBody>
          <a:bodyPr anchor="ctr">
            <a:normAutofit/>
          </a:bodyPr>
          <a:lstStyle/>
          <a:p>
            <a:pPr marL="0" indent="0" algn="ctr">
              <a:buNone/>
            </a:pPr>
            <a:r>
              <a:rPr lang="en-GB" altLang="en-US" dirty="0">
                <a:hlinkClick r:id="rId3"/>
              </a:rPr>
              <a:t>https://www.123test.com/team-roles-test/#its123-testAnchor</a:t>
            </a:r>
            <a:endParaRPr lang="en-GB" altLang="en-US" dirty="0"/>
          </a:p>
          <a:p>
            <a:pPr marL="0" indent="0">
              <a:buNone/>
            </a:pPr>
            <a:endParaRPr lang="en-GB" dirty="0"/>
          </a:p>
        </p:txBody>
      </p:sp>
    </p:spTree>
    <p:extLst>
      <p:ext uri="{BB962C8B-B14F-4D97-AF65-F5344CB8AC3E}">
        <p14:creationId xmlns:p14="http://schemas.microsoft.com/office/powerpoint/2010/main" val="3181092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1180-CB90-3B2C-A7DD-FB73B945A61F}"/>
              </a:ext>
            </a:extLst>
          </p:cNvPr>
          <p:cNvSpPr>
            <a:spLocks noGrp="1"/>
          </p:cNvSpPr>
          <p:nvPr>
            <p:ph type="title"/>
          </p:nvPr>
        </p:nvSpPr>
        <p:spPr>
          <a:xfrm>
            <a:off x="1286933" y="609600"/>
            <a:ext cx="10197494" cy="1099457"/>
          </a:xfrm>
        </p:spPr>
        <p:txBody>
          <a:bodyPr>
            <a:normAutofit/>
          </a:bodyPr>
          <a:lstStyle/>
          <a:p>
            <a:r>
              <a:rPr lang="en-GB" dirty="0"/>
              <a:t>Myer-Briggs Type Indicator (MBTI)</a:t>
            </a:r>
          </a:p>
        </p:txBody>
      </p:sp>
      <p:graphicFrame>
        <p:nvGraphicFramePr>
          <p:cNvPr id="5" name="Content Placeholder 2">
            <a:extLst>
              <a:ext uri="{FF2B5EF4-FFF2-40B4-BE49-F238E27FC236}">
                <a16:creationId xmlns:a16="http://schemas.microsoft.com/office/drawing/2014/main" id="{2B8ADEC0-578E-8C16-D69F-D0384012C999}"/>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1127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5">
                                            <p:graphicEl>
                                              <a:dgm id="{7A57BC73-9A9C-46FE-86AA-E24621DBF8B2}"/>
                                            </p:graphicEl>
                                          </p:spTgt>
                                        </p:tgtEl>
                                        <p:attrNameLst>
                                          <p:attrName>style.visibility</p:attrName>
                                        </p:attrNameLst>
                                      </p:cBhvr>
                                      <p:to>
                                        <p:strVal val="visible"/>
                                      </p:to>
                                    </p:set>
                                    <p:animEffect transition="in" filter="barn(outVertical)">
                                      <p:cBhvr>
                                        <p:cTn id="7" dur="500"/>
                                        <p:tgtEl>
                                          <p:spTgt spid="5">
                                            <p:graphicEl>
                                              <a:dgm id="{7A57BC73-9A9C-46FE-86AA-E24621DBF8B2}"/>
                                            </p:graphic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graphicEl>
                                              <a:dgm id="{17AD7C1B-9DD9-4DA8-BC1E-55D4AF2909AD}"/>
                                            </p:graphicEl>
                                          </p:spTgt>
                                        </p:tgtEl>
                                        <p:attrNameLst>
                                          <p:attrName>style.visibility</p:attrName>
                                        </p:attrNameLst>
                                      </p:cBhvr>
                                      <p:to>
                                        <p:strVal val="visible"/>
                                      </p:to>
                                    </p:set>
                                    <p:animEffect transition="in" filter="barn(outVertical)">
                                      <p:cBhvr>
                                        <p:cTn id="10" dur="500"/>
                                        <p:tgtEl>
                                          <p:spTgt spid="5">
                                            <p:graphicEl>
                                              <a:dgm id="{17AD7C1B-9DD9-4DA8-BC1E-55D4AF2909AD}"/>
                                            </p:graphicEl>
                                          </p:spTgt>
                                        </p:tgtEl>
                                      </p:cBhvr>
                                    </p:animEffect>
                                  </p:childTnLst>
                                </p:cTn>
                              </p:par>
                              <p:par>
                                <p:cTn id="11" presetID="16" presetClass="entr" presetSubtype="37" fill="hold" grpId="0" nodeType="withEffect">
                                  <p:stCondLst>
                                    <p:cond delay="0"/>
                                  </p:stCondLst>
                                  <p:childTnLst>
                                    <p:set>
                                      <p:cBhvr>
                                        <p:cTn id="12" dur="1" fill="hold">
                                          <p:stCondLst>
                                            <p:cond delay="0"/>
                                          </p:stCondLst>
                                        </p:cTn>
                                        <p:tgtEl>
                                          <p:spTgt spid="5">
                                            <p:graphicEl>
                                              <a:dgm id="{39B1BDA4-742C-4509-A29F-59B3F8A47B0B}"/>
                                            </p:graphicEl>
                                          </p:spTgt>
                                        </p:tgtEl>
                                        <p:attrNameLst>
                                          <p:attrName>style.visibility</p:attrName>
                                        </p:attrNameLst>
                                      </p:cBhvr>
                                      <p:to>
                                        <p:strVal val="visible"/>
                                      </p:to>
                                    </p:set>
                                    <p:animEffect transition="in" filter="barn(outVertical)">
                                      <p:cBhvr>
                                        <p:cTn id="13" dur="500"/>
                                        <p:tgtEl>
                                          <p:spTgt spid="5">
                                            <p:graphicEl>
                                              <a:dgm id="{39B1BDA4-742C-4509-A29F-59B3F8A47B0B}"/>
                                            </p:graphic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37" fill="hold" grpId="0" nodeType="clickEffect">
                                  <p:stCondLst>
                                    <p:cond delay="0"/>
                                  </p:stCondLst>
                                  <p:childTnLst>
                                    <p:set>
                                      <p:cBhvr>
                                        <p:cTn id="17" dur="1" fill="hold">
                                          <p:stCondLst>
                                            <p:cond delay="0"/>
                                          </p:stCondLst>
                                        </p:cTn>
                                        <p:tgtEl>
                                          <p:spTgt spid="5">
                                            <p:graphicEl>
                                              <a:dgm id="{2B41D806-2581-4B7F-ACA9-0102FFF91810}"/>
                                            </p:graphicEl>
                                          </p:spTgt>
                                        </p:tgtEl>
                                        <p:attrNameLst>
                                          <p:attrName>style.visibility</p:attrName>
                                        </p:attrNameLst>
                                      </p:cBhvr>
                                      <p:to>
                                        <p:strVal val="visible"/>
                                      </p:to>
                                    </p:set>
                                    <p:animEffect transition="in" filter="barn(outVertical)">
                                      <p:cBhvr>
                                        <p:cTn id="18" dur="500"/>
                                        <p:tgtEl>
                                          <p:spTgt spid="5">
                                            <p:graphicEl>
                                              <a:dgm id="{2B41D806-2581-4B7F-ACA9-0102FFF91810}"/>
                                            </p:graphicEl>
                                          </p:spTgt>
                                        </p:tgtEl>
                                      </p:cBhvr>
                                    </p:animEffect>
                                  </p:childTnLst>
                                </p:cTn>
                              </p:par>
                              <p:par>
                                <p:cTn id="19" presetID="16" presetClass="entr" presetSubtype="37" fill="hold" grpId="0" nodeType="withEffect">
                                  <p:stCondLst>
                                    <p:cond delay="0"/>
                                  </p:stCondLst>
                                  <p:childTnLst>
                                    <p:set>
                                      <p:cBhvr>
                                        <p:cTn id="20" dur="1" fill="hold">
                                          <p:stCondLst>
                                            <p:cond delay="0"/>
                                          </p:stCondLst>
                                        </p:cTn>
                                        <p:tgtEl>
                                          <p:spTgt spid="5">
                                            <p:graphicEl>
                                              <a:dgm id="{86B5454D-4A6D-4F8E-9A56-35D606C51F55}"/>
                                            </p:graphicEl>
                                          </p:spTgt>
                                        </p:tgtEl>
                                        <p:attrNameLst>
                                          <p:attrName>style.visibility</p:attrName>
                                        </p:attrNameLst>
                                      </p:cBhvr>
                                      <p:to>
                                        <p:strVal val="visible"/>
                                      </p:to>
                                    </p:set>
                                    <p:animEffect transition="in" filter="barn(outVertical)">
                                      <p:cBhvr>
                                        <p:cTn id="21" dur="500"/>
                                        <p:tgtEl>
                                          <p:spTgt spid="5">
                                            <p:graphicEl>
                                              <a:dgm id="{86B5454D-4A6D-4F8E-9A56-35D606C51F55}"/>
                                            </p:graphicEl>
                                          </p:spTgt>
                                        </p:tgtEl>
                                      </p:cBhvr>
                                    </p:animEffect>
                                  </p:childTnLst>
                                </p:cTn>
                              </p:par>
                              <p:par>
                                <p:cTn id="22" presetID="16" presetClass="entr" presetSubtype="37" fill="hold" grpId="0" nodeType="withEffect">
                                  <p:stCondLst>
                                    <p:cond delay="0"/>
                                  </p:stCondLst>
                                  <p:childTnLst>
                                    <p:set>
                                      <p:cBhvr>
                                        <p:cTn id="23" dur="1" fill="hold">
                                          <p:stCondLst>
                                            <p:cond delay="0"/>
                                          </p:stCondLst>
                                        </p:cTn>
                                        <p:tgtEl>
                                          <p:spTgt spid="5">
                                            <p:graphicEl>
                                              <a:dgm id="{EE9C8F59-D5C3-49A5-A48B-88DF64F0ECEE}"/>
                                            </p:graphicEl>
                                          </p:spTgt>
                                        </p:tgtEl>
                                        <p:attrNameLst>
                                          <p:attrName>style.visibility</p:attrName>
                                        </p:attrNameLst>
                                      </p:cBhvr>
                                      <p:to>
                                        <p:strVal val="visible"/>
                                      </p:to>
                                    </p:set>
                                    <p:animEffect transition="in" filter="barn(outVertical)">
                                      <p:cBhvr>
                                        <p:cTn id="24" dur="500"/>
                                        <p:tgtEl>
                                          <p:spTgt spid="5">
                                            <p:graphicEl>
                                              <a:dgm id="{EE9C8F59-D5C3-49A5-A48B-88DF64F0ECEE}"/>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37" fill="hold" grpId="0" nodeType="clickEffect">
                                  <p:stCondLst>
                                    <p:cond delay="0"/>
                                  </p:stCondLst>
                                  <p:childTnLst>
                                    <p:set>
                                      <p:cBhvr>
                                        <p:cTn id="28" dur="1" fill="hold">
                                          <p:stCondLst>
                                            <p:cond delay="0"/>
                                          </p:stCondLst>
                                        </p:cTn>
                                        <p:tgtEl>
                                          <p:spTgt spid="5">
                                            <p:graphicEl>
                                              <a:dgm id="{51E6B1FC-939E-495B-A0C6-73EE1FF836D7}"/>
                                            </p:graphicEl>
                                          </p:spTgt>
                                        </p:tgtEl>
                                        <p:attrNameLst>
                                          <p:attrName>style.visibility</p:attrName>
                                        </p:attrNameLst>
                                      </p:cBhvr>
                                      <p:to>
                                        <p:strVal val="visible"/>
                                      </p:to>
                                    </p:set>
                                    <p:animEffect transition="in" filter="barn(outVertical)">
                                      <p:cBhvr>
                                        <p:cTn id="29" dur="500"/>
                                        <p:tgtEl>
                                          <p:spTgt spid="5">
                                            <p:graphicEl>
                                              <a:dgm id="{51E6B1FC-939E-495B-A0C6-73EE1FF836D7}"/>
                                            </p:graphicEl>
                                          </p:spTgt>
                                        </p:tgtEl>
                                      </p:cBhvr>
                                    </p:animEffect>
                                  </p:childTnLst>
                                </p:cTn>
                              </p:par>
                              <p:par>
                                <p:cTn id="30" presetID="16" presetClass="entr" presetSubtype="37" fill="hold" grpId="0" nodeType="withEffect">
                                  <p:stCondLst>
                                    <p:cond delay="0"/>
                                  </p:stCondLst>
                                  <p:childTnLst>
                                    <p:set>
                                      <p:cBhvr>
                                        <p:cTn id="31" dur="1" fill="hold">
                                          <p:stCondLst>
                                            <p:cond delay="0"/>
                                          </p:stCondLst>
                                        </p:cTn>
                                        <p:tgtEl>
                                          <p:spTgt spid="5">
                                            <p:graphicEl>
                                              <a:dgm id="{70A20CBF-D99E-4430-A2B2-5970082C1A58}"/>
                                            </p:graphicEl>
                                          </p:spTgt>
                                        </p:tgtEl>
                                        <p:attrNameLst>
                                          <p:attrName>style.visibility</p:attrName>
                                        </p:attrNameLst>
                                      </p:cBhvr>
                                      <p:to>
                                        <p:strVal val="visible"/>
                                      </p:to>
                                    </p:set>
                                    <p:animEffect transition="in" filter="barn(outVertical)">
                                      <p:cBhvr>
                                        <p:cTn id="32" dur="500"/>
                                        <p:tgtEl>
                                          <p:spTgt spid="5">
                                            <p:graphicEl>
                                              <a:dgm id="{70A20CBF-D99E-4430-A2B2-5970082C1A58}"/>
                                            </p:graphicEl>
                                          </p:spTgt>
                                        </p:tgtEl>
                                      </p:cBhvr>
                                    </p:animEffect>
                                  </p:childTnLst>
                                </p:cTn>
                              </p:par>
                              <p:par>
                                <p:cTn id="33" presetID="16" presetClass="entr" presetSubtype="37" fill="hold" grpId="0" nodeType="withEffect">
                                  <p:stCondLst>
                                    <p:cond delay="0"/>
                                  </p:stCondLst>
                                  <p:childTnLst>
                                    <p:set>
                                      <p:cBhvr>
                                        <p:cTn id="34" dur="1" fill="hold">
                                          <p:stCondLst>
                                            <p:cond delay="0"/>
                                          </p:stCondLst>
                                        </p:cTn>
                                        <p:tgtEl>
                                          <p:spTgt spid="5">
                                            <p:graphicEl>
                                              <a:dgm id="{168444D7-2CAC-47FC-BCC5-B2215658A2B6}"/>
                                            </p:graphicEl>
                                          </p:spTgt>
                                        </p:tgtEl>
                                        <p:attrNameLst>
                                          <p:attrName>style.visibility</p:attrName>
                                        </p:attrNameLst>
                                      </p:cBhvr>
                                      <p:to>
                                        <p:strVal val="visible"/>
                                      </p:to>
                                    </p:set>
                                    <p:animEffect transition="in" filter="barn(outVertical)">
                                      <p:cBhvr>
                                        <p:cTn id="35" dur="500"/>
                                        <p:tgtEl>
                                          <p:spTgt spid="5">
                                            <p:graphicEl>
                                              <a:dgm id="{168444D7-2CAC-47FC-BCC5-B2215658A2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7930B-1EB9-B92D-5526-65ED2B13ECAB}"/>
              </a:ext>
            </a:extLst>
          </p:cNvPr>
          <p:cNvSpPr>
            <a:spLocks noGrp="1"/>
          </p:cNvSpPr>
          <p:nvPr>
            <p:ph type="title"/>
          </p:nvPr>
        </p:nvSpPr>
        <p:spPr>
          <a:xfrm>
            <a:off x="1286933" y="609600"/>
            <a:ext cx="10197494" cy="1099457"/>
          </a:xfrm>
        </p:spPr>
        <p:txBody>
          <a:bodyPr>
            <a:normAutofit/>
          </a:bodyPr>
          <a:lstStyle/>
          <a:p>
            <a:r>
              <a:rPr lang="en-GB" dirty="0"/>
              <a:t>MBTI Personality Types</a:t>
            </a:r>
          </a:p>
        </p:txBody>
      </p:sp>
      <p:sp>
        <p:nvSpPr>
          <p:cNvPr id="6" name="Freeform: Shape 5">
            <a:extLst>
              <a:ext uri="{FF2B5EF4-FFF2-40B4-BE49-F238E27FC236}">
                <a16:creationId xmlns:a16="http://schemas.microsoft.com/office/drawing/2014/main" id="{10BFAAE0-2914-402D-BBE0-A48D1412F6DD}"/>
              </a:ext>
            </a:extLst>
          </p:cNvPr>
          <p:cNvSpPr/>
          <p:nvPr/>
        </p:nvSpPr>
        <p:spPr>
          <a:xfrm>
            <a:off x="1286933" y="5029923"/>
            <a:ext cx="9618133" cy="1011377"/>
          </a:xfrm>
          <a:custGeom>
            <a:avLst/>
            <a:gdLst>
              <a:gd name="connsiteX0" fmla="*/ 0 w 9618133"/>
              <a:gd name="connsiteY0" fmla="*/ 0 h 1011377"/>
              <a:gd name="connsiteX1" fmla="*/ 9618133 w 9618133"/>
              <a:gd name="connsiteY1" fmla="*/ 0 h 1011377"/>
              <a:gd name="connsiteX2" fmla="*/ 9618133 w 9618133"/>
              <a:gd name="connsiteY2" fmla="*/ 1011377 h 1011377"/>
              <a:gd name="connsiteX3" fmla="*/ 0 w 9618133"/>
              <a:gd name="connsiteY3" fmla="*/ 1011377 h 1011377"/>
              <a:gd name="connsiteX4" fmla="*/ 0 w 9618133"/>
              <a:gd name="connsiteY4" fmla="*/ 0 h 10113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18133" h="1011377">
                <a:moveTo>
                  <a:pt x="0" y="0"/>
                </a:moveTo>
                <a:lnTo>
                  <a:pt x="9618133" y="0"/>
                </a:lnTo>
                <a:lnTo>
                  <a:pt x="9618133" y="1011377"/>
                </a:lnTo>
                <a:lnTo>
                  <a:pt x="0" y="101137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This gives </a:t>
            </a:r>
            <a:r>
              <a:rPr lang="en-GB" sz="1900" b="1" kern="1200"/>
              <a:t>16 personality types</a:t>
            </a:r>
            <a:endParaRPr lang="en-US" sz="1900" kern="1200"/>
          </a:p>
        </p:txBody>
      </p:sp>
      <p:sp>
        <p:nvSpPr>
          <p:cNvPr id="8" name="Freeform: Shape 7">
            <a:extLst>
              <a:ext uri="{FF2B5EF4-FFF2-40B4-BE49-F238E27FC236}">
                <a16:creationId xmlns:a16="http://schemas.microsoft.com/office/drawing/2014/main" id="{169D9E42-ECB8-5691-E88D-26AC8CE71986}"/>
              </a:ext>
            </a:extLst>
          </p:cNvPr>
          <p:cNvSpPr/>
          <p:nvPr/>
        </p:nvSpPr>
        <p:spPr>
          <a:xfrm>
            <a:off x="1286933" y="3489594"/>
            <a:ext cx="9618133" cy="1555500"/>
          </a:xfrm>
          <a:custGeom>
            <a:avLst/>
            <a:gdLst>
              <a:gd name="connsiteX0" fmla="*/ 0 w 9618133"/>
              <a:gd name="connsiteY0" fmla="*/ 544782 h 1555499"/>
              <a:gd name="connsiteX1" fmla="*/ 4614629 w 9618133"/>
              <a:gd name="connsiteY1" fmla="*/ 544782 h 1555499"/>
              <a:gd name="connsiteX2" fmla="*/ 4614629 w 9618133"/>
              <a:gd name="connsiteY2" fmla="*/ 388875 h 1555499"/>
              <a:gd name="connsiteX3" fmla="*/ 4420192 w 9618133"/>
              <a:gd name="connsiteY3" fmla="*/ 388875 h 1555499"/>
              <a:gd name="connsiteX4" fmla="*/ 4809067 w 9618133"/>
              <a:gd name="connsiteY4" fmla="*/ 0 h 1555499"/>
              <a:gd name="connsiteX5" fmla="*/ 5197941 w 9618133"/>
              <a:gd name="connsiteY5" fmla="*/ 388875 h 1555499"/>
              <a:gd name="connsiteX6" fmla="*/ 5003504 w 9618133"/>
              <a:gd name="connsiteY6" fmla="*/ 388875 h 1555499"/>
              <a:gd name="connsiteX7" fmla="*/ 5003504 w 9618133"/>
              <a:gd name="connsiteY7" fmla="*/ 544782 h 1555499"/>
              <a:gd name="connsiteX8" fmla="*/ 9618133 w 9618133"/>
              <a:gd name="connsiteY8" fmla="*/ 544782 h 1555499"/>
              <a:gd name="connsiteX9" fmla="*/ 9618133 w 9618133"/>
              <a:gd name="connsiteY9" fmla="*/ 1555499 h 1555499"/>
              <a:gd name="connsiteX10" fmla="*/ 0 w 9618133"/>
              <a:gd name="connsiteY10" fmla="*/ 1555499 h 1555499"/>
              <a:gd name="connsiteX11" fmla="*/ 0 w 9618133"/>
              <a:gd name="connsiteY11" fmla="*/ 544782 h 155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618133" h="1555499">
                <a:moveTo>
                  <a:pt x="9618133" y="1010717"/>
                </a:moveTo>
                <a:lnTo>
                  <a:pt x="5003504" y="1010717"/>
                </a:lnTo>
                <a:lnTo>
                  <a:pt x="5003504" y="1166624"/>
                </a:lnTo>
                <a:lnTo>
                  <a:pt x="5197941" y="1166624"/>
                </a:lnTo>
                <a:lnTo>
                  <a:pt x="4809066" y="1555498"/>
                </a:lnTo>
                <a:lnTo>
                  <a:pt x="4420192" y="1166624"/>
                </a:lnTo>
                <a:lnTo>
                  <a:pt x="4614629" y="1166624"/>
                </a:lnTo>
                <a:lnTo>
                  <a:pt x="4614629" y="1010717"/>
                </a:lnTo>
                <a:lnTo>
                  <a:pt x="0" y="1010717"/>
                </a:lnTo>
                <a:lnTo>
                  <a:pt x="0" y="1"/>
                </a:lnTo>
                <a:lnTo>
                  <a:pt x="9618133" y="1"/>
                </a:lnTo>
                <a:lnTo>
                  <a:pt x="9618133" y="1010717"/>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35127" tIns="135128" rIns="135128" bIns="679910" numCol="1" spcCol="1270" anchor="ctr" anchorCtr="0">
            <a:noAutofit/>
          </a:bodyPr>
          <a:lstStyle/>
          <a:p>
            <a:pPr marL="0" lvl="0" indent="0" algn="ctr" defTabSz="844550">
              <a:lnSpc>
                <a:spcPct val="90000"/>
              </a:lnSpc>
              <a:spcBef>
                <a:spcPct val="0"/>
              </a:spcBef>
              <a:spcAft>
                <a:spcPct val="35000"/>
              </a:spcAft>
              <a:buNone/>
            </a:pPr>
            <a:r>
              <a:rPr lang="en-GB" sz="1900" kern="1200" dirty="0"/>
              <a:t>Each person has </a:t>
            </a:r>
            <a:r>
              <a:rPr lang="en-GB" sz="1900" b="1" kern="1200" dirty="0"/>
              <a:t>one</a:t>
            </a:r>
            <a:r>
              <a:rPr lang="en-GB" sz="1900" kern="1200" dirty="0"/>
              <a:t> preferred quality per category</a:t>
            </a:r>
            <a:endParaRPr lang="en-US" sz="1900" kern="1200" dirty="0"/>
          </a:p>
        </p:txBody>
      </p:sp>
      <p:grpSp>
        <p:nvGrpSpPr>
          <p:cNvPr id="32" name="Group 31">
            <a:extLst>
              <a:ext uri="{FF2B5EF4-FFF2-40B4-BE49-F238E27FC236}">
                <a16:creationId xmlns:a16="http://schemas.microsoft.com/office/drawing/2014/main" id="{A6ECE217-EF20-9B81-2029-5BB05573F1C0}"/>
              </a:ext>
            </a:extLst>
          </p:cNvPr>
          <p:cNvGrpSpPr/>
          <p:nvPr/>
        </p:nvGrpSpPr>
        <p:grpSpPr>
          <a:xfrm>
            <a:off x="1286933" y="1949265"/>
            <a:ext cx="9618133" cy="1555501"/>
            <a:chOff x="1286933" y="1949265"/>
            <a:chExt cx="9618133" cy="1555501"/>
          </a:xfrm>
        </p:grpSpPr>
        <p:sp>
          <p:nvSpPr>
            <p:cNvPr id="15" name="Freeform: Shape 14">
              <a:extLst>
                <a:ext uri="{FF2B5EF4-FFF2-40B4-BE49-F238E27FC236}">
                  <a16:creationId xmlns:a16="http://schemas.microsoft.com/office/drawing/2014/main" id="{2FD6B020-06BC-0A76-8578-7DE35D94866B}"/>
                </a:ext>
              </a:extLst>
            </p:cNvPr>
            <p:cNvSpPr/>
            <p:nvPr/>
          </p:nvSpPr>
          <p:spPr>
            <a:xfrm>
              <a:off x="1286933" y="1949265"/>
              <a:ext cx="9618133" cy="1555501"/>
            </a:xfrm>
            <a:custGeom>
              <a:avLst/>
              <a:gdLst>
                <a:gd name="connsiteX0" fmla="*/ 0 w 9618133"/>
                <a:gd name="connsiteY0" fmla="*/ 544782 h 1555499"/>
                <a:gd name="connsiteX1" fmla="*/ 4614629 w 9618133"/>
                <a:gd name="connsiteY1" fmla="*/ 544782 h 1555499"/>
                <a:gd name="connsiteX2" fmla="*/ 4614629 w 9618133"/>
                <a:gd name="connsiteY2" fmla="*/ 388875 h 1555499"/>
                <a:gd name="connsiteX3" fmla="*/ 4420192 w 9618133"/>
                <a:gd name="connsiteY3" fmla="*/ 388875 h 1555499"/>
                <a:gd name="connsiteX4" fmla="*/ 4809067 w 9618133"/>
                <a:gd name="connsiteY4" fmla="*/ 0 h 1555499"/>
                <a:gd name="connsiteX5" fmla="*/ 5197941 w 9618133"/>
                <a:gd name="connsiteY5" fmla="*/ 388875 h 1555499"/>
                <a:gd name="connsiteX6" fmla="*/ 5003504 w 9618133"/>
                <a:gd name="connsiteY6" fmla="*/ 388875 h 1555499"/>
                <a:gd name="connsiteX7" fmla="*/ 5003504 w 9618133"/>
                <a:gd name="connsiteY7" fmla="*/ 544782 h 1555499"/>
                <a:gd name="connsiteX8" fmla="*/ 9618133 w 9618133"/>
                <a:gd name="connsiteY8" fmla="*/ 544782 h 1555499"/>
                <a:gd name="connsiteX9" fmla="*/ 9618133 w 9618133"/>
                <a:gd name="connsiteY9" fmla="*/ 1555499 h 1555499"/>
                <a:gd name="connsiteX10" fmla="*/ 0 w 9618133"/>
                <a:gd name="connsiteY10" fmla="*/ 1555499 h 1555499"/>
                <a:gd name="connsiteX11" fmla="*/ 0 w 9618133"/>
                <a:gd name="connsiteY11" fmla="*/ 544782 h 155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618133" h="1555499">
                  <a:moveTo>
                    <a:pt x="9618133" y="1010717"/>
                  </a:moveTo>
                  <a:lnTo>
                    <a:pt x="5003504" y="1010717"/>
                  </a:lnTo>
                  <a:lnTo>
                    <a:pt x="5003504" y="1166624"/>
                  </a:lnTo>
                  <a:lnTo>
                    <a:pt x="5197941" y="1166624"/>
                  </a:lnTo>
                  <a:lnTo>
                    <a:pt x="4809066" y="1555498"/>
                  </a:lnTo>
                  <a:lnTo>
                    <a:pt x="4420192" y="1166624"/>
                  </a:lnTo>
                  <a:lnTo>
                    <a:pt x="4614629" y="1166624"/>
                  </a:lnTo>
                  <a:lnTo>
                    <a:pt x="4614629" y="1010717"/>
                  </a:lnTo>
                  <a:lnTo>
                    <a:pt x="0" y="1010717"/>
                  </a:lnTo>
                  <a:lnTo>
                    <a:pt x="0" y="1"/>
                  </a:lnTo>
                  <a:lnTo>
                    <a:pt x="9618133" y="1"/>
                  </a:lnTo>
                  <a:lnTo>
                    <a:pt x="9618133" y="1010717"/>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35128" tIns="135129" rIns="135128" bIns="1144648" numCol="1" spcCol="1270" anchor="ctr" anchorCtr="0">
              <a:noAutofit/>
            </a:bodyPr>
            <a:lstStyle/>
            <a:p>
              <a:pPr marL="0" lvl="0" indent="0" algn="ctr" defTabSz="844550">
                <a:lnSpc>
                  <a:spcPct val="90000"/>
                </a:lnSpc>
                <a:spcBef>
                  <a:spcPct val="0"/>
                </a:spcBef>
                <a:spcAft>
                  <a:spcPct val="35000"/>
                </a:spcAft>
                <a:buNone/>
              </a:pPr>
              <a:r>
                <a:rPr lang="en-GB" sz="1900" kern="1200" dirty="0"/>
                <a:t>There are </a:t>
              </a:r>
              <a:r>
                <a:rPr lang="en-GB" sz="1900" b="1" kern="1200" dirty="0"/>
                <a:t>four</a:t>
              </a:r>
              <a:r>
                <a:rPr lang="en-GB" sz="1900" kern="1200" dirty="0"/>
                <a:t> </a:t>
              </a:r>
              <a:r>
                <a:rPr lang="en-GB" sz="1900" b="1" kern="1200" dirty="0"/>
                <a:t>psychological functional </a:t>
              </a:r>
              <a:r>
                <a:rPr lang="en-GB" sz="1900" kern="1200" dirty="0"/>
                <a:t>categories:</a:t>
              </a:r>
              <a:endParaRPr lang="en-US" sz="1900" kern="1200" dirty="0"/>
            </a:p>
          </p:txBody>
        </p:sp>
        <p:sp>
          <p:nvSpPr>
            <p:cNvPr id="17" name="Freeform: Shape 16">
              <a:extLst>
                <a:ext uri="{FF2B5EF4-FFF2-40B4-BE49-F238E27FC236}">
                  <a16:creationId xmlns:a16="http://schemas.microsoft.com/office/drawing/2014/main" id="{40037F22-5EC6-E42E-71F7-64BDA53CD472}"/>
                </a:ext>
              </a:extLst>
            </p:cNvPr>
            <p:cNvSpPr/>
            <p:nvPr/>
          </p:nvSpPr>
          <p:spPr>
            <a:xfrm>
              <a:off x="1286933"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Introversion/Extraversion</a:t>
              </a:r>
              <a:endParaRPr lang="en-US" sz="1500" kern="1200"/>
            </a:p>
          </p:txBody>
        </p:sp>
        <p:sp>
          <p:nvSpPr>
            <p:cNvPr id="29" name="Freeform: Shape 28">
              <a:extLst>
                <a:ext uri="{FF2B5EF4-FFF2-40B4-BE49-F238E27FC236}">
                  <a16:creationId xmlns:a16="http://schemas.microsoft.com/office/drawing/2014/main" id="{5007BC5B-D488-DF28-7B25-D33F2666E6E7}"/>
                </a:ext>
              </a:extLst>
            </p:cNvPr>
            <p:cNvSpPr/>
            <p:nvPr/>
          </p:nvSpPr>
          <p:spPr>
            <a:xfrm>
              <a:off x="3691466"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Sensing/Intuition</a:t>
              </a:r>
              <a:endParaRPr lang="en-US" sz="1500" kern="1200"/>
            </a:p>
          </p:txBody>
        </p:sp>
        <p:sp>
          <p:nvSpPr>
            <p:cNvPr id="30" name="Freeform: Shape 29">
              <a:extLst>
                <a:ext uri="{FF2B5EF4-FFF2-40B4-BE49-F238E27FC236}">
                  <a16:creationId xmlns:a16="http://schemas.microsoft.com/office/drawing/2014/main" id="{3163BA24-56A7-982D-E161-FD74182625BC}"/>
                </a:ext>
              </a:extLst>
            </p:cNvPr>
            <p:cNvSpPr/>
            <p:nvPr/>
          </p:nvSpPr>
          <p:spPr>
            <a:xfrm>
              <a:off x="6095999"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Thinking/Feeling</a:t>
              </a:r>
              <a:endParaRPr lang="en-US" sz="1500" kern="1200"/>
            </a:p>
          </p:txBody>
        </p:sp>
        <p:sp>
          <p:nvSpPr>
            <p:cNvPr id="31" name="Freeform: Shape 30">
              <a:extLst>
                <a:ext uri="{FF2B5EF4-FFF2-40B4-BE49-F238E27FC236}">
                  <a16:creationId xmlns:a16="http://schemas.microsoft.com/office/drawing/2014/main" id="{A7CCD3EC-796B-2E37-556F-04A433E0136A}"/>
                </a:ext>
              </a:extLst>
            </p:cNvPr>
            <p:cNvSpPr/>
            <p:nvPr/>
          </p:nvSpPr>
          <p:spPr>
            <a:xfrm>
              <a:off x="8500532" y="2495246"/>
              <a:ext cx="2404533" cy="465094"/>
            </a:xfrm>
            <a:custGeom>
              <a:avLst/>
              <a:gdLst>
                <a:gd name="connsiteX0" fmla="*/ 0 w 2404533"/>
                <a:gd name="connsiteY0" fmla="*/ 0 h 465094"/>
                <a:gd name="connsiteX1" fmla="*/ 2404533 w 2404533"/>
                <a:gd name="connsiteY1" fmla="*/ 0 h 465094"/>
                <a:gd name="connsiteX2" fmla="*/ 2404533 w 2404533"/>
                <a:gd name="connsiteY2" fmla="*/ 465094 h 465094"/>
                <a:gd name="connsiteX3" fmla="*/ 0 w 2404533"/>
                <a:gd name="connsiteY3" fmla="*/ 465094 h 465094"/>
                <a:gd name="connsiteX4" fmla="*/ 0 w 2404533"/>
                <a:gd name="connsiteY4" fmla="*/ 0 h 465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4533" h="465094">
                  <a:moveTo>
                    <a:pt x="0" y="0"/>
                  </a:moveTo>
                  <a:lnTo>
                    <a:pt x="2404533" y="0"/>
                  </a:lnTo>
                  <a:lnTo>
                    <a:pt x="2404533" y="465094"/>
                  </a:lnTo>
                  <a:lnTo>
                    <a:pt x="0" y="465094"/>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kern="1200"/>
                <a:t>Judging/Preceiving</a:t>
              </a:r>
              <a:endParaRPr lang="en-US" sz="1500" kern="1200"/>
            </a:p>
          </p:txBody>
        </p:sp>
      </p:grpSp>
    </p:spTree>
    <p:extLst>
      <p:ext uri="{BB962C8B-B14F-4D97-AF65-F5344CB8AC3E}">
        <p14:creationId xmlns:p14="http://schemas.microsoft.com/office/powerpoint/2010/main" val="199310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6 Different Personality Types: Behaviors, Characteristics, Social Skills">
            <a:extLst>
              <a:ext uri="{FF2B5EF4-FFF2-40B4-BE49-F238E27FC236}">
                <a16:creationId xmlns:a16="http://schemas.microsoft.com/office/drawing/2014/main" id="{43ED0367-B23A-6CE1-65F5-3FBF0AB55E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9682" r="1" b="3161"/>
          <a:stretch>
            <a:fillRect/>
          </a:stretch>
        </p:blipFill>
        <p:spPr bwMode="auto">
          <a:xfrm>
            <a:off x="568452" y="571500"/>
            <a:ext cx="11055096"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1525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CAB68-B7D2-1DA0-81EB-204F23BC96A5}"/>
              </a:ext>
            </a:extLst>
          </p:cNvPr>
          <p:cNvSpPr>
            <a:spLocks noGrp="1"/>
          </p:cNvSpPr>
          <p:nvPr>
            <p:ph type="title"/>
          </p:nvPr>
        </p:nvSpPr>
        <p:spPr>
          <a:xfrm>
            <a:off x="5536734" y="609600"/>
            <a:ext cx="3737268" cy="1320800"/>
          </a:xfrm>
        </p:spPr>
        <p:txBody>
          <a:bodyPr>
            <a:normAutofit/>
          </a:bodyPr>
          <a:lstStyle/>
          <a:p>
            <a:r>
              <a:rPr lang="en-GB" dirty="0"/>
              <a:t>Where to take the test?</a:t>
            </a:r>
          </a:p>
        </p:txBody>
      </p:sp>
      <p:sp>
        <p:nvSpPr>
          <p:cNvPr id="3" name="Content Placeholder 2">
            <a:extLst>
              <a:ext uri="{FF2B5EF4-FFF2-40B4-BE49-F238E27FC236}">
                <a16:creationId xmlns:a16="http://schemas.microsoft.com/office/drawing/2014/main" id="{A9BA2619-4CB2-45A4-3E2A-AAF3CD4367F4}"/>
              </a:ext>
            </a:extLst>
          </p:cNvPr>
          <p:cNvSpPr>
            <a:spLocks noGrp="1"/>
          </p:cNvSpPr>
          <p:nvPr>
            <p:ph idx="1"/>
          </p:nvPr>
        </p:nvSpPr>
        <p:spPr>
          <a:xfrm>
            <a:off x="5209563" y="2160589"/>
            <a:ext cx="4064439" cy="3880773"/>
          </a:xfrm>
        </p:spPr>
        <p:txBody>
          <a:bodyPr anchor="ctr">
            <a:normAutofit/>
          </a:bodyPr>
          <a:lstStyle/>
          <a:p>
            <a:pPr marL="0" indent="0" algn="ctr">
              <a:buNone/>
            </a:pPr>
            <a:r>
              <a:rPr lang="en-GB" dirty="0"/>
              <a:t>Here:</a:t>
            </a:r>
          </a:p>
          <a:p>
            <a:pPr marL="0" indent="0" algn="ctr">
              <a:buNone/>
            </a:pPr>
            <a:r>
              <a:rPr lang="en-GB" altLang="en-US" dirty="0">
                <a:hlinkClick r:id="rId2"/>
              </a:rPr>
              <a:t>https://www.truity.com/test/type-finder-personality-test-new</a:t>
            </a:r>
            <a:endParaRPr lang="en-GB" altLang="en-US" dirty="0"/>
          </a:p>
          <a:p>
            <a:pPr marL="0" indent="0" algn="ctr">
              <a:buNone/>
            </a:pPr>
            <a:endParaRPr lang="en-GB" dirty="0"/>
          </a:p>
          <a:p>
            <a:pPr marL="0" indent="0" algn="ctr">
              <a:buNone/>
            </a:pPr>
            <a:r>
              <a:rPr lang="en-GB" dirty="0"/>
              <a:t>Or here:</a:t>
            </a:r>
          </a:p>
          <a:p>
            <a:pPr marL="0" indent="0" algn="ctr">
              <a:buNone/>
            </a:pPr>
            <a:r>
              <a:rPr lang="en-GB" altLang="en-US" dirty="0">
                <a:hlinkClick r:id="rId3"/>
              </a:rPr>
              <a:t>https://personalitymax.com/personality-test/</a:t>
            </a:r>
            <a:endParaRPr lang="en-GB" altLang="en-US" dirty="0"/>
          </a:p>
          <a:p>
            <a:pPr marL="0" indent="0" algn="ctr">
              <a:buNone/>
            </a:pPr>
            <a:endParaRPr lang="en-GB" dirty="0"/>
          </a:p>
        </p:txBody>
      </p:sp>
      <p:pic>
        <p:nvPicPr>
          <p:cNvPr id="5" name="Picture 4" descr="A group of question marks around each other&#10;&#10;AI-generated content may be incorrect.">
            <a:extLst>
              <a:ext uri="{FF2B5EF4-FFF2-40B4-BE49-F238E27FC236}">
                <a16:creationId xmlns:a16="http://schemas.microsoft.com/office/drawing/2014/main" id="{9ABE60E0-24DC-D847-797F-54AD8880DD08}"/>
              </a:ext>
            </a:extLst>
          </p:cNvPr>
          <p:cNvPicPr>
            <a:picLocks noChangeAspect="1"/>
          </p:cNvPicPr>
          <p:nvPr/>
        </p:nvPicPr>
        <p:blipFill>
          <a:blip r:embed="rId4"/>
          <a:srcRect l="14754" r="1193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4311999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80E0-9650-A2A1-0893-3695FEE1303F}"/>
              </a:ext>
            </a:extLst>
          </p:cNvPr>
          <p:cNvSpPr>
            <a:spLocks noGrp="1"/>
          </p:cNvSpPr>
          <p:nvPr>
            <p:ph type="title"/>
          </p:nvPr>
        </p:nvSpPr>
        <p:spPr>
          <a:xfrm>
            <a:off x="5536734" y="609600"/>
            <a:ext cx="3737268" cy="1320800"/>
          </a:xfrm>
        </p:spPr>
        <p:txBody>
          <a:bodyPr>
            <a:normAutofit/>
          </a:bodyPr>
          <a:lstStyle/>
          <a:p>
            <a:pPr>
              <a:lnSpc>
                <a:spcPct val="90000"/>
              </a:lnSpc>
            </a:pPr>
            <a:r>
              <a:rPr lang="en-GB" sz="3100"/>
              <a:t>Multiple Intelligence Theory</a:t>
            </a:r>
          </a:p>
        </p:txBody>
      </p:sp>
      <p:sp>
        <p:nvSpPr>
          <p:cNvPr id="3" name="Content Placeholder 2">
            <a:extLst>
              <a:ext uri="{FF2B5EF4-FFF2-40B4-BE49-F238E27FC236}">
                <a16:creationId xmlns:a16="http://schemas.microsoft.com/office/drawing/2014/main" id="{AB190BF6-FC8B-F3D3-27AB-7DD2E1DBA2BC}"/>
              </a:ext>
            </a:extLst>
          </p:cNvPr>
          <p:cNvSpPr>
            <a:spLocks noGrp="1"/>
          </p:cNvSpPr>
          <p:nvPr>
            <p:ph idx="1"/>
          </p:nvPr>
        </p:nvSpPr>
        <p:spPr>
          <a:xfrm>
            <a:off x="5209563" y="2160589"/>
            <a:ext cx="4064439" cy="3880773"/>
          </a:xfrm>
        </p:spPr>
        <p:txBody>
          <a:bodyPr>
            <a:normAutofit/>
          </a:bodyPr>
          <a:lstStyle/>
          <a:p>
            <a:pPr>
              <a:lnSpc>
                <a:spcPct val="90000"/>
              </a:lnSpc>
            </a:pPr>
            <a:r>
              <a:rPr lang="en-GB" sz="1100" dirty="0"/>
              <a:t>Howard Gardner’s theory of multiple intelligences proposes that people are not born with all of the intelligences that they will ever have</a:t>
            </a:r>
          </a:p>
          <a:p>
            <a:pPr>
              <a:lnSpc>
                <a:spcPct val="90000"/>
              </a:lnSpc>
            </a:pPr>
            <a:r>
              <a:rPr lang="en-GB" sz="1100" dirty="0"/>
              <a:t>The traditional notion is that there is only one single type of intelligence that only focuses on cognitive abilities known as IQ</a:t>
            </a:r>
          </a:p>
          <a:p>
            <a:pPr>
              <a:lnSpc>
                <a:spcPct val="90000"/>
              </a:lnSpc>
            </a:pPr>
            <a:r>
              <a:rPr lang="en-GB" sz="1100" dirty="0"/>
              <a:t>To broaden this notion, Gardner introduced eight different types of intelligence:</a:t>
            </a:r>
          </a:p>
          <a:p>
            <a:pPr lvl="1">
              <a:lnSpc>
                <a:spcPct val="90000"/>
              </a:lnSpc>
            </a:pPr>
            <a:r>
              <a:rPr lang="en-GB" sz="1100" dirty="0"/>
              <a:t>Logical/Mathematical</a:t>
            </a:r>
          </a:p>
          <a:p>
            <a:pPr lvl="1">
              <a:lnSpc>
                <a:spcPct val="90000"/>
              </a:lnSpc>
            </a:pPr>
            <a:r>
              <a:rPr lang="en-GB" sz="1100" dirty="0"/>
              <a:t>Linguistic</a:t>
            </a:r>
          </a:p>
          <a:p>
            <a:pPr lvl="1">
              <a:lnSpc>
                <a:spcPct val="90000"/>
              </a:lnSpc>
            </a:pPr>
            <a:r>
              <a:rPr lang="en-GB" sz="1100" dirty="0"/>
              <a:t>Musical</a:t>
            </a:r>
          </a:p>
          <a:p>
            <a:pPr lvl="1">
              <a:lnSpc>
                <a:spcPct val="90000"/>
              </a:lnSpc>
            </a:pPr>
            <a:r>
              <a:rPr lang="en-GB" sz="1100" dirty="0"/>
              <a:t>Spatial</a:t>
            </a:r>
          </a:p>
          <a:p>
            <a:pPr lvl="1">
              <a:lnSpc>
                <a:spcPct val="90000"/>
              </a:lnSpc>
            </a:pPr>
            <a:r>
              <a:rPr lang="en-GB" sz="1100" dirty="0"/>
              <a:t>Bodily-</a:t>
            </a:r>
            <a:r>
              <a:rPr lang="en-GB" sz="1100" dirty="0" err="1"/>
              <a:t>Kinesthetic</a:t>
            </a:r>
            <a:endParaRPr lang="en-GB" sz="1100" dirty="0"/>
          </a:p>
          <a:p>
            <a:pPr lvl="1">
              <a:lnSpc>
                <a:spcPct val="90000"/>
              </a:lnSpc>
            </a:pPr>
            <a:r>
              <a:rPr lang="en-GB" sz="1100" dirty="0"/>
              <a:t>Naturalist</a:t>
            </a:r>
          </a:p>
          <a:p>
            <a:pPr lvl="1">
              <a:lnSpc>
                <a:spcPct val="90000"/>
              </a:lnSpc>
            </a:pPr>
            <a:r>
              <a:rPr lang="en-GB" sz="1100" dirty="0"/>
              <a:t>Interpersonal</a:t>
            </a:r>
          </a:p>
          <a:p>
            <a:pPr lvl="1">
              <a:lnSpc>
                <a:spcPct val="90000"/>
              </a:lnSpc>
            </a:pPr>
            <a:r>
              <a:rPr lang="en-GB" sz="1100" dirty="0"/>
              <a:t>Intrapersonal</a:t>
            </a:r>
          </a:p>
        </p:txBody>
      </p:sp>
      <p:pic>
        <p:nvPicPr>
          <p:cNvPr id="8" name="Picture 7" descr="Paper head with rainbow and clouds">
            <a:extLst>
              <a:ext uri="{FF2B5EF4-FFF2-40B4-BE49-F238E27FC236}">
                <a16:creationId xmlns:a16="http://schemas.microsoft.com/office/drawing/2014/main" id="{8269ADAD-7569-F0A5-FA19-9B7B04FB8849}"/>
              </a:ext>
            </a:extLst>
          </p:cNvPr>
          <p:cNvPicPr>
            <a:picLocks noChangeAspect="1"/>
          </p:cNvPicPr>
          <p:nvPr/>
        </p:nvPicPr>
        <p:blipFill>
          <a:blip r:embed="rId2">
            <a:extLst>
              <a:ext uri="{28A0092B-C50C-407E-A947-70E740481C1C}">
                <a14:useLocalDpi xmlns:a14="http://schemas.microsoft.com/office/drawing/2010/main" val="0"/>
              </a:ext>
            </a:extLst>
          </a:blip>
          <a:srcRect r="-2" b="9108"/>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1017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500"/>
                                        <p:tgtEl>
                                          <p:spTgt spid="3">
                                            <p:txEl>
                                              <p:pRg st="8" end="8"/>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Effect transition="in" filter="fade">
                                      <p:cBhvr>
                                        <p:cTn id="38" dur="500"/>
                                        <p:tgtEl>
                                          <p:spTgt spid="3">
                                            <p:txEl>
                                              <p:pRg st="9" end="9"/>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10" end="10"/>
                                            </p:txEl>
                                          </p:spTgt>
                                        </p:tgtEl>
                                        <p:attrNameLst>
                                          <p:attrName>style.visibility</p:attrName>
                                        </p:attrNameLst>
                                      </p:cBhvr>
                                      <p:to>
                                        <p:strVal val="visible"/>
                                      </p:to>
                                    </p:set>
                                    <p:animEffect transition="in" filter="fade">
                                      <p:cBhvr>
                                        <p:cTn id="41"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AC12-2B02-7CBC-18BA-53E762AC26DE}"/>
              </a:ext>
            </a:extLst>
          </p:cNvPr>
          <p:cNvSpPr>
            <a:spLocks noGrp="1"/>
          </p:cNvSpPr>
          <p:nvPr>
            <p:ph type="title"/>
          </p:nvPr>
        </p:nvSpPr>
        <p:spPr/>
        <p:txBody>
          <a:bodyPr/>
          <a:lstStyle/>
          <a:p>
            <a:r>
              <a:rPr lang="en-GB" dirty="0"/>
              <a:t>Intelligence Types</a:t>
            </a:r>
          </a:p>
        </p:txBody>
      </p:sp>
      <p:pic>
        <p:nvPicPr>
          <p:cNvPr id="5" name="Content Placeholder 4" descr="Multiple intelligences with different colored text">
            <a:extLst>
              <a:ext uri="{FF2B5EF4-FFF2-40B4-BE49-F238E27FC236}">
                <a16:creationId xmlns:a16="http://schemas.microsoft.com/office/drawing/2014/main" id="{ECEDED03-8804-FC54-1323-06B2DA17EBA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6803" y="1320966"/>
            <a:ext cx="7003798" cy="5537034"/>
          </a:xfrm>
        </p:spPr>
      </p:pic>
    </p:spTree>
    <p:extLst>
      <p:ext uri="{BB962C8B-B14F-4D97-AF65-F5344CB8AC3E}">
        <p14:creationId xmlns:p14="http://schemas.microsoft.com/office/powerpoint/2010/main" val="426055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365,144 Light Bulb Stock Photos - Free &amp; Royalty-Free Stock Photos from  Dreamstime">
            <a:extLst>
              <a:ext uri="{FF2B5EF4-FFF2-40B4-BE49-F238E27FC236}">
                <a16:creationId xmlns:a16="http://schemas.microsoft.com/office/drawing/2014/main" id="{609713D9-E431-0A9A-D8D9-06E8A0C477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531" r="3099" b="1"/>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9C93CC9-FEFE-C9D8-AD68-E6DD3B5CED39}"/>
              </a:ext>
            </a:extLst>
          </p:cNvPr>
          <p:cNvSpPr>
            <a:spLocks noGrp="1"/>
          </p:cNvSpPr>
          <p:nvPr>
            <p:ph type="title"/>
          </p:nvPr>
        </p:nvSpPr>
        <p:spPr>
          <a:xfrm>
            <a:off x="677333" y="609600"/>
            <a:ext cx="3851123" cy="1320800"/>
          </a:xfrm>
        </p:spPr>
        <p:txBody>
          <a:bodyPr>
            <a:normAutofit/>
          </a:bodyPr>
          <a:lstStyle/>
          <a:p>
            <a:r>
              <a:rPr lang="en-GB" dirty="0"/>
              <a:t>Where to take the test?</a:t>
            </a:r>
          </a:p>
        </p:txBody>
      </p:sp>
      <p:sp>
        <p:nvSpPr>
          <p:cNvPr id="3" name="Content Placeholder 2">
            <a:extLst>
              <a:ext uri="{FF2B5EF4-FFF2-40B4-BE49-F238E27FC236}">
                <a16:creationId xmlns:a16="http://schemas.microsoft.com/office/drawing/2014/main" id="{D494495B-7666-9DBA-DCEB-870FF609EAB7}"/>
              </a:ext>
            </a:extLst>
          </p:cNvPr>
          <p:cNvSpPr>
            <a:spLocks noGrp="1"/>
          </p:cNvSpPr>
          <p:nvPr>
            <p:ph idx="1"/>
          </p:nvPr>
        </p:nvSpPr>
        <p:spPr>
          <a:xfrm>
            <a:off x="677334" y="2160589"/>
            <a:ext cx="3851122" cy="3880773"/>
          </a:xfrm>
        </p:spPr>
        <p:txBody>
          <a:bodyPr anchor="ctr">
            <a:normAutofit/>
          </a:bodyPr>
          <a:lstStyle/>
          <a:p>
            <a:pPr marL="0" indent="0" algn="ctr">
              <a:buNone/>
            </a:pPr>
            <a:r>
              <a:rPr lang="en-GB" dirty="0">
                <a:hlinkClick r:id="rId3"/>
              </a:rPr>
              <a:t>https://mypersonality.info/multiple-intelligences/</a:t>
            </a:r>
            <a:r>
              <a:rPr lang="en-GB" dirty="0"/>
              <a:t> </a:t>
            </a:r>
          </a:p>
          <a:p>
            <a:pPr marL="0" indent="0" algn="ctr">
              <a:buNone/>
            </a:pPr>
            <a:endParaRPr lang="en-GB" dirty="0"/>
          </a:p>
        </p:txBody>
      </p:sp>
    </p:spTree>
    <p:extLst>
      <p:ext uri="{BB962C8B-B14F-4D97-AF65-F5344CB8AC3E}">
        <p14:creationId xmlns:p14="http://schemas.microsoft.com/office/powerpoint/2010/main" val="14915119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Rainbow curves of paper">
            <a:extLst>
              <a:ext uri="{FF2B5EF4-FFF2-40B4-BE49-F238E27FC236}">
                <a16:creationId xmlns:a16="http://schemas.microsoft.com/office/drawing/2014/main" id="{36AB572D-228F-8ACB-D6EE-503497C83D7B}"/>
              </a:ext>
            </a:extLst>
          </p:cNvPr>
          <p:cNvPicPr>
            <a:picLocks noChangeAspect="1"/>
          </p:cNvPicPr>
          <p:nvPr/>
        </p:nvPicPr>
        <p:blipFill>
          <a:blip r:embed="rId2">
            <a:extLst>
              <a:ext uri="{28A0092B-C50C-407E-A947-70E740481C1C}">
                <a14:useLocalDpi xmlns:a14="http://schemas.microsoft.com/office/drawing/2010/main" val="0"/>
              </a:ext>
            </a:extLst>
          </a:blip>
          <a:srcRect l="20251" r="2640"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8A18F30-5D4E-6361-0069-538D17FEE7BE}"/>
              </a:ext>
            </a:extLst>
          </p:cNvPr>
          <p:cNvSpPr>
            <a:spLocks noGrp="1"/>
          </p:cNvSpPr>
          <p:nvPr>
            <p:ph type="title"/>
          </p:nvPr>
        </p:nvSpPr>
        <p:spPr>
          <a:xfrm>
            <a:off x="677333" y="609600"/>
            <a:ext cx="3851123" cy="1320800"/>
          </a:xfrm>
        </p:spPr>
        <p:txBody>
          <a:bodyPr>
            <a:normAutofit/>
          </a:bodyPr>
          <a:lstStyle/>
          <a:p>
            <a:r>
              <a:rPr lang="en-GB" dirty="0"/>
              <a:t>Colour Personality Test</a:t>
            </a:r>
          </a:p>
        </p:txBody>
      </p:sp>
      <p:sp>
        <p:nvSpPr>
          <p:cNvPr id="3" name="Content Placeholder 2">
            <a:extLst>
              <a:ext uri="{FF2B5EF4-FFF2-40B4-BE49-F238E27FC236}">
                <a16:creationId xmlns:a16="http://schemas.microsoft.com/office/drawing/2014/main" id="{E1FB5D2A-88B3-6184-BDFE-E5C0C67EF38A}"/>
              </a:ext>
            </a:extLst>
          </p:cNvPr>
          <p:cNvSpPr>
            <a:spLocks noGrp="1"/>
          </p:cNvSpPr>
          <p:nvPr>
            <p:ph idx="1"/>
          </p:nvPr>
        </p:nvSpPr>
        <p:spPr>
          <a:xfrm>
            <a:off x="677334" y="2160589"/>
            <a:ext cx="3851122" cy="3880773"/>
          </a:xfrm>
        </p:spPr>
        <p:txBody>
          <a:bodyPr>
            <a:normAutofit/>
          </a:bodyPr>
          <a:lstStyle/>
          <a:p>
            <a:pPr>
              <a:lnSpc>
                <a:spcPct val="90000"/>
              </a:lnSpc>
            </a:pPr>
            <a:r>
              <a:rPr lang="en-GB" sz="1500" dirty="0"/>
              <a:t>This theory uses </a:t>
            </a:r>
            <a:r>
              <a:rPr lang="en-GB" sz="1500" b="1" dirty="0"/>
              <a:t>four colours</a:t>
            </a:r>
            <a:r>
              <a:rPr lang="en-GB" sz="1500" dirty="0"/>
              <a:t> to represent different personality preferences</a:t>
            </a:r>
          </a:p>
          <a:p>
            <a:pPr lvl="1">
              <a:lnSpc>
                <a:spcPct val="90000"/>
              </a:lnSpc>
            </a:pPr>
            <a:r>
              <a:rPr lang="en-GB" sz="1500" dirty="0">
                <a:solidFill>
                  <a:srgbClr val="FF0000"/>
                </a:solidFill>
              </a:rPr>
              <a:t>Fiery Red</a:t>
            </a:r>
          </a:p>
          <a:p>
            <a:pPr lvl="1">
              <a:lnSpc>
                <a:spcPct val="90000"/>
              </a:lnSpc>
            </a:pPr>
            <a:r>
              <a:rPr lang="en-GB" sz="1500" dirty="0">
                <a:solidFill>
                  <a:srgbClr val="FFC000"/>
                </a:solidFill>
              </a:rPr>
              <a:t>Sunshine Yellow</a:t>
            </a:r>
          </a:p>
          <a:p>
            <a:pPr lvl="1">
              <a:lnSpc>
                <a:spcPct val="90000"/>
              </a:lnSpc>
            </a:pPr>
            <a:r>
              <a:rPr lang="en-GB" sz="1500" dirty="0">
                <a:solidFill>
                  <a:srgbClr val="00B050"/>
                </a:solidFill>
              </a:rPr>
              <a:t>Earth Green</a:t>
            </a:r>
          </a:p>
          <a:p>
            <a:pPr lvl="1">
              <a:lnSpc>
                <a:spcPct val="90000"/>
              </a:lnSpc>
            </a:pPr>
            <a:r>
              <a:rPr lang="en-GB" sz="1500" dirty="0">
                <a:solidFill>
                  <a:srgbClr val="0070C0"/>
                </a:solidFill>
              </a:rPr>
              <a:t>Cool Blue</a:t>
            </a:r>
          </a:p>
          <a:p>
            <a:pPr>
              <a:lnSpc>
                <a:spcPct val="90000"/>
              </a:lnSpc>
            </a:pPr>
            <a:r>
              <a:rPr lang="en-GB" sz="1500" dirty="0"/>
              <a:t>Each person has a unique mix of colour energies, though one or two may be dominant</a:t>
            </a:r>
          </a:p>
          <a:p>
            <a:pPr>
              <a:lnSpc>
                <a:spcPct val="90000"/>
              </a:lnSpc>
            </a:pPr>
            <a:r>
              <a:rPr lang="en-GB" sz="1500" dirty="0"/>
              <a:t>The theory is used in team building, leadership development and communication training to improve collaboration and self-awareness</a:t>
            </a:r>
          </a:p>
        </p:txBody>
      </p:sp>
    </p:spTree>
    <p:extLst>
      <p:ext uri="{BB962C8B-B14F-4D97-AF65-F5344CB8AC3E}">
        <p14:creationId xmlns:p14="http://schemas.microsoft.com/office/powerpoint/2010/main" val="3236115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arn(inVertical)">
                                      <p:cBhvr>
                                        <p:cTn id="10" dur="500"/>
                                        <p:tgtEl>
                                          <p:spTgt spid="3">
                                            <p:txEl>
                                              <p:pRg st="1" end="1"/>
                                            </p:txEl>
                                          </p:spTgt>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arn(inVertical)">
                                      <p:cBhvr>
                                        <p:cTn id="13" dur="500"/>
                                        <p:tgtEl>
                                          <p:spTgt spid="3">
                                            <p:txEl>
                                              <p:pRg st="2" end="2"/>
                                            </p:txEl>
                                          </p:spTgt>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arn(inVertical)">
                                      <p:cBhvr>
                                        <p:cTn id="16" dur="500"/>
                                        <p:tgtEl>
                                          <p:spTgt spid="3">
                                            <p:txEl>
                                              <p:pRg st="3" end="3"/>
                                            </p:txEl>
                                          </p:spTgt>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arn(inVertical)">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arn(inVertical)">
                                      <p:cBhvr>
                                        <p:cTn id="24" dur="500"/>
                                        <p:tgtEl>
                                          <p:spTgt spid="3">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arn(inVertical)">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8AB03-C73A-3F1A-9ACE-F809F2BD950F}"/>
              </a:ext>
            </a:extLst>
          </p:cNvPr>
          <p:cNvSpPr>
            <a:spLocks noGrp="1"/>
          </p:cNvSpPr>
          <p:nvPr>
            <p:ph type="title"/>
          </p:nvPr>
        </p:nvSpPr>
        <p:spPr>
          <a:xfrm>
            <a:off x="677334" y="609600"/>
            <a:ext cx="8596668" cy="712206"/>
          </a:xfrm>
        </p:spPr>
        <p:txBody>
          <a:bodyPr/>
          <a:lstStyle/>
          <a:p>
            <a:r>
              <a:rPr lang="en-GB" dirty="0"/>
              <a:t>The Four Colour Energies</a:t>
            </a:r>
          </a:p>
        </p:txBody>
      </p:sp>
      <p:graphicFrame>
        <p:nvGraphicFramePr>
          <p:cNvPr id="4" name="Content Placeholder 3">
            <a:extLst>
              <a:ext uri="{FF2B5EF4-FFF2-40B4-BE49-F238E27FC236}">
                <a16:creationId xmlns:a16="http://schemas.microsoft.com/office/drawing/2014/main" id="{C774326F-EC4C-683F-29D1-D758E9B2CFF9}"/>
              </a:ext>
            </a:extLst>
          </p:cNvPr>
          <p:cNvGraphicFramePr>
            <a:graphicFrameLocks noGrp="1"/>
          </p:cNvGraphicFramePr>
          <p:nvPr>
            <p:ph idx="1"/>
          </p:nvPr>
        </p:nvGraphicFramePr>
        <p:xfrm>
          <a:off x="677334" y="1448382"/>
          <a:ext cx="8596312" cy="4846320"/>
        </p:xfrm>
        <a:graphic>
          <a:graphicData uri="http://schemas.openxmlformats.org/drawingml/2006/table">
            <a:tbl>
              <a:tblPr firstRow="1" bandRow="1">
                <a:tableStyleId>{5C22544A-7EE6-4342-B048-85BDC9FD1C3A}</a:tableStyleId>
              </a:tblPr>
              <a:tblGrid>
                <a:gridCol w="2149078">
                  <a:extLst>
                    <a:ext uri="{9D8B030D-6E8A-4147-A177-3AD203B41FA5}">
                      <a16:colId xmlns:a16="http://schemas.microsoft.com/office/drawing/2014/main" val="300920552"/>
                    </a:ext>
                  </a:extLst>
                </a:gridCol>
                <a:gridCol w="2149078">
                  <a:extLst>
                    <a:ext uri="{9D8B030D-6E8A-4147-A177-3AD203B41FA5}">
                      <a16:colId xmlns:a16="http://schemas.microsoft.com/office/drawing/2014/main" val="3647417244"/>
                    </a:ext>
                  </a:extLst>
                </a:gridCol>
                <a:gridCol w="2149078">
                  <a:extLst>
                    <a:ext uri="{9D8B030D-6E8A-4147-A177-3AD203B41FA5}">
                      <a16:colId xmlns:a16="http://schemas.microsoft.com/office/drawing/2014/main" val="1266715044"/>
                    </a:ext>
                  </a:extLst>
                </a:gridCol>
                <a:gridCol w="2149078">
                  <a:extLst>
                    <a:ext uri="{9D8B030D-6E8A-4147-A177-3AD203B41FA5}">
                      <a16:colId xmlns:a16="http://schemas.microsoft.com/office/drawing/2014/main" val="319534577"/>
                    </a:ext>
                  </a:extLst>
                </a:gridCol>
              </a:tblGrid>
              <a:tr h="370840">
                <a:tc>
                  <a:txBody>
                    <a:bodyPr/>
                    <a:lstStyle/>
                    <a:p>
                      <a:r>
                        <a:rPr lang="en-GB" dirty="0"/>
                        <a:t>Colour</a:t>
                      </a:r>
                    </a:p>
                  </a:txBody>
                  <a:tcPr/>
                </a:tc>
                <a:tc>
                  <a:txBody>
                    <a:bodyPr/>
                    <a:lstStyle/>
                    <a:p>
                      <a:r>
                        <a:rPr lang="en-GB" dirty="0"/>
                        <a:t>Key Traits</a:t>
                      </a:r>
                    </a:p>
                  </a:txBody>
                  <a:tcPr/>
                </a:tc>
                <a:tc>
                  <a:txBody>
                    <a:bodyPr/>
                    <a:lstStyle/>
                    <a:p>
                      <a:r>
                        <a:rPr lang="en-GB" dirty="0"/>
                        <a:t>Communication Style</a:t>
                      </a:r>
                    </a:p>
                  </a:txBody>
                  <a:tcPr/>
                </a:tc>
                <a:tc>
                  <a:txBody>
                    <a:bodyPr/>
                    <a:lstStyle/>
                    <a:p>
                      <a:r>
                        <a:rPr lang="en-GB" dirty="0"/>
                        <a:t>Under Pressure</a:t>
                      </a:r>
                    </a:p>
                  </a:txBody>
                  <a:tcPr/>
                </a:tc>
                <a:extLst>
                  <a:ext uri="{0D108BD9-81ED-4DB2-BD59-A6C34878D82A}">
                    <a16:rowId xmlns:a16="http://schemas.microsoft.com/office/drawing/2014/main" val="3536074929"/>
                  </a:ext>
                </a:extLst>
              </a:tr>
              <a:tr h="370840">
                <a:tc>
                  <a:txBody>
                    <a:bodyPr/>
                    <a:lstStyle/>
                    <a:p>
                      <a:r>
                        <a:rPr lang="en-GB" dirty="0"/>
                        <a:t>Fiery Red</a:t>
                      </a:r>
                    </a:p>
                  </a:txBody>
                  <a:tcPr/>
                </a:tc>
                <a:tc>
                  <a:txBody>
                    <a:bodyPr/>
                    <a:lstStyle/>
                    <a:p>
                      <a:r>
                        <a:rPr lang="en-GB" dirty="0"/>
                        <a:t>Assertive, determined, competitive, goal-driven</a:t>
                      </a:r>
                    </a:p>
                  </a:txBody>
                  <a:tcPr/>
                </a:tc>
                <a:tc>
                  <a:txBody>
                    <a:bodyPr/>
                    <a:lstStyle/>
                    <a:p>
                      <a:r>
                        <a:rPr lang="en-GB" dirty="0"/>
                        <a:t>Direct, brief, to the point</a:t>
                      </a:r>
                    </a:p>
                  </a:txBody>
                  <a:tcPr/>
                </a:tc>
                <a:tc>
                  <a:txBody>
                    <a:bodyPr/>
                    <a:lstStyle/>
                    <a:p>
                      <a:r>
                        <a:rPr lang="en-GB" dirty="0"/>
                        <a:t>May become aggressive or controlling</a:t>
                      </a:r>
                    </a:p>
                  </a:txBody>
                  <a:tcPr/>
                </a:tc>
                <a:extLst>
                  <a:ext uri="{0D108BD9-81ED-4DB2-BD59-A6C34878D82A}">
                    <a16:rowId xmlns:a16="http://schemas.microsoft.com/office/drawing/2014/main" val="1619875383"/>
                  </a:ext>
                </a:extLst>
              </a:tr>
              <a:tr h="370840">
                <a:tc>
                  <a:txBody>
                    <a:bodyPr/>
                    <a:lstStyle/>
                    <a:p>
                      <a:r>
                        <a:rPr lang="en-GB" dirty="0"/>
                        <a:t>Sunshine Yellow</a:t>
                      </a:r>
                    </a:p>
                  </a:txBody>
                  <a:tcPr/>
                </a:tc>
                <a:tc>
                  <a:txBody>
                    <a:bodyPr/>
                    <a:lstStyle/>
                    <a:p>
                      <a:r>
                        <a:rPr lang="en-GB" dirty="0"/>
                        <a:t>Sociable, enthusiastic, </a:t>
                      </a:r>
                      <a:r>
                        <a:rPr lang="en-GB" dirty="0" err="1"/>
                        <a:t>persuasive,spontaneous</a:t>
                      </a:r>
                      <a:endParaRPr lang="en-GB" dirty="0"/>
                    </a:p>
                  </a:txBody>
                  <a:tcPr/>
                </a:tc>
                <a:tc>
                  <a:txBody>
                    <a:bodyPr/>
                    <a:lstStyle/>
                    <a:p>
                      <a:r>
                        <a:rPr lang="en-GB" dirty="0"/>
                        <a:t>Expressive, energetic, inclusive</a:t>
                      </a:r>
                    </a:p>
                  </a:txBody>
                  <a:tcPr/>
                </a:tc>
                <a:tc>
                  <a:txBody>
                    <a:bodyPr/>
                    <a:lstStyle/>
                    <a:p>
                      <a:r>
                        <a:rPr lang="en-GB" dirty="0"/>
                        <a:t>May become disorganised or overly optimistic</a:t>
                      </a:r>
                    </a:p>
                  </a:txBody>
                  <a:tcPr/>
                </a:tc>
                <a:extLst>
                  <a:ext uri="{0D108BD9-81ED-4DB2-BD59-A6C34878D82A}">
                    <a16:rowId xmlns:a16="http://schemas.microsoft.com/office/drawing/2014/main" val="1467779874"/>
                  </a:ext>
                </a:extLst>
              </a:tr>
              <a:tr h="370840">
                <a:tc>
                  <a:txBody>
                    <a:bodyPr/>
                    <a:lstStyle/>
                    <a:p>
                      <a:r>
                        <a:rPr lang="en-GB" dirty="0"/>
                        <a:t>Earth Green</a:t>
                      </a:r>
                    </a:p>
                  </a:txBody>
                  <a:tcPr/>
                </a:tc>
                <a:tc>
                  <a:txBody>
                    <a:bodyPr/>
                    <a:lstStyle/>
                    <a:p>
                      <a:r>
                        <a:rPr lang="en-GB" dirty="0"/>
                        <a:t>Calm, patient, loyal, supportive</a:t>
                      </a:r>
                    </a:p>
                  </a:txBody>
                  <a:tcPr/>
                </a:tc>
                <a:tc>
                  <a:txBody>
                    <a:bodyPr/>
                    <a:lstStyle/>
                    <a:p>
                      <a:r>
                        <a:rPr lang="en-GB" dirty="0"/>
                        <a:t>Calm, empathetic, considerate</a:t>
                      </a:r>
                    </a:p>
                  </a:txBody>
                  <a:tcPr/>
                </a:tc>
                <a:tc>
                  <a:txBody>
                    <a:bodyPr/>
                    <a:lstStyle/>
                    <a:p>
                      <a:r>
                        <a:rPr lang="en-GB" dirty="0"/>
                        <a:t>May become passive or resistant to change</a:t>
                      </a:r>
                    </a:p>
                  </a:txBody>
                  <a:tcPr/>
                </a:tc>
                <a:extLst>
                  <a:ext uri="{0D108BD9-81ED-4DB2-BD59-A6C34878D82A}">
                    <a16:rowId xmlns:a16="http://schemas.microsoft.com/office/drawing/2014/main" val="43747870"/>
                  </a:ext>
                </a:extLst>
              </a:tr>
              <a:tr h="370840">
                <a:tc>
                  <a:txBody>
                    <a:bodyPr/>
                    <a:lstStyle/>
                    <a:p>
                      <a:r>
                        <a:rPr lang="en-GB" dirty="0"/>
                        <a:t>Cool Blue</a:t>
                      </a:r>
                    </a:p>
                  </a:txBody>
                  <a:tcPr/>
                </a:tc>
                <a:tc>
                  <a:txBody>
                    <a:bodyPr/>
                    <a:lstStyle/>
                    <a:p>
                      <a:r>
                        <a:rPr lang="en-GB" dirty="0"/>
                        <a:t>Analytical, precise, cautious, reserved</a:t>
                      </a:r>
                    </a:p>
                  </a:txBody>
                  <a:tcPr/>
                </a:tc>
                <a:tc>
                  <a:txBody>
                    <a:bodyPr/>
                    <a:lstStyle/>
                    <a:p>
                      <a:r>
                        <a:rPr lang="en-GB" dirty="0"/>
                        <a:t>Formal, detailed, structured</a:t>
                      </a:r>
                    </a:p>
                  </a:txBody>
                  <a:tcPr/>
                </a:tc>
                <a:tc>
                  <a:txBody>
                    <a:bodyPr/>
                    <a:lstStyle/>
                    <a:p>
                      <a:r>
                        <a:rPr lang="en-GB" dirty="0"/>
                        <a:t>May become withdrawn or overly critical</a:t>
                      </a:r>
                    </a:p>
                  </a:txBody>
                  <a:tcPr/>
                </a:tc>
                <a:extLst>
                  <a:ext uri="{0D108BD9-81ED-4DB2-BD59-A6C34878D82A}">
                    <a16:rowId xmlns:a16="http://schemas.microsoft.com/office/drawing/2014/main" val="3978102018"/>
                  </a:ext>
                </a:extLst>
              </a:tr>
            </a:tbl>
          </a:graphicData>
        </a:graphic>
      </p:graphicFrame>
    </p:spTree>
    <p:extLst>
      <p:ext uri="{BB962C8B-B14F-4D97-AF65-F5344CB8AC3E}">
        <p14:creationId xmlns:p14="http://schemas.microsoft.com/office/powerpoint/2010/main" val="3736953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A09F-11BC-5949-5F4C-BF3CDAA6E23F}"/>
              </a:ext>
            </a:extLst>
          </p:cNvPr>
          <p:cNvSpPr>
            <a:spLocks noGrp="1"/>
          </p:cNvSpPr>
          <p:nvPr>
            <p:ph type="title"/>
          </p:nvPr>
        </p:nvSpPr>
        <p:spPr>
          <a:xfrm>
            <a:off x="5536734" y="609600"/>
            <a:ext cx="3737268" cy="1320800"/>
          </a:xfrm>
        </p:spPr>
        <p:txBody>
          <a:bodyPr>
            <a:normAutofit/>
          </a:bodyPr>
          <a:lstStyle/>
          <a:p>
            <a:pPr algn="ctr"/>
            <a:r>
              <a:rPr lang="en-GB" dirty="0"/>
              <a:t>Where to take the test?</a:t>
            </a:r>
          </a:p>
        </p:txBody>
      </p:sp>
      <p:sp>
        <p:nvSpPr>
          <p:cNvPr id="3" name="Content Placeholder 2">
            <a:extLst>
              <a:ext uri="{FF2B5EF4-FFF2-40B4-BE49-F238E27FC236}">
                <a16:creationId xmlns:a16="http://schemas.microsoft.com/office/drawing/2014/main" id="{A4D92700-FB75-6733-5150-62D8F0343634}"/>
              </a:ext>
            </a:extLst>
          </p:cNvPr>
          <p:cNvSpPr>
            <a:spLocks noGrp="1"/>
          </p:cNvSpPr>
          <p:nvPr>
            <p:ph idx="1"/>
          </p:nvPr>
        </p:nvSpPr>
        <p:spPr>
          <a:xfrm>
            <a:off x="5209563" y="2160589"/>
            <a:ext cx="4064439" cy="3880773"/>
          </a:xfrm>
        </p:spPr>
        <p:txBody>
          <a:bodyPr anchor="ctr">
            <a:normAutofit/>
          </a:bodyPr>
          <a:lstStyle/>
          <a:p>
            <a:pPr marL="0" indent="0" algn="ctr">
              <a:buNone/>
            </a:pPr>
            <a:r>
              <a:rPr lang="en-GB" dirty="0">
                <a:hlinkClick r:id="rId2"/>
              </a:rPr>
              <a:t>https://365tests.com/personality-tests/free-color-personality-test/</a:t>
            </a:r>
            <a:endParaRPr lang="en-GB" dirty="0"/>
          </a:p>
          <a:p>
            <a:pPr marL="0" indent="0">
              <a:buNone/>
            </a:pPr>
            <a:endParaRPr lang="en-GB" dirty="0"/>
          </a:p>
        </p:txBody>
      </p:sp>
      <p:pic>
        <p:nvPicPr>
          <p:cNvPr id="5" name="Picture 4" descr="Colorful paper pinwheel on white background">
            <a:extLst>
              <a:ext uri="{FF2B5EF4-FFF2-40B4-BE49-F238E27FC236}">
                <a16:creationId xmlns:a16="http://schemas.microsoft.com/office/drawing/2014/main" id="{08F969F0-B44B-AD83-5F65-0AFB132FFCA1}"/>
              </a:ext>
            </a:extLst>
          </p:cNvPr>
          <p:cNvPicPr>
            <a:picLocks noChangeAspect="1"/>
          </p:cNvPicPr>
          <p:nvPr/>
        </p:nvPicPr>
        <p:blipFill>
          <a:blip r:embed="rId3">
            <a:extLst>
              <a:ext uri="{28A0092B-C50C-407E-A947-70E740481C1C}">
                <a14:useLocalDpi xmlns:a14="http://schemas.microsoft.com/office/drawing/2010/main" val="0"/>
              </a:ext>
            </a:extLst>
          </a:blip>
          <a:srcRect l="47687"/>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317557776"/>
      </p:ext>
    </p:extLst>
  </p:cSld>
  <p:clrMapOvr>
    <a:masterClrMapping/>
  </p:clrMapOvr>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189</TotalTime>
  <Words>1690</Words>
  <Application>Microsoft Office PowerPoint</Application>
  <PresentationFormat>Widescreen</PresentationFormat>
  <Paragraphs>145</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Trebuchet MS</vt:lpstr>
      <vt:lpstr>Wingdings 3</vt:lpstr>
      <vt:lpstr>Facet</vt:lpstr>
      <vt:lpstr>Self-Evaluation</vt:lpstr>
      <vt:lpstr>What are we covering today?</vt:lpstr>
      <vt:lpstr>Assignment Task: Self-Evaluation</vt:lpstr>
      <vt:lpstr>Self-Reflection Examples</vt:lpstr>
      <vt:lpstr>Self-Evaluation</vt:lpstr>
      <vt:lpstr>Why are these things important?</vt:lpstr>
      <vt:lpstr>Belbin Team Role Theory</vt:lpstr>
      <vt:lpstr>Groups and Roles</vt:lpstr>
      <vt:lpstr>People Oriented Roles:</vt:lpstr>
      <vt:lpstr>Thought Oriented Roles:</vt:lpstr>
      <vt:lpstr>Action Oriented Roles:</vt:lpstr>
      <vt:lpstr>Balance is key! What happens if…</vt:lpstr>
      <vt:lpstr>Where to take the test?</vt:lpstr>
      <vt:lpstr>Myer-Briggs Type Indicator (MBTI)</vt:lpstr>
      <vt:lpstr>MBTI Personality Types</vt:lpstr>
      <vt:lpstr>PowerPoint Presentation</vt:lpstr>
      <vt:lpstr>Where to take the test?</vt:lpstr>
      <vt:lpstr>Multiple Intelligence Theory</vt:lpstr>
      <vt:lpstr>Intelligence Types</vt:lpstr>
      <vt:lpstr>Where to take the test?</vt:lpstr>
      <vt:lpstr>Colour Personality Test</vt:lpstr>
      <vt:lpstr>The Four Colour Energies</vt:lpstr>
      <vt:lpstr>Where to take the test?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 Steen</dc:creator>
  <cp:lastModifiedBy>Jenni Steen</cp:lastModifiedBy>
  <cp:revision>1</cp:revision>
  <dcterms:created xsi:type="dcterms:W3CDTF">2025-10-26T14:50:53Z</dcterms:created>
  <dcterms:modified xsi:type="dcterms:W3CDTF">2025-10-26T17:59:57Z</dcterms:modified>
</cp:coreProperties>
</file>