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 id="2147483672" r:id="rId2"/>
  </p:sldMasterIdLst>
  <p:notesMasterIdLst>
    <p:notesMasterId r:id="rId49"/>
  </p:notesMasterIdLst>
  <p:handoutMasterIdLst>
    <p:handoutMasterId r:id="rId50"/>
  </p:handoutMasterIdLst>
  <p:sldIdLst>
    <p:sldId id="279" r:id="rId3"/>
    <p:sldId id="281" r:id="rId4"/>
    <p:sldId id="257" r:id="rId5"/>
    <p:sldId id="276" r:id="rId6"/>
    <p:sldId id="256" r:id="rId7"/>
    <p:sldId id="291" r:id="rId8"/>
    <p:sldId id="266" r:id="rId9"/>
    <p:sldId id="265" r:id="rId10"/>
    <p:sldId id="267" r:id="rId11"/>
    <p:sldId id="268" r:id="rId12"/>
    <p:sldId id="277" r:id="rId13"/>
    <p:sldId id="263" r:id="rId14"/>
    <p:sldId id="292" r:id="rId15"/>
    <p:sldId id="269" r:id="rId16"/>
    <p:sldId id="260" r:id="rId17"/>
    <p:sldId id="289" r:id="rId18"/>
    <p:sldId id="290" r:id="rId19"/>
    <p:sldId id="259" r:id="rId20"/>
    <p:sldId id="270" r:id="rId21"/>
    <p:sldId id="271" r:id="rId22"/>
    <p:sldId id="262" r:id="rId23"/>
    <p:sldId id="274" r:id="rId24"/>
    <p:sldId id="275" r:id="rId25"/>
    <p:sldId id="293" r:id="rId26"/>
    <p:sldId id="294" r:id="rId27"/>
    <p:sldId id="295" r:id="rId28"/>
    <p:sldId id="296" r:id="rId29"/>
    <p:sldId id="297" r:id="rId30"/>
    <p:sldId id="298" r:id="rId31"/>
    <p:sldId id="299" r:id="rId32"/>
    <p:sldId id="300" r:id="rId33"/>
    <p:sldId id="301" r:id="rId34"/>
    <p:sldId id="302" r:id="rId35"/>
    <p:sldId id="303" r:id="rId36"/>
    <p:sldId id="304" r:id="rId37"/>
    <p:sldId id="305" r:id="rId38"/>
    <p:sldId id="306" r:id="rId39"/>
    <p:sldId id="307" r:id="rId40"/>
    <p:sldId id="308" r:id="rId41"/>
    <p:sldId id="309" r:id="rId42"/>
    <p:sldId id="310" r:id="rId43"/>
    <p:sldId id="311" r:id="rId44"/>
    <p:sldId id="312" r:id="rId45"/>
    <p:sldId id="313" r:id="rId46"/>
    <p:sldId id="314" r:id="rId47"/>
    <p:sldId id="315" r:id="rId48"/>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33CC"/>
  </p:clrMru>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87" d="100"/>
          <a:sy n="87" d="100"/>
        </p:scale>
        <p:origin x="-1062" y="-84"/>
      </p:cViewPr>
      <p:guideLst>
        <p:guide orient="horz" pos="2160"/>
        <p:guide pos="2880"/>
      </p:guideLst>
    </p:cSldViewPr>
  </p:slideViewPr>
  <p:notesTextViewPr>
    <p:cViewPr>
      <p:scale>
        <a:sx n="100" d="100"/>
        <a:sy n="100" d="100"/>
      </p:scale>
      <p:origin x="0" y="0"/>
    </p:cViewPr>
  </p:notesTextViewPr>
  <p:sorterViewPr>
    <p:cViewPr>
      <p:scale>
        <a:sx n="120" d="100"/>
        <a:sy n="12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handoutMaster" Target="handoutMasters/handoutMaster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slide" Target="slides/slide39.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notesMaster" Target="notesMasters/notesMaster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8" Type="http://schemas.openxmlformats.org/officeDocument/2006/relationships/slide" Target="slides/slide6.xml"/><Relationship Id="rId51"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1F0F8024-ABC9-4C58-A655-EA50B2AABB39}" type="datetimeFigureOut">
              <a:rPr lang="en-GB" smtClean="0"/>
              <a:pPr/>
              <a:t>04/03/2015</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1687361A-E247-4C7E-A471-06A9747E1EAD}" type="slidenum">
              <a:rPr lang="en-GB" smtClean="0"/>
              <a:pPr/>
              <a:t>‹#›</a:t>
            </a:fld>
            <a:endParaRPr lang="en-GB"/>
          </a:p>
        </p:txBody>
      </p:sp>
    </p:spTree>
    <p:extLst>
      <p:ext uri="{BB962C8B-B14F-4D97-AF65-F5344CB8AC3E}">
        <p14:creationId xmlns:p14="http://schemas.microsoft.com/office/powerpoint/2010/main" val="29561503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5D38582-C997-407A-AB24-58C6A4F76861}" type="datetimeFigureOut">
              <a:rPr lang="en-GB" smtClean="0"/>
              <a:pPr/>
              <a:t>04/03/2015</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76C2A86-7D9B-4FAB-8526-A83F10CA3754}" type="slidenum">
              <a:rPr lang="en-GB" smtClean="0"/>
              <a:pPr/>
              <a:t>‹#›</a:t>
            </a:fld>
            <a:endParaRPr lang="en-GB"/>
          </a:p>
        </p:txBody>
      </p:sp>
    </p:spTree>
    <p:extLst>
      <p:ext uri="{BB962C8B-B14F-4D97-AF65-F5344CB8AC3E}">
        <p14:creationId xmlns:p14="http://schemas.microsoft.com/office/powerpoint/2010/main" val="30621962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7D5445B2-D3DF-495E-9C04-E3AA3CB8BC29}" type="slidenum">
              <a:rPr lang="en-GB" smtClean="0"/>
              <a:pPr/>
              <a:t>2</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Central</a:t>
            </a:r>
            <a:r>
              <a:rPr lang="en-GB" baseline="0" dirty="0" smtClean="0"/>
              <a:t> tree; grasses cleared to discourage snakes, doorway into central communal plaza space; huts 3 </a:t>
            </a:r>
            <a:r>
              <a:rPr lang="en-GB" baseline="0" dirty="0" err="1" smtClean="0"/>
              <a:t>m</a:t>
            </a:r>
            <a:r>
              <a:rPr lang="en-GB" baseline="0" dirty="0" smtClean="0"/>
              <a:t> apart; built by women; clustering reflects social grouping and alliances</a:t>
            </a:r>
            <a:endParaRPr lang="en-GB" dirty="0"/>
          </a:p>
        </p:txBody>
      </p:sp>
      <p:sp>
        <p:nvSpPr>
          <p:cNvPr id="4" name="Slide Number Placeholder 3"/>
          <p:cNvSpPr>
            <a:spLocks noGrp="1"/>
          </p:cNvSpPr>
          <p:nvPr>
            <p:ph type="sldNum" sz="quarter" idx="10"/>
          </p:nvPr>
        </p:nvSpPr>
        <p:spPr/>
        <p:txBody>
          <a:bodyPr/>
          <a:lstStyle/>
          <a:p>
            <a:fld id="{676C2A86-7D9B-4FAB-8526-A83F10CA3754}" type="slidenum">
              <a:rPr lang="en-GB" smtClean="0"/>
              <a:pPr/>
              <a:t>10</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a:p>
        </p:txBody>
      </p:sp>
      <p:sp>
        <p:nvSpPr>
          <p:cNvPr id="4" name="Date Placeholder 3"/>
          <p:cNvSpPr>
            <a:spLocks noGrp="1"/>
          </p:cNvSpPr>
          <p:nvPr>
            <p:ph type="dt" sz="half" idx="10"/>
          </p:nvPr>
        </p:nvSpPr>
        <p:spPr/>
        <p:txBody>
          <a:bodyPr/>
          <a:lstStyle/>
          <a:p>
            <a:fld id="{C64D4DCA-1356-9E4F-A4B9-B709C33E7A68}" type="datetimeFigureOut">
              <a:rPr lang="en-US" smtClean="0"/>
              <a:pPr/>
              <a:t>3/4/2015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0DC8BB1-2602-A645-9251-B540E66742DF}" type="slidenum">
              <a:rPr lang="en-US" smtClean="0"/>
              <a:pPr/>
              <a:t>‹#›</a:t>
            </a:fld>
            <a:endParaRPr lang="en-US"/>
          </a:p>
        </p:txBody>
      </p:sp>
    </p:spTree>
    <p:extLst>
      <p:ext uri="{BB962C8B-B14F-4D97-AF65-F5344CB8AC3E}">
        <p14:creationId xmlns:p14="http://schemas.microsoft.com/office/powerpoint/2010/main" val="27020199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C64D4DCA-1356-9E4F-A4B9-B709C33E7A68}" type="datetimeFigureOut">
              <a:rPr lang="en-US" smtClean="0"/>
              <a:pPr/>
              <a:t>3/4/2015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0DC8BB1-2602-A645-9251-B540E66742DF}" type="slidenum">
              <a:rPr lang="en-US" smtClean="0"/>
              <a:pPr/>
              <a:t>‹#›</a:t>
            </a:fld>
            <a:endParaRPr lang="en-US"/>
          </a:p>
        </p:txBody>
      </p:sp>
    </p:spTree>
    <p:extLst>
      <p:ext uri="{BB962C8B-B14F-4D97-AF65-F5344CB8AC3E}">
        <p14:creationId xmlns:p14="http://schemas.microsoft.com/office/powerpoint/2010/main" val="22759333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C64D4DCA-1356-9E4F-A4B9-B709C33E7A68}" type="datetimeFigureOut">
              <a:rPr lang="en-US" smtClean="0"/>
              <a:pPr/>
              <a:t>3/4/2015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0DC8BB1-2602-A645-9251-B540E66742DF}" type="slidenum">
              <a:rPr lang="en-US" smtClean="0"/>
              <a:pPr/>
              <a:t>‹#›</a:t>
            </a:fld>
            <a:endParaRPr lang="en-US"/>
          </a:p>
        </p:txBody>
      </p:sp>
    </p:spTree>
    <p:extLst>
      <p:ext uri="{BB962C8B-B14F-4D97-AF65-F5344CB8AC3E}">
        <p14:creationId xmlns:p14="http://schemas.microsoft.com/office/powerpoint/2010/main" val="17989526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p>
            <a:fld id="{C64D4DCA-1356-9E4F-A4B9-B709C33E7A68}" type="datetimeFigureOut">
              <a:rPr lang="en-US" smtClean="0"/>
              <a:pPr/>
              <a:t>3/4/2015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0DC8BB1-2602-A645-9251-B540E66742DF}" type="slidenum">
              <a:rPr lang="en-US" smtClean="0"/>
              <a:pPr/>
              <a:t>‹#›</a:t>
            </a:fld>
            <a:endParaRPr lang="en-US"/>
          </a:p>
        </p:txBody>
      </p:sp>
    </p:spTree>
    <p:extLst>
      <p:ext uri="{BB962C8B-B14F-4D97-AF65-F5344CB8AC3E}">
        <p14:creationId xmlns:p14="http://schemas.microsoft.com/office/powerpoint/2010/main" val="10343016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p>
            <a:fld id="{C64D4DCA-1356-9E4F-A4B9-B709C33E7A68}" type="datetimeFigureOut">
              <a:rPr lang="en-US" smtClean="0"/>
              <a:pPr/>
              <a:t>3/4/2015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0DC8BB1-2602-A645-9251-B540E66742DF}" type="slidenum">
              <a:rPr lang="en-US" smtClean="0"/>
              <a:pPr/>
              <a:t>‹#›</a:t>
            </a:fld>
            <a:endParaRPr lang="en-US"/>
          </a:p>
        </p:txBody>
      </p:sp>
    </p:spTree>
    <p:extLst>
      <p:ext uri="{BB962C8B-B14F-4D97-AF65-F5344CB8AC3E}">
        <p14:creationId xmlns:p14="http://schemas.microsoft.com/office/powerpoint/2010/main" val="14179409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C64D4DCA-1356-9E4F-A4B9-B709C33E7A68}" type="datetimeFigureOut">
              <a:rPr lang="en-US" smtClean="0"/>
              <a:pPr/>
              <a:t>3/4/2015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0DC8BB1-2602-A645-9251-B540E66742DF}" type="slidenum">
              <a:rPr lang="en-US" smtClean="0"/>
              <a:pPr/>
              <a:t>‹#›</a:t>
            </a:fld>
            <a:endParaRPr lang="en-US"/>
          </a:p>
        </p:txBody>
      </p:sp>
    </p:spTree>
    <p:extLst>
      <p:ext uri="{BB962C8B-B14F-4D97-AF65-F5344CB8AC3E}">
        <p14:creationId xmlns:p14="http://schemas.microsoft.com/office/powerpoint/2010/main" val="6560677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64D4DCA-1356-9E4F-A4B9-B709C33E7A68}" type="datetimeFigureOut">
              <a:rPr lang="en-US" smtClean="0"/>
              <a:pPr/>
              <a:t>3/4/2015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0DC8BB1-2602-A645-9251-B540E66742DF}" type="slidenum">
              <a:rPr lang="en-US" smtClean="0"/>
              <a:pPr/>
              <a:t>‹#›</a:t>
            </a:fld>
            <a:endParaRPr lang="en-US"/>
          </a:p>
        </p:txBody>
      </p:sp>
    </p:spTree>
    <p:extLst>
      <p:ext uri="{BB962C8B-B14F-4D97-AF65-F5344CB8AC3E}">
        <p14:creationId xmlns:p14="http://schemas.microsoft.com/office/powerpoint/2010/main" val="12491287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C64D4DCA-1356-9E4F-A4B9-B709C33E7A68}" type="datetimeFigureOut">
              <a:rPr lang="en-US" smtClean="0"/>
              <a:pPr/>
              <a:t>3/4/2015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0DC8BB1-2602-A645-9251-B540E66742DF}" type="slidenum">
              <a:rPr lang="en-US" smtClean="0"/>
              <a:pPr/>
              <a:t>‹#›</a:t>
            </a:fld>
            <a:endParaRPr lang="en-US"/>
          </a:p>
        </p:txBody>
      </p:sp>
    </p:spTree>
    <p:extLst>
      <p:ext uri="{BB962C8B-B14F-4D97-AF65-F5344CB8AC3E}">
        <p14:creationId xmlns:p14="http://schemas.microsoft.com/office/powerpoint/2010/main" val="27301161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C64D4DCA-1356-9E4F-A4B9-B709C33E7A68}" type="datetimeFigureOut">
              <a:rPr lang="en-US" smtClean="0"/>
              <a:pPr/>
              <a:t>3/4/2015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0DC8BB1-2602-A645-9251-B540E66742DF}" type="slidenum">
              <a:rPr lang="en-US" smtClean="0"/>
              <a:pPr/>
              <a:t>‹#›</a:t>
            </a:fld>
            <a:endParaRPr lang="en-US"/>
          </a:p>
        </p:txBody>
      </p:sp>
    </p:spTree>
    <p:extLst>
      <p:ext uri="{BB962C8B-B14F-4D97-AF65-F5344CB8AC3E}">
        <p14:creationId xmlns:p14="http://schemas.microsoft.com/office/powerpoint/2010/main" val="5065745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C64D4DCA-1356-9E4F-A4B9-B709C33E7A68}" type="datetimeFigureOut">
              <a:rPr lang="en-US" smtClean="0"/>
              <a:pPr/>
              <a:t>3/4/2015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0DC8BB1-2602-A645-9251-B540E66742DF}" type="slidenum">
              <a:rPr lang="en-US" smtClean="0"/>
              <a:pPr/>
              <a:t>‹#›</a:t>
            </a:fld>
            <a:endParaRPr lang="en-US"/>
          </a:p>
        </p:txBody>
      </p:sp>
    </p:spTree>
    <p:extLst>
      <p:ext uri="{BB962C8B-B14F-4D97-AF65-F5344CB8AC3E}">
        <p14:creationId xmlns:p14="http://schemas.microsoft.com/office/powerpoint/2010/main" val="29494982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C64D4DCA-1356-9E4F-A4B9-B709C33E7A68}" type="datetimeFigureOut">
              <a:rPr lang="en-US" smtClean="0"/>
              <a:pPr/>
              <a:t>3/4/2015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0DC8BB1-2602-A645-9251-B540E66742DF}" type="slidenum">
              <a:rPr lang="en-US" smtClean="0"/>
              <a:pPr/>
              <a:t>‹#›</a:t>
            </a:fld>
            <a:endParaRPr lang="en-US"/>
          </a:p>
        </p:txBody>
      </p:sp>
    </p:spTree>
    <p:extLst>
      <p:ext uri="{BB962C8B-B14F-4D97-AF65-F5344CB8AC3E}">
        <p14:creationId xmlns:p14="http://schemas.microsoft.com/office/powerpoint/2010/main" val="14279412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a:p>
        </p:txBody>
      </p:sp>
      <p:sp>
        <p:nvSpPr>
          <p:cNvPr id="4" name="Date Placeholder 3"/>
          <p:cNvSpPr>
            <a:spLocks noGrp="1"/>
          </p:cNvSpPr>
          <p:nvPr>
            <p:ph type="dt" sz="half" idx="10"/>
          </p:nvPr>
        </p:nvSpPr>
        <p:spPr/>
        <p:txBody>
          <a:bodyPr/>
          <a:lstStyle/>
          <a:p>
            <a:fld id="{6BFECD78-3C8E-49F2-8FAB-59489D168ABB}" type="datetimeFigureOut">
              <a:rPr lang="en-US" smtClean="0">
                <a:solidFill>
                  <a:prstClr val="white">
                    <a:tint val="75000"/>
                  </a:prstClr>
                </a:solidFill>
              </a:rPr>
              <a:pPr/>
              <a:t>3/4/2015</a:t>
            </a:fld>
            <a:endParaRPr lang="en-US">
              <a:solidFill>
                <a:prstClr val="white">
                  <a:tint val="75000"/>
                </a:prstClr>
              </a:solidFill>
            </a:endParaRPr>
          </a:p>
        </p:txBody>
      </p:sp>
      <p:sp>
        <p:nvSpPr>
          <p:cNvPr id="5" name="Footer Placeholder 4"/>
          <p:cNvSpPr>
            <a:spLocks noGrp="1"/>
          </p:cNvSpPr>
          <p:nvPr>
            <p:ph type="ftr" sz="quarter" idx="11"/>
          </p:nvPr>
        </p:nvSpPr>
        <p:spPr/>
        <p:txBody>
          <a:bodyPr/>
          <a:lstStyle/>
          <a:p>
            <a:endParaRPr lang="en-US">
              <a:solidFill>
                <a:prstClr val="white">
                  <a:tint val="75000"/>
                </a:prstClr>
              </a:solidFill>
            </a:endParaRPr>
          </a:p>
        </p:txBody>
      </p:sp>
      <p:sp>
        <p:nvSpPr>
          <p:cNvPr id="6" name="Slide Number Placeholder 5"/>
          <p:cNvSpPr>
            <a:spLocks noGrp="1"/>
          </p:cNvSpPr>
          <p:nvPr>
            <p:ph type="sldNum" sz="quarter" idx="12"/>
          </p:nvPr>
        </p:nvSpPr>
        <p:spPr/>
        <p:txBody>
          <a:bodyPr/>
          <a:lstStyle/>
          <a:p>
            <a:fld id="{0FB56013-B943-42BA-886F-6F9D4EB85E9D}" type="slidenum">
              <a:rPr lang="en-US" smtClean="0">
                <a:solidFill>
                  <a:prstClr val="white">
                    <a:tint val="75000"/>
                  </a:prstClr>
                </a:solidFill>
              </a:rPr>
              <a:pPr/>
              <a:t>‹#›</a:t>
            </a:fld>
            <a:endParaRPr lang="en-US">
              <a:solidFill>
                <a:prstClr val="white">
                  <a:tint val="75000"/>
                </a:prstClr>
              </a:solidFill>
            </a:endParaRPr>
          </a:p>
        </p:txBody>
      </p:sp>
    </p:spTree>
    <p:extLst>
      <p:ext uri="{BB962C8B-B14F-4D97-AF65-F5344CB8AC3E}">
        <p14:creationId xmlns:p14="http://schemas.microsoft.com/office/powerpoint/2010/main" val="328534995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6BFECD78-3C8E-49F2-8FAB-59489D168ABB}" type="datetimeFigureOut">
              <a:rPr lang="en-US" smtClean="0">
                <a:solidFill>
                  <a:prstClr val="white">
                    <a:tint val="75000"/>
                  </a:prstClr>
                </a:solidFill>
              </a:rPr>
              <a:pPr/>
              <a:t>3/4/2015</a:t>
            </a:fld>
            <a:endParaRPr lang="en-US">
              <a:solidFill>
                <a:prstClr val="white">
                  <a:tint val="75000"/>
                </a:prstClr>
              </a:solidFill>
            </a:endParaRPr>
          </a:p>
        </p:txBody>
      </p:sp>
      <p:sp>
        <p:nvSpPr>
          <p:cNvPr id="5" name="Footer Placeholder 4"/>
          <p:cNvSpPr>
            <a:spLocks noGrp="1"/>
          </p:cNvSpPr>
          <p:nvPr>
            <p:ph type="ftr" sz="quarter" idx="11"/>
          </p:nvPr>
        </p:nvSpPr>
        <p:spPr/>
        <p:txBody>
          <a:bodyPr/>
          <a:lstStyle/>
          <a:p>
            <a:endParaRPr lang="en-US">
              <a:solidFill>
                <a:prstClr val="white">
                  <a:tint val="75000"/>
                </a:prstClr>
              </a:solidFill>
            </a:endParaRPr>
          </a:p>
        </p:txBody>
      </p:sp>
      <p:sp>
        <p:nvSpPr>
          <p:cNvPr id="6" name="Slide Number Placeholder 5"/>
          <p:cNvSpPr>
            <a:spLocks noGrp="1"/>
          </p:cNvSpPr>
          <p:nvPr>
            <p:ph type="sldNum" sz="quarter" idx="12"/>
          </p:nvPr>
        </p:nvSpPr>
        <p:spPr/>
        <p:txBody>
          <a:bodyPr/>
          <a:lstStyle/>
          <a:p>
            <a:fld id="{0FB56013-B943-42BA-886F-6F9D4EB85E9D}" type="slidenum">
              <a:rPr lang="en-US" smtClean="0">
                <a:solidFill>
                  <a:prstClr val="white">
                    <a:tint val="75000"/>
                  </a:prstClr>
                </a:solidFill>
              </a:rPr>
              <a:pPr/>
              <a:t>‹#›</a:t>
            </a:fld>
            <a:endParaRPr lang="en-US">
              <a:solidFill>
                <a:prstClr val="white">
                  <a:tint val="75000"/>
                </a:prstClr>
              </a:solidFill>
            </a:endParaRPr>
          </a:p>
        </p:txBody>
      </p:sp>
    </p:spTree>
    <p:extLst>
      <p:ext uri="{BB962C8B-B14F-4D97-AF65-F5344CB8AC3E}">
        <p14:creationId xmlns:p14="http://schemas.microsoft.com/office/powerpoint/2010/main" val="323370153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6BFECD78-3C8E-49F2-8FAB-59489D168ABB}" type="datetimeFigureOut">
              <a:rPr lang="en-US" smtClean="0">
                <a:solidFill>
                  <a:prstClr val="white">
                    <a:tint val="75000"/>
                  </a:prstClr>
                </a:solidFill>
              </a:rPr>
              <a:pPr/>
              <a:t>3/4/2015</a:t>
            </a:fld>
            <a:endParaRPr lang="en-US">
              <a:solidFill>
                <a:prstClr val="white">
                  <a:tint val="75000"/>
                </a:prstClr>
              </a:solidFill>
            </a:endParaRPr>
          </a:p>
        </p:txBody>
      </p:sp>
      <p:sp>
        <p:nvSpPr>
          <p:cNvPr id="5" name="Footer Placeholder 4"/>
          <p:cNvSpPr>
            <a:spLocks noGrp="1"/>
          </p:cNvSpPr>
          <p:nvPr>
            <p:ph type="ftr" sz="quarter" idx="11"/>
          </p:nvPr>
        </p:nvSpPr>
        <p:spPr/>
        <p:txBody>
          <a:bodyPr/>
          <a:lstStyle/>
          <a:p>
            <a:endParaRPr lang="en-US">
              <a:solidFill>
                <a:prstClr val="white">
                  <a:tint val="75000"/>
                </a:prstClr>
              </a:solidFill>
            </a:endParaRPr>
          </a:p>
        </p:txBody>
      </p:sp>
      <p:sp>
        <p:nvSpPr>
          <p:cNvPr id="6" name="Slide Number Placeholder 5"/>
          <p:cNvSpPr>
            <a:spLocks noGrp="1"/>
          </p:cNvSpPr>
          <p:nvPr>
            <p:ph type="sldNum" sz="quarter" idx="12"/>
          </p:nvPr>
        </p:nvSpPr>
        <p:spPr/>
        <p:txBody>
          <a:bodyPr/>
          <a:lstStyle/>
          <a:p>
            <a:fld id="{0FB56013-B943-42BA-886F-6F9D4EB85E9D}" type="slidenum">
              <a:rPr lang="en-US" smtClean="0">
                <a:solidFill>
                  <a:prstClr val="white">
                    <a:tint val="75000"/>
                  </a:prstClr>
                </a:solidFill>
              </a:rPr>
              <a:pPr/>
              <a:t>‹#›</a:t>
            </a:fld>
            <a:endParaRPr lang="en-US">
              <a:solidFill>
                <a:prstClr val="white">
                  <a:tint val="75000"/>
                </a:prstClr>
              </a:solidFill>
            </a:endParaRPr>
          </a:p>
        </p:txBody>
      </p:sp>
    </p:spTree>
    <p:extLst>
      <p:ext uri="{BB962C8B-B14F-4D97-AF65-F5344CB8AC3E}">
        <p14:creationId xmlns:p14="http://schemas.microsoft.com/office/powerpoint/2010/main" val="247183097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p>
            <a:fld id="{6BFECD78-3C8E-49F2-8FAB-59489D168ABB}" type="datetimeFigureOut">
              <a:rPr lang="en-US" smtClean="0">
                <a:solidFill>
                  <a:prstClr val="white">
                    <a:tint val="75000"/>
                  </a:prstClr>
                </a:solidFill>
              </a:rPr>
              <a:pPr/>
              <a:t>3/4/2015</a:t>
            </a:fld>
            <a:endParaRPr lang="en-US">
              <a:solidFill>
                <a:prstClr val="white">
                  <a:tint val="75000"/>
                </a:prstClr>
              </a:solidFill>
            </a:endParaRPr>
          </a:p>
        </p:txBody>
      </p:sp>
      <p:sp>
        <p:nvSpPr>
          <p:cNvPr id="6" name="Footer Placeholder 5"/>
          <p:cNvSpPr>
            <a:spLocks noGrp="1"/>
          </p:cNvSpPr>
          <p:nvPr>
            <p:ph type="ftr" sz="quarter" idx="11"/>
          </p:nvPr>
        </p:nvSpPr>
        <p:spPr/>
        <p:txBody>
          <a:bodyPr/>
          <a:lstStyle/>
          <a:p>
            <a:endParaRPr lang="en-US">
              <a:solidFill>
                <a:prstClr val="white">
                  <a:tint val="75000"/>
                </a:prstClr>
              </a:solidFill>
            </a:endParaRPr>
          </a:p>
        </p:txBody>
      </p:sp>
      <p:sp>
        <p:nvSpPr>
          <p:cNvPr id="7" name="Slide Number Placeholder 6"/>
          <p:cNvSpPr>
            <a:spLocks noGrp="1"/>
          </p:cNvSpPr>
          <p:nvPr>
            <p:ph type="sldNum" sz="quarter" idx="12"/>
          </p:nvPr>
        </p:nvSpPr>
        <p:spPr/>
        <p:txBody>
          <a:bodyPr/>
          <a:lstStyle/>
          <a:p>
            <a:fld id="{0FB56013-B943-42BA-886F-6F9D4EB85E9D}" type="slidenum">
              <a:rPr lang="en-US" smtClean="0">
                <a:solidFill>
                  <a:prstClr val="white">
                    <a:tint val="75000"/>
                  </a:prstClr>
                </a:solidFill>
              </a:rPr>
              <a:pPr/>
              <a:t>‹#›</a:t>
            </a:fld>
            <a:endParaRPr lang="en-US">
              <a:solidFill>
                <a:prstClr val="white">
                  <a:tint val="75000"/>
                </a:prstClr>
              </a:solidFill>
            </a:endParaRPr>
          </a:p>
        </p:txBody>
      </p:sp>
    </p:spTree>
    <p:extLst>
      <p:ext uri="{BB962C8B-B14F-4D97-AF65-F5344CB8AC3E}">
        <p14:creationId xmlns:p14="http://schemas.microsoft.com/office/powerpoint/2010/main" val="99100058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p>
            <a:fld id="{6BFECD78-3C8E-49F2-8FAB-59489D168ABB}" type="datetimeFigureOut">
              <a:rPr lang="en-US" smtClean="0">
                <a:solidFill>
                  <a:prstClr val="white">
                    <a:tint val="75000"/>
                  </a:prstClr>
                </a:solidFill>
              </a:rPr>
              <a:pPr/>
              <a:t>3/4/2015</a:t>
            </a:fld>
            <a:endParaRPr lang="en-US">
              <a:solidFill>
                <a:prstClr val="white">
                  <a:tint val="75000"/>
                </a:prstClr>
              </a:solidFill>
            </a:endParaRPr>
          </a:p>
        </p:txBody>
      </p:sp>
      <p:sp>
        <p:nvSpPr>
          <p:cNvPr id="8" name="Footer Placeholder 7"/>
          <p:cNvSpPr>
            <a:spLocks noGrp="1"/>
          </p:cNvSpPr>
          <p:nvPr>
            <p:ph type="ftr" sz="quarter" idx="11"/>
          </p:nvPr>
        </p:nvSpPr>
        <p:spPr/>
        <p:txBody>
          <a:bodyPr/>
          <a:lstStyle/>
          <a:p>
            <a:endParaRPr lang="en-US">
              <a:solidFill>
                <a:prstClr val="white">
                  <a:tint val="75000"/>
                </a:prstClr>
              </a:solidFill>
            </a:endParaRPr>
          </a:p>
        </p:txBody>
      </p:sp>
      <p:sp>
        <p:nvSpPr>
          <p:cNvPr id="9" name="Slide Number Placeholder 8"/>
          <p:cNvSpPr>
            <a:spLocks noGrp="1"/>
          </p:cNvSpPr>
          <p:nvPr>
            <p:ph type="sldNum" sz="quarter" idx="12"/>
          </p:nvPr>
        </p:nvSpPr>
        <p:spPr/>
        <p:txBody>
          <a:bodyPr/>
          <a:lstStyle/>
          <a:p>
            <a:fld id="{0FB56013-B943-42BA-886F-6F9D4EB85E9D}" type="slidenum">
              <a:rPr lang="en-US" smtClean="0">
                <a:solidFill>
                  <a:prstClr val="white">
                    <a:tint val="75000"/>
                  </a:prstClr>
                </a:solidFill>
              </a:rPr>
              <a:pPr/>
              <a:t>‹#›</a:t>
            </a:fld>
            <a:endParaRPr lang="en-US">
              <a:solidFill>
                <a:prstClr val="white">
                  <a:tint val="75000"/>
                </a:prstClr>
              </a:solidFill>
            </a:endParaRPr>
          </a:p>
        </p:txBody>
      </p:sp>
    </p:spTree>
    <p:extLst>
      <p:ext uri="{BB962C8B-B14F-4D97-AF65-F5344CB8AC3E}">
        <p14:creationId xmlns:p14="http://schemas.microsoft.com/office/powerpoint/2010/main" val="238372520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6BFECD78-3C8E-49F2-8FAB-59489D168ABB}" type="datetimeFigureOut">
              <a:rPr lang="en-US" smtClean="0">
                <a:solidFill>
                  <a:prstClr val="white">
                    <a:tint val="75000"/>
                  </a:prstClr>
                </a:solidFill>
              </a:rPr>
              <a:pPr/>
              <a:t>3/4/2015</a:t>
            </a:fld>
            <a:endParaRPr lang="en-US">
              <a:solidFill>
                <a:prstClr val="white">
                  <a:tint val="75000"/>
                </a:prstClr>
              </a:solidFill>
            </a:endParaRPr>
          </a:p>
        </p:txBody>
      </p:sp>
      <p:sp>
        <p:nvSpPr>
          <p:cNvPr id="4" name="Footer Placeholder 3"/>
          <p:cNvSpPr>
            <a:spLocks noGrp="1"/>
          </p:cNvSpPr>
          <p:nvPr>
            <p:ph type="ftr" sz="quarter" idx="11"/>
          </p:nvPr>
        </p:nvSpPr>
        <p:spPr/>
        <p:txBody>
          <a:bodyPr/>
          <a:lstStyle/>
          <a:p>
            <a:endParaRPr lang="en-US">
              <a:solidFill>
                <a:prstClr val="white">
                  <a:tint val="75000"/>
                </a:prstClr>
              </a:solidFill>
            </a:endParaRPr>
          </a:p>
        </p:txBody>
      </p:sp>
      <p:sp>
        <p:nvSpPr>
          <p:cNvPr id="5" name="Slide Number Placeholder 4"/>
          <p:cNvSpPr>
            <a:spLocks noGrp="1"/>
          </p:cNvSpPr>
          <p:nvPr>
            <p:ph type="sldNum" sz="quarter" idx="12"/>
          </p:nvPr>
        </p:nvSpPr>
        <p:spPr/>
        <p:txBody>
          <a:bodyPr/>
          <a:lstStyle/>
          <a:p>
            <a:fld id="{0FB56013-B943-42BA-886F-6F9D4EB85E9D}" type="slidenum">
              <a:rPr lang="en-US" smtClean="0">
                <a:solidFill>
                  <a:prstClr val="white">
                    <a:tint val="75000"/>
                  </a:prstClr>
                </a:solidFill>
              </a:rPr>
              <a:pPr/>
              <a:t>‹#›</a:t>
            </a:fld>
            <a:endParaRPr lang="en-US">
              <a:solidFill>
                <a:prstClr val="white">
                  <a:tint val="75000"/>
                </a:prstClr>
              </a:solidFill>
            </a:endParaRPr>
          </a:p>
        </p:txBody>
      </p:sp>
    </p:spTree>
    <p:extLst>
      <p:ext uri="{BB962C8B-B14F-4D97-AF65-F5344CB8AC3E}">
        <p14:creationId xmlns:p14="http://schemas.microsoft.com/office/powerpoint/2010/main" val="380829282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BFECD78-3C8E-49F2-8FAB-59489D168ABB}" type="datetimeFigureOut">
              <a:rPr lang="en-US" smtClean="0">
                <a:solidFill>
                  <a:prstClr val="white">
                    <a:tint val="75000"/>
                  </a:prstClr>
                </a:solidFill>
              </a:rPr>
              <a:pPr/>
              <a:t>3/4/2015</a:t>
            </a:fld>
            <a:endParaRPr lang="en-US">
              <a:solidFill>
                <a:prstClr val="white">
                  <a:tint val="75000"/>
                </a:prstClr>
              </a:solidFill>
            </a:endParaRPr>
          </a:p>
        </p:txBody>
      </p:sp>
      <p:sp>
        <p:nvSpPr>
          <p:cNvPr id="3" name="Footer Placeholder 2"/>
          <p:cNvSpPr>
            <a:spLocks noGrp="1"/>
          </p:cNvSpPr>
          <p:nvPr>
            <p:ph type="ftr" sz="quarter" idx="11"/>
          </p:nvPr>
        </p:nvSpPr>
        <p:spPr/>
        <p:txBody>
          <a:bodyPr/>
          <a:lstStyle/>
          <a:p>
            <a:endParaRPr lang="en-US">
              <a:solidFill>
                <a:prstClr val="white">
                  <a:tint val="75000"/>
                </a:prstClr>
              </a:solidFill>
            </a:endParaRPr>
          </a:p>
        </p:txBody>
      </p:sp>
      <p:sp>
        <p:nvSpPr>
          <p:cNvPr id="4" name="Slide Number Placeholder 3"/>
          <p:cNvSpPr>
            <a:spLocks noGrp="1"/>
          </p:cNvSpPr>
          <p:nvPr>
            <p:ph type="sldNum" sz="quarter" idx="12"/>
          </p:nvPr>
        </p:nvSpPr>
        <p:spPr/>
        <p:txBody>
          <a:bodyPr/>
          <a:lstStyle/>
          <a:p>
            <a:fld id="{0FB56013-B943-42BA-886F-6F9D4EB85E9D}" type="slidenum">
              <a:rPr lang="en-US" smtClean="0">
                <a:solidFill>
                  <a:prstClr val="white">
                    <a:tint val="75000"/>
                  </a:prstClr>
                </a:solidFill>
              </a:rPr>
              <a:pPr/>
              <a:t>‹#›</a:t>
            </a:fld>
            <a:endParaRPr lang="en-US">
              <a:solidFill>
                <a:prstClr val="white">
                  <a:tint val="75000"/>
                </a:prstClr>
              </a:solidFill>
            </a:endParaRPr>
          </a:p>
        </p:txBody>
      </p:sp>
    </p:spTree>
    <p:extLst>
      <p:ext uri="{BB962C8B-B14F-4D97-AF65-F5344CB8AC3E}">
        <p14:creationId xmlns:p14="http://schemas.microsoft.com/office/powerpoint/2010/main" val="263049733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6BFECD78-3C8E-49F2-8FAB-59489D168ABB}" type="datetimeFigureOut">
              <a:rPr lang="en-US" smtClean="0">
                <a:solidFill>
                  <a:prstClr val="white">
                    <a:tint val="75000"/>
                  </a:prstClr>
                </a:solidFill>
              </a:rPr>
              <a:pPr/>
              <a:t>3/4/2015</a:t>
            </a:fld>
            <a:endParaRPr lang="en-US">
              <a:solidFill>
                <a:prstClr val="white">
                  <a:tint val="75000"/>
                </a:prstClr>
              </a:solidFill>
            </a:endParaRPr>
          </a:p>
        </p:txBody>
      </p:sp>
      <p:sp>
        <p:nvSpPr>
          <p:cNvPr id="6" name="Footer Placeholder 5"/>
          <p:cNvSpPr>
            <a:spLocks noGrp="1"/>
          </p:cNvSpPr>
          <p:nvPr>
            <p:ph type="ftr" sz="quarter" idx="11"/>
          </p:nvPr>
        </p:nvSpPr>
        <p:spPr/>
        <p:txBody>
          <a:bodyPr/>
          <a:lstStyle/>
          <a:p>
            <a:endParaRPr lang="en-US">
              <a:solidFill>
                <a:prstClr val="white">
                  <a:tint val="75000"/>
                </a:prstClr>
              </a:solidFill>
            </a:endParaRPr>
          </a:p>
        </p:txBody>
      </p:sp>
      <p:sp>
        <p:nvSpPr>
          <p:cNvPr id="7" name="Slide Number Placeholder 6"/>
          <p:cNvSpPr>
            <a:spLocks noGrp="1"/>
          </p:cNvSpPr>
          <p:nvPr>
            <p:ph type="sldNum" sz="quarter" idx="12"/>
          </p:nvPr>
        </p:nvSpPr>
        <p:spPr/>
        <p:txBody>
          <a:bodyPr/>
          <a:lstStyle/>
          <a:p>
            <a:fld id="{0FB56013-B943-42BA-886F-6F9D4EB85E9D}" type="slidenum">
              <a:rPr lang="en-US" smtClean="0">
                <a:solidFill>
                  <a:prstClr val="white">
                    <a:tint val="75000"/>
                  </a:prstClr>
                </a:solidFill>
              </a:rPr>
              <a:pPr/>
              <a:t>‹#›</a:t>
            </a:fld>
            <a:endParaRPr lang="en-US">
              <a:solidFill>
                <a:prstClr val="white">
                  <a:tint val="75000"/>
                </a:prstClr>
              </a:solidFill>
            </a:endParaRPr>
          </a:p>
        </p:txBody>
      </p:sp>
    </p:spTree>
    <p:extLst>
      <p:ext uri="{BB962C8B-B14F-4D97-AF65-F5344CB8AC3E}">
        <p14:creationId xmlns:p14="http://schemas.microsoft.com/office/powerpoint/2010/main" val="235480108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6BFECD78-3C8E-49F2-8FAB-59489D168ABB}" type="datetimeFigureOut">
              <a:rPr lang="en-US" smtClean="0">
                <a:solidFill>
                  <a:prstClr val="white">
                    <a:tint val="75000"/>
                  </a:prstClr>
                </a:solidFill>
              </a:rPr>
              <a:pPr/>
              <a:t>3/4/2015</a:t>
            </a:fld>
            <a:endParaRPr lang="en-US">
              <a:solidFill>
                <a:prstClr val="white">
                  <a:tint val="75000"/>
                </a:prstClr>
              </a:solidFill>
            </a:endParaRPr>
          </a:p>
        </p:txBody>
      </p:sp>
      <p:sp>
        <p:nvSpPr>
          <p:cNvPr id="6" name="Footer Placeholder 5"/>
          <p:cNvSpPr>
            <a:spLocks noGrp="1"/>
          </p:cNvSpPr>
          <p:nvPr>
            <p:ph type="ftr" sz="quarter" idx="11"/>
          </p:nvPr>
        </p:nvSpPr>
        <p:spPr/>
        <p:txBody>
          <a:bodyPr/>
          <a:lstStyle/>
          <a:p>
            <a:endParaRPr lang="en-US">
              <a:solidFill>
                <a:prstClr val="white">
                  <a:tint val="75000"/>
                </a:prstClr>
              </a:solidFill>
            </a:endParaRPr>
          </a:p>
        </p:txBody>
      </p:sp>
      <p:sp>
        <p:nvSpPr>
          <p:cNvPr id="7" name="Slide Number Placeholder 6"/>
          <p:cNvSpPr>
            <a:spLocks noGrp="1"/>
          </p:cNvSpPr>
          <p:nvPr>
            <p:ph type="sldNum" sz="quarter" idx="12"/>
          </p:nvPr>
        </p:nvSpPr>
        <p:spPr/>
        <p:txBody>
          <a:bodyPr/>
          <a:lstStyle/>
          <a:p>
            <a:fld id="{0FB56013-B943-42BA-886F-6F9D4EB85E9D}" type="slidenum">
              <a:rPr lang="en-US" smtClean="0">
                <a:solidFill>
                  <a:prstClr val="white">
                    <a:tint val="75000"/>
                  </a:prstClr>
                </a:solidFill>
              </a:rPr>
              <a:pPr/>
              <a:t>‹#›</a:t>
            </a:fld>
            <a:endParaRPr lang="en-US">
              <a:solidFill>
                <a:prstClr val="white">
                  <a:tint val="75000"/>
                </a:prstClr>
              </a:solidFill>
            </a:endParaRPr>
          </a:p>
        </p:txBody>
      </p:sp>
    </p:spTree>
    <p:extLst>
      <p:ext uri="{BB962C8B-B14F-4D97-AF65-F5344CB8AC3E}">
        <p14:creationId xmlns:p14="http://schemas.microsoft.com/office/powerpoint/2010/main" val="427635174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6BFECD78-3C8E-49F2-8FAB-59489D168ABB}" type="datetimeFigureOut">
              <a:rPr lang="en-US" smtClean="0">
                <a:solidFill>
                  <a:prstClr val="white">
                    <a:tint val="75000"/>
                  </a:prstClr>
                </a:solidFill>
              </a:rPr>
              <a:pPr/>
              <a:t>3/4/2015</a:t>
            </a:fld>
            <a:endParaRPr lang="en-US">
              <a:solidFill>
                <a:prstClr val="white">
                  <a:tint val="75000"/>
                </a:prstClr>
              </a:solidFill>
            </a:endParaRPr>
          </a:p>
        </p:txBody>
      </p:sp>
      <p:sp>
        <p:nvSpPr>
          <p:cNvPr id="5" name="Footer Placeholder 4"/>
          <p:cNvSpPr>
            <a:spLocks noGrp="1"/>
          </p:cNvSpPr>
          <p:nvPr>
            <p:ph type="ftr" sz="quarter" idx="11"/>
          </p:nvPr>
        </p:nvSpPr>
        <p:spPr/>
        <p:txBody>
          <a:bodyPr/>
          <a:lstStyle/>
          <a:p>
            <a:endParaRPr lang="en-US">
              <a:solidFill>
                <a:prstClr val="white">
                  <a:tint val="75000"/>
                </a:prstClr>
              </a:solidFill>
            </a:endParaRPr>
          </a:p>
        </p:txBody>
      </p:sp>
      <p:sp>
        <p:nvSpPr>
          <p:cNvPr id="6" name="Slide Number Placeholder 5"/>
          <p:cNvSpPr>
            <a:spLocks noGrp="1"/>
          </p:cNvSpPr>
          <p:nvPr>
            <p:ph type="sldNum" sz="quarter" idx="12"/>
          </p:nvPr>
        </p:nvSpPr>
        <p:spPr/>
        <p:txBody>
          <a:bodyPr/>
          <a:lstStyle/>
          <a:p>
            <a:fld id="{0FB56013-B943-42BA-886F-6F9D4EB85E9D}" type="slidenum">
              <a:rPr lang="en-US" smtClean="0">
                <a:solidFill>
                  <a:prstClr val="white">
                    <a:tint val="75000"/>
                  </a:prstClr>
                </a:solidFill>
              </a:rPr>
              <a:pPr/>
              <a:t>‹#›</a:t>
            </a:fld>
            <a:endParaRPr lang="en-US">
              <a:solidFill>
                <a:prstClr val="white">
                  <a:tint val="75000"/>
                </a:prstClr>
              </a:solidFill>
            </a:endParaRPr>
          </a:p>
        </p:txBody>
      </p:sp>
    </p:spTree>
    <p:extLst>
      <p:ext uri="{BB962C8B-B14F-4D97-AF65-F5344CB8AC3E}">
        <p14:creationId xmlns:p14="http://schemas.microsoft.com/office/powerpoint/2010/main" val="406684043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6BFECD78-3C8E-49F2-8FAB-59489D168ABB}" type="datetimeFigureOut">
              <a:rPr lang="en-US" smtClean="0">
                <a:solidFill>
                  <a:prstClr val="white">
                    <a:tint val="75000"/>
                  </a:prstClr>
                </a:solidFill>
              </a:rPr>
              <a:pPr/>
              <a:t>3/4/2015</a:t>
            </a:fld>
            <a:endParaRPr lang="en-US">
              <a:solidFill>
                <a:prstClr val="white">
                  <a:tint val="75000"/>
                </a:prstClr>
              </a:solidFill>
            </a:endParaRPr>
          </a:p>
        </p:txBody>
      </p:sp>
      <p:sp>
        <p:nvSpPr>
          <p:cNvPr id="5" name="Footer Placeholder 4"/>
          <p:cNvSpPr>
            <a:spLocks noGrp="1"/>
          </p:cNvSpPr>
          <p:nvPr>
            <p:ph type="ftr" sz="quarter" idx="11"/>
          </p:nvPr>
        </p:nvSpPr>
        <p:spPr/>
        <p:txBody>
          <a:bodyPr/>
          <a:lstStyle/>
          <a:p>
            <a:endParaRPr lang="en-US">
              <a:solidFill>
                <a:prstClr val="white">
                  <a:tint val="75000"/>
                </a:prstClr>
              </a:solidFill>
            </a:endParaRPr>
          </a:p>
        </p:txBody>
      </p:sp>
      <p:sp>
        <p:nvSpPr>
          <p:cNvPr id="6" name="Slide Number Placeholder 5"/>
          <p:cNvSpPr>
            <a:spLocks noGrp="1"/>
          </p:cNvSpPr>
          <p:nvPr>
            <p:ph type="sldNum" sz="quarter" idx="12"/>
          </p:nvPr>
        </p:nvSpPr>
        <p:spPr/>
        <p:txBody>
          <a:bodyPr/>
          <a:lstStyle/>
          <a:p>
            <a:fld id="{0FB56013-B943-42BA-886F-6F9D4EB85E9D}" type="slidenum">
              <a:rPr lang="en-US" smtClean="0">
                <a:solidFill>
                  <a:prstClr val="white">
                    <a:tint val="75000"/>
                  </a:prstClr>
                </a:solidFill>
              </a:rPr>
              <a:pPr/>
              <a:t>‹#›</a:t>
            </a:fld>
            <a:endParaRPr lang="en-US">
              <a:solidFill>
                <a:prstClr val="white">
                  <a:tint val="75000"/>
                </a:prstClr>
              </a:solidFill>
            </a:endParaRPr>
          </a:p>
        </p:txBody>
      </p:sp>
    </p:spTree>
    <p:extLst>
      <p:ext uri="{BB962C8B-B14F-4D97-AF65-F5344CB8AC3E}">
        <p14:creationId xmlns:p14="http://schemas.microsoft.com/office/powerpoint/2010/main" val="34046784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64D4DCA-1356-9E4F-A4B9-B709C33E7A68}" type="datetimeFigureOut">
              <a:rPr lang="en-US" smtClean="0"/>
              <a:pPr/>
              <a:t>3/4/2015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0DC8BB1-2602-A645-9251-B540E66742DF}" type="slidenum">
              <a:rPr lang="en-US" smtClean="0"/>
              <a:pPr/>
              <a:t>‹#›</a:t>
            </a:fld>
            <a:endParaRPr lang="en-US"/>
          </a:p>
        </p:txBody>
      </p:sp>
    </p:spTree>
    <p:extLst>
      <p:ext uri="{BB962C8B-B14F-4D97-AF65-F5344CB8AC3E}">
        <p14:creationId xmlns:p14="http://schemas.microsoft.com/office/powerpoint/2010/main" val="2557711237"/>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defTabSz="914400"/>
            <a:fld id="{6BFECD78-3C8E-49F2-8FAB-59489D168ABB}" type="datetimeFigureOut">
              <a:rPr lang="en-US" smtClean="0">
                <a:solidFill>
                  <a:prstClr val="white">
                    <a:tint val="75000"/>
                  </a:prstClr>
                </a:solidFill>
              </a:rPr>
              <a:pPr defTabSz="914400"/>
              <a:t>3/4/2015</a:t>
            </a:fld>
            <a:endParaRPr lang="en-US">
              <a:solidFill>
                <a:prstClr val="white">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defTabSz="914400"/>
            <a:endParaRPr lang="en-US">
              <a:solidFill>
                <a:prstClr val="white">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defTabSz="914400"/>
            <a:fld id="{0FB56013-B943-42BA-886F-6F9D4EB85E9D}" type="slidenum">
              <a:rPr lang="en-US" smtClean="0">
                <a:solidFill>
                  <a:prstClr val="white">
                    <a:tint val="75000"/>
                  </a:prstClr>
                </a:solidFill>
              </a:rPr>
              <a:pPr defTabSz="914400"/>
              <a:t>‹#›</a:t>
            </a:fld>
            <a:endParaRPr lang="en-US">
              <a:solidFill>
                <a:prstClr val="white">
                  <a:tint val="75000"/>
                </a:prstClr>
              </a:solidFill>
            </a:endParaRPr>
          </a:p>
        </p:txBody>
      </p:sp>
    </p:spTree>
    <p:extLst>
      <p:ext uri="{BB962C8B-B14F-4D97-AF65-F5344CB8AC3E}">
        <p14:creationId xmlns:p14="http://schemas.microsoft.com/office/powerpoint/2010/main" val="2241168923"/>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www.youtube.com/watch?v=OVAJNS--qCc&amp;feature=related"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24.jpeg"/><Relationship Id="rId1" Type="http://schemas.openxmlformats.org/officeDocument/2006/relationships/slideLayout" Target="../slideLayouts/slideLayout4.xml"/><Relationship Id="rId6" Type="http://schemas.openxmlformats.org/officeDocument/2006/relationships/image" Target="../media/image28.png"/><Relationship Id="rId5" Type="http://schemas.openxmlformats.org/officeDocument/2006/relationships/image" Target="../media/image27.jpeg"/><Relationship Id="rId4" Type="http://schemas.openxmlformats.org/officeDocument/2006/relationships/image" Target="../media/image26.jpeg"/></Relationships>
</file>

<file path=ppt/slides/_rels/slide21.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jpeg"/><Relationship Id="rId1" Type="http://schemas.openxmlformats.org/officeDocument/2006/relationships/slideLayout" Target="../slideLayouts/slideLayout17.xml"/></Relationships>
</file>

<file path=ppt/slides/_rels/slide26.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png"/><Relationship Id="rId1" Type="http://schemas.openxmlformats.org/officeDocument/2006/relationships/slideLayout" Target="../slideLayouts/slideLayout15.xml"/></Relationships>
</file>

<file path=ppt/slides/_rels/slide27.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15.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1.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png"/><Relationship Id="rId1" Type="http://schemas.openxmlformats.org/officeDocument/2006/relationships/slideLayout" Target="../slideLayouts/slideLayout15.xml"/></Relationships>
</file>

<file path=ppt/slides/_rels/slide32.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hyperlink" Target="http://www.youtube.com/watch/v=_e7A_J-61y0" TargetMode="External"/><Relationship Id="rId1" Type="http://schemas.openxmlformats.org/officeDocument/2006/relationships/slideLayout" Target="../slideLayouts/slideLayout15.xml"/><Relationship Id="rId5" Type="http://schemas.openxmlformats.org/officeDocument/2006/relationships/image" Target="../media/image42.jpeg"/><Relationship Id="rId4" Type="http://schemas.openxmlformats.org/officeDocument/2006/relationships/hyperlink" Target="http://www.youtube.com/watch?v=71sF1lhaysc" TargetMode="External"/></Relationships>
</file>

<file path=ppt/slides/_rels/slide33.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png"/><Relationship Id="rId1" Type="http://schemas.openxmlformats.org/officeDocument/2006/relationships/slideLayout" Target="../slideLayouts/slideLayout15.xml"/><Relationship Id="rId4" Type="http://schemas.openxmlformats.org/officeDocument/2006/relationships/image" Target="../media/image45.png"/></Relationships>
</file>

<file path=ppt/slides/_rels/slide34.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46.png"/><Relationship Id="rId1" Type="http://schemas.openxmlformats.org/officeDocument/2006/relationships/slideLayout" Target="../slideLayouts/slideLayout15.xml"/></Relationships>
</file>

<file path=ppt/slides/_rels/slide35.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15.xml"/></Relationships>
</file>

<file path=ppt/slides/_rels/slide36.xml.rels><?xml version="1.0" encoding="UTF-8" standalone="yes"?>
<Relationships xmlns="http://schemas.openxmlformats.org/package/2006/relationships"><Relationship Id="rId2" Type="http://schemas.openxmlformats.org/officeDocument/2006/relationships/image" Target="../media/image49.jpeg"/><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15.xml"/></Relationships>
</file>

<file path=ppt/slides/_rels/slide38.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Layout" Target="../slideLayouts/slideLayout15.xml"/></Relationships>
</file>

<file path=ppt/slides/_rels/slide39.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15.xml"/></Relationships>
</file>

<file path=ppt/slides/_rels/slide40.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15.xml"/></Relationships>
</file>

<file path=ppt/slides/_rels/slide41.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15.xml"/></Relationships>
</file>

<file path=ppt/slides/_rels/slide42.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17.xml"/></Relationships>
</file>

<file path=ppt/slides/_rels/slide43.xml.rels><?xml version="1.0" encoding="UTF-8" standalone="yes"?>
<Relationships xmlns="http://schemas.openxmlformats.org/package/2006/relationships"><Relationship Id="rId2" Type="http://schemas.openxmlformats.org/officeDocument/2006/relationships/image" Target="../media/image56.jpeg"/><Relationship Id="rId1" Type="http://schemas.openxmlformats.org/officeDocument/2006/relationships/slideLayout" Target="../slideLayouts/slideLayout13.xml"/></Relationships>
</file>

<file path=ppt/slides/_rels/slide44.xml.rels><?xml version="1.0" encoding="UTF-8" standalone="yes"?>
<Relationships xmlns="http://schemas.openxmlformats.org/package/2006/relationships"><Relationship Id="rId3" Type="http://schemas.openxmlformats.org/officeDocument/2006/relationships/image" Target="../media/image57.jpg"/><Relationship Id="rId2" Type="http://schemas.openxmlformats.org/officeDocument/2006/relationships/hyperlink" Target="http://www.vice.com/video/human-safari" TargetMode="External"/><Relationship Id="rId1" Type="http://schemas.openxmlformats.org/officeDocument/2006/relationships/slideLayout" Target="../slideLayouts/slideLayout17.xml"/></Relationships>
</file>

<file path=ppt/slides/_rels/slide45.xml.rels><?xml version="1.0" encoding="UTF-8" standalone="yes"?>
<Relationships xmlns="http://schemas.openxmlformats.org/package/2006/relationships"><Relationship Id="rId2" Type="http://schemas.openxmlformats.org/officeDocument/2006/relationships/image" Target="../media/image58.jpeg"/><Relationship Id="rId1" Type="http://schemas.openxmlformats.org/officeDocument/2006/relationships/slideLayout" Target="../slideLayouts/slideLayout13.xml"/></Relationships>
</file>

<file path=ppt/slides/_rels/slide46.xml.rels><?xml version="1.0" encoding="UTF-8" standalone="yes"?>
<Relationships xmlns="http://schemas.openxmlformats.org/package/2006/relationships"><Relationship Id="rId2" Type="http://schemas.openxmlformats.org/officeDocument/2006/relationships/image" Target="../media/image59.jpeg"/><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3068960"/>
            <a:ext cx="8077200" cy="1673352"/>
          </a:xfrm>
        </p:spPr>
        <p:txBody>
          <a:bodyPr>
            <a:normAutofit fontScale="90000"/>
          </a:bodyPr>
          <a:lstStyle/>
          <a:p>
            <a:pPr algn="l"/>
            <a:r>
              <a:rPr lang="en-GB" dirty="0" smtClean="0"/>
              <a:t/>
            </a:r>
            <a:br>
              <a:rPr lang="en-GB" dirty="0" smtClean="0"/>
            </a:br>
            <a:r>
              <a:rPr lang="en-GB" dirty="0" smtClean="0"/>
              <a:t>Gatherers, </a:t>
            </a:r>
            <a:br>
              <a:rPr lang="en-GB" dirty="0" smtClean="0"/>
            </a:br>
            <a:r>
              <a:rPr lang="en-GB" dirty="0" smtClean="0"/>
              <a:t>foragers, </a:t>
            </a:r>
            <a:br>
              <a:rPr lang="en-GB" dirty="0" smtClean="0"/>
            </a:br>
            <a:r>
              <a:rPr lang="en-GB" dirty="0" smtClean="0"/>
              <a:t>collectors,</a:t>
            </a:r>
            <a:br>
              <a:rPr lang="en-GB" dirty="0" smtClean="0"/>
            </a:br>
            <a:r>
              <a:rPr lang="en-GB" dirty="0" smtClean="0"/>
              <a:t>procurers….</a:t>
            </a:r>
            <a:br>
              <a:rPr lang="en-GB" dirty="0" smtClean="0"/>
            </a:br>
            <a:r>
              <a:rPr lang="en-GB" dirty="0" smtClean="0"/>
              <a:t>hunters?</a:t>
            </a:r>
            <a:endParaRPr lang="en-GB" dirty="0"/>
          </a:p>
        </p:txBody>
      </p:sp>
      <p:pic>
        <p:nvPicPr>
          <p:cNvPr id="4" name="Picture 2" descr="http://imgc.artprintimages.com/images/art-print/nigel-pavitt-heavily-wrinkled-skin-of-very-old-hunter-gatherer-part-of-san-people-often-referred-to-as-bushmen_i-G-40-4002-634WF00Z.jpg"/>
          <p:cNvPicPr>
            <a:picLocks noChangeAspect="1" noChangeArrowheads="1"/>
          </p:cNvPicPr>
          <p:nvPr/>
        </p:nvPicPr>
        <p:blipFill>
          <a:blip r:embed="rId2" cstate="print"/>
          <a:srcRect/>
          <a:stretch>
            <a:fillRect/>
          </a:stretch>
        </p:blipFill>
        <p:spPr bwMode="auto">
          <a:xfrm>
            <a:off x="4553998" y="1268760"/>
            <a:ext cx="3864192" cy="5152257"/>
          </a:xfrm>
          <a:prstGeom prst="rect">
            <a:avLst/>
          </a:prstGeom>
          <a:noFill/>
        </p:spPr>
      </p:pic>
    </p:spTree>
    <p:extLst>
      <p:ext uri="{BB962C8B-B14F-4D97-AF65-F5344CB8AC3E}">
        <p14:creationId xmlns:p14="http://schemas.microsoft.com/office/powerpoint/2010/main" val="8707111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2339752" y="6093296"/>
            <a:ext cx="6858000" cy="369332"/>
          </a:xfrm>
          <a:prstGeom prst="rect">
            <a:avLst/>
          </a:prstGeom>
        </p:spPr>
        <p:txBody>
          <a:bodyPr wrap="square">
            <a:spAutoFit/>
          </a:bodyPr>
          <a:lstStyle/>
          <a:p>
            <a:r>
              <a:rPr lang="en-GB" dirty="0" smtClean="0"/>
              <a:t>http://www.trunity.net/envsciClone/articles/view/180057/?topic=81585</a:t>
            </a:r>
            <a:endParaRPr lang="en-GB" dirty="0"/>
          </a:p>
        </p:txBody>
      </p:sp>
      <p:sp>
        <p:nvSpPr>
          <p:cNvPr id="8" name="Rectangle 7"/>
          <p:cNvSpPr/>
          <p:nvPr/>
        </p:nvSpPr>
        <p:spPr>
          <a:xfrm>
            <a:off x="0" y="5805264"/>
            <a:ext cx="9144000" cy="646331"/>
          </a:xfrm>
          <a:prstGeom prst="rect">
            <a:avLst/>
          </a:prstGeom>
        </p:spPr>
        <p:txBody>
          <a:bodyPr wrap="square">
            <a:spAutoFit/>
          </a:bodyPr>
          <a:lstStyle/>
          <a:p>
            <a:r>
              <a:rPr lang="en-GB" i="1" dirty="0" smtClean="0"/>
              <a:t>Source</a:t>
            </a:r>
            <a:r>
              <a:rPr lang="en-GB" dirty="0" smtClean="0"/>
              <a:t>: Kaufmann, R. K. and Cleveland, C. J. 2007. Environmental Science. Dubuque, IA: McGraw-Hill Available at</a:t>
            </a:r>
            <a:endParaRPr lang="en-GB" dirty="0"/>
          </a:p>
        </p:txBody>
      </p:sp>
      <p:pic>
        <p:nvPicPr>
          <p:cNvPr id="28674" name="Picture 2" descr="http://www.trunity.net/files/216801_216900/216817/remaining-hunters-g-c-la-462.jpg"/>
          <p:cNvPicPr>
            <a:picLocks noChangeAspect="1" noChangeArrowheads="1"/>
          </p:cNvPicPr>
          <p:nvPr/>
        </p:nvPicPr>
        <p:blipFill>
          <a:blip r:embed="rId3" cstate="print"/>
          <a:srcRect/>
          <a:stretch>
            <a:fillRect/>
          </a:stretch>
        </p:blipFill>
        <p:spPr bwMode="auto">
          <a:xfrm>
            <a:off x="0" y="0"/>
            <a:ext cx="9181377" cy="5705872"/>
          </a:xfrm>
          <a:prstGeom prst="rect">
            <a:avLst/>
          </a:prstGeom>
          <a:noFill/>
        </p:spPr>
      </p:pic>
    </p:spTree>
    <p:extLst>
      <p:ext uri="{BB962C8B-B14F-4D97-AF65-F5344CB8AC3E}">
        <p14:creationId xmlns:p14="http://schemas.microsoft.com/office/powerpoint/2010/main" val="34154669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Location – straddling </a:t>
            </a:r>
            <a:r>
              <a:rPr lang="en-US" dirty="0" err="1" smtClean="0"/>
              <a:t>Nambia</a:t>
            </a:r>
            <a:r>
              <a:rPr lang="en-US" dirty="0" smtClean="0"/>
              <a:t>-Botswana border </a:t>
            </a:r>
            <a:endParaRPr lang="en-US" dirty="0"/>
          </a:p>
        </p:txBody>
      </p:sp>
      <p:pic>
        <p:nvPicPr>
          <p:cNvPr id="6" name="Picture 5"/>
          <p:cNvPicPr>
            <a:picLocks noChangeAspect="1"/>
          </p:cNvPicPr>
          <p:nvPr/>
        </p:nvPicPr>
        <p:blipFill>
          <a:blip r:embed="rId2"/>
          <a:stretch>
            <a:fillRect/>
          </a:stretch>
        </p:blipFill>
        <p:spPr>
          <a:xfrm>
            <a:off x="487164" y="1371606"/>
            <a:ext cx="4461825" cy="5340838"/>
          </a:xfrm>
          <a:prstGeom prst="rect">
            <a:avLst/>
          </a:prstGeom>
          <a:ln>
            <a:solidFill>
              <a:srgbClr val="FF33CC"/>
            </a:solidFill>
          </a:ln>
        </p:spPr>
      </p:pic>
      <p:pic>
        <p:nvPicPr>
          <p:cNvPr id="3" name="Picture 2"/>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5523535" y="1940170"/>
            <a:ext cx="3421172" cy="2280138"/>
          </a:xfrm>
          <a:prstGeom prst="rect">
            <a:avLst/>
          </a:prstGeom>
        </p:spPr>
      </p:pic>
      <p:sp>
        <p:nvSpPr>
          <p:cNvPr id="4" name="TextBox 3"/>
          <p:cNvSpPr txBox="1"/>
          <p:nvPr/>
        </p:nvSpPr>
        <p:spPr>
          <a:xfrm>
            <a:off x="5538850" y="4549942"/>
            <a:ext cx="3041781" cy="646331"/>
          </a:xfrm>
          <a:prstGeom prst="rect">
            <a:avLst/>
          </a:prstGeom>
          <a:noFill/>
        </p:spPr>
        <p:txBody>
          <a:bodyPr wrap="none" rtlCol="0">
            <a:spAutoFit/>
          </a:bodyPr>
          <a:lstStyle/>
          <a:p>
            <a:r>
              <a:rPr lang="en-US" dirty="0" smtClean="0"/>
              <a:t>Kalahari approx.: 900,000 km2 </a:t>
            </a:r>
          </a:p>
          <a:p>
            <a:r>
              <a:rPr lang="en-US" dirty="0" smtClean="0"/>
              <a:t>Britain: 240,000 km2</a:t>
            </a:r>
            <a:endParaRPr lang="en-US" dirty="0"/>
          </a:p>
        </p:txBody>
      </p:sp>
      <p:sp>
        <p:nvSpPr>
          <p:cNvPr id="5" name="Oval 4"/>
          <p:cNvSpPr/>
          <p:nvPr/>
        </p:nvSpPr>
        <p:spPr>
          <a:xfrm>
            <a:off x="1793631" y="4042025"/>
            <a:ext cx="445477" cy="466475"/>
          </a:xfrm>
          <a:prstGeom prst="ellipse">
            <a:avLst/>
          </a:prstGeom>
          <a:solidFill>
            <a:srgbClr val="FF33CC"/>
          </a:solidFill>
          <a:ln w="5715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ln>
                <a:solidFill>
                  <a:srgbClr val="FF33CC"/>
                </a:solidFill>
              </a:ln>
            </a:endParaRPr>
          </a:p>
        </p:txBody>
      </p:sp>
      <p:sp>
        <p:nvSpPr>
          <p:cNvPr id="7" name="TextBox 6"/>
          <p:cNvSpPr txBox="1"/>
          <p:nvPr/>
        </p:nvSpPr>
        <p:spPr>
          <a:xfrm>
            <a:off x="5538850" y="5251803"/>
            <a:ext cx="3686971" cy="646331"/>
          </a:xfrm>
          <a:prstGeom prst="rect">
            <a:avLst/>
          </a:prstGeom>
          <a:noFill/>
        </p:spPr>
        <p:txBody>
          <a:bodyPr wrap="none" rtlCol="0">
            <a:spAutoFit/>
          </a:bodyPr>
          <a:lstStyle/>
          <a:p>
            <a:r>
              <a:rPr lang="en-GB" dirty="0" smtClean="0"/>
              <a:t>Archaeology shows people have lived</a:t>
            </a:r>
          </a:p>
          <a:p>
            <a:r>
              <a:rPr lang="en-GB" dirty="0" smtClean="0"/>
              <a:t>here for over </a:t>
            </a:r>
            <a:r>
              <a:rPr lang="en-GB" dirty="0" smtClean="0"/>
              <a:t>11,000 </a:t>
            </a:r>
            <a:r>
              <a:rPr lang="en-GB" dirty="0" smtClean="0"/>
              <a:t>years</a:t>
            </a:r>
            <a:endParaRPr lang="en-GB" dirty="0"/>
          </a:p>
        </p:txBody>
      </p:sp>
    </p:spTree>
    <p:extLst>
      <p:ext uri="{BB962C8B-B14F-4D97-AF65-F5344CB8AC3E}">
        <p14:creationId xmlns:p14="http://schemas.microsoft.com/office/powerpoint/2010/main" val="12392307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Naming </a:t>
            </a:r>
            <a:endParaRPr lang="en-GB" dirty="0"/>
          </a:p>
        </p:txBody>
      </p:sp>
      <p:sp>
        <p:nvSpPr>
          <p:cNvPr id="3" name="Content Placeholder 2"/>
          <p:cNvSpPr>
            <a:spLocks noGrp="1"/>
          </p:cNvSpPr>
          <p:nvPr>
            <p:ph idx="1"/>
          </p:nvPr>
        </p:nvSpPr>
        <p:spPr/>
        <p:txBody>
          <a:bodyPr>
            <a:normAutofit lnSpcReduction="10000"/>
          </a:bodyPr>
          <a:lstStyle/>
          <a:p>
            <a:r>
              <a:rPr lang="en-GB" dirty="0" smtClean="0"/>
              <a:t>Two groups in the area</a:t>
            </a:r>
          </a:p>
          <a:p>
            <a:pPr marL="971550" lvl="1" indent="-514350">
              <a:buFont typeface="+mj-lt"/>
              <a:buAutoNum type="arabicPeriod"/>
            </a:pPr>
            <a:r>
              <a:rPr lang="en-GB" dirty="0" smtClean="0"/>
              <a:t> the San are gatherers</a:t>
            </a:r>
          </a:p>
          <a:p>
            <a:pPr marL="971550" lvl="1" indent="-514350">
              <a:buFont typeface="+mj-lt"/>
              <a:buAutoNum type="arabicPeriod"/>
            </a:pPr>
            <a:r>
              <a:rPr lang="en-GB" dirty="0" smtClean="0"/>
              <a:t> the </a:t>
            </a:r>
            <a:r>
              <a:rPr lang="en-GB" dirty="0" err="1" smtClean="0"/>
              <a:t>Khoi</a:t>
            </a:r>
            <a:r>
              <a:rPr lang="en-GB" dirty="0" smtClean="0"/>
              <a:t> are pastoralist</a:t>
            </a:r>
          </a:p>
          <a:p>
            <a:r>
              <a:rPr lang="en-GB" dirty="0" smtClean="0"/>
              <a:t>Together = </a:t>
            </a:r>
            <a:r>
              <a:rPr lang="en-GB" dirty="0" err="1" smtClean="0"/>
              <a:t>Khoisan</a:t>
            </a:r>
            <a:endParaRPr lang="en-GB" dirty="0" smtClean="0"/>
          </a:p>
          <a:p>
            <a:endParaRPr lang="en-GB" dirty="0" smtClean="0"/>
          </a:p>
          <a:p>
            <a:r>
              <a:rPr lang="en-GB" dirty="0" smtClean="0"/>
              <a:t>Group today =</a:t>
            </a:r>
          </a:p>
          <a:p>
            <a:pPr lvl="1"/>
            <a:r>
              <a:rPr lang="en-GB" dirty="0" err="1" smtClean="0"/>
              <a:t>Ju</a:t>
            </a:r>
            <a:r>
              <a:rPr lang="en-GB" dirty="0" smtClean="0"/>
              <a:t>/</a:t>
            </a:r>
            <a:r>
              <a:rPr lang="en-GB" dirty="0" err="1" smtClean="0"/>
              <a:t>hoansi</a:t>
            </a:r>
            <a:r>
              <a:rPr lang="en-GB" dirty="0" smtClean="0"/>
              <a:t> pronounced </a:t>
            </a:r>
            <a:r>
              <a:rPr lang="en-GB" dirty="0" err="1" smtClean="0"/>
              <a:t>Zu</a:t>
            </a:r>
            <a:r>
              <a:rPr lang="en-GB" dirty="0" smtClean="0"/>
              <a:t>/</a:t>
            </a:r>
            <a:r>
              <a:rPr lang="en-GB" dirty="0" err="1" smtClean="0"/>
              <a:t>Twazi</a:t>
            </a:r>
            <a:r>
              <a:rPr lang="en-GB" dirty="0" smtClean="0"/>
              <a:t> (means real people)</a:t>
            </a:r>
          </a:p>
          <a:p>
            <a:r>
              <a:rPr lang="en-GB" dirty="0" smtClean="0"/>
              <a:t>Click language = !Kung</a:t>
            </a:r>
          </a:p>
          <a:p>
            <a:pPr>
              <a:buNone/>
            </a:pPr>
            <a:endParaRPr lang="en-GB" dirty="0"/>
          </a:p>
        </p:txBody>
      </p:sp>
      <p:pic>
        <p:nvPicPr>
          <p:cNvPr id="4" name="Picture 3"/>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5123739" y="1735121"/>
            <a:ext cx="3696307" cy="2461741"/>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08472"/>
            <a:ext cx="8229600" cy="1143000"/>
          </a:xfrm>
        </p:spPr>
        <p:txBody>
          <a:bodyPr>
            <a:normAutofit fontScale="90000"/>
          </a:bodyPr>
          <a:lstStyle/>
          <a:p>
            <a:pPr algn="l"/>
            <a:r>
              <a:rPr lang="en-US" dirty="0" err="1" smtClean="0"/>
              <a:t>Ju</a:t>
            </a:r>
            <a:r>
              <a:rPr lang="en-US" dirty="0" smtClean="0"/>
              <a:t>/</a:t>
            </a:r>
            <a:r>
              <a:rPr lang="en-US" dirty="0" err="1" smtClean="0"/>
              <a:t>Hoansi</a:t>
            </a:r>
            <a:r>
              <a:rPr lang="en-US" dirty="0" smtClean="0"/>
              <a:t/>
            </a:r>
            <a:br>
              <a:rPr lang="en-US" dirty="0" smtClean="0"/>
            </a:br>
            <a:endParaRPr lang="en-US" dirty="0"/>
          </a:p>
        </p:txBody>
      </p:sp>
      <p:sp>
        <p:nvSpPr>
          <p:cNvPr id="7" name="Subtitle 6"/>
          <p:cNvSpPr>
            <a:spLocks noGrp="1"/>
          </p:cNvSpPr>
          <p:nvPr>
            <p:ph idx="1"/>
          </p:nvPr>
        </p:nvSpPr>
        <p:spPr/>
        <p:txBody>
          <a:bodyPr/>
          <a:lstStyle/>
          <a:p>
            <a:pPr algn="l"/>
            <a:r>
              <a:rPr lang="en-GB" dirty="0" smtClean="0"/>
              <a:t>The Bush people</a:t>
            </a:r>
            <a:endParaRPr lang="en-GB" dirty="0"/>
          </a:p>
        </p:txBody>
      </p:sp>
      <p:pic>
        <p:nvPicPr>
          <p:cNvPr id="8" name="Content Placeholder 3">
            <a:hlinkClick r:id="rId2"/>
          </p:cNvPr>
          <p:cNvPicPr>
            <a:picLocks noChangeAspect="1"/>
          </p:cNvPicPr>
          <p:nvPr/>
        </p:nvPicPr>
        <p:blipFill>
          <a:blip r:embed="rId3" cstate="email">
            <a:extLst>
              <a:ext uri="{28A0092B-C50C-407E-A947-70E740481C1C}">
                <a14:useLocalDpi xmlns:a14="http://schemas.microsoft.com/office/drawing/2010/main"/>
              </a:ext>
            </a:extLst>
          </a:blip>
          <a:srcRect/>
          <a:stretch>
            <a:fillRect/>
          </a:stretch>
        </p:blipFill>
        <p:spPr>
          <a:xfrm>
            <a:off x="457200" y="1600200"/>
            <a:ext cx="8229600" cy="4525963"/>
          </a:xfrm>
          <a:prstGeom prst="rect">
            <a:avLst/>
          </a:prstGeom>
        </p:spPr>
      </p:pic>
    </p:spTree>
    <p:extLst>
      <p:ext uri="{BB962C8B-B14F-4D97-AF65-F5344CB8AC3E}">
        <p14:creationId xmlns:p14="http://schemas.microsoft.com/office/powerpoint/2010/main" val="397469071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579438"/>
            <a:ext cx="8229600" cy="1143000"/>
          </a:xfrm>
        </p:spPr>
        <p:txBody>
          <a:bodyPr>
            <a:normAutofit fontScale="90000"/>
          </a:bodyPr>
          <a:lstStyle/>
          <a:p>
            <a:r>
              <a:rPr lang="en-US" dirty="0" smtClean="0"/>
              <a:t>‘Those who work for a living, that’s their problem’ </a:t>
            </a:r>
            <a:r>
              <a:rPr lang="en-US" sz="1600" dirty="0" err="1" smtClean="0"/>
              <a:t>Ju</a:t>
            </a:r>
            <a:r>
              <a:rPr lang="en-US" sz="1600" dirty="0" smtClean="0"/>
              <a:t>/</a:t>
            </a:r>
            <a:r>
              <a:rPr lang="en-US" sz="1600" dirty="0" err="1" smtClean="0"/>
              <a:t>hoansi</a:t>
            </a:r>
            <a:r>
              <a:rPr lang="en-US" sz="1600" dirty="0" smtClean="0"/>
              <a:t> song (Lee 2003: 37)</a:t>
            </a:r>
            <a:r>
              <a:rPr lang="en-US" dirty="0" smtClean="0"/>
              <a:t/>
            </a:r>
            <a:br>
              <a:rPr lang="en-US" dirty="0" smtClean="0"/>
            </a:br>
            <a:endParaRPr lang="en-GB" dirty="0"/>
          </a:p>
        </p:txBody>
      </p:sp>
      <p:sp>
        <p:nvSpPr>
          <p:cNvPr id="3" name="Content Placeholder 2"/>
          <p:cNvSpPr>
            <a:spLocks noGrp="1"/>
          </p:cNvSpPr>
          <p:nvPr>
            <p:ph sz="half" idx="1"/>
          </p:nvPr>
        </p:nvSpPr>
        <p:spPr/>
        <p:txBody>
          <a:bodyPr>
            <a:normAutofit/>
          </a:bodyPr>
          <a:lstStyle/>
          <a:p>
            <a:r>
              <a:rPr lang="en-GB" dirty="0" smtClean="0"/>
              <a:t>Life happens ‘outside’</a:t>
            </a:r>
          </a:p>
          <a:p>
            <a:r>
              <a:rPr lang="en-GB" dirty="0" smtClean="0"/>
              <a:t>Days: eating, singing, telling stories, resting, collecting firewood and water, playing with children, preparing food, mending huts and bedding</a:t>
            </a:r>
            <a:endParaRPr lang="en-GB" dirty="0"/>
          </a:p>
        </p:txBody>
      </p:sp>
      <p:sp>
        <p:nvSpPr>
          <p:cNvPr id="2" name="Content Placeholder 1"/>
          <p:cNvSpPr>
            <a:spLocks noGrp="1"/>
          </p:cNvSpPr>
          <p:nvPr>
            <p:ph sz="half" idx="2"/>
          </p:nvPr>
        </p:nvSpPr>
        <p:spPr/>
        <p:txBody>
          <a:bodyPr>
            <a:normAutofit/>
          </a:bodyPr>
          <a:lstStyle/>
          <a:p>
            <a:endParaRPr lang="en-GB"/>
          </a:p>
        </p:txBody>
      </p:sp>
      <p:pic>
        <p:nvPicPr>
          <p:cNvPr id="9218" name="Picture 2" descr="http://sphotos-a.xx.fbcdn.net/hphotos-prn1/c0.0.337.337/p403x403/551892_266861296764456_640878483_n.jpg"/>
          <p:cNvPicPr>
            <a:picLocks noChangeAspect="1" noChangeArrowheads="1"/>
          </p:cNvPicPr>
          <p:nvPr/>
        </p:nvPicPr>
        <p:blipFill>
          <a:blip r:embed="rId2"/>
          <a:srcRect/>
          <a:stretch>
            <a:fillRect/>
          </a:stretch>
        </p:blipFill>
        <p:spPr bwMode="auto">
          <a:xfrm>
            <a:off x="4665790" y="1592542"/>
            <a:ext cx="4533620" cy="4533621"/>
          </a:xfrm>
          <a:prstGeom prst="rect">
            <a:avLst/>
          </a:prstGeom>
          <a:noFill/>
        </p:spPr>
      </p:pic>
    </p:spTree>
    <p:extLst>
      <p:ext uri="{BB962C8B-B14F-4D97-AF65-F5344CB8AC3E}">
        <p14:creationId xmlns:p14="http://schemas.microsoft.com/office/powerpoint/2010/main" val="37351170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t>The </a:t>
            </a:r>
            <a:r>
              <a:rPr lang="en-GB" dirty="0" err="1" smtClean="0"/>
              <a:t>Dobe</a:t>
            </a:r>
            <a:r>
              <a:rPr lang="en-GB" dirty="0" smtClean="0"/>
              <a:t> area, semi- arid</a:t>
            </a:r>
            <a:endParaRPr lang="en-GB" dirty="0"/>
          </a:p>
        </p:txBody>
      </p:sp>
      <p:sp>
        <p:nvSpPr>
          <p:cNvPr id="3" name="Content Placeholder 2"/>
          <p:cNvSpPr>
            <a:spLocks noGrp="1"/>
          </p:cNvSpPr>
          <p:nvPr>
            <p:ph sz="half" idx="1"/>
          </p:nvPr>
        </p:nvSpPr>
        <p:spPr>
          <a:xfrm>
            <a:off x="457200" y="1600200"/>
            <a:ext cx="4038600" cy="5058508"/>
          </a:xfrm>
        </p:spPr>
        <p:txBody>
          <a:bodyPr>
            <a:normAutofit lnSpcReduction="10000"/>
          </a:bodyPr>
          <a:lstStyle/>
          <a:p>
            <a:r>
              <a:rPr lang="en-GB" dirty="0" smtClean="0"/>
              <a:t>Mainly sand, some rocky outcrops, scrub/grassland</a:t>
            </a:r>
          </a:p>
          <a:p>
            <a:r>
              <a:rPr lang="en-GB" dirty="0" smtClean="0"/>
              <a:t>3000ft above sea</a:t>
            </a:r>
          </a:p>
          <a:p>
            <a:r>
              <a:rPr lang="en-GB" dirty="0" smtClean="0"/>
              <a:t>Hydrology</a:t>
            </a:r>
          </a:p>
          <a:p>
            <a:pPr lvl="1"/>
            <a:r>
              <a:rPr lang="en-GB" dirty="0" smtClean="0"/>
              <a:t>2 rivers – rarely active</a:t>
            </a:r>
          </a:p>
          <a:p>
            <a:pPr lvl="1"/>
            <a:r>
              <a:rPr lang="en-GB" dirty="0" smtClean="0"/>
              <a:t>10 water holes across 250 miles</a:t>
            </a:r>
          </a:p>
          <a:p>
            <a:pPr lvl="2"/>
            <a:r>
              <a:rPr lang="en-GB" dirty="0" smtClean="0"/>
              <a:t>3 Permanent</a:t>
            </a:r>
          </a:p>
          <a:p>
            <a:pPr lvl="2"/>
            <a:r>
              <a:rPr lang="en-GB" dirty="0" smtClean="0"/>
              <a:t>Seasonal </a:t>
            </a:r>
          </a:p>
          <a:p>
            <a:pPr lvl="1"/>
            <a:r>
              <a:rPr lang="en-GB" dirty="0" smtClean="0"/>
              <a:t>Hollow trees - Baobab</a:t>
            </a:r>
          </a:p>
          <a:p>
            <a:pPr lvl="1"/>
            <a:r>
              <a:rPr lang="en-GB" dirty="0" smtClean="0"/>
              <a:t>Water bearing roots</a:t>
            </a:r>
          </a:p>
          <a:p>
            <a:pPr lvl="1"/>
            <a:endParaRPr lang="en-GB" dirty="0" smtClean="0"/>
          </a:p>
          <a:p>
            <a:endParaRPr lang="en-GB" dirty="0" smtClean="0"/>
          </a:p>
          <a:p>
            <a:endParaRPr lang="en-GB" dirty="0" smtClean="0"/>
          </a:p>
          <a:p>
            <a:endParaRPr lang="en-GB" dirty="0"/>
          </a:p>
        </p:txBody>
      </p:sp>
      <p:sp>
        <p:nvSpPr>
          <p:cNvPr id="7" name="Rectangle 6"/>
          <p:cNvSpPr/>
          <p:nvPr/>
        </p:nvSpPr>
        <p:spPr>
          <a:xfrm>
            <a:off x="4357715" y="6412487"/>
            <a:ext cx="4572000" cy="246221"/>
          </a:xfrm>
          <a:prstGeom prst="rect">
            <a:avLst/>
          </a:prstGeom>
        </p:spPr>
        <p:txBody>
          <a:bodyPr>
            <a:spAutoFit/>
          </a:bodyPr>
          <a:lstStyle/>
          <a:p>
            <a:r>
              <a:rPr lang="en-GB" sz="1000" dirty="0" smtClean="0"/>
              <a:t>https://tspace.library.utoronto.ca/handle/1807/18720</a:t>
            </a:r>
            <a:endParaRPr lang="en-GB" sz="1000" dirty="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96626" y="3083500"/>
            <a:ext cx="2973895" cy="33289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6628" name="Picture 4" descr="https://tspace.library.utoronto.ca/retrieve/799280/2menaroundwaterhole_02-1969_.jpg.preview.jpg"/>
          <p:cNvPicPr>
            <a:picLocks noChangeAspect="1" noChangeArrowheads="1"/>
          </p:cNvPicPr>
          <p:nvPr/>
        </p:nvPicPr>
        <p:blipFill rotWithShape="1">
          <a:blip r:embed="rId3" cstate="screen">
            <a:extLst>
              <a:ext uri="{28A0092B-C50C-407E-A947-70E740481C1C}">
                <a14:useLocalDpi xmlns:a14="http://schemas.microsoft.com/office/drawing/2010/main"/>
              </a:ext>
            </a:extLst>
          </a:blip>
          <a:srcRect/>
          <a:stretch/>
        </p:blipFill>
        <p:spPr bwMode="auto">
          <a:xfrm>
            <a:off x="4252884" y="1319665"/>
            <a:ext cx="2641203" cy="3183825"/>
          </a:xfrm>
          <a:prstGeom prst="rect">
            <a:avLst/>
          </a:prstGeom>
          <a:noFill/>
        </p:spPr>
      </p:pic>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Seasons and mobility</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031893116"/>
              </p:ext>
            </p:extLst>
          </p:nvPr>
        </p:nvGraphicFramePr>
        <p:xfrm>
          <a:off x="457200" y="1600198"/>
          <a:ext cx="8229600" cy="4149636"/>
        </p:xfrm>
        <a:graphic>
          <a:graphicData uri="http://schemas.openxmlformats.org/drawingml/2006/table">
            <a:tbl>
              <a:tblPr firstRow="1" bandRow="1">
                <a:tableStyleId>{5C22544A-7EE6-4342-B048-85BDC9FD1C3A}</a:tableStyleId>
              </a:tblPr>
              <a:tblGrid>
                <a:gridCol w="1645920"/>
                <a:gridCol w="1645920"/>
                <a:gridCol w="1645920"/>
                <a:gridCol w="1645920"/>
                <a:gridCol w="1645920"/>
              </a:tblGrid>
              <a:tr h="597510">
                <a:tc>
                  <a:txBody>
                    <a:bodyPr/>
                    <a:lstStyle/>
                    <a:p>
                      <a:r>
                        <a:rPr lang="en-GB" dirty="0" smtClean="0"/>
                        <a:t>BARA</a:t>
                      </a:r>
                      <a:endParaRPr lang="en-GB" dirty="0"/>
                    </a:p>
                  </a:txBody>
                  <a:tcPr/>
                </a:tc>
                <a:tc>
                  <a:txBody>
                    <a:bodyPr/>
                    <a:lstStyle/>
                    <a:p>
                      <a:r>
                        <a:rPr lang="en-GB" dirty="0" smtClean="0"/>
                        <a:t>TOBE</a:t>
                      </a:r>
                      <a:endParaRPr lang="en-GB" dirty="0"/>
                    </a:p>
                  </a:txBody>
                  <a:tcPr/>
                </a:tc>
                <a:tc>
                  <a:txBody>
                    <a:bodyPr/>
                    <a:lstStyle/>
                    <a:p>
                      <a:r>
                        <a:rPr lang="en-GB" dirty="0" smtClean="0"/>
                        <a:t>GUM</a:t>
                      </a:r>
                      <a:endParaRPr lang="en-GB" dirty="0"/>
                    </a:p>
                  </a:txBody>
                  <a:tcPr/>
                </a:tc>
                <a:tc>
                  <a:txBody>
                    <a:bodyPr/>
                    <a:lstStyle/>
                    <a:p>
                      <a:r>
                        <a:rPr lang="en-GB" dirty="0" smtClean="0"/>
                        <a:t>GAA</a:t>
                      </a:r>
                      <a:endParaRPr lang="en-GB" dirty="0"/>
                    </a:p>
                  </a:txBody>
                  <a:tcPr/>
                </a:tc>
                <a:tc>
                  <a:txBody>
                    <a:bodyPr/>
                    <a:lstStyle/>
                    <a:p>
                      <a:r>
                        <a:rPr lang="en-GB" dirty="0" smtClean="0"/>
                        <a:t>HUMA</a:t>
                      </a:r>
                      <a:endParaRPr lang="en-GB" dirty="0"/>
                    </a:p>
                  </a:txBody>
                  <a:tcPr/>
                </a:tc>
              </a:tr>
              <a:tr h="597510">
                <a:tc>
                  <a:txBody>
                    <a:bodyPr/>
                    <a:lstStyle/>
                    <a:p>
                      <a:r>
                        <a:rPr lang="en-GB" dirty="0" smtClean="0"/>
                        <a:t>Summer</a:t>
                      </a:r>
                      <a:endParaRPr lang="en-GB" dirty="0"/>
                    </a:p>
                  </a:txBody>
                  <a:tcPr/>
                </a:tc>
                <a:tc>
                  <a:txBody>
                    <a:bodyPr/>
                    <a:lstStyle/>
                    <a:p>
                      <a:r>
                        <a:rPr lang="en-GB" dirty="0" smtClean="0"/>
                        <a:t>Autumn</a:t>
                      </a:r>
                      <a:r>
                        <a:rPr lang="en-GB" baseline="0" dirty="0" smtClean="0"/>
                        <a:t> </a:t>
                      </a:r>
                      <a:endParaRPr lang="en-GB" dirty="0"/>
                    </a:p>
                  </a:txBody>
                  <a:tcPr/>
                </a:tc>
                <a:tc>
                  <a:txBody>
                    <a:bodyPr/>
                    <a:lstStyle/>
                    <a:p>
                      <a:r>
                        <a:rPr lang="en-GB" dirty="0" smtClean="0"/>
                        <a:t>Winter </a:t>
                      </a:r>
                      <a:endParaRPr lang="en-GB" dirty="0"/>
                    </a:p>
                  </a:txBody>
                  <a:tcPr/>
                </a:tc>
                <a:tc>
                  <a:txBody>
                    <a:bodyPr/>
                    <a:lstStyle/>
                    <a:p>
                      <a:r>
                        <a:rPr lang="en-GB" dirty="0" smtClean="0"/>
                        <a:t>Early Spring</a:t>
                      </a:r>
                      <a:endParaRPr lang="en-GB" dirty="0"/>
                    </a:p>
                  </a:txBody>
                  <a:tcPr/>
                </a:tc>
                <a:tc>
                  <a:txBody>
                    <a:bodyPr/>
                    <a:lstStyle/>
                    <a:p>
                      <a:r>
                        <a:rPr lang="en-GB" dirty="0" smtClean="0"/>
                        <a:t>Spring Rains</a:t>
                      </a:r>
                      <a:endParaRPr lang="en-GB" dirty="0"/>
                    </a:p>
                  </a:txBody>
                  <a:tcPr/>
                </a:tc>
              </a:tr>
              <a:tr h="1031318">
                <a:tc>
                  <a:txBody>
                    <a:bodyPr/>
                    <a:lstStyle/>
                    <a:p>
                      <a:r>
                        <a:rPr lang="en-GB" dirty="0" smtClean="0"/>
                        <a:t> HOT</a:t>
                      </a:r>
                    </a:p>
                    <a:p>
                      <a:r>
                        <a:rPr lang="en-GB" dirty="0" smtClean="0"/>
                        <a:t>RAINY</a:t>
                      </a:r>
                      <a:endParaRPr lang="en-GB" dirty="0"/>
                    </a:p>
                  </a:txBody>
                  <a:tcPr/>
                </a:tc>
                <a:tc>
                  <a:txBody>
                    <a:bodyPr/>
                    <a:lstStyle/>
                    <a:p>
                      <a:r>
                        <a:rPr lang="en-GB" dirty="0" smtClean="0"/>
                        <a:t>COOLER</a:t>
                      </a:r>
                    </a:p>
                    <a:p>
                      <a:r>
                        <a:rPr lang="en-GB" dirty="0" smtClean="0"/>
                        <a:t>DRYING</a:t>
                      </a:r>
                      <a:endParaRPr lang="en-GB" dirty="0"/>
                    </a:p>
                  </a:txBody>
                  <a:tcPr/>
                </a:tc>
                <a:tc>
                  <a:txBody>
                    <a:bodyPr/>
                    <a:lstStyle/>
                    <a:p>
                      <a:r>
                        <a:rPr lang="en-GB" dirty="0" smtClean="0"/>
                        <a:t>COOL</a:t>
                      </a:r>
                    </a:p>
                    <a:p>
                      <a:r>
                        <a:rPr lang="en-GB" dirty="0" smtClean="0"/>
                        <a:t>VERY DRY</a:t>
                      </a:r>
                    </a:p>
                    <a:p>
                      <a:r>
                        <a:rPr lang="en-GB" dirty="0" smtClean="0"/>
                        <a:t>Freezing</a:t>
                      </a:r>
                      <a:r>
                        <a:rPr lang="en-GB" baseline="0" dirty="0" smtClean="0"/>
                        <a:t> nights</a:t>
                      </a:r>
                      <a:endParaRPr lang="en-GB" dirty="0"/>
                    </a:p>
                  </a:txBody>
                  <a:tcPr/>
                </a:tc>
                <a:tc>
                  <a:txBody>
                    <a:bodyPr/>
                    <a:lstStyle/>
                    <a:p>
                      <a:r>
                        <a:rPr lang="en-GB" dirty="0" smtClean="0"/>
                        <a:t>HOT</a:t>
                      </a:r>
                    </a:p>
                    <a:p>
                      <a:r>
                        <a:rPr lang="en-GB" dirty="0" smtClean="0"/>
                        <a:t>DRY</a:t>
                      </a:r>
                    </a:p>
                    <a:p>
                      <a:r>
                        <a:rPr lang="en-GB" dirty="0" smtClean="0"/>
                        <a:t>110F</a:t>
                      </a:r>
                      <a:r>
                        <a:rPr lang="en-GB" baseline="0" dirty="0" smtClean="0"/>
                        <a:t> days</a:t>
                      </a:r>
                      <a:endParaRPr lang="en-GB" dirty="0" smtClean="0"/>
                    </a:p>
                  </a:txBody>
                  <a:tcPr/>
                </a:tc>
                <a:tc>
                  <a:txBody>
                    <a:bodyPr/>
                    <a:lstStyle/>
                    <a:p>
                      <a:r>
                        <a:rPr lang="en-GB" dirty="0" smtClean="0"/>
                        <a:t> HOT</a:t>
                      </a:r>
                    </a:p>
                    <a:p>
                      <a:r>
                        <a:rPr lang="en-GB" dirty="0" smtClean="0"/>
                        <a:t>WET/DRY</a:t>
                      </a:r>
                      <a:endParaRPr lang="en-GB" dirty="0"/>
                    </a:p>
                  </a:txBody>
                  <a:tcPr/>
                </a:tc>
              </a:tr>
              <a:tr h="734578">
                <a:tc>
                  <a:txBody>
                    <a:bodyPr/>
                    <a:lstStyle/>
                    <a:p>
                      <a:r>
                        <a:rPr lang="en-GB" dirty="0" smtClean="0"/>
                        <a:t>DEC - MAR</a:t>
                      </a:r>
                      <a:endParaRPr lang="en-GB" dirty="0"/>
                    </a:p>
                  </a:txBody>
                  <a:tcPr/>
                </a:tc>
                <a:tc>
                  <a:txBody>
                    <a:bodyPr/>
                    <a:lstStyle/>
                    <a:p>
                      <a:r>
                        <a:rPr lang="en-GB" dirty="0" smtClean="0"/>
                        <a:t>APRIL - MAY</a:t>
                      </a:r>
                      <a:endParaRPr lang="en-GB" dirty="0"/>
                    </a:p>
                  </a:txBody>
                  <a:tcPr/>
                </a:tc>
                <a:tc>
                  <a:txBody>
                    <a:bodyPr/>
                    <a:lstStyle/>
                    <a:p>
                      <a:r>
                        <a:rPr lang="en-GB" dirty="0" smtClean="0"/>
                        <a:t>JUNE - AUG</a:t>
                      </a:r>
                      <a:endParaRPr lang="en-GB" dirty="0"/>
                    </a:p>
                  </a:txBody>
                  <a:tcPr/>
                </a:tc>
                <a:tc gridSpan="2">
                  <a:txBody>
                    <a:bodyPr/>
                    <a:lstStyle/>
                    <a:p>
                      <a:pPr algn="ctr"/>
                      <a:r>
                        <a:rPr lang="en-GB" dirty="0" smtClean="0"/>
                        <a:t>SEPT – OCT – NOV</a:t>
                      </a:r>
                    </a:p>
                  </a:txBody>
                  <a:tcPr/>
                </a:tc>
                <a:tc hMerge="1">
                  <a:txBody>
                    <a:bodyPr/>
                    <a:lstStyle/>
                    <a:p>
                      <a:endParaRPr lang="en-GB" dirty="0"/>
                    </a:p>
                  </a:txBody>
                  <a:tcPr/>
                </a:tc>
              </a:tr>
              <a:tr h="1031318">
                <a:tc>
                  <a:txBody>
                    <a:bodyPr/>
                    <a:lstStyle/>
                    <a:p>
                      <a:r>
                        <a:rPr lang="en-GB" dirty="0" smtClean="0"/>
                        <a:t>Short stay camps</a:t>
                      </a:r>
                    </a:p>
                    <a:p>
                      <a:r>
                        <a:rPr lang="en-GB" dirty="0" smtClean="0"/>
                        <a:t>By seasonal water holes</a:t>
                      </a:r>
                      <a:endParaRPr lang="en-GB" dirty="0"/>
                    </a:p>
                  </a:txBody>
                  <a:tcPr/>
                </a:tc>
                <a:tc gridSpan="4">
                  <a:txBody>
                    <a:bodyPr/>
                    <a:lstStyle/>
                    <a:p>
                      <a:r>
                        <a:rPr lang="en-GB" dirty="0" smtClean="0"/>
                        <a:t>The possibility of ‘dry’ spans across April – Oct/Nov</a:t>
                      </a:r>
                    </a:p>
                    <a:p>
                      <a:r>
                        <a:rPr lang="en-GB" dirty="0" smtClean="0"/>
                        <a:t>Camps tend</a:t>
                      </a:r>
                      <a:r>
                        <a:rPr lang="en-GB" baseline="0" dirty="0" smtClean="0"/>
                        <a:t> to be </a:t>
                      </a:r>
                      <a:r>
                        <a:rPr lang="en-GB" dirty="0" smtClean="0"/>
                        <a:t>near</a:t>
                      </a:r>
                      <a:r>
                        <a:rPr lang="en-GB" baseline="0" dirty="0" smtClean="0"/>
                        <a:t> permanent water holes</a:t>
                      </a:r>
                      <a:endParaRPr lang="en-GB" dirty="0"/>
                    </a:p>
                  </a:txBody>
                  <a:tcPr/>
                </a:tc>
                <a:tc hMerge="1">
                  <a:txBody>
                    <a:bodyPr/>
                    <a:lstStyle/>
                    <a:p>
                      <a:endParaRPr lang="en-GB" dirty="0"/>
                    </a:p>
                  </a:txBody>
                  <a:tcPr/>
                </a:tc>
                <a:tc hMerge="1">
                  <a:txBody>
                    <a:bodyPr/>
                    <a:lstStyle/>
                    <a:p>
                      <a:pPr algn="ctr"/>
                      <a:endParaRPr lang="en-GB" dirty="0" smtClean="0"/>
                    </a:p>
                  </a:txBody>
                  <a:tcPr/>
                </a:tc>
                <a:tc hMerge="1">
                  <a:txBody>
                    <a:bodyPr/>
                    <a:lstStyle/>
                    <a:p>
                      <a:endParaRPr lang="en-GB"/>
                    </a:p>
                  </a:txBody>
                  <a:tcPr/>
                </a:tc>
              </a:tr>
            </a:tbl>
          </a:graphicData>
        </a:graphic>
      </p:graphicFrame>
      <p:sp>
        <p:nvSpPr>
          <p:cNvPr id="5" name="TextBox 4"/>
          <p:cNvSpPr txBox="1"/>
          <p:nvPr/>
        </p:nvSpPr>
        <p:spPr>
          <a:xfrm>
            <a:off x="4735287" y="6030686"/>
            <a:ext cx="4245428" cy="646331"/>
          </a:xfrm>
          <a:prstGeom prst="rect">
            <a:avLst/>
          </a:prstGeom>
          <a:noFill/>
        </p:spPr>
        <p:txBody>
          <a:bodyPr wrap="square" rtlCol="0">
            <a:spAutoFit/>
          </a:bodyPr>
          <a:lstStyle/>
          <a:p>
            <a:r>
              <a:rPr lang="en-GB" dirty="0" smtClean="0"/>
              <a:t>Adapted from Lee, R. 2003. </a:t>
            </a:r>
            <a:r>
              <a:rPr lang="en-GB" i="1" dirty="0" smtClean="0"/>
              <a:t>The </a:t>
            </a:r>
            <a:r>
              <a:rPr lang="en-GB" i="1" dirty="0" err="1" smtClean="0"/>
              <a:t>Dobe</a:t>
            </a:r>
            <a:r>
              <a:rPr lang="en-GB" i="1" dirty="0" smtClean="0"/>
              <a:t> </a:t>
            </a:r>
            <a:r>
              <a:rPr lang="en-GB" i="1" dirty="0" err="1" smtClean="0"/>
              <a:t>Ju/Hoansi</a:t>
            </a:r>
            <a:r>
              <a:rPr lang="en-GB" i="1" dirty="0" smtClean="0"/>
              <a:t> (3</a:t>
            </a:r>
            <a:r>
              <a:rPr lang="en-GB" i="1" baseline="30000" dirty="0" smtClean="0"/>
              <a:t>rd</a:t>
            </a:r>
            <a:r>
              <a:rPr lang="en-GB" i="1" dirty="0" smtClean="0"/>
              <a:t> </a:t>
            </a:r>
            <a:r>
              <a:rPr lang="en-GB" i="1" dirty="0" err="1" smtClean="0"/>
              <a:t>ed</a:t>
            </a:r>
            <a:r>
              <a:rPr lang="en-GB" i="1" dirty="0" smtClean="0"/>
              <a:t>) </a:t>
            </a:r>
            <a:r>
              <a:rPr lang="en-GB" dirty="0" smtClean="0"/>
              <a:t>Canada: Thompson</a:t>
            </a:r>
            <a:endParaRPr lang="en-GB"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Settlement types</a:t>
            </a:r>
            <a:endParaRPr lang="en-GB" dirty="0"/>
          </a:p>
        </p:txBody>
      </p:sp>
      <p:sp>
        <p:nvSpPr>
          <p:cNvPr id="3" name="Content Placeholder 2"/>
          <p:cNvSpPr>
            <a:spLocks noGrp="1"/>
          </p:cNvSpPr>
          <p:nvPr>
            <p:ph sz="half" idx="1"/>
          </p:nvPr>
        </p:nvSpPr>
        <p:spPr>
          <a:xfrm>
            <a:off x="195936" y="1600200"/>
            <a:ext cx="4038600" cy="4525963"/>
          </a:xfrm>
        </p:spPr>
        <p:txBody>
          <a:bodyPr>
            <a:normAutofit fontScale="85000" lnSpcReduction="20000"/>
          </a:bodyPr>
          <a:lstStyle/>
          <a:p>
            <a:r>
              <a:rPr lang="en-GB" dirty="0" smtClean="0"/>
              <a:t>Dry season – long stay settlements (arch record)</a:t>
            </a:r>
          </a:p>
          <a:p>
            <a:r>
              <a:rPr lang="en-GB" dirty="0" smtClean="0"/>
              <a:t>Rainy season – short stay, thick thatch</a:t>
            </a:r>
          </a:p>
          <a:p>
            <a:r>
              <a:rPr lang="en-GB" dirty="0" smtClean="0"/>
              <a:t>Spring and autumn camps – no huts made</a:t>
            </a:r>
          </a:p>
          <a:p>
            <a:r>
              <a:rPr lang="en-GB" dirty="0" smtClean="0"/>
              <a:t>Overnight camps – just a fire place</a:t>
            </a:r>
          </a:p>
          <a:p>
            <a:r>
              <a:rPr lang="en-GB" dirty="0" smtClean="0"/>
              <a:t>Cattle post villages – different structure, semi-circle looking at and protecting the cattle (new, since 1970s)</a:t>
            </a:r>
            <a:endParaRPr lang="en-GB" dirty="0"/>
          </a:p>
        </p:txBody>
      </p:sp>
      <p:pic>
        <p:nvPicPr>
          <p:cNvPr id="3074"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4175"/>
          <a:stretch/>
        </p:blipFill>
        <p:spPr bwMode="auto">
          <a:xfrm>
            <a:off x="4234535" y="2560638"/>
            <a:ext cx="4898351" cy="348093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0" y="274638"/>
            <a:ext cx="8229600" cy="1143000"/>
          </a:xfrm>
        </p:spPr>
        <p:txBody>
          <a:bodyPr/>
          <a:lstStyle/>
          <a:p>
            <a:r>
              <a:rPr lang="en-GB" dirty="0" smtClean="0"/>
              <a:t>Settlement structure schema</a:t>
            </a:r>
            <a:endParaRPr lang="en-GB" dirty="0"/>
          </a:p>
        </p:txBody>
      </p:sp>
      <p:sp>
        <p:nvSpPr>
          <p:cNvPr id="4" name="Oval 3"/>
          <p:cNvSpPr/>
          <p:nvPr/>
        </p:nvSpPr>
        <p:spPr>
          <a:xfrm>
            <a:off x="3973286" y="2906486"/>
            <a:ext cx="2035628" cy="190500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p:cNvSpPr/>
          <p:nvPr/>
        </p:nvSpPr>
        <p:spPr>
          <a:xfrm>
            <a:off x="3592286" y="2514600"/>
            <a:ext cx="2808514" cy="2754086"/>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Oval 9"/>
          <p:cNvSpPr/>
          <p:nvPr/>
        </p:nvSpPr>
        <p:spPr>
          <a:xfrm>
            <a:off x="3091543" y="2090057"/>
            <a:ext cx="3907971" cy="3516086"/>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Oval 10"/>
          <p:cNvSpPr/>
          <p:nvPr/>
        </p:nvSpPr>
        <p:spPr>
          <a:xfrm>
            <a:off x="2547257" y="1578429"/>
            <a:ext cx="5094514" cy="4604657"/>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2530" name="Picture 2" descr="C:\Documents and Settings\sa025\Local Settings\Temporary Internet Files\Content.IE5\F7UUPPJ8\MP900449090[1].jpg"/>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4708072" y="3488874"/>
            <a:ext cx="429986" cy="615042"/>
          </a:xfrm>
          <a:prstGeom prst="rect">
            <a:avLst/>
          </a:prstGeom>
          <a:noFill/>
        </p:spPr>
      </p:pic>
      <p:sp>
        <p:nvSpPr>
          <p:cNvPr id="13" name="Oval 12"/>
          <p:cNvSpPr/>
          <p:nvPr/>
        </p:nvSpPr>
        <p:spPr>
          <a:xfrm>
            <a:off x="4060371" y="3219448"/>
            <a:ext cx="152400" cy="17961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Oval 13"/>
          <p:cNvSpPr/>
          <p:nvPr/>
        </p:nvSpPr>
        <p:spPr>
          <a:xfrm>
            <a:off x="4539343" y="2906486"/>
            <a:ext cx="168729" cy="20682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Oval 14"/>
          <p:cNvSpPr/>
          <p:nvPr/>
        </p:nvSpPr>
        <p:spPr>
          <a:xfrm>
            <a:off x="5279571" y="2906486"/>
            <a:ext cx="185058" cy="20682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Oval 15"/>
          <p:cNvSpPr/>
          <p:nvPr/>
        </p:nvSpPr>
        <p:spPr>
          <a:xfrm>
            <a:off x="5834743" y="3309257"/>
            <a:ext cx="174171" cy="17961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Oval 16"/>
          <p:cNvSpPr/>
          <p:nvPr/>
        </p:nvSpPr>
        <p:spPr>
          <a:xfrm>
            <a:off x="5834743" y="4103916"/>
            <a:ext cx="174171" cy="18505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Oval 17"/>
          <p:cNvSpPr/>
          <p:nvPr/>
        </p:nvSpPr>
        <p:spPr>
          <a:xfrm>
            <a:off x="3853543" y="3755571"/>
            <a:ext cx="206828" cy="18505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Oval 18"/>
          <p:cNvSpPr/>
          <p:nvPr/>
        </p:nvSpPr>
        <p:spPr>
          <a:xfrm>
            <a:off x="4093028" y="4288971"/>
            <a:ext cx="195943" cy="20682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Oval 19"/>
          <p:cNvSpPr/>
          <p:nvPr/>
        </p:nvSpPr>
        <p:spPr>
          <a:xfrm>
            <a:off x="4708072" y="4669971"/>
            <a:ext cx="212271" cy="14151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Oval 20"/>
          <p:cNvSpPr/>
          <p:nvPr/>
        </p:nvSpPr>
        <p:spPr>
          <a:xfrm>
            <a:off x="5464629" y="4495800"/>
            <a:ext cx="206828" cy="17417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Rectangle 22"/>
          <p:cNvSpPr/>
          <p:nvPr/>
        </p:nvSpPr>
        <p:spPr>
          <a:xfrm>
            <a:off x="4212771" y="3399065"/>
            <a:ext cx="121919" cy="89809"/>
          </a:xfrm>
          <a:prstGeom prst="rect">
            <a:avLst/>
          </a:prstGeom>
          <a:solidFill>
            <a:schemeClr val="accent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Rectangle 24"/>
          <p:cNvSpPr/>
          <p:nvPr/>
        </p:nvSpPr>
        <p:spPr>
          <a:xfrm>
            <a:off x="5157652" y="3129639"/>
            <a:ext cx="121919" cy="89809"/>
          </a:xfrm>
          <a:prstGeom prst="rect">
            <a:avLst/>
          </a:prstGeom>
          <a:solidFill>
            <a:schemeClr val="accent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p:nvSpPr>
        <p:spPr>
          <a:xfrm>
            <a:off x="5773783" y="3354160"/>
            <a:ext cx="121919" cy="89809"/>
          </a:xfrm>
          <a:prstGeom prst="rect">
            <a:avLst/>
          </a:prstGeom>
          <a:solidFill>
            <a:schemeClr val="accent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Rectangle 26"/>
          <p:cNvSpPr/>
          <p:nvPr/>
        </p:nvSpPr>
        <p:spPr>
          <a:xfrm>
            <a:off x="5651864" y="4059011"/>
            <a:ext cx="121919" cy="89809"/>
          </a:xfrm>
          <a:prstGeom prst="rect">
            <a:avLst/>
          </a:prstGeom>
          <a:solidFill>
            <a:schemeClr val="accent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Rectangle 27"/>
          <p:cNvSpPr/>
          <p:nvPr/>
        </p:nvSpPr>
        <p:spPr>
          <a:xfrm>
            <a:off x="4151811" y="3793674"/>
            <a:ext cx="121919" cy="89809"/>
          </a:xfrm>
          <a:prstGeom prst="rect">
            <a:avLst/>
          </a:prstGeom>
          <a:solidFill>
            <a:schemeClr val="accent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Rectangle 28"/>
          <p:cNvSpPr/>
          <p:nvPr/>
        </p:nvSpPr>
        <p:spPr>
          <a:xfrm>
            <a:off x="4228011" y="4199162"/>
            <a:ext cx="121919" cy="89809"/>
          </a:xfrm>
          <a:prstGeom prst="rect">
            <a:avLst/>
          </a:prstGeom>
          <a:solidFill>
            <a:schemeClr val="accent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Rectangle 29"/>
          <p:cNvSpPr/>
          <p:nvPr/>
        </p:nvSpPr>
        <p:spPr>
          <a:xfrm>
            <a:off x="4761411" y="4495800"/>
            <a:ext cx="121919" cy="89809"/>
          </a:xfrm>
          <a:prstGeom prst="rect">
            <a:avLst/>
          </a:prstGeom>
          <a:solidFill>
            <a:schemeClr val="accent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 name="Rectangle 30"/>
          <p:cNvSpPr/>
          <p:nvPr/>
        </p:nvSpPr>
        <p:spPr>
          <a:xfrm>
            <a:off x="5403669" y="4405991"/>
            <a:ext cx="121919" cy="89809"/>
          </a:xfrm>
          <a:prstGeom prst="rect">
            <a:avLst/>
          </a:prstGeom>
          <a:solidFill>
            <a:schemeClr val="accent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2" name="Rectangle 31"/>
          <p:cNvSpPr/>
          <p:nvPr/>
        </p:nvSpPr>
        <p:spPr>
          <a:xfrm>
            <a:off x="4639492" y="3129639"/>
            <a:ext cx="121919" cy="89809"/>
          </a:xfrm>
          <a:prstGeom prst="rect">
            <a:avLst/>
          </a:prstGeom>
          <a:solidFill>
            <a:schemeClr val="accent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4" name="Rectangle 33"/>
          <p:cNvSpPr/>
          <p:nvPr/>
        </p:nvSpPr>
        <p:spPr>
          <a:xfrm>
            <a:off x="803364" y="5740855"/>
            <a:ext cx="121919" cy="89809"/>
          </a:xfrm>
          <a:prstGeom prst="rect">
            <a:avLst/>
          </a:prstGeom>
          <a:solidFill>
            <a:schemeClr val="accent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 name="Oval 34"/>
          <p:cNvSpPr/>
          <p:nvPr/>
        </p:nvSpPr>
        <p:spPr>
          <a:xfrm>
            <a:off x="766352" y="5872842"/>
            <a:ext cx="195943" cy="20682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7" name="TextBox 36"/>
          <p:cNvSpPr txBox="1"/>
          <p:nvPr/>
        </p:nvSpPr>
        <p:spPr>
          <a:xfrm>
            <a:off x="1193074" y="5606143"/>
            <a:ext cx="3727270" cy="1169551"/>
          </a:xfrm>
          <a:prstGeom prst="rect">
            <a:avLst/>
          </a:prstGeom>
          <a:noFill/>
        </p:spPr>
        <p:txBody>
          <a:bodyPr wrap="square" rtlCol="0">
            <a:spAutoFit/>
          </a:bodyPr>
          <a:lstStyle/>
          <a:p>
            <a:r>
              <a:rPr lang="en-GB" sz="1400" dirty="0" smtClean="0"/>
              <a:t>Fire place</a:t>
            </a:r>
          </a:p>
          <a:p>
            <a:r>
              <a:rPr lang="en-GB" sz="1400" dirty="0" smtClean="0"/>
              <a:t>House</a:t>
            </a:r>
          </a:p>
          <a:p>
            <a:r>
              <a:rPr lang="en-GB" sz="1400" dirty="0" smtClean="0"/>
              <a:t>Rubbish – nut shells and ash</a:t>
            </a:r>
          </a:p>
          <a:p>
            <a:r>
              <a:rPr lang="en-GB" sz="1400" dirty="0" smtClean="0"/>
              <a:t>Butchery and large item cooking</a:t>
            </a:r>
          </a:p>
          <a:p>
            <a:r>
              <a:rPr lang="en-GB" sz="1400" dirty="0" smtClean="0"/>
              <a:t>Toilet   </a:t>
            </a:r>
            <a:endParaRPr lang="en-GB" sz="1400" dirty="0"/>
          </a:p>
        </p:txBody>
      </p:sp>
      <p:sp>
        <p:nvSpPr>
          <p:cNvPr id="38" name="Oval 37"/>
          <p:cNvSpPr/>
          <p:nvPr/>
        </p:nvSpPr>
        <p:spPr>
          <a:xfrm>
            <a:off x="3777343" y="3023505"/>
            <a:ext cx="152400" cy="179617"/>
          </a:xfrm>
          <a:prstGeom prst="ellipse">
            <a:avLst/>
          </a:prstGeom>
          <a:solidFill>
            <a:schemeClr val="tx2">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9" name="Oval 38"/>
          <p:cNvSpPr/>
          <p:nvPr/>
        </p:nvSpPr>
        <p:spPr>
          <a:xfrm>
            <a:off x="4441371" y="2514600"/>
            <a:ext cx="152400" cy="179617"/>
          </a:xfrm>
          <a:prstGeom prst="ellipse">
            <a:avLst/>
          </a:prstGeom>
          <a:solidFill>
            <a:schemeClr val="tx2">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0" name="Oval 39"/>
          <p:cNvSpPr/>
          <p:nvPr/>
        </p:nvSpPr>
        <p:spPr>
          <a:xfrm>
            <a:off x="5279571" y="2514600"/>
            <a:ext cx="152400" cy="179617"/>
          </a:xfrm>
          <a:prstGeom prst="ellipse">
            <a:avLst/>
          </a:prstGeom>
          <a:solidFill>
            <a:schemeClr val="tx2">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1" name="Oval 40"/>
          <p:cNvSpPr/>
          <p:nvPr/>
        </p:nvSpPr>
        <p:spPr>
          <a:xfrm>
            <a:off x="6161314" y="3039831"/>
            <a:ext cx="152400" cy="179617"/>
          </a:xfrm>
          <a:prstGeom prst="ellipse">
            <a:avLst/>
          </a:prstGeom>
          <a:solidFill>
            <a:schemeClr val="tx2">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2" name="Oval 41"/>
          <p:cNvSpPr/>
          <p:nvPr/>
        </p:nvSpPr>
        <p:spPr>
          <a:xfrm>
            <a:off x="803364" y="6093277"/>
            <a:ext cx="152400" cy="179617"/>
          </a:xfrm>
          <a:prstGeom prst="ellipse">
            <a:avLst/>
          </a:prstGeom>
          <a:solidFill>
            <a:schemeClr val="tx2">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3" name="Oval 42"/>
          <p:cNvSpPr/>
          <p:nvPr/>
        </p:nvSpPr>
        <p:spPr>
          <a:xfrm>
            <a:off x="3516086" y="3829048"/>
            <a:ext cx="152400" cy="179617"/>
          </a:xfrm>
          <a:prstGeom prst="ellipse">
            <a:avLst/>
          </a:prstGeom>
          <a:solidFill>
            <a:schemeClr val="tx2">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4" name="Oval 43"/>
          <p:cNvSpPr/>
          <p:nvPr/>
        </p:nvSpPr>
        <p:spPr>
          <a:xfrm>
            <a:off x="3777343" y="4580162"/>
            <a:ext cx="152400" cy="179617"/>
          </a:xfrm>
          <a:prstGeom prst="ellipse">
            <a:avLst/>
          </a:prstGeom>
          <a:solidFill>
            <a:schemeClr val="tx2">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5" name="Oval 44"/>
          <p:cNvSpPr/>
          <p:nvPr/>
        </p:nvSpPr>
        <p:spPr>
          <a:xfrm>
            <a:off x="4685211" y="5089069"/>
            <a:ext cx="152400" cy="179617"/>
          </a:xfrm>
          <a:prstGeom prst="ellipse">
            <a:avLst/>
          </a:prstGeom>
          <a:solidFill>
            <a:schemeClr val="tx2">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6" name="Oval 45"/>
          <p:cNvSpPr/>
          <p:nvPr/>
        </p:nvSpPr>
        <p:spPr>
          <a:xfrm>
            <a:off x="5856514" y="4811486"/>
            <a:ext cx="152400" cy="179617"/>
          </a:xfrm>
          <a:prstGeom prst="ellipse">
            <a:avLst/>
          </a:prstGeom>
          <a:solidFill>
            <a:schemeClr val="tx2">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7" name="Oval 46"/>
          <p:cNvSpPr/>
          <p:nvPr/>
        </p:nvSpPr>
        <p:spPr>
          <a:xfrm>
            <a:off x="6237514" y="4148820"/>
            <a:ext cx="152400" cy="179617"/>
          </a:xfrm>
          <a:prstGeom prst="ellipse">
            <a:avLst/>
          </a:prstGeom>
          <a:solidFill>
            <a:schemeClr val="tx2">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8" name="Rectangle 47"/>
          <p:cNvSpPr/>
          <p:nvPr/>
        </p:nvSpPr>
        <p:spPr>
          <a:xfrm>
            <a:off x="3394167" y="2816677"/>
            <a:ext cx="121919" cy="89809"/>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9" name="Rectangle 48"/>
          <p:cNvSpPr/>
          <p:nvPr/>
        </p:nvSpPr>
        <p:spPr>
          <a:xfrm>
            <a:off x="3091543" y="4008665"/>
            <a:ext cx="121919" cy="89809"/>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0" name="Rectangle 49"/>
          <p:cNvSpPr/>
          <p:nvPr/>
        </p:nvSpPr>
        <p:spPr>
          <a:xfrm>
            <a:off x="3516086" y="4901294"/>
            <a:ext cx="121919" cy="89809"/>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1" name="Rectangle 50"/>
          <p:cNvSpPr/>
          <p:nvPr/>
        </p:nvSpPr>
        <p:spPr>
          <a:xfrm>
            <a:off x="4685211" y="5516334"/>
            <a:ext cx="121919" cy="89809"/>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2" name="Rectangle 51"/>
          <p:cNvSpPr/>
          <p:nvPr/>
        </p:nvSpPr>
        <p:spPr>
          <a:xfrm>
            <a:off x="6115595" y="5178877"/>
            <a:ext cx="121919" cy="89809"/>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3" name="Rectangle 52"/>
          <p:cNvSpPr/>
          <p:nvPr/>
        </p:nvSpPr>
        <p:spPr>
          <a:xfrm>
            <a:off x="6877595" y="4283532"/>
            <a:ext cx="121919" cy="89809"/>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4" name="Rectangle 53"/>
          <p:cNvSpPr/>
          <p:nvPr/>
        </p:nvSpPr>
        <p:spPr>
          <a:xfrm>
            <a:off x="4334690" y="2090057"/>
            <a:ext cx="121919" cy="89809"/>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Rectangle 54"/>
          <p:cNvSpPr/>
          <p:nvPr/>
        </p:nvSpPr>
        <p:spPr>
          <a:xfrm>
            <a:off x="5464629" y="2090057"/>
            <a:ext cx="121919" cy="89809"/>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6" name="Rectangle 55"/>
          <p:cNvSpPr/>
          <p:nvPr/>
        </p:nvSpPr>
        <p:spPr>
          <a:xfrm>
            <a:off x="6553200" y="2771772"/>
            <a:ext cx="121919" cy="89809"/>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7" name="Rectangle 56"/>
          <p:cNvSpPr/>
          <p:nvPr/>
        </p:nvSpPr>
        <p:spPr>
          <a:xfrm>
            <a:off x="803364" y="6342282"/>
            <a:ext cx="121919" cy="89809"/>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8" name="Rectangle 57"/>
          <p:cNvSpPr/>
          <p:nvPr/>
        </p:nvSpPr>
        <p:spPr>
          <a:xfrm>
            <a:off x="3030583" y="2514600"/>
            <a:ext cx="121919" cy="179617"/>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9" name="Rectangle 58"/>
          <p:cNvSpPr/>
          <p:nvPr/>
        </p:nvSpPr>
        <p:spPr>
          <a:xfrm>
            <a:off x="4167052" y="1578429"/>
            <a:ext cx="121919" cy="179617"/>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0" name="Rectangle 59"/>
          <p:cNvSpPr/>
          <p:nvPr/>
        </p:nvSpPr>
        <p:spPr>
          <a:xfrm>
            <a:off x="4715692" y="6072857"/>
            <a:ext cx="121919" cy="179617"/>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1" name="Rectangle 60"/>
          <p:cNvSpPr/>
          <p:nvPr/>
        </p:nvSpPr>
        <p:spPr>
          <a:xfrm>
            <a:off x="3122023" y="5268686"/>
            <a:ext cx="121919" cy="179617"/>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2" name="Rectangle 61"/>
          <p:cNvSpPr/>
          <p:nvPr/>
        </p:nvSpPr>
        <p:spPr>
          <a:xfrm>
            <a:off x="2547257" y="4109354"/>
            <a:ext cx="121919" cy="179617"/>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3" name="Rectangle 62"/>
          <p:cNvSpPr/>
          <p:nvPr/>
        </p:nvSpPr>
        <p:spPr>
          <a:xfrm>
            <a:off x="6999514" y="2424791"/>
            <a:ext cx="121919" cy="179617"/>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4" name="Rectangle 63"/>
          <p:cNvSpPr/>
          <p:nvPr/>
        </p:nvSpPr>
        <p:spPr>
          <a:xfrm>
            <a:off x="5734595" y="1578429"/>
            <a:ext cx="121919" cy="179617"/>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5" name="Rectangle 64"/>
          <p:cNvSpPr/>
          <p:nvPr/>
        </p:nvSpPr>
        <p:spPr>
          <a:xfrm>
            <a:off x="6553200" y="5606143"/>
            <a:ext cx="121919" cy="179617"/>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Rectangle 65"/>
          <p:cNvSpPr/>
          <p:nvPr/>
        </p:nvSpPr>
        <p:spPr>
          <a:xfrm>
            <a:off x="7519852" y="4288971"/>
            <a:ext cx="121919" cy="179617"/>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7" name="Rectangle 66"/>
          <p:cNvSpPr/>
          <p:nvPr/>
        </p:nvSpPr>
        <p:spPr>
          <a:xfrm>
            <a:off x="803364" y="6432091"/>
            <a:ext cx="121919" cy="179617"/>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Kinship and marriage</a:t>
            </a:r>
            <a:endParaRPr lang="en-GB" dirty="0"/>
          </a:p>
        </p:txBody>
      </p:sp>
      <p:sp>
        <p:nvSpPr>
          <p:cNvPr id="3" name="Content Placeholder 2"/>
          <p:cNvSpPr>
            <a:spLocks noGrp="1"/>
          </p:cNvSpPr>
          <p:nvPr>
            <p:ph sz="half" idx="1"/>
          </p:nvPr>
        </p:nvSpPr>
        <p:spPr/>
        <p:txBody>
          <a:bodyPr>
            <a:normAutofit fontScale="92500" lnSpcReduction="10000"/>
          </a:bodyPr>
          <a:lstStyle/>
          <a:p>
            <a:r>
              <a:rPr lang="en-GB" dirty="0" smtClean="0"/>
              <a:t>Groups constructed around siblings</a:t>
            </a:r>
          </a:p>
          <a:p>
            <a:r>
              <a:rPr lang="en-GB" dirty="0" smtClean="0"/>
              <a:t>Family doesn’t rely on blood</a:t>
            </a:r>
          </a:p>
          <a:p>
            <a:r>
              <a:rPr lang="en-GB" dirty="0" smtClean="0"/>
              <a:t>First marriage is arranged</a:t>
            </a:r>
          </a:p>
          <a:p>
            <a:r>
              <a:rPr lang="en-GB" dirty="0" smtClean="0"/>
              <a:t>Only 35 possible names; you can’t marry someone with the same name</a:t>
            </a:r>
          </a:p>
          <a:p>
            <a:r>
              <a:rPr lang="en-GB" dirty="0" smtClean="0"/>
              <a:t>To differentiate between ‘Johns’ – stage in life is added (</a:t>
            </a:r>
            <a:r>
              <a:rPr lang="en-GB" dirty="0" err="1" smtClean="0"/>
              <a:t>i.e</a:t>
            </a:r>
            <a:r>
              <a:rPr lang="en-GB" dirty="0" smtClean="0"/>
              <a:t>: old John)</a:t>
            </a:r>
            <a:endParaRPr lang="en-GB" dirty="0"/>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51375" y="1600200"/>
            <a:ext cx="4035425" cy="45243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Content Placeholder 3"/>
          <p:cNvSpPr>
            <a:spLocks noGrp="1"/>
          </p:cNvSpPr>
          <p:nvPr>
            <p:ph sz="half" idx="1"/>
          </p:nvPr>
        </p:nvSpPr>
        <p:spPr/>
        <p:txBody>
          <a:bodyPr/>
          <a:lstStyle/>
          <a:p>
            <a:endParaRPr lang="en-GB"/>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Politics - egalitarianism</a:t>
            </a:r>
            <a:endParaRPr lang="en-US" dirty="0"/>
          </a:p>
        </p:txBody>
      </p:sp>
      <p:sp>
        <p:nvSpPr>
          <p:cNvPr id="3" name="Content Placeholder 2"/>
          <p:cNvSpPr>
            <a:spLocks noGrp="1"/>
          </p:cNvSpPr>
          <p:nvPr>
            <p:ph sz="half" idx="2"/>
          </p:nvPr>
        </p:nvSpPr>
        <p:spPr/>
        <p:txBody>
          <a:bodyPr>
            <a:normAutofit lnSpcReduction="10000"/>
          </a:bodyPr>
          <a:lstStyle/>
          <a:p>
            <a:r>
              <a:rPr lang="en-GB" dirty="0" smtClean="0"/>
              <a:t>No hierarchy</a:t>
            </a:r>
          </a:p>
          <a:p>
            <a:r>
              <a:rPr lang="en-GB" dirty="0" smtClean="0"/>
              <a:t>No specialisation</a:t>
            </a:r>
          </a:p>
          <a:p>
            <a:r>
              <a:rPr lang="en-GB" dirty="0" smtClean="0"/>
              <a:t>Group decisions, consensus</a:t>
            </a:r>
          </a:p>
          <a:p>
            <a:r>
              <a:rPr lang="en-GB" dirty="0" smtClean="0"/>
              <a:t>All influence; age trumps</a:t>
            </a:r>
          </a:p>
          <a:p>
            <a:r>
              <a:rPr lang="en-GB" dirty="0" smtClean="0"/>
              <a:t>Gender equality but difference (women contribute children, men contribute meat)</a:t>
            </a:r>
          </a:p>
          <a:p>
            <a:pPr marL="0" indent="0">
              <a:buNone/>
            </a:pPr>
            <a:endParaRPr lang="en-GB" dirty="0"/>
          </a:p>
        </p:txBody>
      </p:sp>
      <p:pic>
        <p:nvPicPr>
          <p:cNvPr id="7" name="Content Placeholder 9"/>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57200" y="2563928"/>
            <a:ext cx="4038600" cy="2598506"/>
          </a:xfrm>
        </p:spPr>
      </p:pic>
    </p:spTree>
    <p:extLst>
      <p:ext uri="{BB962C8B-B14F-4D97-AF65-F5344CB8AC3E}">
        <p14:creationId xmlns:p14="http://schemas.microsoft.com/office/powerpoint/2010/main" val="70376484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GB" dirty="0" smtClean="0"/>
              <a:t>Economics – property and ownership</a:t>
            </a:r>
            <a:endParaRPr lang="en-GB" dirty="0"/>
          </a:p>
        </p:txBody>
      </p:sp>
      <p:sp>
        <p:nvSpPr>
          <p:cNvPr id="6" name="Content Placeholder 5"/>
          <p:cNvSpPr>
            <a:spLocks noGrp="1"/>
          </p:cNvSpPr>
          <p:nvPr>
            <p:ph sz="half" idx="1"/>
          </p:nvPr>
        </p:nvSpPr>
        <p:spPr/>
        <p:txBody>
          <a:bodyPr/>
          <a:lstStyle/>
          <a:p>
            <a:r>
              <a:rPr lang="en-GB" dirty="0" smtClean="0"/>
              <a:t>People own things and can distribute or destroy at will but mainly things are exchanged thereby creating bonds</a:t>
            </a:r>
          </a:p>
          <a:p>
            <a:r>
              <a:rPr lang="en-GB" dirty="0" smtClean="0"/>
              <a:t>BUT also, everything is shared too</a:t>
            </a:r>
          </a:p>
          <a:p>
            <a:r>
              <a:rPr lang="en-GB" dirty="0" smtClean="0"/>
              <a:t>This fosters equality</a:t>
            </a:r>
            <a:endParaRPr lang="en-GB" dirty="0"/>
          </a:p>
        </p:txBody>
      </p:sp>
      <p:pic>
        <p:nvPicPr>
          <p:cNvPr id="7" name="Picture 2" descr="[IMG_0747[4].jpg]"/>
          <p:cNvPicPr>
            <a:picLocks noChangeAspect="1" noChangeArrowheads="1"/>
          </p:cNvPicPr>
          <p:nvPr/>
        </p:nvPicPr>
        <p:blipFill>
          <a:blip r:embed="rId2"/>
          <a:srcRect l="11190" r="22560"/>
          <a:stretch>
            <a:fillRect/>
          </a:stretch>
        </p:blipFill>
        <p:spPr bwMode="auto">
          <a:xfrm>
            <a:off x="4648200" y="1787487"/>
            <a:ext cx="4038600" cy="4067176"/>
          </a:xfrm>
          <a:prstGeom prst="rect">
            <a:avLst/>
          </a:prstGeom>
          <a:noFill/>
        </p:spPr>
      </p:pic>
    </p:spTree>
    <p:extLst>
      <p:ext uri="{BB962C8B-B14F-4D97-AF65-F5344CB8AC3E}">
        <p14:creationId xmlns:p14="http://schemas.microsoft.com/office/powerpoint/2010/main" val="38004081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Tools </a:t>
            </a:r>
            <a:endParaRPr lang="en-GB" dirty="0"/>
          </a:p>
        </p:txBody>
      </p:sp>
      <p:sp>
        <p:nvSpPr>
          <p:cNvPr id="6" name="Content Placeholder 5"/>
          <p:cNvSpPr>
            <a:spLocks noGrp="1"/>
          </p:cNvSpPr>
          <p:nvPr>
            <p:ph sz="half" idx="1"/>
          </p:nvPr>
        </p:nvSpPr>
        <p:spPr/>
        <p:txBody>
          <a:bodyPr>
            <a:normAutofit/>
          </a:bodyPr>
          <a:lstStyle/>
          <a:p>
            <a:r>
              <a:rPr lang="en-GB" dirty="0" smtClean="0"/>
              <a:t>Digging stick</a:t>
            </a:r>
          </a:p>
          <a:p>
            <a:r>
              <a:rPr lang="en-GB" dirty="0" smtClean="0"/>
              <a:t>Bows </a:t>
            </a:r>
            <a:r>
              <a:rPr lang="en-GB" dirty="0"/>
              <a:t>and arrows </a:t>
            </a:r>
            <a:endParaRPr lang="en-GB" dirty="0" smtClean="0"/>
          </a:p>
          <a:p>
            <a:pPr lvl="1"/>
            <a:r>
              <a:rPr lang="en-GB" sz="1400" dirty="0" smtClean="0"/>
              <a:t>(poisoned – beetle larvae)</a:t>
            </a:r>
            <a:endParaRPr lang="en-GB" sz="1400" dirty="0"/>
          </a:p>
          <a:p>
            <a:r>
              <a:rPr lang="en-GB" dirty="0"/>
              <a:t>Spear, knife, rope and </a:t>
            </a:r>
            <a:r>
              <a:rPr lang="en-GB" dirty="0" smtClean="0"/>
              <a:t>hooks</a:t>
            </a:r>
          </a:p>
          <a:p>
            <a:r>
              <a:rPr lang="en-GB" dirty="0" smtClean="0"/>
              <a:t>Containers  </a:t>
            </a:r>
          </a:p>
          <a:p>
            <a:pPr lvl="1"/>
            <a:r>
              <a:rPr lang="en-GB" dirty="0" err="1" smtClean="0"/>
              <a:t>Kaross</a:t>
            </a:r>
            <a:r>
              <a:rPr lang="en-GB" dirty="0" smtClean="0"/>
              <a:t> – hide garment, blanket and bag.</a:t>
            </a:r>
          </a:p>
          <a:p>
            <a:pPr lvl="1"/>
            <a:r>
              <a:rPr lang="en-GB" dirty="0" smtClean="0"/>
              <a:t>Net - grasses</a:t>
            </a:r>
            <a:endParaRPr lang="en-GB" dirty="0"/>
          </a:p>
        </p:txBody>
      </p:sp>
      <p:pic>
        <p:nvPicPr>
          <p:cNvPr id="29698" name="Picture 2" descr="http://blog.willamette.edu/~pwogan/files/2010/09/Kung-San-w-Babies-in-Kaross.jpg"/>
          <p:cNvPicPr>
            <a:picLocks noChangeAspect="1" noChangeArrowheads="1"/>
          </p:cNvPicPr>
          <p:nvPr/>
        </p:nvPicPr>
        <p:blipFill>
          <a:blip r:embed="rId2" cstate="email">
            <a:extLst>
              <a:ext uri="{28A0092B-C50C-407E-A947-70E740481C1C}">
                <a14:useLocalDpi xmlns:a14="http://schemas.microsoft.com/office/drawing/2010/main"/>
              </a:ext>
            </a:extLst>
          </a:blip>
          <a:srcRect/>
          <a:stretch>
            <a:fillRect/>
          </a:stretch>
        </p:blipFill>
        <p:spPr bwMode="auto">
          <a:xfrm>
            <a:off x="4377918" y="1619427"/>
            <a:ext cx="4502943" cy="3069804"/>
          </a:xfrm>
          <a:prstGeom prst="rect">
            <a:avLst/>
          </a:prstGeom>
          <a:noFill/>
        </p:spPr>
      </p:pic>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Belief system - n/um rising</a:t>
            </a:r>
            <a:br>
              <a:rPr lang="en-US" dirty="0" smtClean="0"/>
            </a:br>
            <a:r>
              <a:rPr lang="en-US" dirty="0" smtClean="0"/>
              <a:t>central healing ritual party</a:t>
            </a:r>
            <a:endParaRPr lang="en-US" dirty="0"/>
          </a:p>
        </p:txBody>
      </p:sp>
      <p:pic>
        <p:nvPicPr>
          <p:cNvPr id="4" name="Content Placeholder 3"/>
          <p:cNvPicPr>
            <a:picLocks noGrp="1" noChangeAspect="1"/>
          </p:cNvPicPr>
          <p:nvPr>
            <p:ph sz="half" idx="1"/>
          </p:nvPr>
        </p:nvPicPr>
        <p:blipFill>
          <a:blip r:embed="rId2" cstate="email">
            <a:extLst>
              <a:ext uri="{28A0092B-C50C-407E-A947-70E740481C1C}">
                <a14:useLocalDpi xmlns:a14="http://schemas.microsoft.com/office/drawing/2010/main"/>
              </a:ext>
            </a:extLst>
          </a:blip>
          <a:stretch>
            <a:fillRect/>
          </a:stretch>
        </p:blipFill>
        <p:spPr>
          <a:xfrm>
            <a:off x="457200" y="1600200"/>
            <a:ext cx="3428572" cy="1885714"/>
          </a:xfrm>
        </p:spPr>
      </p:pic>
      <p:sp>
        <p:nvSpPr>
          <p:cNvPr id="5" name="Content Placeholder 4"/>
          <p:cNvSpPr>
            <a:spLocks noGrp="1"/>
          </p:cNvSpPr>
          <p:nvPr>
            <p:ph sz="half" idx="2"/>
          </p:nvPr>
        </p:nvSpPr>
        <p:spPr/>
        <p:txBody>
          <a:bodyPr/>
          <a:lstStyle/>
          <a:p>
            <a:r>
              <a:rPr lang="en-GB" dirty="0"/>
              <a:t>N/um is the word used to describe the energy generated to heal</a:t>
            </a:r>
          </a:p>
          <a:p>
            <a:r>
              <a:rPr lang="en-GB" dirty="0"/>
              <a:t>N/um explodes in you and throws you into the air</a:t>
            </a:r>
          </a:p>
          <a:p>
            <a:r>
              <a:rPr lang="en-GB" dirty="0"/>
              <a:t>You heat up, die and are reborn</a:t>
            </a:r>
          </a:p>
          <a:p>
            <a:endParaRPr lang="en-GB" dirty="0"/>
          </a:p>
        </p:txBody>
      </p:sp>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72871" y="3651179"/>
            <a:ext cx="1968500" cy="30781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Rectangle 5"/>
          <p:cNvSpPr/>
          <p:nvPr/>
        </p:nvSpPr>
        <p:spPr>
          <a:xfrm>
            <a:off x="4441371" y="5664498"/>
            <a:ext cx="4572000" cy="923330"/>
          </a:xfrm>
          <a:prstGeom prst="rect">
            <a:avLst/>
          </a:prstGeom>
        </p:spPr>
        <p:txBody>
          <a:bodyPr>
            <a:spAutoFit/>
          </a:bodyPr>
          <a:lstStyle/>
          <a:p>
            <a:r>
              <a:rPr lang="en-GB" dirty="0"/>
              <a:t>N/um </a:t>
            </a:r>
            <a:br>
              <a:rPr lang="en-GB" dirty="0"/>
            </a:br>
            <a:r>
              <a:rPr lang="en-GB" dirty="0"/>
              <a:t>‘being able to accept the unknown’ </a:t>
            </a:r>
            <a:br>
              <a:rPr lang="en-GB" dirty="0"/>
            </a:br>
            <a:r>
              <a:rPr lang="en-GB" dirty="0"/>
              <a:t>(Katz, 1976: 300)</a:t>
            </a:r>
          </a:p>
        </p:txBody>
      </p:sp>
    </p:spTree>
    <p:extLst>
      <p:ext uri="{BB962C8B-B14F-4D97-AF65-F5344CB8AC3E}">
        <p14:creationId xmlns:p14="http://schemas.microsoft.com/office/powerpoint/2010/main" val="141713893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San rock art – raising </a:t>
            </a:r>
            <a:r>
              <a:rPr lang="en-US" dirty="0" err="1" smtClean="0"/>
              <a:t>kia</a:t>
            </a:r>
            <a:r>
              <a:rPr lang="en-US" dirty="0" smtClean="0"/>
              <a:t> and n/um</a:t>
            </a:r>
            <a:endParaRPr lang="en-US" dirty="0"/>
          </a:p>
        </p:txBody>
      </p:sp>
      <p:pic>
        <p:nvPicPr>
          <p:cNvPr id="4" name="Content Placeholder 3" descr="Rock art of men dancing, San, South Africa.jpg"/>
          <p:cNvPicPr>
            <a:picLocks noGrp="1" noChangeAspect="1"/>
          </p:cNvPicPr>
          <p:nvPr>
            <p:ph idx="1"/>
          </p:nvPr>
        </p:nvPicPr>
        <p:blipFill>
          <a:blip r:embed="rId2" cstate="email">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3582974908"/>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cstate="screen"/>
          <a:stretch>
            <a:fillRect/>
          </a:stretch>
        </p:blipFill>
        <p:spPr>
          <a:xfrm>
            <a:off x="2450352" y="1583172"/>
            <a:ext cx="5180853" cy="4397034"/>
          </a:xfrm>
          <a:prstGeom prst="rect">
            <a:avLst/>
          </a:prstGeom>
        </p:spPr>
      </p:pic>
      <p:sp>
        <p:nvSpPr>
          <p:cNvPr id="5" name="Title 4"/>
          <p:cNvSpPr>
            <a:spLocks noGrp="1"/>
          </p:cNvSpPr>
          <p:nvPr>
            <p:ph type="title"/>
          </p:nvPr>
        </p:nvSpPr>
        <p:spPr/>
        <p:txBody>
          <a:bodyPr/>
          <a:lstStyle/>
          <a:p>
            <a:r>
              <a:rPr lang="en-US" dirty="0" smtClean="0"/>
              <a:t>San pictures – nose bleeds</a:t>
            </a:r>
            <a:endParaRPr lang="en-US" dirty="0"/>
          </a:p>
        </p:txBody>
      </p:sp>
    </p:spTree>
    <p:extLst>
      <p:ext uri="{BB962C8B-B14F-4D97-AF65-F5344CB8AC3E}">
        <p14:creationId xmlns:p14="http://schemas.microsoft.com/office/powerpoint/2010/main" val="3634718312"/>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Hunting and gathering - gendered </a:t>
            </a:r>
            <a:endParaRPr lang="en-US" dirty="0"/>
          </a:p>
        </p:txBody>
      </p:sp>
      <p:pic>
        <p:nvPicPr>
          <p:cNvPr id="6" name="Content Placeholder 5"/>
          <p:cNvPicPr>
            <a:picLocks noGrp="1" noChangeAspect="1"/>
          </p:cNvPicPr>
          <p:nvPr>
            <p:ph sz="half" idx="1"/>
          </p:nvPr>
        </p:nvPicPr>
        <p:blipFill>
          <a:blip r:embed="rId2" cstate="email">
            <a:extLst>
              <a:ext uri="{28A0092B-C50C-407E-A947-70E740481C1C}">
                <a14:useLocalDpi xmlns:a14="http://schemas.microsoft.com/office/drawing/2010/main"/>
              </a:ext>
            </a:extLst>
          </a:blip>
          <a:srcRect/>
          <a:stretch>
            <a:fillRect/>
          </a:stretch>
        </p:blipFill>
        <p:spPr/>
      </p:pic>
      <p:pic>
        <p:nvPicPr>
          <p:cNvPr id="7" name="Content Placeholder 6"/>
          <p:cNvPicPr>
            <a:picLocks noGrp="1" noChangeAspect="1"/>
          </p:cNvPicPr>
          <p:nvPr>
            <p:ph sz="half" idx="2"/>
          </p:nvPr>
        </p:nvPicPr>
        <p:blipFill>
          <a:blip r:embed="rId3" cstate="email">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204472883"/>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Fauna </a:t>
            </a:r>
            <a:endParaRPr lang="en-GB" dirty="0"/>
          </a:p>
        </p:txBody>
      </p:sp>
      <p:pic>
        <p:nvPicPr>
          <p:cNvPr id="12" name="Content Placeholder 11"/>
          <p:cNvPicPr>
            <a:picLocks noGrp="1" noChangeAspect="1"/>
          </p:cNvPicPr>
          <p:nvPr>
            <p:ph sz="half" idx="1"/>
          </p:nvPr>
        </p:nvPicPr>
        <p:blipFill>
          <a:blip r:embed="rId2" cstate="screen">
            <a:extLst>
              <a:ext uri="{28A0092B-C50C-407E-A947-70E740481C1C}">
                <a14:useLocalDpi xmlns:a14="http://schemas.microsoft.com/office/drawing/2010/main"/>
              </a:ext>
            </a:extLst>
          </a:blip>
          <a:srcRect/>
          <a:stretch>
            <a:fillRect/>
          </a:stretch>
        </p:blipFill>
        <p:spPr/>
      </p:pic>
      <p:pic>
        <p:nvPicPr>
          <p:cNvPr id="13" name="Content Placeholder 12"/>
          <p:cNvPicPr>
            <a:picLocks noGrp="1" noChangeAspect="1"/>
          </p:cNvPicPr>
          <p:nvPr>
            <p:ph sz="half" idx="2"/>
          </p:nvPr>
        </p:nvPicPr>
        <p:blipFill>
          <a:blip r:embed="rId3" cstate="email">
            <a:extLst>
              <a:ext uri="{28A0092B-C50C-407E-A947-70E740481C1C}">
                <a14:useLocalDpi xmlns:a14="http://schemas.microsoft.com/office/drawing/2010/main"/>
              </a:ext>
            </a:extLst>
          </a:blip>
          <a:srcRect/>
          <a:stretch>
            <a:fillRect/>
          </a:stretch>
        </p:blipFill>
        <p:spPr/>
      </p:pic>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Flora </a:t>
            </a:r>
            <a:endParaRPr lang="en-GB" dirty="0"/>
          </a:p>
        </p:txBody>
      </p:sp>
      <p:sp>
        <p:nvSpPr>
          <p:cNvPr id="3" name="Content Placeholder 2"/>
          <p:cNvSpPr>
            <a:spLocks noGrp="1"/>
          </p:cNvSpPr>
          <p:nvPr>
            <p:ph sz="half" idx="1"/>
          </p:nvPr>
        </p:nvSpPr>
        <p:spPr/>
        <p:txBody>
          <a:bodyPr/>
          <a:lstStyle/>
          <a:p>
            <a:r>
              <a:rPr lang="en-GB" dirty="0" smtClean="0"/>
              <a:t>150 species, abundant</a:t>
            </a:r>
          </a:p>
          <a:p>
            <a:r>
              <a:rPr lang="en-GB" dirty="0" smtClean="0"/>
              <a:t>60-80% collected</a:t>
            </a:r>
          </a:p>
          <a:p>
            <a:r>
              <a:rPr lang="en-GB" dirty="0" smtClean="0"/>
              <a:t>2 days a week</a:t>
            </a:r>
          </a:p>
          <a:p>
            <a:endParaRPr lang="en-GB" dirty="0"/>
          </a:p>
          <a:p>
            <a:endParaRPr lang="en-GB" dirty="0"/>
          </a:p>
        </p:txBody>
      </p:sp>
      <p:pic>
        <p:nvPicPr>
          <p:cNvPr id="30722" name="Picture 2" descr="https://encrypted-tbn0.google.com/images?q=tbn:ANd9GcTlE5c5Adu7dr6NRWx-sToTNwmMWCCxf3vO7WeaGKp9x2ub6Lkq7w"/>
          <p:cNvPicPr>
            <a:picLocks noChangeAspect="1" noChangeArrowheads="1"/>
          </p:cNvPicPr>
          <p:nvPr/>
        </p:nvPicPr>
        <p:blipFill>
          <a:blip r:embed="rId2"/>
          <a:srcRect/>
          <a:stretch>
            <a:fillRect/>
          </a:stretch>
        </p:blipFill>
        <p:spPr bwMode="auto">
          <a:xfrm>
            <a:off x="6044050" y="136676"/>
            <a:ext cx="2466975" cy="1847850"/>
          </a:xfrm>
          <a:prstGeom prst="rect">
            <a:avLst/>
          </a:prstGeom>
          <a:noFill/>
        </p:spPr>
      </p:pic>
      <p:pic>
        <p:nvPicPr>
          <p:cNvPr id="30724" name="Picture 4" descr="http://medias.photodeck.com/9e68acd2-2dd8-11e0-87ee-f717a9a78bba/BO-CK-san-08-0098_xlarge.jpg"/>
          <p:cNvPicPr>
            <a:picLocks noChangeAspect="1" noChangeArrowheads="1"/>
          </p:cNvPicPr>
          <p:nvPr/>
        </p:nvPicPr>
        <p:blipFill rotWithShape="1">
          <a:blip r:embed="rId3" cstate="email">
            <a:extLst>
              <a:ext uri="{28A0092B-C50C-407E-A947-70E740481C1C}">
                <a14:useLocalDpi xmlns:a14="http://schemas.microsoft.com/office/drawing/2010/main"/>
              </a:ext>
            </a:extLst>
          </a:blip>
          <a:srcRect/>
          <a:stretch/>
        </p:blipFill>
        <p:spPr bwMode="auto">
          <a:xfrm>
            <a:off x="6044050" y="4172723"/>
            <a:ext cx="2684582" cy="2281687"/>
          </a:xfrm>
          <a:prstGeom prst="rect">
            <a:avLst/>
          </a:prstGeom>
          <a:noFill/>
        </p:spPr>
      </p:pic>
      <p:pic>
        <p:nvPicPr>
          <p:cNvPr id="13316" name="Picture 4" descr="http://farm5.staticflickr.com/4153/5434636038_a50a0ca570.jpg"/>
          <p:cNvPicPr>
            <a:picLocks noChangeAspect="1" noChangeArrowheads="1"/>
          </p:cNvPicPr>
          <p:nvPr/>
        </p:nvPicPr>
        <p:blipFill>
          <a:blip r:embed="rId4" cstate="email">
            <a:extLst>
              <a:ext uri="{28A0092B-C50C-407E-A947-70E740481C1C}">
                <a14:useLocalDpi xmlns:a14="http://schemas.microsoft.com/office/drawing/2010/main"/>
              </a:ext>
            </a:extLst>
          </a:blip>
          <a:srcRect/>
          <a:stretch>
            <a:fillRect/>
          </a:stretch>
        </p:blipFill>
        <p:spPr bwMode="auto">
          <a:xfrm>
            <a:off x="3050924" y="2532184"/>
            <a:ext cx="2883151" cy="3927999"/>
          </a:xfrm>
          <a:prstGeom prst="rect">
            <a:avLst/>
          </a:prstGeom>
          <a:noFill/>
        </p:spPr>
      </p:pic>
      <p:pic>
        <p:nvPicPr>
          <p:cNvPr id="13318" name="Picture 6" descr="http://3.bp.blogspot.com/-9xUNMKrf5zQ/UA2k3o082aI/AAAAAAAAAHI/epHaSvpJGOg/s640/horned%2Bmelon.jpg"/>
          <p:cNvPicPr>
            <a:picLocks noChangeAspect="1" noChangeArrowheads="1"/>
          </p:cNvPicPr>
          <p:nvPr/>
        </p:nvPicPr>
        <p:blipFill>
          <a:blip r:embed="rId5" cstate="email">
            <a:extLst>
              <a:ext uri="{28A0092B-C50C-407E-A947-70E740481C1C}">
                <a14:useLocalDpi xmlns:a14="http://schemas.microsoft.com/office/drawing/2010/main"/>
              </a:ext>
            </a:extLst>
          </a:blip>
          <a:srcRect/>
          <a:stretch>
            <a:fillRect/>
          </a:stretch>
        </p:blipFill>
        <p:spPr bwMode="auto">
          <a:xfrm flipH="1">
            <a:off x="6065260" y="2066587"/>
            <a:ext cx="2663372" cy="1997529"/>
          </a:xfrm>
          <a:prstGeom prst="rect">
            <a:avLst/>
          </a:prstGeom>
          <a:noFill/>
        </p:spPr>
      </p:pic>
      <p:pic>
        <p:nvPicPr>
          <p:cNvPr id="1026" name="Picture 2"/>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25218" y="4064116"/>
            <a:ext cx="2163352" cy="24254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Being animals, persistence hunting and abundance</a:t>
            </a:r>
            <a:endParaRPr lang="en-US" dirty="0"/>
          </a:p>
        </p:txBody>
      </p:sp>
      <p:pic>
        <p:nvPicPr>
          <p:cNvPr id="5" name="Content Placeholder 4"/>
          <p:cNvPicPr>
            <a:picLocks noGrp="1" noChangeAspect="1"/>
          </p:cNvPicPr>
          <p:nvPr>
            <p:ph sz="half" idx="1"/>
          </p:nvPr>
        </p:nvPicPr>
        <p:blipFill>
          <a:blip r:embed="rId2" cstate="email">
            <a:extLst>
              <a:ext uri="{28A0092B-C50C-407E-A947-70E740481C1C}">
                <a14:useLocalDpi xmlns:a14="http://schemas.microsoft.com/office/drawing/2010/main"/>
              </a:ext>
            </a:extLst>
          </a:blip>
          <a:srcRect/>
          <a:stretch>
            <a:fillRect/>
          </a:stretch>
        </p:blipFill>
        <p:spPr/>
      </p:pic>
      <p:pic>
        <p:nvPicPr>
          <p:cNvPr id="8" name="Content Placeholder 7"/>
          <p:cNvPicPr>
            <a:picLocks noGrp="1" noChangeAspect="1"/>
          </p:cNvPicPr>
          <p:nvPr>
            <p:ph sz="half" idx="2"/>
          </p:nvPr>
        </p:nvPicPr>
        <p:blipFill>
          <a:blip r:embed="rId3" cstate="email">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3443301736"/>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Insulting </a:t>
            </a:r>
            <a:r>
              <a:rPr lang="en-GB" smtClean="0"/>
              <a:t>the meat</a:t>
            </a:r>
            <a:endParaRPr lang="en-GB"/>
          </a:p>
        </p:txBody>
      </p:sp>
      <p:sp>
        <p:nvSpPr>
          <p:cNvPr id="3" name="Content Placeholder 2"/>
          <p:cNvSpPr>
            <a:spLocks noGrp="1"/>
          </p:cNvSpPr>
          <p:nvPr>
            <p:ph sz="half" idx="1"/>
          </p:nvPr>
        </p:nvSpPr>
        <p:spPr/>
        <p:txBody>
          <a:bodyPr/>
          <a:lstStyle/>
          <a:p>
            <a:r>
              <a:rPr lang="en-GB" i="1" dirty="0" smtClean="0"/>
              <a:t>Pride needs cooling</a:t>
            </a:r>
          </a:p>
          <a:p>
            <a:r>
              <a:rPr lang="en-GB" dirty="0" smtClean="0"/>
              <a:t>Meat brought back from the hunt is treated with distain </a:t>
            </a:r>
          </a:p>
          <a:p>
            <a:r>
              <a:rPr lang="en-GB" dirty="0" smtClean="0"/>
              <a:t>Hunters are expected to be modest</a:t>
            </a:r>
            <a:endParaRPr lang="en-GB" dirty="0"/>
          </a:p>
        </p:txBody>
      </p:sp>
      <p:pic>
        <p:nvPicPr>
          <p:cNvPr id="5124" name="Picture 4" descr="http://photos1.blogger.com/blogger/851/1364/1600/Bushman3.jpg"/>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4648200" y="2024741"/>
            <a:ext cx="4038600" cy="3780000"/>
          </a:xfrm>
          <a:prstGeom prst="rect">
            <a:avLst/>
          </a:prstGeom>
          <a:noFill/>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Refs</a:t>
            </a:r>
            <a:endParaRPr lang="en-GB" dirty="0"/>
          </a:p>
        </p:txBody>
      </p:sp>
      <p:sp>
        <p:nvSpPr>
          <p:cNvPr id="3" name="Content Placeholder 2"/>
          <p:cNvSpPr>
            <a:spLocks noGrp="1"/>
          </p:cNvSpPr>
          <p:nvPr>
            <p:ph idx="1"/>
          </p:nvPr>
        </p:nvSpPr>
        <p:spPr/>
        <p:txBody>
          <a:bodyPr>
            <a:normAutofit fontScale="70000" lnSpcReduction="20000"/>
          </a:bodyPr>
          <a:lstStyle/>
          <a:p>
            <a:r>
              <a:rPr lang="en-GB" dirty="0"/>
              <a:t>Ellen, R. in Milton, 1996 ‘The myth of primitive ecological wisdom’ in </a:t>
            </a:r>
            <a:r>
              <a:rPr lang="en-GB" i="1" dirty="0"/>
              <a:t>Environmentalism and cultural theory</a:t>
            </a:r>
            <a:r>
              <a:rPr lang="en-GB" dirty="0"/>
              <a:t>. </a:t>
            </a:r>
            <a:r>
              <a:rPr lang="en-GB" dirty="0" err="1"/>
              <a:t>Routledge</a:t>
            </a:r>
            <a:endParaRPr lang="en-GB" dirty="0"/>
          </a:p>
          <a:p>
            <a:r>
              <a:rPr lang="en-GB" dirty="0" smtClean="0"/>
              <a:t>Katz, R. 1982 </a:t>
            </a:r>
            <a:r>
              <a:rPr lang="en-GB" i="1" dirty="0" smtClean="0"/>
              <a:t>Boiling Energy: community healing among the Kalahari !Kung </a:t>
            </a:r>
            <a:r>
              <a:rPr lang="en-GB" dirty="0" smtClean="0"/>
              <a:t>Cambridge, London: Harvard University Press</a:t>
            </a:r>
          </a:p>
          <a:p>
            <a:r>
              <a:rPr lang="en-GB" dirty="0" smtClean="0"/>
              <a:t>Katz, R. 1976 ‘Education for transcendence: !Kia healing with the Kalahari !Kung’ in Lee, R. B and </a:t>
            </a:r>
            <a:r>
              <a:rPr lang="en-GB" dirty="0" err="1" smtClean="0"/>
              <a:t>DeVore</a:t>
            </a:r>
            <a:r>
              <a:rPr lang="en-GB" dirty="0" smtClean="0"/>
              <a:t>, I. 1976 </a:t>
            </a:r>
            <a:r>
              <a:rPr lang="en-GB" i="1" dirty="0" smtClean="0"/>
              <a:t>Kalahari Hunter-gatherers; studies of the !Kung San and their neighbours</a:t>
            </a:r>
            <a:r>
              <a:rPr lang="en-GB" dirty="0" smtClean="0"/>
              <a:t>. London, Cambridge: Harvard University press</a:t>
            </a:r>
          </a:p>
          <a:p>
            <a:r>
              <a:rPr lang="en-GB" dirty="0" smtClean="0"/>
              <a:t>Lee, R. B. 2003 </a:t>
            </a:r>
            <a:r>
              <a:rPr lang="en-GB" i="1" dirty="0" smtClean="0"/>
              <a:t>The </a:t>
            </a:r>
            <a:r>
              <a:rPr lang="en-GB" i="1" dirty="0" err="1" smtClean="0"/>
              <a:t>Dobe</a:t>
            </a:r>
            <a:r>
              <a:rPr lang="en-GB" i="1" dirty="0" smtClean="0"/>
              <a:t> </a:t>
            </a:r>
            <a:r>
              <a:rPr lang="en-GB" i="1" dirty="0" err="1" smtClean="0"/>
              <a:t>Ju/’hoansi</a:t>
            </a:r>
            <a:r>
              <a:rPr lang="en-GB" dirty="0" smtClean="0"/>
              <a:t>. Wadsworth Thomson Learning</a:t>
            </a:r>
          </a:p>
          <a:p>
            <a:r>
              <a:rPr lang="en-GB" dirty="0"/>
              <a:t>Lee, R. B and Daly, R. 1999 </a:t>
            </a:r>
            <a:r>
              <a:rPr lang="en-GB" i="1" dirty="0"/>
              <a:t>The Cambridge Encyclopaedia of hunters and gatherers</a:t>
            </a:r>
            <a:r>
              <a:rPr lang="en-GB" dirty="0"/>
              <a:t>. Cambridge: Cambridge University Press</a:t>
            </a:r>
          </a:p>
          <a:p>
            <a:r>
              <a:rPr lang="en-GB" dirty="0" smtClean="0"/>
              <a:t>Marshall Thomas, E. 1988, 1959 </a:t>
            </a:r>
            <a:r>
              <a:rPr lang="en-GB" i="1" dirty="0" smtClean="0"/>
              <a:t>The Harmless People </a:t>
            </a:r>
            <a:r>
              <a:rPr lang="en-GB" dirty="0" smtClean="0"/>
              <a:t>Cape Town, Johannesburg: </a:t>
            </a:r>
            <a:r>
              <a:rPr lang="en-GB" dirty="0" err="1" smtClean="0"/>
              <a:t>Africasouth</a:t>
            </a:r>
            <a:r>
              <a:rPr lang="en-GB"/>
              <a:t> </a:t>
            </a:r>
            <a:r>
              <a:rPr lang="en-GB" smtClean="0"/>
              <a:t>Paperbacks</a:t>
            </a:r>
          </a:p>
          <a:p>
            <a:r>
              <a:rPr lang="en-GB" smtClean="0"/>
              <a:t>Woodburn</a:t>
            </a:r>
            <a:r>
              <a:rPr lang="en-GB" dirty="0"/>
              <a:t>, J. 1982. Egalitarian societies in </a:t>
            </a:r>
            <a:r>
              <a:rPr lang="en-GB" i="1" dirty="0"/>
              <a:t>Man,</a:t>
            </a:r>
            <a:r>
              <a:rPr lang="en-GB" dirty="0"/>
              <a:t> New Series, Vol. 17, No. 3. pp. 431-451.</a:t>
            </a:r>
          </a:p>
          <a:p>
            <a:endParaRPr lang="en-GB"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46858" y="364453"/>
            <a:ext cx="7772400" cy="1470025"/>
          </a:xfrm>
        </p:spPr>
        <p:txBody>
          <a:bodyPr/>
          <a:lstStyle/>
          <a:p>
            <a:r>
              <a:rPr lang="en-US" dirty="0" smtClean="0"/>
              <a:t>The </a:t>
            </a:r>
            <a:r>
              <a:rPr lang="en-US" dirty="0" err="1" smtClean="0"/>
              <a:t>Onge</a:t>
            </a:r>
            <a:r>
              <a:rPr lang="en-US" dirty="0" smtClean="0"/>
              <a:t> </a:t>
            </a:r>
            <a:br>
              <a:rPr lang="en-US" dirty="0" smtClean="0"/>
            </a:br>
            <a:r>
              <a:rPr lang="en-US" dirty="0" smtClean="0"/>
              <a:t>and the </a:t>
            </a:r>
            <a:r>
              <a:rPr lang="en-US" dirty="0" err="1" smtClean="0"/>
              <a:t>Jarawa</a:t>
            </a:r>
            <a:r>
              <a:rPr lang="en-US" dirty="0" smtClean="0"/>
              <a:t> </a:t>
            </a:r>
            <a:endParaRPr lang="en-US" dirty="0"/>
          </a:p>
        </p:txBody>
      </p:sp>
      <p:sp>
        <p:nvSpPr>
          <p:cNvPr id="3" name="Subtitle 2"/>
          <p:cNvSpPr>
            <a:spLocks noGrp="1"/>
          </p:cNvSpPr>
          <p:nvPr>
            <p:ph type="subTitle" idx="1"/>
          </p:nvPr>
        </p:nvSpPr>
        <p:spPr>
          <a:xfrm>
            <a:off x="5018315" y="2334986"/>
            <a:ext cx="6400800" cy="1752600"/>
          </a:xfrm>
        </p:spPr>
        <p:txBody>
          <a:bodyPr/>
          <a:lstStyle/>
          <a:p>
            <a:pPr algn="just"/>
            <a:r>
              <a:rPr lang="en-US" dirty="0" smtClean="0"/>
              <a:t>Andaman </a:t>
            </a:r>
            <a:r>
              <a:rPr lang="en-US" dirty="0"/>
              <a:t>I</a:t>
            </a:r>
            <a:r>
              <a:rPr lang="en-US" dirty="0" smtClean="0"/>
              <a:t>slands, </a:t>
            </a:r>
          </a:p>
          <a:p>
            <a:pPr algn="just"/>
            <a:r>
              <a:rPr lang="en-US" dirty="0" smtClean="0"/>
              <a:t>Little Andaman</a:t>
            </a:r>
            <a:endParaRPr lang="en-US" dirty="0"/>
          </a:p>
        </p:txBody>
      </p:sp>
      <p:pic>
        <p:nvPicPr>
          <p:cNvPr id="5" name="Picture 2"/>
          <p:cNvPicPr>
            <a:picLocks noChangeAspect="1" noChangeArrowheads="1"/>
          </p:cNvPicPr>
          <p:nvPr/>
        </p:nvPicPr>
        <p:blipFill>
          <a:blip r:embed="rId2" cstate="email">
            <a:extLst>
              <a:ext uri="{28A0092B-C50C-407E-A947-70E740481C1C}">
                <a14:useLocalDpi xmlns:a14="http://schemas.microsoft.com/office/drawing/2010/main"/>
              </a:ext>
            </a:extLst>
          </a:blip>
          <a:srcRect/>
          <a:stretch>
            <a:fillRect/>
          </a:stretch>
        </p:blipFill>
        <p:spPr bwMode="auto">
          <a:xfrm>
            <a:off x="457200" y="1990967"/>
            <a:ext cx="8229600" cy="45243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019017508"/>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ndaman_Islands.PNG"/>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1089740" y="1650471"/>
            <a:ext cx="7038259" cy="4810846"/>
          </a:xfrm>
          <a:prstGeom prst="rect">
            <a:avLst/>
          </a:prstGeom>
        </p:spPr>
      </p:pic>
      <p:sp>
        <p:nvSpPr>
          <p:cNvPr id="5" name="Title 4"/>
          <p:cNvSpPr>
            <a:spLocks noGrp="1"/>
          </p:cNvSpPr>
          <p:nvPr>
            <p:ph type="title"/>
          </p:nvPr>
        </p:nvSpPr>
        <p:spPr/>
        <p:txBody>
          <a:bodyPr/>
          <a:lstStyle/>
          <a:p>
            <a:r>
              <a:rPr lang="en-US" dirty="0" smtClean="0"/>
              <a:t>Location of Andaman Islands</a:t>
            </a:r>
            <a:endParaRPr lang="en-US" dirty="0"/>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217714" y="2901723"/>
            <a:ext cx="1905000" cy="3209925"/>
          </a:xfrm>
          <a:prstGeom prst="rect">
            <a:avLst/>
          </a:prstGeom>
          <a:noFill/>
          <a:ln w="57150">
            <a:solidFill>
              <a:srgbClr val="FF0000"/>
            </a:solidFill>
            <a:miter lim="800000"/>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2652235464"/>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1352"/>
            <a:ext cx="8229600" cy="1143000"/>
          </a:xfrm>
        </p:spPr>
        <p:txBody>
          <a:bodyPr>
            <a:normAutofit fontScale="90000"/>
          </a:bodyPr>
          <a:lstStyle/>
          <a:p>
            <a:pPr algn="l"/>
            <a:r>
              <a:rPr lang="en-GB" dirty="0" smtClean="0"/>
              <a:t/>
            </a:r>
            <a:br>
              <a:rPr lang="en-GB" dirty="0" smtClean="0"/>
            </a:br>
            <a:r>
              <a:rPr lang="en-GB" sz="4000" dirty="0"/>
              <a:t>Radcliffe </a:t>
            </a:r>
            <a:r>
              <a:rPr lang="en-GB" sz="4000" dirty="0" smtClean="0"/>
              <a:t>Brown, A. R. 1922</a:t>
            </a:r>
            <a:br>
              <a:rPr lang="en-GB" sz="4000" dirty="0" smtClean="0"/>
            </a:br>
            <a:r>
              <a:rPr lang="en-GB" sz="4000" i="1" dirty="0" smtClean="0"/>
              <a:t>The Andaman Islands</a:t>
            </a:r>
            <a:endParaRPr lang="en-GB" sz="4000" i="1" dirty="0"/>
          </a:p>
        </p:txBody>
      </p:sp>
      <p:sp>
        <p:nvSpPr>
          <p:cNvPr id="3" name="Content Placeholder 2"/>
          <p:cNvSpPr>
            <a:spLocks noGrp="1"/>
          </p:cNvSpPr>
          <p:nvPr>
            <p:ph sz="half" idx="1"/>
          </p:nvPr>
        </p:nvSpPr>
        <p:spPr/>
        <p:txBody>
          <a:bodyPr>
            <a:normAutofit lnSpcReduction="10000"/>
          </a:bodyPr>
          <a:lstStyle/>
          <a:p>
            <a:r>
              <a:rPr lang="en-GB" dirty="0" smtClean="0"/>
              <a:t>Stayed for 2 years (1908-10)</a:t>
            </a:r>
          </a:p>
          <a:p>
            <a:r>
              <a:rPr lang="en-GB" dirty="0" smtClean="0"/>
              <a:t>Failed to do ‘insider’ fieldwork</a:t>
            </a:r>
          </a:p>
          <a:p>
            <a:r>
              <a:rPr lang="en-GB" dirty="0" smtClean="0"/>
              <a:t>Established his career on this work</a:t>
            </a:r>
          </a:p>
          <a:p>
            <a:r>
              <a:rPr lang="en-GB" dirty="0" smtClean="0"/>
              <a:t>Lots of different tribal groups on these islands</a:t>
            </a:r>
          </a:p>
          <a:p>
            <a:r>
              <a:rPr lang="en-GB" dirty="0" err="1" smtClean="0"/>
              <a:t>Onge</a:t>
            </a:r>
            <a:r>
              <a:rPr lang="en-GB" dirty="0" smtClean="0"/>
              <a:t> on Little Andaman</a:t>
            </a:r>
          </a:p>
          <a:p>
            <a:r>
              <a:rPr lang="en-GB" dirty="0" smtClean="0"/>
              <a:t>Origins unknown</a:t>
            </a:r>
          </a:p>
        </p:txBody>
      </p:sp>
      <p:sp>
        <p:nvSpPr>
          <p:cNvPr id="4" name="Content Placeholder 3"/>
          <p:cNvSpPr>
            <a:spLocks noGrp="1"/>
          </p:cNvSpPr>
          <p:nvPr>
            <p:ph sz="half" idx="2"/>
          </p:nvPr>
        </p:nvSpPr>
        <p:spPr/>
        <p:txBody>
          <a:bodyPr>
            <a:normAutofit lnSpcReduction="10000"/>
          </a:bodyPr>
          <a:lstStyle/>
          <a:p>
            <a:endParaRPr lang="en-GB"/>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4876800" y="2505756"/>
            <a:ext cx="3810000" cy="39147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099" name="Picture 3"/>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7187293" y="266700"/>
            <a:ext cx="1499507" cy="199934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93092801"/>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Documents on/history of Islands</a:t>
            </a:r>
            <a:endParaRPr lang="en-GB" dirty="0"/>
          </a:p>
        </p:txBody>
      </p:sp>
      <p:sp>
        <p:nvSpPr>
          <p:cNvPr id="3" name="Content Placeholder 2"/>
          <p:cNvSpPr>
            <a:spLocks noGrp="1"/>
          </p:cNvSpPr>
          <p:nvPr>
            <p:ph sz="half" idx="1"/>
          </p:nvPr>
        </p:nvSpPr>
        <p:spPr/>
        <p:txBody>
          <a:bodyPr>
            <a:normAutofit fontScale="85000" lnSpcReduction="20000"/>
          </a:bodyPr>
          <a:lstStyle/>
          <a:p>
            <a:r>
              <a:rPr lang="en-GB" dirty="0" smtClean="0"/>
              <a:t>Various attempts to </a:t>
            </a:r>
            <a:r>
              <a:rPr lang="en-GB" dirty="0"/>
              <a:t>occupy islands</a:t>
            </a:r>
            <a:r>
              <a:rPr lang="en-GB" dirty="0" smtClean="0"/>
              <a:t> made and failed</a:t>
            </a:r>
          </a:p>
          <a:p>
            <a:r>
              <a:rPr lang="en-GB" dirty="0"/>
              <a:t>Claims earliest authentic record comes from Arab travellers </a:t>
            </a:r>
          </a:p>
          <a:p>
            <a:pPr marL="0" indent="0">
              <a:buNone/>
            </a:pPr>
            <a:r>
              <a:rPr lang="en-GB" dirty="0"/>
              <a:t>	A. D 871</a:t>
            </a:r>
          </a:p>
          <a:p>
            <a:r>
              <a:rPr lang="en-GB" dirty="0"/>
              <a:t>Island mentioned by Marco Polo as an ungoverned </a:t>
            </a:r>
            <a:r>
              <a:rPr lang="en-GB" dirty="0" smtClean="0"/>
              <a:t>people (Quote on next slide)</a:t>
            </a:r>
          </a:p>
          <a:p>
            <a:r>
              <a:rPr lang="en-GB" dirty="0" smtClean="0"/>
              <a:t>1800s - Indian mutiny brought prisoners and idea to use the islands as a penal colony</a:t>
            </a:r>
            <a:endParaRPr lang="en-GB" dirty="0"/>
          </a:p>
          <a:p>
            <a:endParaRPr lang="en-GB" dirty="0"/>
          </a:p>
        </p:txBody>
      </p:sp>
      <p:pic>
        <p:nvPicPr>
          <p:cNvPr id="5" name="Content Placeholder 4" descr="i12.jpg"/>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2183948298"/>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Establishing an identity</a:t>
            </a:r>
            <a:endParaRPr lang="en-GB" dirty="0"/>
          </a:p>
        </p:txBody>
      </p:sp>
      <p:sp>
        <p:nvSpPr>
          <p:cNvPr id="3" name="Content Placeholder 2"/>
          <p:cNvSpPr>
            <a:spLocks noGrp="1"/>
          </p:cNvSpPr>
          <p:nvPr>
            <p:ph idx="1"/>
          </p:nvPr>
        </p:nvSpPr>
        <p:spPr/>
        <p:txBody>
          <a:bodyPr>
            <a:normAutofit/>
          </a:bodyPr>
          <a:lstStyle/>
          <a:p>
            <a:r>
              <a:rPr lang="en-GB" dirty="0" smtClean="0"/>
              <a:t>‘the inhabitants are idolaters and are a most brutish and savage race, having heads, eyes and teeth resembling those of the canine species. Their dispositions are cruel, and every person, not being of their own nation, who they can lay their hands upon, they kill and eat’ (Quote in Radcliffe-Brown 1922:7)</a:t>
            </a:r>
            <a:endParaRPr lang="en-GB" dirty="0"/>
          </a:p>
        </p:txBody>
      </p:sp>
    </p:spTree>
    <p:extLst>
      <p:ext uri="{BB962C8B-B14F-4D97-AF65-F5344CB8AC3E}">
        <p14:creationId xmlns:p14="http://schemas.microsoft.com/office/powerpoint/2010/main" val="3952073247"/>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Indigenous population comparison</a:t>
            </a:r>
            <a:endParaRPr lang="en-GB" dirty="0"/>
          </a:p>
        </p:txBody>
      </p:sp>
      <p:sp>
        <p:nvSpPr>
          <p:cNvPr id="3" name="Content Placeholder 2"/>
          <p:cNvSpPr>
            <a:spLocks noGrp="1"/>
          </p:cNvSpPr>
          <p:nvPr>
            <p:ph idx="1"/>
          </p:nvPr>
        </p:nvSpPr>
        <p:spPr/>
        <p:txBody>
          <a:bodyPr/>
          <a:lstStyle/>
          <a:p>
            <a:r>
              <a:rPr lang="en-GB" dirty="0" smtClean="0"/>
              <a:t>1800s</a:t>
            </a:r>
          </a:p>
          <a:p>
            <a:r>
              <a:rPr lang="en-GB" dirty="0" smtClean="0"/>
              <a:t>2004</a:t>
            </a:r>
            <a:endParaRPr lang="en-GB" dirty="0"/>
          </a:p>
        </p:txBody>
      </p:sp>
      <p:pic>
        <p:nvPicPr>
          <p:cNvPr id="5122" name="Picture 2"/>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2012064" y="1268704"/>
            <a:ext cx="7019925" cy="54006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575907386"/>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smtClean="0"/>
              <a:t>So, who are the </a:t>
            </a:r>
            <a:r>
              <a:rPr lang="en-GB" dirty="0" err="1" smtClean="0"/>
              <a:t>Onge</a:t>
            </a:r>
            <a:r>
              <a:rPr lang="en-GB" dirty="0" smtClean="0"/>
              <a:t>?</a:t>
            </a:r>
            <a:endParaRPr lang="en-GB" dirty="0"/>
          </a:p>
        </p:txBody>
      </p:sp>
      <p:sp>
        <p:nvSpPr>
          <p:cNvPr id="5" name="Subtitle 4"/>
          <p:cNvSpPr>
            <a:spLocks noGrp="1"/>
          </p:cNvSpPr>
          <p:nvPr>
            <p:ph type="subTitle" idx="1"/>
          </p:nvPr>
        </p:nvSpPr>
        <p:spPr/>
        <p:txBody>
          <a:bodyPr/>
          <a:lstStyle/>
          <a:p>
            <a:endParaRPr lang="en-GB"/>
          </a:p>
        </p:txBody>
      </p:sp>
    </p:spTree>
    <p:extLst>
      <p:ext uri="{BB962C8B-B14F-4D97-AF65-F5344CB8AC3E}">
        <p14:creationId xmlns:p14="http://schemas.microsoft.com/office/powerpoint/2010/main" val="447994267"/>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Overview</a:t>
            </a:r>
            <a:endParaRPr lang="en-GB" dirty="0"/>
          </a:p>
        </p:txBody>
      </p:sp>
      <p:sp>
        <p:nvSpPr>
          <p:cNvPr id="5" name="Content Placeholder 4"/>
          <p:cNvSpPr>
            <a:spLocks noGrp="1"/>
          </p:cNvSpPr>
          <p:nvPr>
            <p:ph sz="half" idx="1"/>
          </p:nvPr>
        </p:nvSpPr>
        <p:spPr/>
        <p:txBody>
          <a:bodyPr>
            <a:normAutofit lnSpcReduction="10000"/>
          </a:bodyPr>
          <a:lstStyle/>
          <a:p>
            <a:r>
              <a:rPr lang="en-GB" dirty="0" smtClean="0"/>
              <a:t>One </a:t>
            </a:r>
            <a:r>
              <a:rPr lang="en-GB" dirty="0" err="1" smtClean="0"/>
              <a:t>negrito</a:t>
            </a:r>
            <a:r>
              <a:rPr lang="en-GB" dirty="0" smtClean="0"/>
              <a:t> tribal group</a:t>
            </a:r>
          </a:p>
          <a:p>
            <a:r>
              <a:rPr lang="en-GB" dirty="0" smtClean="0"/>
              <a:t>Classified as hunter-gatherers; 2 types</a:t>
            </a:r>
          </a:p>
          <a:p>
            <a:pPr lvl="1"/>
            <a:r>
              <a:rPr lang="en-GB" dirty="0" smtClean="0"/>
              <a:t>Forest dwelling</a:t>
            </a:r>
          </a:p>
          <a:p>
            <a:pPr lvl="1"/>
            <a:r>
              <a:rPr lang="en-GB" dirty="0" smtClean="0"/>
              <a:t>Coast dwelling</a:t>
            </a:r>
          </a:p>
          <a:p>
            <a:r>
              <a:rPr lang="en-GB" dirty="0" smtClean="0"/>
              <a:t>Small in statue (4ft-5ft)</a:t>
            </a:r>
          </a:p>
          <a:p>
            <a:r>
              <a:rPr lang="en-GB" dirty="0" smtClean="0"/>
              <a:t>Semi nomadic (moving ever few months rotationally)</a:t>
            </a:r>
          </a:p>
          <a:p>
            <a:r>
              <a:rPr lang="en-GB" dirty="0" smtClean="0"/>
              <a:t>Small bands – 50-ish</a:t>
            </a:r>
          </a:p>
          <a:p>
            <a:endParaRPr lang="en-GB" dirty="0"/>
          </a:p>
        </p:txBody>
      </p:sp>
      <p:sp>
        <p:nvSpPr>
          <p:cNvPr id="6" name="Content Placeholder 5"/>
          <p:cNvSpPr>
            <a:spLocks noGrp="1"/>
          </p:cNvSpPr>
          <p:nvPr>
            <p:ph sz="half" idx="2"/>
          </p:nvPr>
        </p:nvSpPr>
        <p:spPr/>
        <p:txBody>
          <a:bodyPr>
            <a:normAutofit lnSpcReduction="10000"/>
          </a:bodyPr>
          <a:lstStyle/>
          <a:p>
            <a:endParaRPr lang="en-GB"/>
          </a:p>
        </p:txBody>
      </p:sp>
      <p:pic>
        <p:nvPicPr>
          <p:cNvPr id="3074" name="Picture 2"/>
          <p:cNvPicPr>
            <a:picLocks noChangeAspect="1" noChangeArrowheads="1"/>
          </p:cNvPicPr>
          <p:nvPr/>
        </p:nvPicPr>
        <p:blipFill rotWithShape="1">
          <a:blip r:embed="rId2" cstate="screen">
            <a:extLst>
              <a:ext uri="{28A0092B-C50C-407E-A947-70E740481C1C}">
                <a14:useLocalDpi xmlns:a14="http://schemas.microsoft.com/office/drawing/2010/main"/>
              </a:ext>
            </a:extLst>
          </a:blip>
          <a:srcRect/>
          <a:stretch/>
        </p:blipFill>
        <p:spPr bwMode="auto">
          <a:xfrm>
            <a:off x="4648200" y="1600200"/>
            <a:ext cx="4234543" cy="26867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75" name="Picture 3"/>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4648200" y="4286930"/>
            <a:ext cx="4234543" cy="23280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21568423"/>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Footage from the </a:t>
            </a:r>
            <a:r>
              <a:rPr lang="fr-FR" dirty="0" smtClean="0"/>
              <a:t>’</a:t>
            </a:r>
            <a:r>
              <a:rPr lang="en-US" dirty="0" smtClean="0"/>
              <a:t>80s – identity?</a:t>
            </a:r>
            <a:endParaRPr lang="en-US" dirty="0"/>
          </a:p>
        </p:txBody>
      </p:sp>
      <p:pic>
        <p:nvPicPr>
          <p:cNvPr id="8" name="Content Placeholder 7" descr="exploring-the-andaman-and-nicobar-islands-L-D6BRuh.jpeg">
            <a:hlinkClick r:id="rId2"/>
          </p:cNvPr>
          <p:cNvPicPr>
            <a:picLocks noGrp="1" noChangeAspect="1"/>
          </p:cNvPicPr>
          <p:nvPr>
            <p:ph sz="half" idx="2"/>
          </p:nvPr>
        </p:nvPicPr>
        <p:blipFill>
          <a:blip r:embed="rId3" cstate="screen">
            <a:extLst>
              <a:ext uri="{28A0092B-C50C-407E-A947-70E740481C1C}">
                <a14:useLocalDpi xmlns:a14="http://schemas.microsoft.com/office/drawing/2010/main"/>
              </a:ext>
            </a:extLst>
          </a:blip>
          <a:srcRect/>
          <a:stretch>
            <a:fillRect/>
          </a:stretch>
        </p:blipFill>
        <p:spPr/>
      </p:pic>
      <p:pic>
        <p:nvPicPr>
          <p:cNvPr id="7" name="Content Placeholder 6" descr="JARAWA30_medium.jpg">
            <a:hlinkClick r:id="rId4"/>
          </p:cNvPr>
          <p:cNvPicPr>
            <a:picLocks noGrp="1" noChangeAspect="1"/>
          </p:cNvPicPr>
          <p:nvPr>
            <p:ph sz="half" idx="1"/>
          </p:nvPr>
        </p:nvPicPr>
        <p:blipFill>
          <a:blip r:embed="rId5"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3661800644"/>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t>Dwelling</a:t>
            </a:r>
            <a:endParaRPr lang="en-GB" dirty="0"/>
          </a:p>
        </p:txBody>
      </p:sp>
      <p:sp>
        <p:nvSpPr>
          <p:cNvPr id="3" name="Content Placeholder 2"/>
          <p:cNvSpPr>
            <a:spLocks noGrp="1"/>
          </p:cNvSpPr>
          <p:nvPr>
            <p:ph sz="half" idx="1"/>
          </p:nvPr>
        </p:nvSpPr>
        <p:spPr/>
        <p:txBody>
          <a:bodyPr>
            <a:normAutofit fontScale="92500" lnSpcReduction="10000"/>
          </a:bodyPr>
          <a:lstStyle/>
          <a:p>
            <a:r>
              <a:rPr lang="en-GB" dirty="0" smtClean="0"/>
              <a:t>In a clearing</a:t>
            </a:r>
          </a:p>
          <a:p>
            <a:r>
              <a:rPr lang="en-GB" dirty="0" smtClean="0"/>
              <a:t>One communal hut</a:t>
            </a:r>
          </a:p>
          <a:p>
            <a:r>
              <a:rPr lang="en-GB" dirty="0" smtClean="0"/>
              <a:t>One family, one hut</a:t>
            </a:r>
          </a:p>
          <a:p>
            <a:r>
              <a:rPr lang="en-GB" dirty="0" smtClean="0"/>
              <a:t>Huts circular position facing inwards</a:t>
            </a:r>
          </a:p>
          <a:p>
            <a:pPr lvl="1"/>
            <a:r>
              <a:rPr lang="en-GB" dirty="0" smtClean="0"/>
              <a:t>4 posts and palm leaf matting roof</a:t>
            </a:r>
          </a:p>
          <a:p>
            <a:pPr lvl="1"/>
            <a:r>
              <a:rPr lang="en-GB" dirty="0" smtClean="0"/>
              <a:t>A fire in each corner to discourage predators</a:t>
            </a:r>
          </a:p>
          <a:p>
            <a:pPr lvl="1"/>
            <a:r>
              <a:rPr lang="en-GB" dirty="0" smtClean="0"/>
              <a:t>Huts communally built. Each section ‘owned’ by the maker</a:t>
            </a:r>
            <a:endParaRPr lang="en-GB" dirty="0"/>
          </a:p>
        </p:txBody>
      </p:sp>
      <p:sp>
        <p:nvSpPr>
          <p:cNvPr id="4" name="Content Placeholder 3"/>
          <p:cNvSpPr>
            <a:spLocks noGrp="1"/>
          </p:cNvSpPr>
          <p:nvPr>
            <p:ph sz="half" idx="2"/>
          </p:nvPr>
        </p:nvSpPr>
        <p:spPr/>
        <p:txBody>
          <a:bodyPr>
            <a:normAutofit fontScale="92500" lnSpcReduction="10000"/>
          </a:bodyPr>
          <a:lstStyle/>
          <a:p>
            <a:endParaRPr lang="en-GB"/>
          </a:p>
        </p:txBody>
      </p:sp>
      <p:pic>
        <p:nvPicPr>
          <p:cNvPr id="6146" name="Picture 2"/>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4228014" y="4039962"/>
            <a:ext cx="3747134" cy="267652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147" name="Picture 3"/>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3920355" y="362290"/>
            <a:ext cx="3348130" cy="247582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148" name="Picture 4"/>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5823856" y="1801195"/>
            <a:ext cx="3350630" cy="243334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198674080"/>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t>Subsistence </a:t>
            </a:r>
            <a:endParaRPr lang="en-GB" dirty="0"/>
          </a:p>
        </p:txBody>
      </p:sp>
      <p:sp>
        <p:nvSpPr>
          <p:cNvPr id="3" name="Content Placeholder 2"/>
          <p:cNvSpPr>
            <a:spLocks noGrp="1"/>
          </p:cNvSpPr>
          <p:nvPr>
            <p:ph sz="half" idx="1"/>
          </p:nvPr>
        </p:nvSpPr>
        <p:spPr/>
        <p:txBody>
          <a:bodyPr/>
          <a:lstStyle/>
          <a:p>
            <a:r>
              <a:rPr lang="en-GB" dirty="0" smtClean="0"/>
              <a:t>Gender orientated hunting and gathering</a:t>
            </a:r>
          </a:p>
          <a:p>
            <a:r>
              <a:rPr lang="en-GB" dirty="0" smtClean="0"/>
              <a:t>Introduction of dogs brought dogs into hunting practice</a:t>
            </a:r>
          </a:p>
          <a:p>
            <a:r>
              <a:rPr lang="en-GB" dirty="0" smtClean="0"/>
              <a:t>Use bow and arrows</a:t>
            </a:r>
          </a:p>
          <a:p>
            <a:r>
              <a:rPr lang="en-GB" dirty="0" smtClean="0"/>
              <a:t>Varied diet – rich in marine protein</a:t>
            </a:r>
            <a:endParaRPr lang="en-GB" dirty="0"/>
          </a:p>
        </p:txBody>
      </p:sp>
      <p:pic>
        <p:nvPicPr>
          <p:cNvPr id="10242" name="Picture 2"/>
          <p:cNvPicPr>
            <a:picLocks noChangeAspect="1" noChangeArrowheads="1"/>
          </p:cNvPicPr>
          <p:nvPr/>
        </p:nvPicPr>
        <p:blipFill>
          <a:blip r:embed="rId2" cstate="email">
            <a:extLst>
              <a:ext uri="{28A0092B-C50C-407E-A947-70E740481C1C}">
                <a14:useLocalDpi xmlns:a14="http://schemas.microsoft.com/office/drawing/2010/main"/>
              </a:ext>
            </a:extLst>
          </a:blip>
          <a:srcRect/>
          <a:stretch>
            <a:fillRect/>
          </a:stretch>
        </p:blipFill>
        <p:spPr bwMode="auto">
          <a:xfrm>
            <a:off x="4292294" y="141515"/>
            <a:ext cx="4655761" cy="349182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43" name="Picture 3"/>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4008707" y="4077156"/>
            <a:ext cx="4939348" cy="249282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20282468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Moral and economic organisation</a:t>
            </a:r>
            <a:endParaRPr lang="en-GB" dirty="0"/>
          </a:p>
        </p:txBody>
      </p:sp>
      <p:sp>
        <p:nvSpPr>
          <p:cNvPr id="3" name="Content Placeholder 2"/>
          <p:cNvSpPr>
            <a:spLocks noGrp="1"/>
          </p:cNvSpPr>
          <p:nvPr>
            <p:ph sz="half" idx="1"/>
          </p:nvPr>
        </p:nvSpPr>
        <p:spPr/>
        <p:txBody>
          <a:bodyPr>
            <a:normAutofit fontScale="85000" lnSpcReduction="10000"/>
          </a:bodyPr>
          <a:lstStyle/>
          <a:p>
            <a:r>
              <a:rPr lang="en-GB" dirty="0" smtClean="0"/>
              <a:t>Laziness is frowned upon</a:t>
            </a:r>
          </a:p>
          <a:p>
            <a:r>
              <a:rPr lang="en-GB" dirty="0" smtClean="0"/>
              <a:t>Sharing is expected and valued</a:t>
            </a:r>
          </a:p>
          <a:p>
            <a:pPr lvl="1"/>
            <a:r>
              <a:rPr lang="en-GB" dirty="0" smtClean="0"/>
              <a:t>All kills are shared</a:t>
            </a:r>
          </a:p>
          <a:p>
            <a:pPr lvl="1"/>
            <a:r>
              <a:rPr lang="en-GB" dirty="0" smtClean="0"/>
              <a:t>Presents are demanded reciprocally (demand sharing – Petersen)</a:t>
            </a:r>
          </a:p>
          <a:p>
            <a:pPr lvl="1"/>
            <a:r>
              <a:rPr lang="en-GB" dirty="0" smtClean="0"/>
              <a:t>Creating a circulation of items</a:t>
            </a:r>
          </a:p>
          <a:p>
            <a:r>
              <a:rPr lang="en-GB" dirty="0" smtClean="0"/>
              <a:t>Economically ‘approaching communism’ (Radcliffe Brown p 41</a:t>
            </a:r>
          </a:p>
          <a:p>
            <a:r>
              <a:rPr lang="en-GB" dirty="0" smtClean="0"/>
              <a:t>Land is commonly owned but certain items are also.</a:t>
            </a:r>
            <a:endParaRPr lang="en-GB" dirty="0"/>
          </a:p>
        </p:txBody>
      </p:sp>
      <p:sp>
        <p:nvSpPr>
          <p:cNvPr id="4" name="Content Placeholder 3"/>
          <p:cNvSpPr>
            <a:spLocks noGrp="1"/>
          </p:cNvSpPr>
          <p:nvPr>
            <p:ph sz="half" idx="2"/>
          </p:nvPr>
        </p:nvSpPr>
        <p:spPr/>
        <p:txBody>
          <a:bodyPr>
            <a:normAutofit fontScale="85000" lnSpcReduction="10000"/>
          </a:bodyPr>
          <a:lstStyle/>
          <a:p>
            <a:endParaRPr lang="en-GB"/>
          </a:p>
        </p:txBody>
      </p:sp>
      <p:pic>
        <p:nvPicPr>
          <p:cNvPr id="7170" name="Picture 2"/>
          <p:cNvPicPr>
            <a:picLocks noChangeAspect="1" noChangeArrowheads="1"/>
          </p:cNvPicPr>
          <p:nvPr/>
        </p:nvPicPr>
        <p:blipFill>
          <a:blip r:embed="rId2" cstate="email">
            <a:extLst>
              <a:ext uri="{28A0092B-C50C-407E-A947-70E740481C1C}">
                <a14:useLocalDpi xmlns:a14="http://schemas.microsoft.com/office/drawing/2010/main"/>
              </a:ext>
            </a:extLst>
          </a:blip>
          <a:srcRect/>
          <a:stretch>
            <a:fillRect/>
          </a:stretch>
        </p:blipFill>
        <p:spPr bwMode="auto">
          <a:xfrm>
            <a:off x="4602578" y="1600200"/>
            <a:ext cx="4417371" cy="43216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69960640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Ambergris</a:t>
            </a:r>
            <a:endParaRPr lang="en-US" dirty="0"/>
          </a:p>
        </p:txBody>
      </p:sp>
      <p:pic>
        <p:nvPicPr>
          <p:cNvPr id="4" name="Content Placeholder 3" descr="ambergris.jpg"/>
          <p:cNvPicPr>
            <a:picLocks noGrp="1" noChangeAspect="1"/>
          </p:cNvPicPr>
          <p:nvPr>
            <p:ph idx="1"/>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29454516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Political organisation</a:t>
            </a:r>
            <a:endParaRPr lang="en-GB" dirty="0"/>
          </a:p>
        </p:txBody>
      </p:sp>
      <p:sp>
        <p:nvSpPr>
          <p:cNvPr id="3" name="Content Placeholder 2"/>
          <p:cNvSpPr>
            <a:spLocks noGrp="1"/>
          </p:cNvSpPr>
          <p:nvPr>
            <p:ph sz="half" idx="1"/>
          </p:nvPr>
        </p:nvSpPr>
        <p:spPr/>
        <p:txBody>
          <a:bodyPr>
            <a:normAutofit fontScale="92500" lnSpcReduction="10000"/>
          </a:bodyPr>
          <a:lstStyle/>
          <a:p>
            <a:r>
              <a:rPr lang="en-GB" dirty="0" smtClean="0"/>
              <a:t>Elders rule/decide </a:t>
            </a:r>
          </a:p>
          <a:p>
            <a:r>
              <a:rPr lang="en-GB" dirty="0" smtClean="0"/>
              <a:t>Characteristics that produce ‘leaders’</a:t>
            </a:r>
          </a:p>
          <a:p>
            <a:pPr lvl="1"/>
            <a:r>
              <a:rPr lang="en-GB" dirty="0" smtClean="0"/>
              <a:t>Hunting skills</a:t>
            </a:r>
          </a:p>
          <a:p>
            <a:pPr lvl="1"/>
            <a:r>
              <a:rPr lang="en-GB" dirty="0" smtClean="0"/>
              <a:t>Kindness</a:t>
            </a:r>
          </a:p>
          <a:p>
            <a:pPr lvl="1"/>
            <a:r>
              <a:rPr lang="en-GB" dirty="0" smtClean="0"/>
              <a:t>Free from bad temper</a:t>
            </a:r>
          </a:p>
          <a:p>
            <a:r>
              <a:rPr lang="en-GB" dirty="0" smtClean="0"/>
              <a:t>No-one has the power to punish or enforce</a:t>
            </a:r>
          </a:p>
          <a:p>
            <a:r>
              <a:rPr lang="en-GB" dirty="0" smtClean="0"/>
              <a:t>Ridicule is used to persuade</a:t>
            </a:r>
          </a:p>
          <a:p>
            <a:r>
              <a:rPr lang="en-GB" dirty="0" smtClean="0"/>
              <a:t>Killing is rare</a:t>
            </a:r>
            <a:endParaRPr lang="en-GB" dirty="0"/>
          </a:p>
        </p:txBody>
      </p:sp>
      <p:pic>
        <p:nvPicPr>
          <p:cNvPr id="11266" name="Picture 2"/>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4909457" y="1417638"/>
            <a:ext cx="3556227" cy="494730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14047696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Belief system</a:t>
            </a:r>
            <a:endParaRPr lang="en-US" dirty="0"/>
          </a:p>
        </p:txBody>
      </p:sp>
      <p:sp>
        <p:nvSpPr>
          <p:cNvPr id="3" name="Content Placeholder 2"/>
          <p:cNvSpPr>
            <a:spLocks noGrp="1"/>
          </p:cNvSpPr>
          <p:nvPr>
            <p:ph sz="half" idx="1"/>
          </p:nvPr>
        </p:nvSpPr>
        <p:spPr>
          <a:xfrm>
            <a:off x="457200" y="1600200"/>
            <a:ext cx="4038600" cy="4900274"/>
          </a:xfrm>
        </p:spPr>
        <p:txBody>
          <a:bodyPr>
            <a:normAutofit fontScale="92500"/>
          </a:bodyPr>
          <a:lstStyle/>
          <a:p>
            <a:r>
              <a:rPr lang="en-GB" dirty="0"/>
              <a:t>Animistic</a:t>
            </a:r>
          </a:p>
          <a:p>
            <a:r>
              <a:rPr lang="en-GB" dirty="0"/>
              <a:t>Complicated mythology</a:t>
            </a:r>
          </a:p>
          <a:p>
            <a:pPr lvl="1"/>
            <a:r>
              <a:rPr lang="en-GB" dirty="0"/>
              <a:t>Stories repeated each night</a:t>
            </a:r>
          </a:p>
          <a:p>
            <a:r>
              <a:rPr lang="en-GB" dirty="0"/>
              <a:t>The ‘one who speaks from dreams’ people with supernatural powers to produce and cure </a:t>
            </a:r>
            <a:r>
              <a:rPr lang="en-GB" dirty="0" smtClean="0"/>
              <a:t>sickness</a:t>
            </a:r>
          </a:p>
          <a:p>
            <a:r>
              <a:rPr lang="en-GB" dirty="0" smtClean="0"/>
              <a:t>Weather is spirit enlisted</a:t>
            </a:r>
          </a:p>
          <a:p>
            <a:r>
              <a:rPr lang="en-GB" dirty="0" smtClean="0"/>
              <a:t>Death comes from spirit world</a:t>
            </a:r>
            <a:endParaRPr lang="en-GB" dirty="0"/>
          </a:p>
          <a:p>
            <a:endParaRPr lang="en-US" dirty="0"/>
          </a:p>
        </p:txBody>
      </p:sp>
      <p:sp>
        <p:nvSpPr>
          <p:cNvPr id="4" name="Content Placeholder 3"/>
          <p:cNvSpPr>
            <a:spLocks noGrp="1"/>
          </p:cNvSpPr>
          <p:nvPr>
            <p:ph sz="half" idx="2"/>
          </p:nvPr>
        </p:nvSpPr>
        <p:spPr>
          <a:xfrm>
            <a:off x="4648200" y="1600200"/>
            <a:ext cx="4038600" cy="4800267"/>
          </a:xfrm>
        </p:spPr>
        <p:txBody>
          <a:bodyPr>
            <a:normAutofit fontScale="92500"/>
          </a:bodyPr>
          <a:lstStyle/>
          <a:p>
            <a:endParaRPr lang="en-US" dirty="0"/>
          </a:p>
        </p:txBody>
      </p:sp>
      <p:pic>
        <p:nvPicPr>
          <p:cNvPr id="5" name="Content Placeholder 3" descr="DSC02465-2.jpg"/>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4720128" y="1690206"/>
            <a:ext cx="3966671" cy="4525963"/>
          </a:xfrm>
          <a:prstGeom prst="rect">
            <a:avLst/>
          </a:prstGeom>
        </p:spPr>
      </p:pic>
    </p:spTree>
    <p:extLst>
      <p:ext uri="{BB962C8B-B14F-4D97-AF65-F5344CB8AC3E}">
        <p14:creationId xmlns:p14="http://schemas.microsoft.com/office/powerpoint/2010/main" val="318445566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t>Death </a:t>
            </a:r>
            <a:endParaRPr lang="en-GB" dirty="0"/>
          </a:p>
        </p:txBody>
      </p:sp>
      <p:sp>
        <p:nvSpPr>
          <p:cNvPr id="3" name="Content Placeholder 2"/>
          <p:cNvSpPr>
            <a:spLocks noGrp="1"/>
          </p:cNvSpPr>
          <p:nvPr>
            <p:ph sz="half" idx="1"/>
          </p:nvPr>
        </p:nvSpPr>
        <p:spPr>
          <a:xfrm>
            <a:off x="457200" y="1600200"/>
            <a:ext cx="4038600" cy="4910275"/>
          </a:xfrm>
        </p:spPr>
        <p:txBody>
          <a:bodyPr>
            <a:normAutofit fontScale="92500" lnSpcReduction="10000"/>
          </a:bodyPr>
          <a:lstStyle/>
          <a:p>
            <a:r>
              <a:rPr lang="en-GB" dirty="0" smtClean="0"/>
              <a:t>Death</a:t>
            </a:r>
          </a:p>
          <a:p>
            <a:pPr lvl="1"/>
            <a:r>
              <a:rPr lang="en-GB" dirty="0" smtClean="0"/>
              <a:t>Burial processes only done by males</a:t>
            </a:r>
          </a:p>
          <a:p>
            <a:pPr lvl="1"/>
            <a:r>
              <a:rPr lang="en-GB" dirty="0" smtClean="0"/>
              <a:t>Can be buried or placed in a tree</a:t>
            </a:r>
          </a:p>
          <a:p>
            <a:pPr lvl="1"/>
            <a:r>
              <a:rPr lang="en-GB" dirty="0" smtClean="0"/>
              <a:t>Knees up and wrapped</a:t>
            </a:r>
            <a:endParaRPr lang="en-GB" dirty="0"/>
          </a:p>
          <a:p>
            <a:pPr lvl="1"/>
            <a:r>
              <a:rPr lang="en-GB" dirty="0" smtClean="0"/>
              <a:t>Mourning is over when bones are retrieved.</a:t>
            </a:r>
          </a:p>
          <a:p>
            <a:pPr lvl="1"/>
            <a:r>
              <a:rPr lang="en-GB" dirty="0" smtClean="0"/>
              <a:t>Relatives carry the bones of their dead – see skull in pic</a:t>
            </a:r>
          </a:p>
          <a:p>
            <a:pPr lvl="1"/>
            <a:r>
              <a:rPr lang="en-GB" dirty="0" smtClean="0"/>
              <a:t>Bone are exchanged/passed around</a:t>
            </a:r>
            <a:endParaRPr lang="en-GB" dirty="0"/>
          </a:p>
        </p:txBody>
      </p:sp>
      <p:pic>
        <p:nvPicPr>
          <p:cNvPr id="5" name="Picture 2"/>
          <p:cNvPicPr>
            <a:picLocks noChangeAspect="1" noChangeArrowheads="1"/>
          </p:cNvPicPr>
          <p:nvPr/>
        </p:nvPicPr>
        <p:blipFill>
          <a:blip r:embed="rId2" cstate="email">
            <a:extLst>
              <a:ext uri="{28A0092B-C50C-407E-A947-70E740481C1C}">
                <a14:useLocalDpi xmlns:a14="http://schemas.microsoft.com/office/drawing/2010/main"/>
              </a:ext>
            </a:extLst>
          </a:blip>
          <a:srcRect/>
          <a:stretch>
            <a:fillRect/>
          </a:stretch>
        </p:blipFill>
        <p:spPr bwMode="auto">
          <a:xfrm>
            <a:off x="4572000" y="1600200"/>
            <a:ext cx="4286250" cy="3073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55762310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US" dirty="0" smtClean="0"/>
              <a:t>Kinship/names </a:t>
            </a:r>
            <a:endParaRPr lang="en-US" dirty="0"/>
          </a:p>
        </p:txBody>
      </p:sp>
      <p:sp>
        <p:nvSpPr>
          <p:cNvPr id="3" name="Content Placeholder 2"/>
          <p:cNvSpPr>
            <a:spLocks noGrp="1"/>
          </p:cNvSpPr>
          <p:nvPr>
            <p:ph sz="half" idx="1"/>
          </p:nvPr>
        </p:nvSpPr>
        <p:spPr>
          <a:xfrm>
            <a:off x="457200" y="1600200"/>
            <a:ext cx="4038600" cy="4840270"/>
          </a:xfrm>
        </p:spPr>
        <p:txBody>
          <a:bodyPr>
            <a:normAutofit fontScale="85000" lnSpcReduction="10000"/>
          </a:bodyPr>
          <a:lstStyle/>
          <a:p>
            <a:r>
              <a:rPr lang="en-US" dirty="0" smtClean="0"/>
              <a:t>Names alter as social identity does</a:t>
            </a:r>
          </a:p>
          <a:p>
            <a:pPr lvl="1"/>
            <a:r>
              <a:rPr lang="en-US" dirty="0" smtClean="0"/>
              <a:t>Menses – flower name</a:t>
            </a:r>
          </a:p>
          <a:p>
            <a:pPr lvl="1"/>
            <a:r>
              <a:rPr lang="en-US" dirty="0" smtClean="0"/>
              <a:t>Parent status – baby’s name</a:t>
            </a:r>
          </a:p>
          <a:p>
            <a:pPr lvl="1"/>
            <a:r>
              <a:rPr lang="en-US" dirty="0" smtClean="0"/>
              <a:t>At death – named as burial place</a:t>
            </a:r>
          </a:p>
          <a:p>
            <a:r>
              <a:rPr lang="en-US" dirty="0"/>
              <a:t>Babies are named during pregnancy and simultaneously the parents change their names in recognition of their changing social status</a:t>
            </a:r>
          </a:p>
          <a:p>
            <a:r>
              <a:rPr lang="en-US" dirty="0" smtClean="0"/>
              <a:t>Marriage is expected but infidelity is tolerated</a:t>
            </a:r>
          </a:p>
        </p:txBody>
      </p:sp>
      <p:pic>
        <p:nvPicPr>
          <p:cNvPr id="7" name="Picture 2"/>
          <p:cNvPicPr>
            <a:picLocks noChangeAspect="1" noChangeArrowheads="1"/>
          </p:cNvPicPr>
          <p:nvPr/>
        </p:nvPicPr>
        <p:blipFill>
          <a:blip r:embed="rId2" cstate="email">
            <a:extLst>
              <a:ext uri="{28A0092B-C50C-407E-A947-70E740481C1C}">
                <a14:useLocalDpi xmlns:a14="http://schemas.microsoft.com/office/drawing/2010/main"/>
              </a:ext>
            </a:extLst>
          </a:blip>
          <a:srcRect/>
          <a:stretch>
            <a:fillRect/>
          </a:stretch>
        </p:blipFill>
        <p:spPr bwMode="auto">
          <a:xfrm>
            <a:off x="5216978" y="0"/>
            <a:ext cx="3676650"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84182803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Greeting, crying </a:t>
            </a:r>
            <a:r>
              <a:rPr lang="en-GB" smtClean="0"/>
              <a:t>and caressing</a:t>
            </a:r>
            <a:endParaRPr lang="en-GB"/>
          </a:p>
        </p:txBody>
      </p:sp>
      <p:sp>
        <p:nvSpPr>
          <p:cNvPr id="7" name="Content Placeholder 6"/>
          <p:cNvSpPr>
            <a:spLocks noGrp="1"/>
          </p:cNvSpPr>
          <p:nvPr>
            <p:ph sz="half" idx="1"/>
          </p:nvPr>
        </p:nvSpPr>
        <p:spPr/>
        <p:txBody>
          <a:bodyPr/>
          <a:lstStyle/>
          <a:p>
            <a:r>
              <a:rPr lang="en-US" dirty="0" smtClean="0"/>
              <a:t>No greeting</a:t>
            </a:r>
          </a:p>
          <a:p>
            <a:r>
              <a:rPr lang="en-US" dirty="0" smtClean="0"/>
              <a:t>Meetings achieved by simply staring at each other until younger speaks</a:t>
            </a:r>
          </a:p>
          <a:p>
            <a:r>
              <a:rPr lang="en-US" dirty="0" smtClean="0"/>
              <a:t>Sit on each others laps, cuddling and crying for extended times</a:t>
            </a:r>
            <a:endParaRPr lang="en-US" dirty="0"/>
          </a:p>
        </p:txBody>
      </p:sp>
      <p:pic>
        <p:nvPicPr>
          <p:cNvPr id="13" name="Picture 2"/>
          <p:cNvPicPr>
            <a:picLocks noChangeAspect="1" noChangeArrowheads="1"/>
          </p:cNvPicPr>
          <p:nvPr/>
        </p:nvPicPr>
        <p:blipFill>
          <a:blip r:embed="rId2" cstate="email">
            <a:extLst>
              <a:ext uri="{28A0092B-C50C-407E-A947-70E740481C1C}">
                <a14:useLocalDpi xmlns:a14="http://schemas.microsoft.com/office/drawing/2010/main"/>
              </a:ext>
            </a:extLst>
          </a:blip>
          <a:srcRect/>
          <a:stretch>
            <a:fillRect/>
          </a:stretch>
        </p:blipFill>
        <p:spPr bwMode="auto">
          <a:xfrm>
            <a:off x="4880133" y="1331101"/>
            <a:ext cx="3486658" cy="52259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7606011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Genetic experimentation </a:t>
            </a:r>
            <a:endParaRPr lang="en-GB" dirty="0"/>
          </a:p>
        </p:txBody>
      </p:sp>
      <p:pic>
        <p:nvPicPr>
          <p:cNvPr id="2051" name="Picture 3"/>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998504" y="1802466"/>
            <a:ext cx="6882492" cy="446929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Rectangle 2"/>
          <p:cNvSpPr/>
          <p:nvPr/>
        </p:nvSpPr>
        <p:spPr>
          <a:xfrm>
            <a:off x="2174832" y="6293059"/>
            <a:ext cx="4034315" cy="369332"/>
          </a:xfrm>
          <a:prstGeom prst="rect">
            <a:avLst/>
          </a:prstGeom>
        </p:spPr>
        <p:txBody>
          <a:bodyPr wrap="none">
            <a:spAutoFit/>
          </a:bodyPr>
          <a:lstStyle/>
          <a:p>
            <a:pPr defTabSz="914400"/>
            <a:r>
              <a:rPr lang="en-US" dirty="0">
                <a:solidFill>
                  <a:prstClr val="white"/>
                </a:solidFill>
              </a:rPr>
              <a:t>http://</a:t>
            </a:r>
            <a:r>
              <a:rPr lang="en-US" dirty="0" err="1">
                <a:solidFill>
                  <a:prstClr val="white"/>
                </a:solidFill>
              </a:rPr>
              <a:t>www.ansi.gov.in</a:t>
            </a:r>
            <a:r>
              <a:rPr lang="en-US" dirty="0">
                <a:solidFill>
                  <a:prstClr val="white"/>
                </a:solidFill>
              </a:rPr>
              <a:t>/</a:t>
            </a:r>
            <a:r>
              <a:rPr lang="en-US" dirty="0" err="1">
                <a:solidFill>
                  <a:prstClr val="white"/>
                </a:solidFill>
              </a:rPr>
              <a:t>dna_studies.htm</a:t>
            </a:r>
            <a:endParaRPr lang="en-US" dirty="0">
              <a:solidFill>
                <a:prstClr val="white"/>
              </a:solidFill>
            </a:endParaRPr>
          </a:p>
        </p:txBody>
      </p:sp>
    </p:spTree>
    <p:extLst>
      <p:ext uri="{BB962C8B-B14F-4D97-AF65-F5344CB8AC3E}">
        <p14:creationId xmlns:p14="http://schemas.microsoft.com/office/powerpoint/2010/main" val="368975288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Tourism – human safari</a:t>
            </a:r>
            <a:endParaRPr lang="en-US" dirty="0"/>
          </a:p>
        </p:txBody>
      </p:sp>
      <p:pic>
        <p:nvPicPr>
          <p:cNvPr id="4" name="Content Placeholder 3" descr="18170652.jpg"/>
          <p:cNvPicPr>
            <a:picLocks noGrp="1" noChangeAspect="1"/>
          </p:cNvPicPr>
          <p:nvPr>
            <p:ph idx="1"/>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836905202"/>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jarawa_reserve.jpg">
            <a:hlinkClick r:id="rId2"/>
          </p:cNvPr>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1050029" y="809097"/>
            <a:ext cx="7201807" cy="5401355"/>
          </a:xfrm>
          <a:prstGeom prst="rect">
            <a:avLst/>
          </a:prstGeom>
        </p:spPr>
      </p:pic>
      <p:sp>
        <p:nvSpPr>
          <p:cNvPr id="4" name="Rectangle 3"/>
          <p:cNvSpPr/>
          <p:nvPr/>
        </p:nvSpPr>
        <p:spPr>
          <a:xfrm>
            <a:off x="2503559" y="3244334"/>
            <a:ext cx="4136882" cy="369332"/>
          </a:xfrm>
          <a:prstGeom prst="rect">
            <a:avLst/>
          </a:prstGeom>
        </p:spPr>
        <p:txBody>
          <a:bodyPr wrap="none">
            <a:spAutoFit/>
          </a:bodyPr>
          <a:lstStyle/>
          <a:p>
            <a:pPr defTabSz="914400"/>
            <a:r>
              <a:rPr lang="en-US" dirty="0">
                <a:solidFill>
                  <a:prstClr val="white"/>
                </a:solidFill>
              </a:rPr>
              <a:t>http://</a:t>
            </a:r>
            <a:r>
              <a:rPr lang="en-US" dirty="0" err="1">
                <a:solidFill>
                  <a:prstClr val="white"/>
                </a:solidFill>
              </a:rPr>
              <a:t>www.vice.com</a:t>
            </a:r>
            <a:r>
              <a:rPr lang="en-US" dirty="0">
                <a:solidFill>
                  <a:prstClr val="white"/>
                </a:solidFill>
              </a:rPr>
              <a:t>/video/human-safari</a:t>
            </a:r>
          </a:p>
        </p:txBody>
      </p:sp>
    </p:spTree>
    <p:extLst>
      <p:ext uri="{BB962C8B-B14F-4D97-AF65-F5344CB8AC3E}">
        <p14:creationId xmlns:p14="http://schemas.microsoft.com/office/powerpoint/2010/main" val="2907509117"/>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Today</a:t>
            </a:r>
            <a:endParaRPr lang="en-US" dirty="0"/>
          </a:p>
        </p:txBody>
      </p:sp>
      <p:pic>
        <p:nvPicPr>
          <p:cNvPr id="4" name="Content Placeholder 3" descr="oroti-ham_screen.jpg"/>
          <p:cNvPicPr>
            <a:picLocks noGrp="1" noChangeAspect="1"/>
          </p:cNvPicPr>
          <p:nvPr>
            <p:ph idx="1"/>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385378421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descr="ind-jar-ac-02-crop_article_column.jpg"/>
          <p:cNvPicPr>
            <a:picLocks noGrp="1" noChangeAspect="1"/>
          </p:cNvPicPr>
          <p:nvPr>
            <p:ph idx="1"/>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1457813235"/>
      </p:ext>
    </p:extLst>
  </p:cSld>
  <p:clrMapOvr>
    <a:masterClrMapping/>
  </p:clrMapOvr>
  <p:timing>
    <p:tnLst>
      <p:par>
        <p:cTn id="1" dur="indefinite" restart="never" nodeType="tmRoot"/>
      </p:par>
    </p:tnLst>
  </p:timing>
</p:sld>
</file>

<file path=ppt/theme/theme1.xml><?xml version="1.0" encoding="utf-8"?>
<a:theme xmlns:a="http://schemas.openxmlformats.org/drawingml/2006/main" name="Black">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 Black ">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Black .thmx</Template>
  <TotalTime>3362</TotalTime>
  <Words>1313</Words>
  <Application>Microsoft Office PowerPoint</Application>
  <PresentationFormat>On-screen Show (4:3)</PresentationFormat>
  <Paragraphs>226</Paragraphs>
  <Slides>46</Slides>
  <Notes>2</Notes>
  <HiddenSlides>0</HiddenSlides>
  <MMClips>0</MMClips>
  <ScaleCrop>false</ScaleCrop>
  <HeadingPairs>
    <vt:vector size="4" baseType="variant">
      <vt:variant>
        <vt:lpstr>Theme</vt:lpstr>
      </vt:variant>
      <vt:variant>
        <vt:i4>2</vt:i4>
      </vt:variant>
      <vt:variant>
        <vt:lpstr>Slide Titles</vt:lpstr>
      </vt:variant>
      <vt:variant>
        <vt:i4>46</vt:i4>
      </vt:variant>
    </vt:vector>
  </HeadingPairs>
  <TitlesOfParts>
    <vt:vector size="48" baseType="lpstr">
      <vt:lpstr>Black</vt:lpstr>
      <vt:lpstr> Black </vt:lpstr>
      <vt:lpstr> Gatherers,  foragers,  collectors, procurers…. hunters?</vt:lpstr>
      <vt:lpstr>PowerPoint Presentation</vt:lpstr>
      <vt:lpstr>Location – straddling Nambia-Botswana border </vt:lpstr>
      <vt:lpstr>Naming </vt:lpstr>
      <vt:lpstr>Ju/Hoansi </vt:lpstr>
      <vt:lpstr>‘Those who work for a living, that’s their problem’ Ju/hoansi song (Lee 2003: 37) </vt:lpstr>
      <vt:lpstr>The Dobe area, semi- arid</vt:lpstr>
      <vt:lpstr>Seasons and mobility</vt:lpstr>
      <vt:lpstr>Settlement types</vt:lpstr>
      <vt:lpstr>Settlement structure schema</vt:lpstr>
      <vt:lpstr>Kinship and marriage</vt:lpstr>
      <vt:lpstr>Politics - egalitarianism</vt:lpstr>
      <vt:lpstr>Economics – property and ownership</vt:lpstr>
      <vt:lpstr>Tools </vt:lpstr>
      <vt:lpstr>Belief system - n/um rising central healing ritual party</vt:lpstr>
      <vt:lpstr>San rock art – raising kia and n/um</vt:lpstr>
      <vt:lpstr>San pictures – nose bleeds</vt:lpstr>
      <vt:lpstr>Hunting and gathering - gendered </vt:lpstr>
      <vt:lpstr>Fauna </vt:lpstr>
      <vt:lpstr>Flora </vt:lpstr>
      <vt:lpstr>Being animals, persistence hunting and abundance</vt:lpstr>
      <vt:lpstr>Insulting the meat</vt:lpstr>
      <vt:lpstr>Refs</vt:lpstr>
      <vt:lpstr>The Onge  and the Jarawa </vt:lpstr>
      <vt:lpstr>Location of Andaman Islands</vt:lpstr>
      <vt:lpstr> Radcliffe Brown, A. R. 1922 The Andaman Islands</vt:lpstr>
      <vt:lpstr>Documents on/history of Islands</vt:lpstr>
      <vt:lpstr>Establishing an identity</vt:lpstr>
      <vt:lpstr>Indigenous population comparison</vt:lpstr>
      <vt:lpstr>So, who are the Onge?</vt:lpstr>
      <vt:lpstr>Overview</vt:lpstr>
      <vt:lpstr>Footage from the ’80s – identity?</vt:lpstr>
      <vt:lpstr>Dwelling</vt:lpstr>
      <vt:lpstr>Subsistence </vt:lpstr>
      <vt:lpstr>Moral and economic organisation</vt:lpstr>
      <vt:lpstr>Ambergris</vt:lpstr>
      <vt:lpstr>Political organisation</vt:lpstr>
      <vt:lpstr>Belief system</vt:lpstr>
      <vt:lpstr>Death </vt:lpstr>
      <vt:lpstr>Kinship/names </vt:lpstr>
      <vt:lpstr>Greeting, crying and caressing</vt:lpstr>
      <vt:lpstr>Genetic experimentation </vt:lpstr>
      <vt:lpstr>Tourism – human safari</vt:lpstr>
      <vt:lpstr>PowerPoint Presentation</vt:lpstr>
      <vt:lpstr>Today</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San</dc:title>
  <dc:creator>Luci Attala</dc:creator>
  <cp:lastModifiedBy>Administrator</cp:lastModifiedBy>
  <cp:revision>263</cp:revision>
  <dcterms:created xsi:type="dcterms:W3CDTF">2012-08-07T18:00:11Z</dcterms:created>
  <dcterms:modified xsi:type="dcterms:W3CDTF">2015-03-04T15:41:07Z</dcterms:modified>
</cp:coreProperties>
</file>