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75" r:id="rId2"/>
    <p:sldId id="268" r:id="rId3"/>
    <p:sldId id="288" r:id="rId4"/>
    <p:sldId id="286" r:id="rId5"/>
    <p:sldId id="287" r:id="rId6"/>
    <p:sldId id="289" r:id="rId7"/>
    <p:sldId id="290" r:id="rId8"/>
    <p:sldId id="292" r:id="rId9"/>
    <p:sldId id="293" r:id="rId10"/>
    <p:sldId id="295" r:id="rId11"/>
    <p:sldId id="296" r:id="rId12"/>
    <p:sldId id="297" r:id="rId13"/>
    <p:sldId id="298" r:id="rId14"/>
    <p:sldId id="300" r:id="rId15"/>
    <p:sldId id="308" r:id="rId16"/>
    <p:sldId id="307" r:id="rId17"/>
    <p:sldId id="309" r:id="rId18"/>
    <p:sldId id="310" r:id="rId19"/>
    <p:sldId id="311" r:id="rId20"/>
    <p:sldId id="312" r:id="rId21"/>
    <p:sldId id="315" r:id="rId22"/>
    <p:sldId id="318" r:id="rId23"/>
    <p:sldId id="317" r:id="rId24"/>
    <p:sldId id="316" r:id="rId25"/>
    <p:sldId id="319" r:id="rId26"/>
    <p:sldId id="320" r:id="rId27"/>
    <p:sldId id="321" r:id="rId28"/>
    <p:sldId id="322" r:id="rId29"/>
    <p:sldId id="32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J7sjjsVq+/r2NFQyY3Tnbg==" hashData="L8kcVD9NH6Z4Twc4bUF+YEcvJCDNpvGeNCljowDJTMyWx8feD9VwrCVL9nEECSNswnEVvbMwzJh82rCjpb8UJ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4A4E"/>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55116" autoAdjust="0"/>
  </p:normalViewPr>
  <p:slideViewPr>
    <p:cSldViewPr snapToGrid="0">
      <p:cViewPr varScale="1">
        <p:scale>
          <a:sx n="63" d="100"/>
          <a:sy n="63" d="100"/>
        </p:scale>
        <p:origin x="2430" y="7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05/03/2019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05/03/2019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i="1" u="none" strike="noStrike" kern="1200" baseline="0" dirty="0" smtClean="0">
                <a:solidFill>
                  <a:schemeClr val="tx1"/>
                </a:solidFill>
                <a:latin typeface="Arial" panose="020B0604020202020204" pitchFamily="34" charset="0"/>
                <a:ea typeface="+mn-ea"/>
                <a:cs typeface="Arial" panose="020B0604020202020204" pitchFamily="34" charset="0"/>
              </a:rPr>
              <a:t>By the end of the lesson learners will be able to:</a:t>
            </a:r>
          </a:p>
          <a:p>
            <a:endParaRPr lang="en-GB" sz="1100" b="0" i="1"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why data protection is important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 </a:t>
            </a:r>
            <a:r>
              <a:rPr lang="en-GB" sz="1100" kern="1200" dirty="0" smtClean="0">
                <a:solidFill>
                  <a:schemeClr val="tx1"/>
                </a:solidFill>
                <a:effectLst/>
                <a:latin typeface="Arial" panose="020B0604020202020204" pitchFamily="34" charset="0"/>
                <a:ea typeface="+mn-ea"/>
                <a:cs typeface="Arial" panose="020B0604020202020204" pitchFamily="34" charset="0"/>
              </a:rPr>
              <a:t>what personal data includes</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 </a:t>
            </a:r>
            <a:r>
              <a:rPr lang="en-GB" sz="1100" kern="1200" dirty="0" smtClean="0">
                <a:solidFill>
                  <a:schemeClr val="tx1"/>
                </a:solidFill>
                <a:effectLst/>
                <a:latin typeface="Arial" panose="020B0604020202020204" pitchFamily="34" charset="0"/>
                <a:ea typeface="+mn-ea"/>
                <a:cs typeface="Arial" panose="020B0604020202020204" pitchFamily="34" charset="0"/>
              </a:rPr>
              <a:t>the Data Protection Principles</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 </a:t>
            </a:r>
            <a:r>
              <a:rPr lang="en-GB" sz="1100" kern="1200" dirty="0" smtClean="0">
                <a:solidFill>
                  <a:schemeClr val="tx1"/>
                </a:solidFill>
                <a:effectLst/>
                <a:latin typeface="Arial" panose="020B0604020202020204" pitchFamily="34" charset="0"/>
                <a:ea typeface="+mn-ea"/>
                <a:cs typeface="Arial" panose="020B0604020202020204" pitchFamily="34" charset="0"/>
              </a:rPr>
              <a:t>the Freedom of Information Act</a:t>
            </a:r>
            <a:r>
              <a:rPr lang="en-GB" sz="1100" b="1"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 </a:t>
            </a:r>
            <a:r>
              <a:rPr lang="en-GB" sz="1100" b="0" kern="1200" dirty="0" smtClean="0">
                <a:solidFill>
                  <a:schemeClr val="tx1"/>
                </a:solidFill>
                <a:effectLst/>
                <a:latin typeface="Arial" panose="020B0604020202020204" pitchFamily="34" charset="0"/>
                <a:ea typeface="+mn-ea"/>
                <a:cs typeface="Arial" panose="020B0604020202020204" pitchFamily="34" charset="0"/>
              </a:rPr>
              <a:t>w</a:t>
            </a:r>
            <a:r>
              <a:rPr lang="en-GB" sz="1100" kern="1200" dirty="0" smtClean="0">
                <a:solidFill>
                  <a:schemeClr val="tx1"/>
                </a:solidFill>
                <a:effectLst/>
                <a:latin typeface="Arial" panose="020B0604020202020204" pitchFamily="34" charset="0"/>
                <a:ea typeface="+mn-ea"/>
                <a:cs typeface="Arial" panose="020B0604020202020204" pitchFamily="34" charset="0"/>
              </a:rPr>
              <a:t>hat security measures can help secure our information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01404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Here are some examples of organisations who might hold personal data about you. The Data Protection Act is there to protect your information and to ensure that any processing is fair and lawful..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Bank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Building Society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Insurance Agencies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Google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DVLA</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dirty="0" smtClean="0">
                <a:latin typeface="Arial" panose="020B0604020202020204" pitchFamily="34" charset="0"/>
                <a:cs typeface="Arial" panose="020B0604020202020204" pitchFamily="34" charset="0"/>
              </a:rPr>
              <a:t>Mortgage</a:t>
            </a:r>
            <a:r>
              <a:rPr lang="en-US" altLang="en-US" sz="1100" baseline="0" dirty="0" smtClean="0">
                <a:latin typeface="Arial" panose="020B0604020202020204" pitchFamily="34" charset="0"/>
                <a:cs typeface="Arial" panose="020B0604020202020204" pitchFamily="34" charset="0"/>
              </a:rPr>
              <a:t> Provider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Doctor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NHS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University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School</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Online Shopping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Employer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en-US" sz="1100" baseline="0" dirty="0" smtClean="0">
                <a:latin typeface="Arial" panose="020B0604020202020204" pitchFamily="34" charset="0"/>
                <a:cs typeface="Arial" panose="020B0604020202020204" pitchFamily="34" charset="0"/>
              </a:rPr>
              <a:t>Police </a:t>
            </a:r>
            <a:endParaRPr lang="en-US"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974072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You may have heard of JPLANE in policing – this applies to processing personal data too.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1215640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b="1" dirty="0" smtClean="0">
                <a:latin typeface="Arial" panose="020B0604020202020204" pitchFamily="34" charset="0"/>
                <a:cs typeface="Arial" panose="020B0604020202020204" pitchFamily="34" charset="0"/>
              </a:rPr>
              <a:t>Q. When do you hear the term ‘data protection’?</a:t>
            </a:r>
          </a:p>
          <a:p>
            <a:pPr eaLnBrk="1" hangingPunct="1">
              <a:buFontTx/>
              <a:buNone/>
            </a:pPr>
            <a:endParaRPr lang="en-GB" altLang="en-US" sz="1100" b="1"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As well as preventing someone obtaining personal data about a third party the data protection goes beyond that  and covers aspects such as data security and data accuracy and  affords certain rights to individuals, which we will look at in more detail. </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So in this slide you can see officers raiding a house. But what if it’s the wrong house? What if the intelligence has been put on the wrong address, and actually they should be conducting the raid next door? What would the consequences be?</a:t>
            </a:r>
          </a:p>
          <a:p>
            <a:pPr eaLnBrk="1" hangingPunct="1"/>
            <a:r>
              <a:rPr lang="en-GB" altLang="en-US" sz="1100" dirty="0" smtClean="0">
                <a:latin typeface="Arial" panose="020B0604020202020204" pitchFamily="34" charset="0"/>
                <a:cs typeface="Arial" panose="020B0604020202020204" pitchFamily="34" charset="0"/>
              </a:rPr>
              <a:t>the occupier would be entitled to compensation</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The person who should have been subject of the raid could become suspicious that the police  know about their illegal activities and could remove all the evidence which would ruin the whole operation which would result in a  waste of time and resources.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Again, the second slide shows someone being arrested. A wrongful arrest due to inaccurate data is likely to result in a compensation </a:t>
            </a:r>
            <a:r>
              <a:rPr lang="en-GB" altLang="en-US" sz="1100" dirty="0" err="1" smtClean="0">
                <a:latin typeface="Arial" panose="020B0604020202020204" pitchFamily="34" charset="0"/>
                <a:cs typeface="Arial" panose="020B0604020202020204" pitchFamily="34" charset="0"/>
              </a:rPr>
              <a:t>payout</a:t>
            </a:r>
            <a:r>
              <a:rPr lang="en-GB" altLang="en-US" sz="1100" dirty="0" smtClean="0">
                <a:latin typeface="Arial" panose="020B0604020202020204" pitchFamily="34" charset="0"/>
                <a:cs typeface="Arial" panose="020B0604020202020204" pitchFamily="34" charset="0"/>
              </a:rPr>
              <a:t> as if an individual suffers any damage or distress as a result of a breach of the data protection act they are entitled to compensation.</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SWP pay out in excess of £20,000 a year compensation for wrongful arrests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483503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dirty="0" smtClean="0">
                <a:latin typeface="Arial" panose="020B0604020202020204" pitchFamily="34" charset="0"/>
                <a:cs typeface="Arial" panose="020B0604020202020204" pitchFamily="34" charset="0"/>
              </a:rPr>
              <a:t>DP regulates how information is used. All </a:t>
            </a:r>
            <a:r>
              <a:rPr lang="en-GB" altLang="en-US" sz="1100" b="1" i="1" u="sng" dirty="0" smtClean="0">
                <a:latin typeface="Arial" panose="020B0604020202020204" pitchFamily="34" charset="0"/>
                <a:cs typeface="Arial" panose="020B0604020202020204" pitchFamily="34" charset="0"/>
              </a:rPr>
              <a:t>your</a:t>
            </a:r>
            <a:r>
              <a:rPr lang="en-GB" altLang="en-US" sz="1100" dirty="0" smtClean="0">
                <a:latin typeface="Arial" panose="020B0604020202020204" pitchFamily="34" charset="0"/>
                <a:cs typeface="Arial" panose="020B0604020202020204" pitchFamily="34" charset="0"/>
              </a:rPr>
              <a:t> personal information is being used and you want it to be protected.</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For example, SWP hold information about you in their personnel files.  Some of this information can be quite sensitive (</a:t>
            </a:r>
            <a:r>
              <a:rPr lang="en-GB" altLang="en-US" sz="1100" dirty="0" err="1" smtClean="0">
                <a:latin typeface="Arial" panose="020B0604020202020204" pitchFamily="34" charset="0"/>
                <a:cs typeface="Arial" panose="020B0604020202020204" pitchFamily="34" charset="0"/>
              </a:rPr>
              <a:t>ie</a:t>
            </a:r>
            <a:r>
              <a:rPr lang="en-GB" altLang="en-US" sz="1100" dirty="0" smtClean="0">
                <a:latin typeface="Arial" panose="020B0604020202020204" pitchFamily="34" charset="0"/>
                <a:cs typeface="Arial" panose="020B0604020202020204" pitchFamily="34" charset="0"/>
              </a:rPr>
              <a:t> how much you earn, whether you have any disabilities, your sickness record, your sexual orientation. You would not want that information shared with people that didn’t need to know!! Illegal activities such as fraud can take place as a result of the gain of the personal data of others.  SWP have a legal duty to protect this information  (therefore, SWP would only disclose information about employment or pay details for a mortgage application for example, with your consent).  </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It is obvious that SWP hold personal data which is sensitive and could have serious consequences if lost or inappropriately disclosed.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893037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dirty="0" smtClean="0">
                <a:latin typeface="Arial" panose="020B0604020202020204" pitchFamily="34" charset="0"/>
                <a:cs typeface="Arial" panose="020B0604020202020204" pitchFamily="34" charset="0"/>
              </a:rPr>
              <a:t>Can anyone give me any examples of processing?</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On 25 May 2018, the General Data Protection Regulation, otherwise known as GDPR, replaced the current Data Protection Act 1998.  The GDPR is an EU regulation, which seeks to harmonise the rights, protections and remedies of all EU citizens in relation to the processing of their personal data.</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GDPR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specifically excludes processing personal data for the purpose of law enforcement, but a new piece of legislation came into effect on 6</a:t>
            </a:r>
            <a:r>
              <a:rPr lang="en-GB" sz="1100" b="0" i="0" u="none" strike="noStrike" kern="1200" baseline="30000" dirty="0" smtClean="0">
                <a:solidFill>
                  <a:schemeClr val="tx1"/>
                </a:solidFill>
                <a:latin typeface="Arial" panose="020B0604020202020204" pitchFamily="34" charset="0"/>
                <a:ea typeface="+mn-ea"/>
                <a:cs typeface="Arial" panose="020B0604020202020204" pitchFamily="34" charset="0"/>
              </a:rPr>
              <a:t>th</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May 2018 called the Law Enforcement Directive (LED).</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These, along with the processing of data for national security matters, are covered across the UK by a new Data Protection Bill, and has now formed the new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Data Protection Act 2018.</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Described under these changes as the prevention, investigation, detection or prosecution of criminal offences or the execution of criminal penalties and includes safeguarding against and the prevention of threats to public security; the ‘law enforcement’ element of our work will fall under the new Act.  The remainder of our business will fall under GDPR and whilst the provisions of both are similar there are some important differences.</a:t>
            </a:r>
          </a:p>
          <a:p>
            <a:pPr>
              <a:lnSpc>
                <a:spcPct val="100000"/>
              </a:lnSpc>
            </a:pPr>
            <a:endParaRPr lang="en-GB" sz="1100" dirty="0" smtClean="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police service has to comply with the GDPR, the Law Enforcement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and</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the new Data Protection Act 2018.  This is because the police service processes personal data for a number of business purposes other than law enforcement, such as HR and Finance.  It is going to feel a bit strange at first with some areas of business working to different legislation for data protection purposes.</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Relationships and arrangements with partners and other agencies, particularly in relation to information sharing, will continue into the future albeit there will no doubt be a need to make some practical adjustments in order to achieve and demonstrate compliance.  This area will be informed by NPCC and other national guidance and by developing a shared understanding and approach with our partners.</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GDPR introduces an accountability principle which, put simply, means that it is not enough to be compliant; organisations will need to be able to actively demonstrate their compliance through policy, procedures and practice; providing further opportunity to enhance trust and confidence within our communities.</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The new Data Protection Act largely mirrors GDPR; the big difference is that it will only relate to the processing of personal data for the purposes of law enforcement and national security.</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018045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cs typeface="Arial" panose="020B0604020202020204" pitchFamily="34" charset="0"/>
              </a:rPr>
              <a:t>The FOI and DP Acts are regulated by the Information Commissioners Office. They deal with any queries, appeals against disclosure decisions, complaints and breaches of either Act. This applies to any organisation or company that processes personal data, from the NHS and Police Service, to companies like Halfords or </a:t>
            </a:r>
            <a:r>
              <a:rPr lang="en-GB" altLang="en-US" sz="1100" dirty="0" err="1" smtClean="0">
                <a:latin typeface="Arial" panose="020B0604020202020204" pitchFamily="34" charset="0"/>
                <a:cs typeface="Arial" panose="020B0604020202020204" pitchFamily="34" charset="0"/>
              </a:rPr>
              <a:t>Currys</a:t>
            </a:r>
            <a:r>
              <a:rPr lang="en-GB" altLang="en-US" sz="1100" dirty="0" smtClean="0">
                <a:latin typeface="Arial" panose="020B0604020202020204" pitchFamily="34" charset="0"/>
                <a:cs typeface="Arial" panose="020B0604020202020204" pitchFamily="34" charset="0"/>
              </a:rPr>
              <a:t> who may hold information such as your address and details of hire purchases. The ICO have the power to step in and investigate any issues. They can prosecute, issue fines and enforcement notices.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Examples of accidental breaches:</a:t>
            </a:r>
          </a:p>
          <a:p>
            <a:pPr marL="171450" indent="-171450" eaLnBrk="1" hangingPunct="1">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Posting a victim contact letter or a payslip to the wrong address,</a:t>
            </a:r>
          </a:p>
          <a:p>
            <a:pPr marL="171450" indent="-171450" eaLnBrk="1" hangingPunct="1">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Emailing CRB database or sickness info to the wrong address (give Gwent CRB example)</a:t>
            </a:r>
          </a:p>
          <a:p>
            <a:pPr marL="171450" indent="-171450" eaLnBrk="1" hangingPunct="1">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Dropping papers on the floor </a:t>
            </a:r>
          </a:p>
          <a:p>
            <a:pPr marL="171450" indent="-171450" eaLnBrk="1" hangingPunct="1">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Leaving files or notebooks on a train</a:t>
            </a:r>
          </a:p>
          <a:p>
            <a:pPr marL="171450" indent="-171450" eaLnBrk="1" hangingPunct="1">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Disclosing pre-cons to the Courts from the incorrect record</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Then you have the breaches where systems are accessed for personal reasons. As well as being unethical, this is a breach of the Data Protection Act and cases will be investigated and dealt with by Professional Standards. </a:t>
            </a:r>
          </a:p>
          <a:p>
            <a:pPr eaLnBrk="1" hangingPunct="1"/>
            <a:r>
              <a:rPr lang="en-GB" altLang="en-US" sz="1100" dirty="0" smtClean="0">
                <a:latin typeface="Arial" panose="020B0604020202020204" pitchFamily="34" charset="0"/>
                <a:cs typeface="Arial" panose="020B0604020202020204" pitchFamily="34" charset="0"/>
              </a:rPr>
              <a:t>The more serious breaches are deliberate such as accessing systems with the aim to sell the information or use it against someone else. There have been a few cases of these, some in South Wales in recent years.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Now we will take a look at some recent fines issued by the ICO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4947645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Here are some examples of fines issued by the ICO under the Data Protection Act. Fines can currently go up to a maximum of £500,000)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 lot of these fines are solely due to one individual being careless. I personally would not want to be the person who is responsible for  a fine during times where jobs are being cut in order to make savings. Please look after other peoples information! In these cases the force has been responsible for paying the fine, but if you sell or deliberately obtain personal data unlawfully - you can be personally liable for the fine. The most common type of breaches we deal in the Data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Protection officer are the loss of information, inappropriate disclosure and sending information to the wrong recipient. </a:t>
            </a:r>
          </a:p>
          <a:p>
            <a:r>
              <a:rPr lang="en-GB" altLang="en-US" sz="1100" dirty="0" smtClean="0">
                <a:latin typeface="Arial" panose="020B0604020202020204" pitchFamily="34" charset="0"/>
                <a:cs typeface="Arial" panose="020B0604020202020204" pitchFamily="34" charset="0"/>
              </a:rPr>
              <a:t>Although the DVD in the case of SWP has not been found and it could well be still within the possession of SWP, the victim has to live with the fact that an unencrypted video recording lasting over 2 hours showing her recounting harrowing details of childhood sexual abuse could turn up anywhere. The fine was so high because the department who lost the DVD did not internally report the matter as a data breach, and the Data Protection Office only found out about it when the victim wrote to PSD to complain two years later.</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ICO Decision notice specifically made reference to the fact that the investigating officers line manager was not aware of the procedure for reporting data losses. I cannot stress enough  that all data losses or breaches must be reported to the Data Protection Office via the online tool on the front page of connect, who will decide whether further reporting or further action is appropriate. There is now a specific procedure in relation to the storage and destruction of </a:t>
            </a:r>
            <a:r>
              <a:rPr lang="en-GB" altLang="en-US" sz="1100" dirty="0" err="1" smtClean="0">
                <a:latin typeface="Arial" panose="020B0604020202020204" pitchFamily="34" charset="0"/>
                <a:cs typeface="Arial" panose="020B0604020202020204" pitchFamily="34" charset="0"/>
              </a:rPr>
              <a:t>dvds</a:t>
            </a:r>
            <a:r>
              <a:rPr lang="en-GB" altLang="en-US" sz="1100" dirty="0" smtClean="0">
                <a:latin typeface="Arial" panose="020B0604020202020204" pitchFamily="34" charset="0"/>
                <a:cs typeface="Arial" panose="020B0604020202020204" pitchFamily="34" charset="0"/>
              </a:rPr>
              <a:t> which can be found on the SWP intranet.  Kent Police – the contents of the victim’s phone including photos were passed to the suspect by mistake, who was a serving officer undergoing a disciplinary at the time. Although this was due to human error, as you can imagine this caused the victim serious distress. So all of these are ‘accidental breaches’.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Dyfed Powys were fined £150,000 in 2016 when a total of five emails were sent to the member of the public all containing personal data after their details were added to their ‘global address book’ So all of these are ‘accidental breaches’.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88929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909609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cs typeface="Arial" panose="020B0604020202020204" pitchFamily="34" charset="0"/>
              </a:rPr>
              <a:t>Some more examples of breach of the act are, using PNC or Niche to check the owners of personalised number plates in order to approach them for a sale, to find out what offences the driver may have committed, or if they have seen their son or daughter in a vehicle and they check who the owner is to find out who they are associating with.  VRMS can identify a person therefore they fall within the definition of personal data!</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Again, there is a huge interest in celebrities and their private lives, so obviously you must not at the record of Ian Watkins or any incidents involving the welsh Rugby Team or footballers for example. Even if you are just viewing this information and do not do anything else with it you are breaking the law and putting your job at risk.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You may think accessing information about yourself as a person reporting a crime for example doesn’t count as a DP breach as you have given yourself consent to do so – however as well as being unethical you are still accessing information which is not for a policing purpose and this will be dealt with very seriously.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399668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Here is an example of one of the more serious breaches. You cannot actually receive a prison sentence for breaching the data protection act. The worst penalty is a fine, but in cases such as these other offences are made out, such as fraud and misconduct in a public office. </a:t>
            </a:r>
          </a:p>
          <a:p>
            <a:pPr algn="ctr" eaLnBrk="1" hangingPunct="1">
              <a:lnSpc>
                <a:spcPct val="100000"/>
              </a:lnSpc>
            </a:pPr>
            <a:endParaRPr lang="en-GB" altLang="en-US" sz="1100" b="0" dirty="0" smtClean="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smtClean="0">
                <a:solidFill>
                  <a:srgbClr val="000066"/>
                </a:solidFill>
                <a:latin typeface="Arial" panose="020B0604020202020204" pitchFamily="34" charset="0"/>
                <a:cs typeface="Arial" panose="020B0604020202020204" pitchFamily="34" charset="0"/>
              </a:rPr>
              <a:t>Philip Jones, 63, retired as a Detective Chief Superintendent in 1997 after 30 years service.</a:t>
            </a:r>
          </a:p>
          <a:p>
            <a:pPr algn="l" eaLnBrk="1" hangingPunct="1">
              <a:lnSpc>
                <a:spcPct val="100000"/>
              </a:lnSpc>
            </a:pPr>
            <a:endParaRPr lang="en-GB" altLang="en-US" sz="1100" b="0" dirty="0" smtClean="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smtClean="0">
                <a:solidFill>
                  <a:srgbClr val="000066"/>
                </a:solidFill>
                <a:latin typeface="Arial" panose="020B0604020202020204" pitchFamily="34" charset="0"/>
                <a:cs typeface="Arial" panose="020B0604020202020204" pitchFamily="34" charset="0"/>
              </a:rPr>
              <a:t>He then launched a private investigations agency and persuaded former colleague David Lloyd, 55, to pass him information from police computer systems.</a:t>
            </a:r>
          </a:p>
          <a:p>
            <a:pPr algn="l" eaLnBrk="1" hangingPunct="1">
              <a:lnSpc>
                <a:spcPct val="100000"/>
              </a:lnSpc>
            </a:pPr>
            <a:endParaRPr lang="en-GB" altLang="en-US" sz="1100" b="0" dirty="0" smtClean="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smtClean="0">
                <a:solidFill>
                  <a:srgbClr val="000066"/>
                </a:solidFill>
                <a:latin typeface="Arial" panose="020B0604020202020204" pitchFamily="34" charset="0"/>
                <a:cs typeface="Arial" panose="020B0604020202020204" pitchFamily="34" charset="0"/>
              </a:rPr>
              <a:t>Jones also used freelance investigator Christopher Barnett, 37, to illegally pose as a customer to gain information from government and private institutions.</a:t>
            </a:r>
          </a:p>
          <a:p>
            <a:pPr algn="l" eaLnBrk="1" hangingPunct="1">
              <a:lnSpc>
                <a:spcPct val="100000"/>
              </a:lnSpc>
            </a:pPr>
            <a:r>
              <a:rPr lang="en-GB" altLang="en-US" sz="1100" b="0" dirty="0" smtClean="0">
                <a:solidFill>
                  <a:srgbClr val="000066"/>
                </a:solidFill>
                <a:latin typeface="Arial" panose="020B0604020202020204" pitchFamily="34" charset="0"/>
                <a:cs typeface="Arial" panose="020B0604020202020204" pitchFamily="34" charset="0"/>
              </a:rPr>
              <a:t>The former top detective, who headed South Wales CID until his retirement in 1997, admitted conspiracy to commit wilful misconduct in a public office and conspiracy to commit fraud by false representation at Bristol Crown Court in December 2008</a:t>
            </a:r>
          </a:p>
          <a:p>
            <a:pPr algn="l" eaLnBrk="1" hangingPunct="1">
              <a:lnSpc>
                <a:spcPct val="100000"/>
              </a:lnSpc>
            </a:pPr>
            <a:endParaRPr lang="en-GB" altLang="en-US" sz="1100" b="0" dirty="0" smtClean="0">
              <a:solidFill>
                <a:srgbClr val="000066"/>
              </a:solidFill>
              <a:latin typeface="Arial" panose="020B0604020202020204" pitchFamily="34" charset="0"/>
              <a:cs typeface="Arial" panose="020B0604020202020204" pitchFamily="34" charset="0"/>
            </a:endParaRPr>
          </a:p>
          <a:p>
            <a:pPr algn="l" eaLnBrk="1" hangingPunct="1">
              <a:lnSpc>
                <a:spcPct val="100000"/>
              </a:lnSpc>
            </a:pPr>
            <a:r>
              <a:rPr lang="en-GB" altLang="en-US" sz="1100" b="0" dirty="0" smtClean="0">
                <a:solidFill>
                  <a:srgbClr val="000066"/>
                </a:solidFill>
                <a:latin typeface="Arial" panose="020B0604020202020204" pitchFamily="34" charset="0"/>
                <a:cs typeface="Arial" panose="020B0604020202020204" pitchFamily="34" charset="0"/>
              </a:rPr>
              <a:t>Jailing Jones for 18 months at the same court, Judge Simon </a:t>
            </a:r>
            <a:r>
              <a:rPr lang="en-GB" altLang="en-US" sz="1100" b="0" dirty="0" err="1" smtClean="0">
                <a:solidFill>
                  <a:srgbClr val="000066"/>
                </a:solidFill>
                <a:latin typeface="Arial" panose="020B0604020202020204" pitchFamily="34" charset="0"/>
                <a:cs typeface="Arial" panose="020B0604020202020204" pitchFamily="34" charset="0"/>
              </a:rPr>
              <a:t>Darwall</a:t>
            </a:r>
            <a:r>
              <a:rPr lang="en-GB" altLang="en-US" sz="1100" b="0" dirty="0" smtClean="0">
                <a:solidFill>
                  <a:srgbClr val="000066"/>
                </a:solidFill>
                <a:latin typeface="Arial" panose="020B0604020202020204" pitchFamily="34" charset="0"/>
                <a:cs typeface="Arial" panose="020B0604020202020204" pitchFamily="34" charset="0"/>
              </a:rPr>
              <a:t> Smith slammed his behaviour as “corrupt” and criticised his “lack of moral fibre”.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3055639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dirty="0" smtClean="0">
                <a:latin typeface="Arial" panose="020B0604020202020204" pitchFamily="34" charset="0"/>
                <a:cs typeface="Arial" panose="020B0604020202020204" pitchFamily="34" charset="0"/>
              </a:rPr>
              <a:t>The Act states personal data must be protected.  Personal data is any information that relates to an individual who can be identified from that information – so, someone’s name, address, photograph, convictions, intelligence, </a:t>
            </a:r>
            <a:r>
              <a:rPr lang="en-GB" altLang="en-US" sz="1100" dirty="0" err="1" smtClean="0">
                <a:latin typeface="Arial" panose="020B0604020202020204" pitchFamily="34" charset="0"/>
                <a:cs typeface="Arial" panose="020B0604020202020204" pitchFamily="34" charset="0"/>
              </a:rPr>
              <a:t>etc</a:t>
            </a:r>
            <a:r>
              <a:rPr lang="en-GB" altLang="en-US" sz="1100" dirty="0" smtClean="0">
                <a:latin typeface="Arial" panose="020B0604020202020204" pitchFamily="34" charset="0"/>
                <a:cs typeface="Arial" panose="020B0604020202020204" pitchFamily="34" charset="0"/>
              </a:rPr>
              <a:t> are personal data.  It’s easier to remember that it protects information that “belongs” to that person.</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Also, the Act goes on to cover data which isn’t obviously personal data. So information such as a bank account number or a fingerprint obtained from a scene of a crime, by itself would be meaningless.  However, we found out who that number belongs to (via bank) or input the fingerprint onto the Fingerprint database then it is likely that we would identify an individual, therefore, all this type of information is personal data too.  This applies to occurrence numbers as an individual could be identified from that information.</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Finally, the Act states that expressions of opinion are personal data.  Therefore, if you wrote in an email or in your pocket notebook  “Mrs Jones is a nutter or an psycho ” – this would all constitute personal data protected by the Act and therefore relevant for disclosure to Mrs Jones if she applied for it.  If we are going to record this type of information about identifiable individuals, we must comply with the principles of DP. This does not mean that you cannot record opinions, just keep them professional, unambiguous and make sure that it is clear that it is just an opinion and not fact.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14773499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These are the 8 principles of the Data Protection Act. </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The force (or any organisation that uses data) must comply with every single one of the principles, if we fail to comply then the processing will be unlawful and if an individual suffers any damage or distress as a result of that processing they would be entitled to compensation!!</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b="1" dirty="0" smtClean="0">
                <a:latin typeface="Arial" panose="020B0604020202020204" pitchFamily="34" charset="0"/>
                <a:cs typeface="Arial" panose="020B0604020202020204" pitchFamily="34" charset="0"/>
              </a:rPr>
              <a:t>Principle 1 </a:t>
            </a:r>
            <a:r>
              <a:rPr lang="en-GB" altLang="en-US" sz="1100" dirty="0" smtClean="0">
                <a:latin typeface="Arial" panose="020B0604020202020204" pitchFamily="34" charset="0"/>
                <a:cs typeface="Arial" panose="020B0604020202020204" pitchFamily="34" charset="0"/>
              </a:rPr>
              <a:t>- the most important as in order to comply with the other 7 principles you must have obtained and processed the information lawfully. If you have not done then there is no point even thinking about the other principles as you are already breaking the law.  The second principle is the one which is most often breached, not using or processing the data for the reason for which it was obtained.</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Principle 2 </a:t>
            </a:r>
            <a:r>
              <a:rPr lang="en-GB" altLang="en-US" sz="1100" dirty="0" smtClean="0">
                <a:latin typeface="Arial" panose="020B0604020202020204" pitchFamily="34" charset="0"/>
                <a:cs typeface="Arial" panose="020B0604020202020204" pitchFamily="34" charset="0"/>
              </a:rPr>
              <a:t>- Can anyone give us some examples of personal data you process in your roles?? And can you identify the wider ‘policing purpose’ for this processing? Ultimately why do you carry out this work? (see next slide) </a:t>
            </a:r>
          </a:p>
          <a:p>
            <a:pPr>
              <a:lnSpc>
                <a:spcPct val="100000"/>
              </a:lnSpc>
            </a:pPr>
            <a:endParaRPr lang="en-GB" sz="1100" dirty="0" smtClean="0">
              <a:latin typeface="Arial" panose="020B0604020202020204" pitchFamily="34" charset="0"/>
              <a:cs typeface="Arial" panose="020B0604020202020204" pitchFamily="34" charset="0"/>
            </a:endParaRPr>
          </a:p>
          <a:p>
            <a:pPr eaLnBrk="1" hangingPunct="1">
              <a:lnSpc>
                <a:spcPct val="100000"/>
              </a:lnSpc>
            </a:pPr>
            <a:r>
              <a:rPr lang="en-GB" altLang="en-US" sz="1100" b="1" dirty="0" smtClean="0">
                <a:latin typeface="Arial" panose="020B0604020202020204" pitchFamily="34" charset="0"/>
                <a:cs typeface="Arial" panose="020B0604020202020204" pitchFamily="34" charset="0"/>
              </a:rPr>
              <a:t>Principle 3 </a:t>
            </a:r>
            <a:r>
              <a:rPr lang="en-GB" altLang="en-US" sz="1100" dirty="0" smtClean="0">
                <a:latin typeface="Arial" panose="020B0604020202020204" pitchFamily="34" charset="0"/>
                <a:cs typeface="Arial" panose="020B0604020202020204" pitchFamily="34" charset="0"/>
              </a:rPr>
              <a:t>– Information must be necessary for police work.  Not too much a problem to comply with this principle as a lot of information may be relevant for police work.  </a:t>
            </a:r>
            <a:r>
              <a:rPr lang="en-GB" altLang="en-US" sz="1100" dirty="0" err="1" smtClean="0">
                <a:latin typeface="Arial" panose="020B0604020202020204" pitchFamily="34" charset="0"/>
                <a:cs typeface="Arial" panose="020B0604020202020204" pitchFamily="34" charset="0"/>
              </a:rPr>
              <a:t>ie</a:t>
            </a:r>
            <a:r>
              <a:rPr lang="en-GB" altLang="en-US" sz="1100" dirty="0" smtClean="0">
                <a:latin typeface="Arial" panose="020B0604020202020204" pitchFamily="34" charset="0"/>
                <a:cs typeface="Arial" panose="020B0604020202020204" pitchFamily="34" charset="0"/>
              </a:rPr>
              <a:t>. we obtain information of shoe size, eye colour, left/right handedness, etc.  All reasonable for police work but excessive to open bank account, </a:t>
            </a:r>
            <a:r>
              <a:rPr lang="en-GB" altLang="en-US" sz="1100" dirty="0" err="1" smtClean="0">
                <a:latin typeface="Arial" panose="020B0604020202020204" pitchFamily="34" charset="0"/>
                <a:cs typeface="Arial" panose="020B0604020202020204" pitchFamily="34" charset="0"/>
              </a:rPr>
              <a:t>etc</a:t>
            </a:r>
            <a:r>
              <a:rPr lang="en-GB" altLang="en-US" sz="1100" dirty="0" smtClean="0">
                <a:latin typeface="Arial" panose="020B0604020202020204" pitchFamily="34" charset="0"/>
                <a:cs typeface="Arial" panose="020B0604020202020204" pitchFamily="34" charset="0"/>
              </a:rPr>
              <a:t> as there is no need for these details to be given. </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Insurance company ask smoker/non smoker, married/single, what credit cards you have, </a:t>
            </a:r>
            <a:r>
              <a:rPr lang="en-GB" altLang="en-US" sz="1100" dirty="0" err="1" smtClean="0">
                <a:latin typeface="Arial" panose="020B0604020202020204" pitchFamily="34" charset="0"/>
                <a:cs typeface="Arial" panose="020B0604020202020204" pitchFamily="34" charset="0"/>
              </a:rPr>
              <a:t>etc</a:t>
            </a:r>
            <a:r>
              <a:rPr lang="en-GB" altLang="en-US" sz="1100" dirty="0" smtClean="0">
                <a:latin typeface="Arial" panose="020B0604020202020204" pitchFamily="34" charset="0"/>
                <a:cs typeface="Arial" panose="020B0604020202020204" pitchFamily="34" charset="0"/>
              </a:rPr>
              <a:t>  WHY?? It may be worth asking. </a:t>
            </a:r>
          </a:p>
          <a:p>
            <a:pPr eaLnBrk="1" hangingPunct="1">
              <a:lnSpc>
                <a:spcPct val="100000"/>
              </a:lnSpc>
            </a:pPr>
            <a:r>
              <a:rPr lang="en-GB" altLang="en-US" sz="1100" dirty="0" smtClean="0">
                <a:latin typeface="Arial" panose="020B0604020202020204" pitchFamily="34" charset="0"/>
                <a:cs typeface="Arial" panose="020B0604020202020204" pitchFamily="34" charset="0"/>
              </a:rPr>
              <a:t>Would you really need to record that someone is ugly or smelly? – maybe you would need to record smelly if there was a concern for their health or wellbeing</a:t>
            </a:r>
          </a:p>
          <a:p>
            <a:pPr eaLnBrk="1" hangingPunct="1">
              <a:lnSpc>
                <a:spcPct val="100000"/>
              </a:lnSpc>
            </a:pPr>
            <a:r>
              <a:rPr lang="en-GB" altLang="en-US" sz="1100" dirty="0" smtClean="0">
                <a:latin typeface="Arial" panose="020B0604020202020204" pitchFamily="34" charset="0"/>
                <a:cs typeface="Arial" panose="020B0604020202020204" pitchFamily="34" charset="0"/>
              </a:rPr>
              <a:t>A ruling in the 90’s ruled that HIV markers could only be entered if there was a valid policing purpose, so a marker can only be  entered if that person is a real threat to others, for example if they threaten to stab officers with dirty needles. The Data Protection Office carries out an audit on HIV Markers, and if they are not for a valid purpose, they are deleted. Officers should act with caution whenever they come into contact with bodily fluid, it should not make a difference whether that person has a HIV marker or not. </a:t>
            </a:r>
          </a:p>
          <a:p>
            <a:pPr eaLnBrk="1" hangingPunct="1">
              <a:lnSpc>
                <a:spcPct val="100000"/>
              </a:lnSpc>
            </a:pPr>
            <a:r>
              <a:rPr lang="en-GB" altLang="en-US" sz="1100" dirty="0" smtClean="0">
                <a:latin typeface="Arial" panose="020B0604020202020204" pitchFamily="34" charset="0"/>
                <a:cs typeface="Arial" panose="020B0604020202020204" pitchFamily="34" charset="0"/>
              </a:rPr>
              <a:t>Any disclosure must be relevant and not excessive – otherwise there will be a breach of this principle</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pPr>
            <a:r>
              <a:rPr lang="en-GB" altLang="en-US" sz="1100" b="1" dirty="0" smtClean="0">
                <a:latin typeface="Arial" panose="020B0604020202020204" pitchFamily="34" charset="0"/>
                <a:cs typeface="Arial" panose="020B0604020202020204" pitchFamily="34" charset="0"/>
              </a:rPr>
              <a:t>Principle 4 </a:t>
            </a:r>
            <a:r>
              <a:rPr lang="en-GB" altLang="en-US" sz="1100" dirty="0" smtClean="0">
                <a:latin typeface="Arial" panose="020B0604020202020204" pitchFamily="34" charset="0"/>
                <a:cs typeface="Arial" panose="020B0604020202020204" pitchFamily="34" charset="0"/>
              </a:rPr>
              <a:t>– Must keep information accurate – straightforward! – data quality. </a:t>
            </a:r>
          </a:p>
          <a:p>
            <a:pPr eaLnBrk="1" hangingPunct="1">
              <a:lnSpc>
                <a:spcPct val="100000"/>
              </a:lnSpc>
            </a:pPr>
            <a:r>
              <a:rPr lang="en-GB" altLang="en-US" sz="1100" dirty="0" smtClean="0">
                <a:latin typeface="Arial" panose="020B0604020202020204" pitchFamily="34" charset="0"/>
                <a:cs typeface="Arial" panose="020B0604020202020204" pitchFamily="34" charset="0"/>
              </a:rPr>
              <a:t>Example of problem is warrants not cancelled on PNC, intelligence or arrests put on the wrong person record, and as you can see in the poster – wrong dates of birth </a:t>
            </a:r>
          </a:p>
          <a:p>
            <a:pPr eaLnBrk="1" hangingPunct="1">
              <a:lnSpc>
                <a:spcPct val="100000"/>
              </a:lnSpc>
            </a:pPr>
            <a:r>
              <a:rPr lang="en-GB" altLang="en-US" sz="1100" dirty="0" smtClean="0">
                <a:latin typeface="Arial" panose="020B0604020202020204" pitchFamily="34" charset="0"/>
                <a:cs typeface="Arial" panose="020B0604020202020204" pitchFamily="34" charset="0"/>
              </a:rPr>
              <a:t>Up to date – if we record someone as heavy build and they lose a lot of weight, they could ask us to alter the description of them. In order to comply with this principle, we would need to update the record. </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1" dirty="0" smtClean="0">
                <a:latin typeface="Arial" panose="020B0604020202020204" pitchFamily="34" charset="0"/>
                <a:cs typeface="Arial" panose="020B0604020202020204" pitchFamily="34" charset="0"/>
              </a:rPr>
              <a:t>Principle 5 </a:t>
            </a:r>
            <a:r>
              <a:rPr lang="en-GB" altLang="en-US" sz="1100" dirty="0" smtClean="0">
                <a:latin typeface="Arial" panose="020B0604020202020204" pitchFamily="34" charset="0"/>
                <a:cs typeface="Arial" panose="020B0604020202020204" pitchFamily="34" charset="0"/>
              </a:rPr>
              <a:t>- Kept for no longer than </a:t>
            </a:r>
            <a:r>
              <a:rPr lang="en-GB" altLang="en-US" sz="1100" dirty="0" err="1" smtClean="0">
                <a:latin typeface="Arial" panose="020B0604020202020204" pitchFamily="34" charset="0"/>
                <a:cs typeface="Arial" panose="020B0604020202020204" pitchFamily="34" charset="0"/>
              </a:rPr>
              <a:t>neccesary</a:t>
            </a:r>
            <a:r>
              <a:rPr lang="en-GB" altLang="en-US" sz="1100" dirty="0" smtClean="0">
                <a:latin typeface="Arial" panose="020B0604020202020204" pitchFamily="34" charset="0"/>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We have retention guidelines on how long data should be kept which can be found on FIS.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We also have a </a:t>
            </a:r>
            <a:r>
              <a:rPr lang="en-GB" altLang="en-US" sz="1100" dirty="0" err="1" smtClean="0">
                <a:latin typeface="Arial" panose="020B0604020202020204" pitchFamily="34" charset="0"/>
                <a:cs typeface="Arial" panose="020B0604020202020204" pitchFamily="34" charset="0"/>
              </a:rPr>
              <a:t>Mopi</a:t>
            </a:r>
            <a:r>
              <a:rPr lang="en-GB" altLang="en-US" sz="1100" dirty="0" smtClean="0">
                <a:latin typeface="Arial" panose="020B0604020202020204" pitchFamily="34" charset="0"/>
                <a:cs typeface="Arial" panose="020B0604020202020204" pitchFamily="34" charset="0"/>
              </a:rPr>
              <a:t> (Management of Police Information) team of retention and disposal officers going through all old records to determine whether they still hold value for a policing purpose, and if not then it is deleted</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pPr>
            <a:r>
              <a:rPr lang="en-GB" altLang="en-US" sz="1100" b="1" dirty="0" smtClean="0">
                <a:latin typeface="Arial" panose="020B0604020202020204" pitchFamily="34" charset="0"/>
                <a:cs typeface="Arial" panose="020B0604020202020204" pitchFamily="34" charset="0"/>
              </a:rPr>
              <a:t>Principle 6 </a:t>
            </a:r>
            <a:r>
              <a:rPr lang="en-GB" altLang="en-US" sz="1100" dirty="0" smtClean="0">
                <a:latin typeface="Arial" panose="020B0604020202020204" pitchFamily="34" charset="0"/>
                <a:cs typeface="Arial" panose="020B0604020202020204" pitchFamily="34" charset="0"/>
              </a:rPr>
              <a:t>- You should be aware of what a subject access request or ‘data protection check’ is. A subject access request entitles an individual to know what personal information is being processed in relation to them. </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Individuals can apply for any information held about them. The most common ones that we receive are PNC and niche occurrences but we also receive requests for </a:t>
            </a:r>
            <a:r>
              <a:rPr lang="en-GB" altLang="en-US" sz="1100" dirty="0" err="1" smtClean="0">
                <a:latin typeface="Arial" panose="020B0604020202020204" pitchFamily="34" charset="0"/>
                <a:cs typeface="Arial" panose="020B0604020202020204" pitchFamily="34" charset="0"/>
              </a:rPr>
              <a:t>cctv</a:t>
            </a:r>
            <a:r>
              <a:rPr lang="en-GB" altLang="en-US" sz="1100" dirty="0" smtClean="0">
                <a:latin typeface="Arial" panose="020B0604020202020204" pitchFamily="34" charset="0"/>
                <a:cs typeface="Arial" panose="020B0604020202020204" pitchFamily="34" charset="0"/>
              </a:rPr>
              <a:t>, occupational health records, interview recordings, photos taken in custody and I have even seen a request for a DNA profile.</a:t>
            </a:r>
          </a:p>
          <a:p>
            <a:pPr eaLnBrk="1" hangingPunct="1">
              <a:lnSpc>
                <a:spcPct val="100000"/>
              </a:lnSpc>
            </a:pPr>
            <a:r>
              <a:rPr lang="en-GB" altLang="en-US" sz="1100" dirty="0" smtClean="0">
                <a:latin typeface="Arial" panose="020B0604020202020204" pitchFamily="34" charset="0"/>
                <a:cs typeface="Arial" panose="020B0604020202020204" pitchFamily="34" charset="0"/>
              </a:rPr>
              <a:t>This is not the process which should be followed if a person wishes to apply for a job and needs to provide evidence of any criminal record, or lack of. If that’s the case they need to apply online to disclosure Scotland. </a:t>
            </a:r>
          </a:p>
          <a:p>
            <a:pPr eaLnBrk="1" hangingPunct="1">
              <a:lnSpc>
                <a:spcPct val="100000"/>
              </a:lnSpc>
            </a:pPr>
            <a:r>
              <a:rPr lang="en-GB" altLang="en-US" sz="1100" dirty="0" smtClean="0">
                <a:latin typeface="Arial" panose="020B0604020202020204" pitchFamily="34" charset="0"/>
                <a:cs typeface="Arial" panose="020B0604020202020204" pitchFamily="34" charset="0"/>
              </a:rPr>
              <a:t>Anything you record about someone could be disclosed to them if they made a subject access request – even your opinion!</a:t>
            </a:r>
          </a:p>
          <a:p>
            <a:pPr eaLnBrk="1" hangingPunct="1">
              <a:lnSpc>
                <a:spcPct val="100000"/>
              </a:lnSpc>
            </a:pPr>
            <a:r>
              <a:rPr lang="en-GB" altLang="en-US" sz="1100" dirty="0" smtClean="0">
                <a:latin typeface="Arial" panose="020B0604020202020204" pitchFamily="34" charset="0"/>
                <a:cs typeface="Arial" panose="020B0604020202020204" pitchFamily="34" charset="0"/>
              </a:rPr>
              <a:t>Any questions?</a:t>
            </a:r>
          </a:p>
          <a:p>
            <a:pPr eaLnBrk="1" hangingPunct="1">
              <a:lnSpc>
                <a:spcPct val="100000"/>
              </a:lnSpc>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pPr>
            <a:r>
              <a:rPr lang="en-GB" sz="1100" b="1" dirty="0" smtClean="0">
                <a:latin typeface="Arial" panose="020B0604020202020204" pitchFamily="34" charset="0"/>
                <a:cs typeface="Arial" panose="020B0604020202020204" pitchFamily="34" charset="0"/>
              </a:rPr>
              <a:t>Principle 7 </a:t>
            </a:r>
            <a:r>
              <a:rPr lang="en-GB" sz="110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Kept secure</a:t>
            </a:r>
          </a:p>
          <a:p>
            <a:pPr eaLnBrk="1" hangingPunct="1">
              <a:lnSpc>
                <a:spcPct val="100000"/>
              </a:lnSpc>
            </a:pPr>
            <a:r>
              <a:rPr lang="en-GB" altLang="en-US" sz="1100" dirty="0" smtClean="0">
                <a:latin typeface="Arial" panose="020B0604020202020204" pitchFamily="34" charset="0"/>
                <a:cs typeface="Arial" panose="020B0604020202020204" pitchFamily="34" charset="0"/>
              </a:rPr>
              <a:t>We have a Force Information Security Officer assigned to ensure compliance with this principle and we have a section on this later where we will talk more about this. </a:t>
            </a:r>
          </a:p>
          <a:p>
            <a:pPr eaLnBrk="1" hangingPunct="1">
              <a:lnSpc>
                <a:spcPct val="100000"/>
              </a:lnSpc>
            </a:pPr>
            <a:r>
              <a:rPr lang="en-GB" altLang="en-US" sz="1100" dirty="0" smtClean="0">
                <a:latin typeface="Arial" panose="020B0604020202020204" pitchFamily="34" charset="0"/>
                <a:cs typeface="Arial" panose="020B0604020202020204" pitchFamily="34" charset="0"/>
              </a:rPr>
              <a:t>(We</a:t>
            </a:r>
            <a:r>
              <a:rPr lang="en-GB" altLang="en-US" sz="1100" baseline="0" dirty="0" smtClean="0">
                <a:latin typeface="Arial" panose="020B0604020202020204" pitchFamily="34" charset="0"/>
                <a:cs typeface="Arial" panose="020B0604020202020204" pitchFamily="34" charset="0"/>
              </a:rPr>
              <a:t> shall look at this in more depth further on in the lesson) </a:t>
            </a:r>
            <a:endParaRPr lang="en-GB" altLang="en-US" sz="1100" dirty="0" smtClean="0">
              <a:latin typeface="Arial" panose="020B0604020202020204" pitchFamily="34" charset="0"/>
              <a:cs typeface="Arial" panose="020B0604020202020204" pitchFamily="34" charset="0"/>
            </a:endParaRPr>
          </a:p>
          <a:p>
            <a:pPr marL="0" indent="0" eaLnBrk="1" hangingPunct="1">
              <a:lnSpc>
                <a:spcPct val="100000"/>
              </a:lnSpc>
              <a:buFontTx/>
              <a:buNone/>
            </a:pPr>
            <a:endParaRPr lang="en-GB" sz="1100" dirty="0" smtClean="0">
              <a:latin typeface="Arial" panose="020B0604020202020204" pitchFamily="34" charset="0"/>
              <a:cs typeface="Arial" panose="020B0604020202020204" pitchFamily="34" charset="0"/>
            </a:endParaRPr>
          </a:p>
          <a:p>
            <a:pPr marL="0" indent="0" eaLnBrk="1" hangingPunct="1">
              <a:lnSpc>
                <a:spcPct val="100000"/>
              </a:lnSpc>
              <a:buFontTx/>
              <a:buNone/>
            </a:pPr>
            <a:r>
              <a:rPr lang="en-GB" sz="1100" b="1" dirty="0" smtClean="0">
                <a:latin typeface="Arial" panose="020B0604020202020204" pitchFamily="34" charset="0"/>
                <a:cs typeface="Arial" panose="020B0604020202020204" pitchFamily="34" charset="0"/>
              </a:rPr>
              <a:t>Principle 8 </a:t>
            </a:r>
            <a:r>
              <a:rPr lang="en-GB" sz="1100" dirty="0" smtClean="0">
                <a:latin typeface="Arial" panose="020B0604020202020204" pitchFamily="34" charset="0"/>
                <a:cs typeface="Arial" panose="020B0604020202020204" pitchFamily="34" charset="0"/>
              </a:rPr>
              <a:t>- </a:t>
            </a:r>
            <a:r>
              <a:rPr lang="en-GB" altLang="en-US" sz="1100" b="0" dirty="0" smtClean="0">
                <a:solidFill>
                  <a:srgbClr val="000066"/>
                </a:solidFill>
                <a:latin typeface="Arial" panose="020B0604020202020204" pitchFamily="34" charset="0"/>
                <a:cs typeface="Arial" panose="020B0604020202020204" pitchFamily="34" charset="0"/>
              </a:rPr>
              <a:t>transferred outside the EEA only if there is adequate protection.</a:t>
            </a:r>
            <a:endParaRPr lang="en-GB" altLang="en-US" sz="1100" dirty="0" smtClean="0">
              <a:latin typeface="Arial" panose="020B0604020202020204" pitchFamily="34" charset="0"/>
              <a:cs typeface="Arial" panose="020B0604020202020204" pitchFamily="34" charset="0"/>
            </a:endParaRPr>
          </a:p>
          <a:p>
            <a:pPr marL="227013" indent="-227013" eaLnBrk="1" hangingPunct="1">
              <a:lnSpc>
                <a:spcPct val="100000"/>
              </a:lnSpc>
            </a:pPr>
            <a:r>
              <a:rPr lang="en-GB" altLang="en-US" sz="1100" dirty="0" smtClean="0">
                <a:latin typeface="Arial" panose="020B0604020202020204" pitchFamily="34" charset="0"/>
                <a:cs typeface="Arial" panose="020B0604020202020204" pitchFamily="34" charset="0"/>
              </a:rPr>
              <a:t>Some countries outside the EEA don’t have the same or any data protections laws. So you are responsible for ensuring that the data will remain protected if you transferred it elsewhere.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83801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dirty="0" smtClean="0">
                <a:latin typeface="Arial" panose="020B0604020202020204" pitchFamily="34" charset="0"/>
                <a:cs typeface="Arial" panose="020B0604020202020204" pitchFamily="34" charset="0"/>
              </a:rPr>
              <a:t>What is a “Policing Purpose?” </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Information can only be used for this one purpose, the policing purpose which is mainly seen as the prevention detection of crime and the apprehension and prosecution of offenders but also to maintain law and order, protect life and property and render assistance to member of the public. So there you have the legal basis for processing.</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The Data Protection Office frequently carry out monitoring checks on what transactions are undertaken and officers are randomly sent memos asking for evidence that checks are for policing purposes.  If it is found that checks are unlawful then there is a possibility that officer will be dealt with accordingly.</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Only use information for legitimate policing duties, if in doubt ask!</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The same goes for other organisations such as social services, </a:t>
            </a:r>
            <a:r>
              <a:rPr lang="en-GB" altLang="en-US" sz="1100" dirty="0" err="1" smtClean="0">
                <a:latin typeface="Arial" panose="020B0604020202020204" pitchFamily="34" charset="0"/>
                <a:cs typeface="Arial" panose="020B0604020202020204" pitchFamily="34" charset="0"/>
              </a:rPr>
              <a:t>nhs</a:t>
            </a:r>
            <a:r>
              <a:rPr lang="en-GB" altLang="en-US" sz="1100" dirty="0" smtClean="0">
                <a:latin typeface="Arial" panose="020B0604020202020204" pitchFamily="34" charset="0"/>
                <a:cs typeface="Arial" panose="020B0604020202020204" pitchFamily="34" charset="0"/>
              </a:rPr>
              <a:t>, insurance companies, that are asked by a member of SWP to supply information, they must be sure that the information is going to be used for a policing purpose. If you require information from any third party then you must complete and submit a Personal Data Request form which has been signed by a supervisor.</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If you are asked to disclosure personal data consider – would the </a:t>
            </a:r>
            <a:r>
              <a:rPr lang="en-GB" altLang="en-US" sz="1100" dirty="0" err="1" smtClean="0">
                <a:latin typeface="Arial" panose="020B0604020202020204" pitchFamily="34" charset="0"/>
                <a:cs typeface="Arial" panose="020B0604020202020204" pitchFamily="34" charset="0"/>
              </a:rPr>
              <a:t>the</a:t>
            </a:r>
            <a:r>
              <a:rPr lang="en-GB" altLang="en-US" sz="1100" dirty="0" smtClean="0">
                <a:latin typeface="Arial" panose="020B0604020202020204" pitchFamily="34" charset="0"/>
                <a:cs typeface="Arial" panose="020B0604020202020204" pitchFamily="34" charset="0"/>
              </a:rPr>
              <a:t> data subject reasonably expect me to disclose this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935643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cs typeface="Arial" panose="020B0604020202020204" pitchFamily="34" charset="0"/>
              </a:rPr>
              <a:t>As mentioned earlier the Act covers all types of information, </a:t>
            </a:r>
            <a:r>
              <a:rPr lang="en-GB" altLang="en-US" sz="1100" dirty="0" err="1" smtClean="0">
                <a:latin typeface="Arial" panose="020B0604020202020204" pitchFamily="34" charset="0"/>
                <a:cs typeface="Arial" panose="020B0604020202020204" pitchFamily="34" charset="0"/>
              </a:rPr>
              <a:t>pnbs</a:t>
            </a:r>
            <a:r>
              <a:rPr lang="en-GB" altLang="en-US" sz="1100" dirty="0" smtClean="0">
                <a:latin typeface="Arial" panose="020B0604020202020204" pitchFamily="34" charset="0"/>
                <a:cs typeface="Arial" panose="020B0604020202020204" pitchFamily="34" charset="0"/>
              </a:rPr>
              <a:t>, paper files, CCTV, prints, DNA, Photos, recordings from speed cameras and even information recorded on post it notes and we must apply the data protection principles to all this information. So please, for your own sake ensure that you protect this data and that you are professional and accurate when recording anything.</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Any question so far?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1157531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Finally READ SLIDE That’s the end of the DP section. Any questions before I move onto Freedom of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4157657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US" altLang="en-US" sz="1100" dirty="0" smtClean="0">
                <a:latin typeface="Arial" panose="020B0604020202020204" pitchFamily="34" charset="0"/>
                <a:cs typeface="Arial" panose="020B0604020202020204" pitchFamily="34" charset="0"/>
              </a:rPr>
              <a:t>How many people here have heard of the FOI Act?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You may have seen news articles about Prince Charles letters to government being published? That was all due to an FOI request. </a:t>
            </a:r>
          </a:p>
          <a:p>
            <a:pPr eaLnBrk="1" hangingPunct="1">
              <a:lnSpc>
                <a:spcPct val="100000"/>
              </a:lnSpc>
            </a:pPr>
            <a:endParaRPr lang="en-US" altLang="en-US" sz="1100" dirty="0" smtClean="0">
              <a:latin typeface="Arial" panose="020B0604020202020204" pitchFamily="34" charset="0"/>
              <a:cs typeface="Arial" panose="020B0604020202020204" pitchFamily="34" charset="0"/>
            </a:endParaRPr>
          </a:p>
          <a:p>
            <a:pPr eaLnBrk="1" hangingPunct="1">
              <a:lnSpc>
                <a:spcPct val="100000"/>
              </a:lnSpc>
            </a:pPr>
            <a:endParaRPr lang="en-US" altLang="en-US" sz="1100" dirty="0" smtClean="0">
              <a:latin typeface="Arial" panose="020B0604020202020204" pitchFamily="34" charset="0"/>
              <a:cs typeface="Arial" panose="020B0604020202020204" pitchFamily="34" charset="0"/>
            </a:endParaRP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is the Freedom of Information Act?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It gives the public a general right of access to information held by public authorities.</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an act to make provision for disclosure of information held by public authorities or by persons providing services for them.</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deals with access to official information that is recorded by a public authority.</a:t>
            </a:r>
          </a:p>
          <a:p>
            <a:pPr lvl="0">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Aimed at making public authorities open, transparent and accountable</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endParaRPr lang="en-US"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4775700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GB" altLang="en-US" sz="1100" dirty="0" smtClean="0">
                <a:latin typeface="Arial" panose="020B0604020202020204" pitchFamily="34" charset="0"/>
                <a:cs typeface="Arial" panose="020B0604020202020204" pitchFamily="34" charset="0"/>
              </a:rPr>
              <a:t>It </a:t>
            </a:r>
            <a:r>
              <a:rPr lang="en-US" altLang="en-US" sz="1100" dirty="0" smtClean="0">
                <a:latin typeface="Arial" panose="020B0604020202020204" pitchFamily="34" charset="0"/>
                <a:cs typeface="Arial" panose="020B0604020202020204" pitchFamily="34" charset="0"/>
              </a:rPr>
              <a:t>gives the public a general right of access to information held by public authorities.</a:t>
            </a:r>
            <a:endParaRPr lang="en-GB" altLang="en-US" sz="1100" dirty="0" smtClean="0">
              <a:latin typeface="Arial" panose="020B0604020202020204" pitchFamily="34" charset="0"/>
              <a:cs typeface="Arial" panose="020B0604020202020204" pitchFamily="34" charset="0"/>
            </a:endParaRPr>
          </a:p>
          <a:p>
            <a:pPr eaLnBrk="1" hangingPunct="1">
              <a:buFontTx/>
              <a:buNone/>
            </a:pPr>
            <a:endParaRPr lang="en-US" altLang="en-US" sz="1100" dirty="0" smtClean="0">
              <a:latin typeface="Arial" panose="020B0604020202020204" pitchFamily="34" charset="0"/>
              <a:cs typeface="Arial" panose="020B0604020202020204" pitchFamily="34" charset="0"/>
            </a:endParaRPr>
          </a:p>
          <a:p>
            <a:pPr eaLnBrk="1" hangingPunct="1">
              <a:buFontTx/>
              <a:buNone/>
            </a:pPr>
            <a:r>
              <a:rPr lang="en-US" altLang="en-US" sz="1100" dirty="0" smtClean="0">
                <a:latin typeface="Arial" panose="020B0604020202020204" pitchFamily="34" charset="0"/>
                <a:cs typeface="Arial" panose="020B0604020202020204" pitchFamily="34" charset="0"/>
              </a:rPr>
              <a:t>The Freedom of Information Act came into force at the beginning of 2005 – since then all requests received by a public authority have to be answered in accordance with the act. </a:t>
            </a:r>
            <a:endParaRPr lang="en-GB" altLang="en-US" sz="1100" dirty="0" smtClean="0">
              <a:latin typeface="Arial" panose="020B0604020202020204" pitchFamily="34" charset="0"/>
              <a:cs typeface="Arial" panose="020B0604020202020204" pitchFamily="34" charset="0"/>
            </a:endParaRP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Freedom of Information Act is an act to make provision for disclosure of information held by public authorities or by persons providing services for them.</a:t>
            </a:r>
          </a:p>
          <a:p>
            <a:pPr eaLnBrk="1" hangingPunct="1">
              <a:buFontTx/>
              <a:buNone/>
            </a:pPr>
            <a:endParaRPr lang="en-US" altLang="en-US" sz="1100" dirty="0" smtClean="0">
              <a:latin typeface="Arial" panose="020B0604020202020204" pitchFamily="34" charset="0"/>
              <a:cs typeface="Arial" panose="020B0604020202020204" pitchFamily="34" charset="0"/>
            </a:endParaRPr>
          </a:p>
          <a:p>
            <a:pPr eaLnBrk="1" hangingPunct="1">
              <a:buFontTx/>
              <a:buNone/>
            </a:pPr>
            <a:r>
              <a:rPr lang="en-US" altLang="en-US" sz="1100" dirty="0" smtClean="0">
                <a:latin typeface="Arial" panose="020B0604020202020204" pitchFamily="34" charset="0"/>
                <a:cs typeface="Arial" panose="020B0604020202020204" pitchFamily="34" charset="0"/>
              </a:rPr>
              <a:t>The Freedom of Information Act deals with access to official information that is recorded by a public authority.</a:t>
            </a:r>
            <a:endParaRPr lang="en-GB" altLang="en-US" sz="1100" dirty="0" smtClean="0">
              <a:latin typeface="Arial" panose="020B0604020202020204" pitchFamily="34" charset="0"/>
              <a:cs typeface="Arial" panose="020B0604020202020204" pitchFamily="34" charset="0"/>
            </a:endParaRP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Freedom of Information requests can be for written documents, either manual or electronic, pocket books and notebooks, videos, tapes or even information stored by private contractors on behalf of the force. </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The public authority has 20 working days to respond to a request – this includes retrieving the information from the business expert (department) reviewing and analysing the info received and applying any exemptions that are applicable.</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South Wales Police along with all other public authorities must have a publication scheme. The scheme sets out numerous requirements for proactively publishing information on our website in order to be open and transparent, such as gifts and hospitalities, minutes of meetings, chief officer expenses, contracts, spend over £500 and many others. </a:t>
            </a:r>
          </a:p>
          <a:p>
            <a:pPr eaLnBrk="1" hangingPunct="1">
              <a:buFontTx/>
              <a:buNone/>
            </a:pPr>
            <a:endParaRPr lang="en-GB" altLang="en-US" sz="1100" dirty="0" smtClean="0">
              <a:latin typeface="Arial" panose="020B0604020202020204" pitchFamily="34" charset="0"/>
              <a:cs typeface="Arial" panose="020B0604020202020204" pitchFamily="34" charset="0"/>
            </a:endParaRPr>
          </a:p>
          <a:p>
            <a:pPr eaLnBrk="1" hangingPunct="1">
              <a:buFontTx/>
              <a:buNone/>
            </a:pPr>
            <a:r>
              <a:rPr lang="en-GB" altLang="en-US" sz="1100" dirty="0" smtClean="0">
                <a:latin typeface="Arial" panose="020B0604020202020204" pitchFamily="34" charset="0"/>
                <a:cs typeface="Arial" panose="020B0604020202020204" pitchFamily="34" charset="0"/>
              </a:rPr>
              <a:t>Applicants are sometimes directed to the website before making an FOI request.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417978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pPr>
            <a:r>
              <a:rPr lang="en-US" altLang="en-US" sz="1100" dirty="0" smtClean="0">
                <a:latin typeface="Arial" panose="020B0604020202020204" pitchFamily="34" charset="0"/>
                <a:cs typeface="Arial" panose="020B0604020202020204" pitchFamily="34" charset="0"/>
              </a:rPr>
              <a:t>Everyone has had access to information about themselves through the DPA for many years.</a:t>
            </a:r>
          </a:p>
          <a:p>
            <a:pPr eaLnBrk="1" hangingPunct="1">
              <a:buFontTx/>
              <a:buNone/>
            </a:pPr>
            <a:endParaRPr lang="en-US" altLang="en-US" sz="1100" dirty="0" smtClean="0">
              <a:latin typeface="Arial" panose="020B0604020202020204" pitchFamily="34" charset="0"/>
              <a:cs typeface="Arial" panose="020B0604020202020204" pitchFamily="34" charset="0"/>
            </a:endParaRPr>
          </a:p>
          <a:p>
            <a:pPr eaLnBrk="1" hangingPunct="1">
              <a:buFontTx/>
              <a:buNone/>
            </a:pPr>
            <a:r>
              <a:rPr lang="en-US" altLang="en-US" sz="1100" dirty="0" smtClean="0">
                <a:latin typeface="Arial" panose="020B0604020202020204" pitchFamily="34" charset="0"/>
                <a:cs typeface="Arial" panose="020B0604020202020204" pitchFamily="34" charset="0"/>
              </a:rPr>
              <a:t>FOI does not cover personal information - this is exempt under the act. So you cannot receive information about someone else through this legislation</a:t>
            </a:r>
          </a:p>
          <a:p>
            <a:pPr eaLnBrk="1" hangingPunct="1">
              <a:buFont typeface="Symbol" panose="05050102010706020507" pitchFamily="18" charset="2"/>
              <a:buNone/>
            </a:pPr>
            <a:endParaRPr lang="en-GB" altLang="en-US" sz="1100" dirty="0" smtClean="0">
              <a:latin typeface="Arial" panose="020B0604020202020204" pitchFamily="34" charset="0"/>
              <a:cs typeface="Arial" panose="020B0604020202020204" pitchFamily="34" charset="0"/>
            </a:endParaRPr>
          </a:p>
          <a:p>
            <a:pPr eaLnBrk="1" hangingPunct="1">
              <a:buFont typeface="Symbol" panose="05050102010706020507" pitchFamily="18" charset="2"/>
              <a:buNone/>
            </a:pPr>
            <a:r>
              <a:rPr lang="en-GB" altLang="en-US" sz="1100" dirty="0" smtClean="0">
                <a:latin typeface="Arial" panose="020B0604020202020204" pitchFamily="34" charset="0"/>
                <a:cs typeface="Arial" panose="020B0604020202020204" pitchFamily="34" charset="0"/>
              </a:rPr>
              <a:t>In some cases information can be withheld; the Freedom of Information Act sets out certain exemptions that authorities can use to decline a request for information; these exemptions do not apply automatically, we must provide evidence which shows that the release of the information would not be in the public interest. For example if the disclosure would negatively effect law enforcement, or a ongoing police investigation</a:t>
            </a:r>
          </a:p>
          <a:p>
            <a:pPr eaLnBrk="1" hangingPunct="1">
              <a:buFontTx/>
              <a:buNone/>
            </a:pPr>
            <a:endParaRPr lang="en-US" altLang="en-US" sz="1100" dirty="0" smtClean="0">
              <a:latin typeface="Arial" panose="020B0604020202020204" pitchFamily="34" charset="0"/>
              <a:cs typeface="Arial" panose="020B0604020202020204" pitchFamily="34" charset="0"/>
            </a:endParaRPr>
          </a:p>
          <a:p>
            <a:pPr eaLnBrk="1" hangingPunct="1">
              <a:buFontTx/>
              <a:buNone/>
            </a:pPr>
            <a:r>
              <a:rPr lang="en-US" altLang="en-US" sz="1100" dirty="0" smtClean="0">
                <a:latin typeface="Arial" panose="020B0604020202020204" pitchFamily="34" charset="0"/>
                <a:cs typeface="Arial" panose="020B0604020202020204" pitchFamily="34" charset="0"/>
              </a:rPr>
              <a:t>General rule: FOI covers all other info</a:t>
            </a:r>
          </a:p>
          <a:p>
            <a:pPr eaLnBrk="1" hangingPunct="1"/>
            <a:r>
              <a:rPr lang="en-US" altLang="en-US" sz="1100" dirty="0" smtClean="0">
                <a:latin typeface="Arial" panose="020B0604020202020204" pitchFamily="34" charset="0"/>
                <a:cs typeface="Arial" panose="020B0604020202020204" pitchFamily="34" charset="0"/>
              </a:rPr>
              <a:t>- audio &amp; video tapes</a:t>
            </a:r>
          </a:p>
          <a:p>
            <a:pPr eaLnBrk="1" hangingPunct="1"/>
            <a:r>
              <a:rPr lang="en-US" altLang="en-US" sz="1100" dirty="0" smtClean="0">
                <a:latin typeface="Arial" panose="020B0604020202020204" pitchFamily="34" charset="0"/>
                <a:cs typeface="Arial" panose="020B0604020202020204" pitchFamily="34" charset="0"/>
              </a:rPr>
              <a:t>- photos</a:t>
            </a:r>
          </a:p>
          <a:p>
            <a:pPr eaLnBrk="1" hangingPunct="1"/>
            <a:r>
              <a:rPr lang="en-US" altLang="en-US" sz="1100" dirty="0" smtClean="0">
                <a:latin typeface="Arial" panose="020B0604020202020204" pitchFamily="34" charset="0"/>
                <a:cs typeface="Arial" panose="020B0604020202020204" pitchFamily="34" charset="0"/>
              </a:rPr>
              <a:t>-emails</a:t>
            </a:r>
          </a:p>
          <a:p>
            <a:pPr eaLnBrk="1" hangingPunct="1"/>
            <a:r>
              <a:rPr lang="en-US" altLang="en-US" sz="1100" dirty="0" smtClean="0">
                <a:latin typeface="Arial" panose="020B0604020202020204" pitchFamily="34" charset="0"/>
                <a:cs typeface="Arial" panose="020B0604020202020204" pitchFamily="34" charset="0"/>
              </a:rPr>
              <a:t>- reports (including drafts)</a:t>
            </a:r>
          </a:p>
          <a:p>
            <a:pPr eaLnBrk="1" hangingPunct="1"/>
            <a:r>
              <a:rPr lang="en-US" altLang="en-US" sz="1100" dirty="0" smtClean="0">
                <a:latin typeface="Arial" panose="020B0604020202020204" pitchFamily="34" charset="0"/>
                <a:cs typeface="Arial" panose="020B0604020202020204" pitchFamily="34" charset="0"/>
              </a:rPr>
              <a:t>- minutes (including drafts)</a:t>
            </a:r>
          </a:p>
          <a:p>
            <a:pPr eaLnBrk="1" hangingPunct="1"/>
            <a:r>
              <a:rPr lang="en-US" altLang="en-US" sz="1100" dirty="0" smtClean="0">
                <a:latin typeface="Arial" panose="020B0604020202020204" pitchFamily="34" charset="0"/>
                <a:cs typeface="Arial" panose="020B0604020202020204" pitchFamily="34" charset="0"/>
              </a:rPr>
              <a:t>-post it notes or copies of own notes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8231199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Any person can make a request under the Act - there are no restrictions on your age, nationality, or where you live. </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All you have to do is write to (or email) the public authority that you think holds the information you want. </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When an application is received it is important that certain criteria is met such as the request must be in writing; by email, letter, or fax. It must be clear, concise and must include the name and address of the person making the request.</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The act says a request can be scribbled on a piece of paper and as long as we have a name and contact address (post/email) then it is valid. </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This differs hugely to DPA as any of those requests must be applied for via a subject access form and a fee and identification must be provided. </a:t>
            </a:r>
          </a:p>
          <a:p>
            <a:pPr eaLnBrk="1" hangingPunct="1">
              <a:lnSpc>
                <a:spcPct val="100000"/>
              </a:lnSpc>
              <a:buFontTx/>
              <a:buNone/>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buFontTx/>
              <a:buNone/>
            </a:pPr>
            <a:r>
              <a:rPr lang="en-GB" altLang="en-US" sz="1100" dirty="0" smtClean="0">
                <a:latin typeface="Arial" panose="020B0604020202020204" pitchFamily="34" charset="0"/>
                <a:cs typeface="Arial" panose="020B0604020202020204" pitchFamily="34" charset="0"/>
              </a:rPr>
              <a:t>There is no charge for information under FOI however we do have a cost limit for responding FOI requests is £450 or 18 hours worth of work. Where it is estimated that the request for information is likely to exceed the statutory cost limit, the request will be refused by the force on the grounds of cost.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The Freedom of Information Act is purpose blind and applicant blind, this means there does not have to be a specific reason behind the request and it does not matter who makes the request, </a:t>
            </a:r>
            <a:endParaRPr lang="en-GB" sz="1100" dirty="0" smtClean="0">
              <a:latin typeface="Arial" panose="020B0604020202020204" pitchFamily="34" charset="0"/>
              <a:cs typeface="Arial" panose="020B0604020202020204" pitchFamily="34" charset="0"/>
            </a:endParaRP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The requestor doesn’t have to explain why they want the information</a:t>
            </a: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We can clarify what they want</a:t>
            </a: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Act is fully retrospective</a:t>
            </a: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We must provide the information within 20 working days</a:t>
            </a: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Requests can come from anywhere in the world</a:t>
            </a:r>
          </a:p>
          <a:p>
            <a:pPr eaLnBrk="0" fontAlgn="base" hangingPunct="0">
              <a:lnSpc>
                <a:spcPct val="100000"/>
              </a:lnSpc>
              <a:spcBef>
                <a:spcPct val="50000"/>
              </a:spcBef>
              <a:spcAft>
                <a:spcPct val="0"/>
              </a:spcAft>
              <a:buFontTx/>
              <a:buChar char="•"/>
            </a:pPr>
            <a:r>
              <a:rPr lang="en-US" altLang="en-US" sz="1100" b="0" dirty="0" smtClean="0">
                <a:solidFill>
                  <a:prstClr val="black"/>
                </a:solidFill>
                <a:latin typeface="Arial" panose="020B0604020202020204" pitchFamily="34" charset="0"/>
                <a:cs typeface="Arial" panose="020B0604020202020204" pitchFamily="34" charset="0"/>
              </a:rPr>
              <a:t>We can’t charge people for the information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36913691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smtClean="0">
                <a:latin typeface="Arial" panose="020B0604020202020204" pitchFamily="34" charset="0"/>
                <a:cs typeface="Arial" panose="020B0604020202020204" pitchFamily="34" charset="0"/>
              </a:rPr>
              <a:t>You may remember the MP’s expenses scandal where details of MPs expense claims were released. The FOI Act is there to make all public figures and authorities transparent and accountable. </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More recently – Princes Charles had his letters to Tony Blair disclosed under FOI. In both cases the appropriate bodies tried to block disclosure but the Tribunal ruled that there was no reason why the information should not be disclosed. The government spent around £400,000 trying to fight the case.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22670496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smtClean="0">
                <a:latin typeface="Arial" panose="020B0604020202020204" pitchFamily="34" charset="0"/>
                <a:cs typeface="Arial" panose="020B0604020202020204" pitchFamily="34" charset="0"/>
              </a:rPr>
              <a:t>Requestors have to give their name and an address for correspondence (e-mail will do), so we won’t necessarily know which category they fall under. However, most do specify within the request.</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All requests are treated confidentiality, to ensure that info provided is applicant blind – so that basically means that the response will be the same regardless of whether the request comes from an MP or a member of the public.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4586060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smtClean="0">
                <a:latin typeface="Arial" panose="020B0604020202020204" pitchFamily="34" charset="0"/>
                <a:cs typeface="Arial" panose="020B0604020202020204" pitchFamily="34" charset="0"/>
              </a:rPr>
              <a:t>Say for example, you receive an FOI request for a report you have written on a local policing issue, and there is something in it that you don’t really want published as it wont look very good on the either yourself or the force and you then delete a section or shred the report you will be committing a criminal offence. </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If anyone is found to have do this, they will be personally prosecuted.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019841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100" dirty="0" smtClean="0">
                <a:latin typeface="Arial" panose="020B0604020202020204" pitchFamily="34" charset="0"/>
                <a:cs typeface="Arial" panose="020B0604020202020204" pitchFamily="34" charset="0"/>
              </a:rPr>
              <a:t>EMBARRASMENT</a:t>
            </a:r>
          </a:p>
          <a:p>
            <a:pPr eaLnBrk="1" hangingPunct="1"/>
            <a:r>
              <a:rPr lang="en-US" altLang="en-US" sz="1100" dirty="0" smtClean="0">
                <a:latin typeface="Arial" panose="020B0604020202020204" pitchFamily="34" charset="0"/>
                <a:cs typeface="Arial" panose="020B0604020202020204" pitchFamily="34" charset="0"/>
              </a:rPr>
              <a:t>We can’t withhold things because they don’t look good, or it shows we’ve done something wrong or because we don’t want it to end up in the papers, even if the information  is inaccurate. For example we received a request for the number of emergency calls answered within the appropriate time, and due to a technical fault on the recording system some months showed that no calls were answered within the time. This was not accurate, but the legislation covers </a:t>
            </a:r>
            <a:r>
              <a:rPr lang="en-US" altLang="en-US" sz="1100" u="sng" dirty="0" smtClean="0">
                <a:latin typeface="Arial" panose="020B0604020202020204" pitchFamily="34" charset="0"/>
                <a:cs typeface="Arial" panose="020B0604020202020204" pitchFamily="34" charset="0"/>
              </a:rPr>
              <a:t>recorded</a:t>
            </a:r>
            <a:r>
              <a:rPr lang="en-US" altLang="en-US" sz="1100" dirty="0" smtClean="0">
                <a:latin typeface="Arial" panose="020B0604020202020204" pitchFamily="34" charset="0"/>
                <a:cs typeface="Arial" panose="020B0604020202020204" pitchFamily="34" charset="0"/>
              </a:rPr>
              <a:t> information, therefore we had to provide the figures and include a caveat to explain the reason for the 0 figures. </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NOT BEING ABLE TO FIND</a:t>
            </a:r>
          </a:p>
          <a:p>
            <a:pPr eaLnBrk="1" hangingPunct="1"/>
            <a:r>
              <a:rPr lang="en-US" altLang="en-US" sz="1100" dirty="0" smtClean="0">
                <a:latin typeface="Arial" panose="020B0604020202020204" pitchFamily="34" charset="0"/>
                <a:cs typeface="Arial" panose="020B0604020202020204" pitchFamily="34" charset="0"/>
              </a:rPr>
              <a:t>We have no excuse for bad filing or records management: work ongoing!</a:t>
            </a:r>
          </a:p>
          <a:p>
            <a:pPr eaLnBrk="1" hangingPunct="1"/>
            <a:endParaRPr lang="en-US" altLang="en-US" sz="1100" dirty="0" smtClean="0">
              <a:latin typeface="Arial" panose="020B0604020202020204" pitchFamily="34" charset="0"/>
              <a:cs typeface="Arial" panose="020B0604020202020204" pitchFamily="34" charset="0"/>
            </a:endParaRPr>
          </a:p>
          <a:p>
            <a:pPr eaLnBrk="1" hangingPunct="1"/>
            <a:r>
              <a:rPr lang="en-US" altLang="en-US" sz="1100" dirty="0" smtClean="0">
                <a:latin typeface="Arial" panose="020B0604020202020204" pitchFamily="34" charset="0"/>
                <a:cs typeface="Arial" panose="020B0604020202020204" pitchFamily="34" charset="0"/>
              </a:rPr>
              <a:t>TIME</a:t>
            </a:r>
            <a:br>
              <a:rPr lang="en-US" altLang="en-US" sz="1100" dirty="0" smtClean="0">
                <a:latin typeface="Arial" panose="020B0604020202020204" pitchFamily="34" charset="0"/>
                <a:cs typeface="Arial" panose="020B0604020202020204" pitchFamily="34" charset="0"/>
              </a:rPr>
            </a:br>
            <a:r>
              <a:rPr lang="en-US" altLang="en-US" sz="1100" dirty="0" smtClean="0">
                <a:latin typeface="Arial" panose="020B0604020202020204" pitchFamily="34" charset="0"/>
                <a:cs typeface="Arial" panose="020B0604020202020204" pitchFamily="34" charset="0"/>
              </a:rPr>
              <a:t>We are all busy and all have a “day job”: but this is no reason to refuse to provide the information as it is a legal requirement.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741044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26208696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cs typeface="Arial" panose="020B0604020202020204" pitchFamily="34" charset="0"/>
              </a:rPr>
              <a:t>Principle 7 – Must have security.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Here are some security measures used. </a:t>
            </a:r>
            <a:r>
              <a:rPr lang="en-GB" altLang="en-US" sz="1100" dirty="0" smtClean="0">
                <a:solidFill>
                  <a:srgbClr val="FF0000"/>
                </a:solidFill>
                <a:latin typeface="Arial" panose="020B0604020202020204" pitchFamily="34" charset="0"/>
                <a:cs typeface="Arial" panose="020B0604020202020204" pitchFamily="34" charset="0"/>
              </a:rPr>
              <a:t>READ THROUGH and discuss</a:t>
            </a:r>
          </a:p>
          <a:p>
            <a:pPr eaLnBrk="1" hangingPunct="1"/>
            <a:endParaRPr lang="en-GB" altLang="en-US" sz="1100" dirty="0" smtClean="0">
              <a:solidFill>
                <a:srgbClr val="FF0000"/>
              </a:solidFill>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Paper containing sensitive or personal information must not be put in normal bins. It must be shredded using a departmental shredder  or by placing in one of the approved ‘shred –it’ bags or boxes.  Problem with bins being stolen from police stations and paperwork being dropped by the recycling company</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Challenge anyone without ID or snooping!! Don’t have monitor facing out window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It is good practice to ensure your desk is clear of documents at the end of each day and that they are locked away appropriately where possible. Clear desk policy!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Sharing your password for access to SWP computer systems is strictly forbidden. Problem with laptops and pocket notebooks stolen from cars or left lying about. Do not take work  -documents or </a:t>
            </a:r>
            <a:r>
              <a:rPr lang="en-GB" altLang="en-US" sz="1100" dirty="0" err="1" smtClean="0">
                <a:latin typeface="Arial" panose="020B0604020202020204" pitchFamily="34" charset="0"/>
                <a:cs typeface="Arial" panose="020B0604020202020204" pitchFamily="34" charset="0"/>
              </a:rPr>
              <a:t>dvds</a:t>
            </a:r>
            <a:r>
              <a:rPr lang="en-GB" altLang="en-US" sz="1100" dirty="0" smtClean="0">
                <a:latin typeface="Arial" panose="020B0604020202020204" pitchFamily="34" charset="0"/>
                <a:cs typeface="Arial" panose="020B0604020202020204" pitchFamily="34" charset="0"/>
              </a:rPr>
              <a:t> out of the office unless absolutely necessary. Risk of breach increases significantly. </a:t>
            </a:r>
          </a:p>
          <a:p>
            <a:pPr eaLnBrk="1" hangingPunct="1"/>
            <a:r>
              <a:rPr lang="en-GB" altLang="en-US" sz="1100" dirty="0" smtClean="0">
                <a:latin typeface="Arial" panose="020B0604020202020204" pitchFamily="34" charset="0"/>
                <a:cs typeface="Arial" panose="020B0604020202020204" pitchFamily="34" charset="0"/>
              </a:rPr>
              <a:t>Sign work in and out so that it can be tracked down at any time.  Bad security!! </a:t>
            </a:r>
          </a:p>
          <a:p>
            <a:pPr eaLnBrk="1" hangingPunct="1"/>
            <a:r>
              <a:rPr lang="en-GB" altLang="en-US" sz="1100" dirty="0" smtClean="0">
                <a:latin typeface="Arial" panose="020B0604020202020204" pitchFamily="34" charset="0"/>
                <a:cs typeface="Arial" panose="020B0604020202020204" pitchFamily="34" charset="0"/>
              </a:rPr>
              <a:t>What would happen to the data if your car was stolen or you were involved in an accident? What if you were robbed or burgled? Very important – reporting security incidents  and data breaches!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ICO  fine – again – you must report any security incidents including data breaches and data losses! Even if you lose handwritten notes, if these contain personal or sensitive information you must report it. </a:t>
            </a:r>
          </a:p>
          <a:p>
            <a:pPr eaLnBrk="1" hangingPunct="1"/>
            <a:endParaRPr lang="en-GB" altLang="en-US" sz="1100" dirty="0" smtClean="0">
              <a:latin typeface="Arial" panose="020B0604020202020204" pitchFamily="34" charset="0"/>
              <a:cs typeface="Arial" panose="020B0604020202020204" pitchFamily="34" charset="0"/>
            </a:endParaRPr>
          </a:p>
          <a:p>
            <a:pPr eaLnBrk="1" hangingPunct="1"/>
            <a:r>
              <a:rPr lang="en-GB" altLang="en-US" sz="1100" dirty="0" smtClean="0">
                <a:latin typeface="Arial" panose="020B0604020202020204" pitchFamily="34" charset="0"/>
                <a:cs typeface="Arial" panose="020B0604020202020204" pitchFamily="34" charset="0"/>
              </a:rPr>
              <a:t>Carry notes and files around in a zipped up folder or a locked briefcase. We recently had to report a breach where the wind blew papers out of the hands of an officer and through a street into peoples garden. Not all the papers were recovered and they related to sexual abuse of children. Only take information off site if it is necessary!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22729978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Everyone who works with information has a responsibility to safeguard it and to share if with trusted partners outside of the police family if appropriate. The Government Security Classification (GSC) will help you do this.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The GSC was adopted by the Police Service in April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One of the key messages of GSC is that all information has a value and requires an appropriate degree of protection. These three levels of classification will help you determine the level of protection required.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It is very important that you complete the mandatory NCALT course as soon as you can.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5205980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Refer to top ten tips handout </a:t>
            </a:r>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0874079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2502083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05/03/2019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05/03/2019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05/03/2019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05/03/2019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05/03/2019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05/03/2019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image" Target="../media/image3.jpg"/><Relationship Id="rId7" Type="http://schemas.openxmlformats.org/officeDocument/2006/relationships/hyperlink" Target="http://gmpintranet/Force/ImageBank.nsf/0/5AF11FAE38A61A3C802570CB0030215E/$FILE/0390_2004_22.jpg?OpenElement"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hyperlink" Target="http://gmpintranet/Force/ImageBank.nsf/0/C996850D9E39BA368025710A00602451/$FILE/0051_2006_06.jpg?OpenElement" TargetMode="External"/><Relationship Id="rId4" Type="http://schemas.openxmlformats.org/officeDocument/2006/relationships/image" Target="../media/image7.jpeg"/><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http://newsvote.bbc.co.uk/nol/shared/img/printer_friendly/news_logo.gif" TargetMode="External"/><Relationship Id="rId4" Type="http://schemas.openxmlformats.org/officeDocument/2006/relationships/image" Target="../media/image17.gif"/></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image" Target="../media/image3.jpg"/><Relationship Id="rId7"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23.jpeg"/><Relationship Id="rId5" Type="http://schemas.openxmlformats.org/officeDocument/2006/relationships/image" Target="../media/image22.jpeg"/><Relationship Id="rId10" Type="http://schemas.openxmlformats.org/officeDocument/2006/relationships/image" Target="../media/image27.jpeg"/><Relationship Id="rId4" Type="http://schemas.openxmlformats.org/officeDocument/2006/relationships/image" Target="../media/image21.jpeg"/><Relationship Id="rId9" Type="http://schemas.openxmlformats.org/officeDocument/2006/relationships/image" Target="../media/image26.jpe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94818" y="1656524"/>
            <a:ext cx="4551903" cy="2862322"/>
          </a:xfrm>
          <a:prstGeom prst="rect">
            <a:avLst/>
          </a:prstGeom>
          <a:noFill/>
        </p:spPr>
        <p:txBody>
          <a:bodyPr wrap="square" rtlCol="0">
            <a:spAutoFit/>
          </a:bodyPr>
          <a:lstStyle/>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Data Protection &amp; </a:t>
            </a:r>
          </a:p>
          <a:p>
            <a:pPr algn="ct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Freedom of Information </a:t>
            </a:r>
          </a:p>
          <a:p>
            <a:endParaRPr lang="en-GB" sz="2000" dirty="0">
              <a:solidFill>
                <a:srgbClr val="CD114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04277" y="130981"/>
            <a:ext cx="581082" cy="701768"/>
          </a:xfrm>
          <a:prstGeom prst="rect">
            <a:avLst/>
          </a:prstGeom>
        </p:spPr>
      </p:pic>
    </p:spTree>
    <p:extLst>
      <p:ext uri="{BB962C8B-B14F-4D97-AF65-F5344CB8AC3E}">
        <p14:creationId xmlns:p14="http://schemas.microsoft.com/office/powerpoint/2010/main" val="50044747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duotone>
              <a:srgbClr val="5B9BD5">
                <a:shade val="45000"/>
                <a:satMod val="135000"/>
              </a:srgbClr>
              <a:prstClr val="white"/>
            </a:duotone>
            <a:extLst>
              <a:ext uri="{28A0092B-C50C-407E-A947-70E740481C1C}">
                <a14:useLocalDpi xmlns:a14="http://schemas.microsoft.com/office/drawing/2010/main" val="0"/>
              </a:ext>
            </a:extLst>
          </a:blip>
          <a:stretch>
            <a:fillRect/>
          </a:stretch>
        </p:blipFill>
        <p:spPr>
          <a:xfrm>
            <a:off x="4435908" y="1696674"/>
            <a:ext cx="3280260" cy="4104211"/>
          </a:xfrm>
          <a:prstGeom prst="rect">
            <a:avLst/>
          </a:prstGeom>
        </p:spPr>
      </p:pic>
      <p:sp>
        <p:nvSpPr>
          <p:cNvPr id="4" name="TextBox 3"/>
          <p:cNvSpPr txBox="1"/>
          <p:nvPr/>
        </p:nvSpPr>
        <p:spPr>
          <a:xfrm>
            <a:off x="1935578" y="62041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Who holds information about you?</a:t>
            </a:r>
            <a:endParaRPr lang="en-GB" sz="3200" b="1" dirty="0">
              <a:solidFill>
                <a:schemeClr val="bg1"/>
              </a:solidFill>
            </a:endParaRP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935578" y="1210053"/>
            <a:ext cx="7427294" cy="501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300">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a:lstStyle>
          <a:p>
            <a:pPr marL="0" marR="0" lvl="0" indent="0" algn="l" defTabSz="685800" rtl="0" eaLnBrk="1" fontAlgn="base" latinLnBrk="0" hangingPunct="1">
              <a:lnSpc>
                <a:spcPct val="90000"/>
              </a:lnSpc>
              <a:spcBef>
                <a:spcPct val="0"/>
              </a:spcBef>
              <a:spcAft>
                <a:spcPct val="0"/>
              </a:spcAft>
              <a:buClrTx/>
              <a:buSzTx/>
              <a:buFontTx/>
              <a:buNone/>
              <a:tabLst/>
              <a:defRPr/>
            </a:pPr>
            <a:r>
              <a:rPr kumimoji="0" lang="en-GB" altLang="en-US" sz="2800" b="1" i="0" u="none" strike="noStrike" kern="1200" cap="none" spc="0" normalizeH="0" baseline="0" noProof="0" dirty="0" smtClean="0">
                <a:ln>
                  <a:noFill/>
                </a:ln>
                <a:solidFill>
                  <a:srgbClr val="002060"/>
                </a:solidFill>
                <a:effectLst/>
                <a:uLnTx/>
                <a:uFillTx/>
                <a:latin typeface="+mn-lt"/>
                <a:ea typeface="+mj-ea"/>
                <a:cs typeface="+mj-cs"/>
              </a:rPr>
              <a:t>Ensures that all </a:t>
            </a:r>
            <a:r>
              <a:rPr kumimoji="0" lang="en-GB" altLang="en-US" sz="2800" b="1" i="0" u="none" strike="noStrike" kern="1200" cap="none" spc="0" normalizeH="0" baseline="0" noProof="0" dirty="0" smtClean="0">
                <a:ln>
                  <a:noFill/>
                </a:ln>
                <a:solidFill>
                  <a:sysClr val="windowText" lastClr="000000"/>
                </a:solidFill>
                <a:effectLst/>
                <a:uLnTx/>
                <a:uFillTx/>
                <a:latin typeface="+mn-lt"/>
                <a:ea typeface="+mj-ea"/>
                <a:cs typeface="+mj-cs"/>
              </a:rPr>
              <a:t>processing</a:t>
            </a:r>
            <a:r>
              <a:rPr kumimoji="0" lang="en-GB" altLang="en-US" sz="2800" b="1" i="0" u="none" strike="noStrike" kern="1200" cap="none" spc="0" normalizeH="0" baseline="0" noProof="0" dirty="0" smtClean="0">
                <a:ln>
                  <a:noFill/>
                </a:ln>
                <a:solidFill>
                  <a:srgbClr val="002060"/>
                </a:solidFill>
                <a:effectLst/>
                <a:uLnTx/>
                <a:uFillTx/>
                <a:latin typeface="+mn-lt"/>
                <a:ea typeface="+mj-ea"/>
                <a:cs typeface="+mj-cs"/>
              </a:rPr>
              <a:t> of information is:-</a:t>
            </a:r>
          </a:p>
        </p:txBody>
      </p:sp>
      <p:sp>
        <p:nvSpPr>
          <p:cNvPr id="4" name="Rectangle 3"/>
          <p:cNvSpPr txBox="1">
            <a:spLocks noChangeArrowheads="1"/>
          </p:cNvSpPr>
          <p:nvPr/>
        </p:nvSpPr>
        <p:spPr bwMode="auto">
          <a:xfrm>
            <a:off x="4713170" y="2035927"/>
            <a:ext cx="3996690" cy="383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J</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USTIFIED</a:t>
            </a:r>
          </a:p>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P</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ROPORTIONATE</a:t>
            </a:r>
          </a:p>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L</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AWFUL</a:t>
            </a:r>
          </a:p>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A</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CCOUNTABLE</a:t>
            </a:r>
          </a:p>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N</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ECESSARY</a:t>
            </a:r>
          </a:p>
          <a:p>
            <a:pPr marL="0" marR="0" lvl="0" indent="0" algn="l" defTabSz="685800" rtl="0" eaLnBrk="1" fontAlgn="base" latinLnBrk="0" hangingPunct="1">
              <a:lnSpc>
                <a:spcPct val="90000"/>
              </a:lnSpc>
              <a:spcBef>
                <a:spcPts val="750"/>
              </a:spcBef>
              <a:spcAft>
                <a:spcPct val="0"/>
              </a:spcAft>
              <a:buClrTx/>
              <a:buSzTx/>
              <a:buFontTx/>
              <a:buNone/>
              <a:tabLst/>
              <a:defRPr/>
            </a:pPr>
            <a:r>
              <a:rPr kumimoji="0" lang="en-GB" altLang="en-US" sz="3200" b="1" i="0" u="none" strike="noStrike" kern="1200" cap="none" spc="0" normalizeH="0" baseline="0" noProof="0" dirty="0" smtClean="0">
                <a:ln>
                  <a:noFill/>
                </a:ln>
                <a:solidFill>
                  <a:srgbClr val="FF0000"/>
                </a:solidFill>
                <a:effectLst/>
                <a:uLnTx/>
                <a:uFillTx/>
                <a:latin typeface="Calibri" panose="020F0502020204030204"/>
                <a:ea typeface="+mn-ea"/>
                <a:cs typeface="+mn-cs"/>
              </a:rPr>
              <a:t>E</a:t>
            </a:r>
            <a:r>
              <a:rPr kumimoji="0" lang="en-GB" altLang="en-US" sz="3200" b="0" i="0" u="none" strike="noStrike" kern="1200" cap="none" spc="0" normalizeH="0" baseline="0" noProof="0" dirty="0" smtClean="0">
                <a:ln>
                  <a:noFill/>
                </a:ln>
                <a:solidFill>
                  <a:sysClr val="windowText" lastClr="000000"/>
                </a:solidFill>
                <a:effectLst/>
                <a:uLnTx/>
                <a:uFillTx/>
                <a:latin typeface="Calibri" panose="020F0502020204030204"/>
                <a:ea typeface="+mn-ea"/>
                <a:cs typeface="+mn-cs"/>
              </a:rPr>
              <a:t>THICAL</a:t>
            </a:r>
          </a:p>
        </p:txBody>
      </p:sp>
      <p:sp>
        <p:nvSpPr>
          <p:cNvPr id="5" name="TextBox 4"/>
          <p:cNvSpPr txBox="1"/>
          <p:nvPr/>
        </p:nvSpPr>
        <p:spPr>
          <a:xfrm>
            <a:off x="1935578" y="239414"/>
            <a:ext cx="8280920" cy="584775"/>
          </a:xfrm>
          <a:prstGeom prst="rect">
            <a:avLst/>
          </a:prstGeom>
          <a:solidFill>
            <a:srgbClr val="002060"/>
          </a:solidFill>
        </p:spPr>
        <p:txBody>
          <a:bodyPr wrap="square" rtlCol="0">
            <a:spAutoFit/>
          </a:bodyPr>
          <a:lstStyle/>
          <a:p>
            <a:pPr algn="ctr"/>
            <a:r>
              <a:rPr lang="en-GB" sz="3200" b="1" dirty="0" smtClean="0">
                <a:solidFill>
                  <a:schemeClr val="bg1"/>
                </a:solidFill>
              </a:rPr>
              <a:t>Data Protection Act (DPA) 1998</a:t>
            </a:r>
            <a:endParaRPr lang="en-GB" sz="3200" b="1" dirty="0">
              <a:solidFill>
                <a:schemeClr val="bg1"/>
              </a:solidFill>
            </a:endParaRPr>
          </a:p>
        </p:txBody>
      </p:sp>
    </p:spTree>
    <p:extLst>
      <p:ext uri="{BB962C8B-B14F-4D97-AF65-F5344CB8AC3E}">
        <p14:creationId xmlns:p14="http://schemas.microsoft.com/office/powerpoint/2010/main" val="75175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5143500" y="1576705"/>
            <a:ext cx="57277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dirty="0" smtClean="0">
                <a:solidFill>
                  <a:prstClr val="black"/>
                </a:solidFill>
                <a:latin typeface="Arial" panose="020B0604020202020204" pitchFamily="34" charset="0"/>
              </a:rPr>
              <a:t>The criminal offences created under the Act may make the Chief Constable (the data controller), or </a:t>
            </a:r>
            <a:r>
              <a:rPr lang="en-GB" altLang="en-US" sz="2400" dirty="0" smtClean="0">
                <a:solidFill>
                  <a:srgbClr val="FF0000"/>
                </a:solidFill>
                <a:latin typeface="Arial" panose="020B0604020202020204" pitchFamily="34" charset="0"/>
              </a:rPr>
              <a:t>you</a:t>
            </a:r>
            <a:r>
              <a:rPr lang="en-GB" altLang="en-US" sz="2400" dirty="0" smtClean="0">
                <a:solidFill>
                  <a:prstClr val="black"/>
                </a:solidFill>
                <a:latin typeface="Arial" panose="020B0604020202020204" pitchFamily="34" charset="0"/>
              </a:rPr>
              <a:t> (as their servant), individually liable.</a:t>
            </a:r>
          </a:p>
          <a:p>
            <a:pPr algn="ctr" fontAlgn="base">
              <a:spcBef>
                <a:spcPct val="0"/>
              </a:spcBef>
              <a:spcAft>
                <a:spcPct val="0"/>
              </a:spcAft>
            </a:pPr>
            <a:endParaRPr lang="en-GB" altLang="en-US" sz="2400" dirty="0" smtClean="0">
              <a:solidFill>
                <a:prstClr val="black"/>
              </a:solidFill>
              <a:latin typeface="Arial" panose="020B0604020202020204" pitchFamily="34" charset="0"/>
            </a:endParaRPr>
          </a:p>
          <a:p>
            <a:pPr algn="ctr" fontAlgn="base">
              <a:spcBef>
                <a:spcPct val="0"/>
              </a:spcBef>
              <a:spcAft>
                <a:spcPct val="0"/>
              </a:spcAft>
            </a:pPr>
            <a:endParaRPr lang="en-GB" altLang="en-US" sz="2400" dirty="0" smtClean="0">
              <a:solidFill>
                <a:prstClr val="black"/>
              </a:solidFill>
              <a:latin typeface="Arial" panose="020B0604020202020204" pitchFamily="34" charset="0"/>
            </a:endParaRPr>
          </a:p>
        </p:txBody>
      </p:sp>
      <p:sp>
        <p:nvSpPr>
          <p:cNvPr id="4" name="Rectangle 5"/>
          <p:cNvSpPr>
            <a:spLocks noChangeArrowheads="1"/>
          </p:cNvSpPr>
          <p:nvPr/>
        </p:nvSpPr>
        <p:spPr bwMode="auto">
          <a:xfrm>
            <a:off x="5143500" y="3504248"/>
            <a:ext cx="57277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dirty="0" smtClean="0">
                <a:solidFill>
                  <a:srgbClr val="FF0000"/>
                </a:solidFill>
                <a:latin typeface="Arial" panose="020B0604020202020204" pitchFamily="34" charset="0"/>
              </a:rPr>
              <a:t>You</a:t>
            </a:r>
            <a:r>
              <a:rPr lang="en-GB" altLang="en-US" sz="2400" dirty="0" smtClean="0">
                <a:solidFill>
                  <a:prstClr val="black"/>
                </a:solidFill>
                <a:latin typeface="Arial" panose="020B0604020202020204" pitchFamily="34" charset="0"/>
              </a:rPr>
              <a:t> are liable for any deliberate  infringements</a:t>
            </a:r>
            <a:r>
              <a:rPr lang="en-GB" altLang="en-US" sz="2400" dirty="0" smtClean="0">
                <a:solidFill>
                  <a:srgbClr val="000066"/>
                </a:solidFill>
                <a:latin typeface="Arial" panose="020B0604020202020204" pitchFamily="34" charset="0"/>
              </a:rPr>
              <a:t>.</a:t>
            </a:r>
          </a:p>
        </p:txBody>
      </p:sp>
      <p:sp>
        <p:nvSpPr>
          <p:cNvPr id="5" name="Rectangle 6"/>
          <p:cNvSpPr>
            <a:spLocks noChangeArrowheads="1"/>
          </p:cNvSpPr>
          <p:nvPr/>
        </p:nvSpPr>
        <p:spPr bwMode="auto">
          <a:xfrm>
            <a:off x="5143500" y="4242436"/>
            <a:ext cx="5727700" cy="1570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endParaRPr lang="en-GB" altLang="en-US" sz="2400" dirty="0" smtClean="0">
              <a:solidFill>
                <a:srgbClr val="FF0000"/>
              </a:solidFill>
              <a:latin typeface="Arial" panose="020B0604020202020204" pitchFamily="34" charset="0"/>
            </a:endParaRPr>
          </a:p>
          <a:p>
            <a:pPr algn="ctr" fontAlgn="base">
              <a:spcBef>
                <a:spcPct val="0"/>
              </a:spcBef>
              <a:spcAft>
                <a:spcPct val="0"/>
              </a:spcAft>
            </a:pPr>
            <a:r>
              <a:rPr lang="en-GB" altLang="en-US" sz="2400" dirty="0" smtClean="0">
                <a:solidFill>
                  <a:srgbClr val="FF0000"/>
                </a:solidFill>
                <a:latin typeface="Arial" panose="020B0604020202020204" pitchFamily="34" charset="0"/>
              </a:rPr>
              <a:t>You</a:t>
            </a:r>
            <a:r>
              <a:rPr lang="en-GB" altLang="en-US" sz="2400" dirty="0" smtClean="0">
                <a:solidFill>
                  <a:prstClr val="black"/>
                </a:solidFill>
                <a:latin typeface="Arial" panose="020B0604020202020204" pitchFamily="34" charset="0"/>
              </a:rPr>
              <a:t> have a responsibility to make sure that you comply with the Data Protection Principles.</a:t>
            </a:r>
          </a:p>
        </p:txBody>
      </p:sp>
      <p:pic>
        <p:nvPicPr>
          <p:cNvPr id="6" name="Picture 12" descr="RAI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62785" y="1408748"/>
            <a:ext cx="228600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4" descr="ARREST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62785" y="3639503"/>
            <a:ext cx="2286000" cy="220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Why is the Data Protection Act </a:t>
            </a:r>
            <a:r>
              <a:rPr lang="en-GB" sz="3200" b="1" dirty="0">
                <a:solidFill>
                  <a:schemeClr val="bg1"/>
                </a:solidFill>
              </a:rPr>
              <a:t>i</a:t>
            </a:r>
            <a:r>
              <a:rPr lang="en-GB" sz="3200" b="1" dirty="0" smtClean="0">
                <a:solidFill>
                  <a:schemeClr val="bg1"/>
                </a:solidFill>
              </a:rPr>
              <a:t>mportant to you?</a:t>
            </a:r>
            <a:endParaRPr lang="en-GB" sz="32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2"/>
          <p:cNvSpPr>
            <a:spLocks noChangeArrowheads="1"/>
          </p:cNvSpPr>
          <p:nvPr/>
        </p:nvSpPr>
        <p:spPr bwMode="auto">
          <a:xfrm>
            <a:off x="350520" y="1034922"/>
            <a:ext cx="1155191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b="0" dirty="0" smtClean="0">
                <a:solidFill>
                  <a:prstClr val="black"/>
                </a:solidFill>
                <a:latin typeface="Arial" panose="020B0604020202020204" pitchFamily="34" charset="0"/>
              </a:rPr>
              <a:t>The Police holds a great amount of sensitive information about individuals for policing and employment purposes.</a:t>
            </a:r>
          </a:p>
        </p:txBody>
      </p:sp>
      <p:pic>
        <p:nvPicPr>
          <p:cNvPr id="4" name="Picture 25" descr="ARREST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0793" y="2305805"/>
            <a:ext cx="2057400" cy="146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4" descr="Insp on Radio">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77753" y="2326443"/>
            <a:ext cx="962025"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6" descr="Patrol">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26479" y="2342438"/>
            <a:ext cx="969963" cy="143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4" descr="ROBBE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378064" y="2342438"/>
            <a:ext cx="2057400" cy="148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10"/>
          <p:cNvSpPr>
            <a:spLocks noChangeArrowheads="1"/>
          </p:cNvSpPr>
          <p:nvPr/>
        </p:nvSpPr>
        <p:spPr bwMode="auto">
          <a:xfrm>
            <a:off x="1601628" y="4042791"/>
            <a:ext cx="488608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400" b="0" dirty="0" smtClean="0">
                <a:solidFill>
                  <a:prstClr val="black"/>
                </a:solidFill>
                <a:latin typeface="Arial" panose="020B0604020202020204" pitchFamily="34" charset="0"/>
              </a:rPr>
              <a:t>It needs </a:t>
            </a:r>
            <a:r>
              <a:rPr lang="en-GB" altLang="en-US" sz="2400" b="0" dirty="0" smtClean="0">
                <a:solidFill>
                  <a:srgbClr val="FF0000"/>
                </a:solidFill>
                <a:latin typeface="Arial" panose="020B0604020202020204" pitchFamily="34" charset="0"/>
              </a:rPr>
              <a:t>‘protecting’ </a:t>
            </a:r>
            <a:r>
              <a:rPr lang="en-GB" altLang="en-US" sz="2400" b="0" dirty="0" smtClean="0">
                <a:solidFill>
                  <a:prstClr val="black"/>
                </a:solidFill>
                <a:latin typeface="Arial" panose="020B0604020202020204" pitchFamily="34" charset="0"/>
              </a:rPr>
              <a:t>to ensure that:</a:t>
            </a:r>
          </a:p>
        </p:txBody>
      </p:sp>
      <p:sp>
        <p:nvSpPr>
          <p:cNvPr id="9" name="Rectangle 11"/>
          <p:cNvSpPr>
            <a:spLocks noChangeArrowheads="1"/>
          </p:cNvSpPr>
          <p:nvPr/>
        </p:nvSpPr>
        <p:spPr bwMode="auto">
          <a:xfrm>
            <a:off x="2278378" y="4503166"/>
            <a:ext cx="831342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63538" indent="-363538">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marL="800100" lvl="1" indent="-342900" fontAlgn="base">
              <a:spcBef>
                <a:spcPct val="0"/>
              </a:spcBef>
              <a:spcAft>
                <a:spcPct val="0"/>
              </a:spcAft>
              <a:buFont typeface="Arial" panose="020B0604020202020204" pitchFamily="34" charset="0"/>
              <a:buChar char="•"/>
            </a:pPr>
            <a:r>
              <a:rPr lang="en-GB" altLang="en-US" sz="2400" b="0" dirty="0" smtClean="0">
                <a:solidFill>
                  <a:schemeClr val="tx1"/>
                </a:solidFill>
                <a:latin typeface="Arial" panose="020B0604020202020204" pitchFamily="34" charset="0"/>
              </a:rPr>
              <a:t>It is not misused.</a:t>
            </a:r>
          </a:p>
          <a:p>
            <a:pPr marL="800100" lvl="1" indent="-342900" fontAlgn="base">
              <a:spcBef>
                <a:spcPct val="0"/>
              </a:spcBef>
              <a:spcAft>
                <a:spcPct val="0"/>
              </a:spcAft>
              <a:buFont typeface="Arial" panose="020B0604020202020204" pitchFamily="34" charset="0"/>
              <a:buChar char="•"/>
            </a:pPr>
            <a:r>
              <a:rPr lang="en-GB" altLang="en-US" sz="2400" b="0" dirty="0" smtClean="0">
                <a:solidFill>
                  <a:schemeClr val="tx1"/>
                </a:solidFill>
                <a:latin typeface="Arial" panose="020B0604020202020204" pitchFamily="34" charset="0"/>
              </a:rPr>
              <a:t>It is accurate, adequate, relevant and not excessive.</a:t>
            </a:r>
          </a:p>
          <a:p>
            <a:pPr marL="800100" lvl="1" indent="-342900" fontAlgn="base">
              <a:spcBef>
                <a:spcPct val="0"/>
              </a:spcBef>
              <a:spcAft>
                <a:spcPct val="0"/>
              </a:spcAft>
              <a:buFont typeface="Arial" panose="020B0604020202020204" pitchFamily="34" charset="0"/>
              <a:buChar char="•"/>
            </a:pPr>
            <a:r>
              <a:rPr lang="en-GB" altLang="en-US" sz="2400" b="0" dirty="0" smtClean="0">
                <a:solidFill>
                  <a:schemeClr val="tx1"/>
                </a:solidFill>
                <a:latin typeface="Arial" panose="020B0604020202020204" pitchFamily="34" charset="0"/>
              </a:rPr>
              <a:t>It is not inappropriately disclosed</a:t>
            </a:r>
          </a:p>
          <a:p>
            <a:pPr marL="800100" lvl="1" indent="-342900" fontAlgn="base">
              <a:spcBef>
                <a:spcPct val="0"/>
              </a:spcBef>
              <a:spcAft>
                <a:spcPct val="0"/>
              </a:spcAft>
              <a:buFont typeface="Arial" panose="020B0604020202020204" pitchFamily="34" charset="0"/>
              <a:buChar char="•"/>
            </a:pPr>
            <a:r>
              <a:rPr lang="en-GB" altLang="en-US" sz="2400" b="0" dirty="0" smtClean="0">
                <a:solidFill>
                  <a:schemeClr val="tx1"/>
                </a:solidFill>
                <a:latin typeface="Arial" panose="020B0604020202020204" pitchFamily="34" charset="0"/>
              </a:rPr>
              <a:t>It is kept secure</a:t>
            </a:r>
          </a:p>
        </p:txBody>
      </p:sp>
      <p:sp>
        <p:nvSpPr>
          <p:cNvPr id="10" name="TextBox 9"/>
          <p:cNvSpPr txBox="1"/>
          <p:nvPr/>
        </p:nvSpPr>
        <p:spPr>
          <a:xfrm>
            <a:off x="767305" y="264030"/>
            <a:ext cx="10718348" cy="584775"/>
          </a:xfrm>
          <a:prstGeom prst="rect">
            <a:avLst/>
          </a:prstGeom>
          <a:solidFill>
            <a:srgbClr val="002060"/>
          </a:solidFill>
        </p:spPr>
        <p:txBody>
          <a:bodyPr wrap="square" rtlCol="0">
            <a:spAutoFit/>
          </a:bodyPr>
          <a:lstStyle/>
          <a:p>
            <a:pPr algn="ctr"/>
            <a:r>
              <a:rPr lang="en-GB" sz="3200" b="1" dirty="0" smtClean="0">
                <a:solidFill>
                  <a:schemeClr val="bg1"/>
                </a:solidFill>
              </a:rPr>
              <a:t>Why is the Data Protection Act </a:t>
            </a:r>
            <a:r>
              <a:rPr lang="en-GB" sz="3200" b="1" dirty="0">
                <a:solidFill>
                  <a:schemeClr val="bg1"/>
                </a:solidFill>
              </a:rPr>
              <a:t>i</a:t>
            </a:r>
            <a:r>
              <a:rPr lang="en-GB" sz="3200" b="1" dirty="0" smtClean="0">
                <a:solidFill>
                  <a:schemeClr val="bg1"/>
                </a:solidFill>
              </a:rPr>
              <a:t>mportant to the Police?</a:t>
            </a:r>
            <a:endParaRPr lang="en-GB" sz="3200" b="1" dirty="0">
              <a:solidFill>
                <a:schemeClr val="bg1"/>
              </a:solidFill>
            </a:endParaRPr>
          </a:p>
        </p:txBody>
      </p:sp>
    </p:spTree>
    <p:extLst>
      <p:ext uri="{BB962C8B-B14F-4D97-AF65-F5344CB8AC3E}">
        <p14:creationId xmlns:p14="http://schemas.microsoft.com/office/powerpoint/2010/main" val="3782371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499"/>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499"/>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499"/>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
                                            <p:txEl>
                                              <p:pRg st="0" end="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499"/>
                                          </p:stCondLst>
                                        </p:cTn>
                                        <p:tgtEl>
                                          <p:spTgt spid="9">
                                            <p:txEl>
                                              <p:pRg st="1" end="1"/>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499"/>
                                          </p:stCondLst>
                                        </p:cTn>
                                        <p:tgtEl>
                                          <p:spTgt spid="9">
                                            <p:txEl>
                                              <p:pRg st="2" end="2"/>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499"/>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P spid="8" grpId="0" autoUpdateAnimBg="0"/>
      <p:bldP spid="9"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6"/>
          <p:cNvSpPr>
            <a:spLocks noChangeArrowheads="1"/>
          </p:cNvSpPr>
          <p:nvPr/>
        </p:nvSpPr>
        <p:spPr bwMode="auto">
          <a:xfrm>
            <a:off x="1721271" y="1369915"/>
            <a:ext cx="861461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3600" dirty="0">
                <a:solidFill>
                  <a:prstClr val="black"/>
                </a:solidFill>
                <a:latin typeface="Arial" panose="020B0604020202020204" pitchFamily="34" charset="0"/>
              </a:rPr>
              <a:t>Data Protection regulates the</a:t>
            </a:r>
            <a:r>
              <a:rPr lang="en-GB" altLang="en-US" sz="3600" dirty="0">
                <a:solidFill>
                  <a:srgbClr val="FF0000"/>
                </a:solidFill>
                <a:latin typeface="Arial" panose="020B0604020202020204" pitchFamily="34" charset="0"/>
              </a:rPr>
              <a:t> processing</a:t>
            </a:r>
            <a:r>
              <a:rPr lang="en-GB" altLang="en-US" sz="3600" dirty="0">
                <a:solidFill>
                  <a:prstClr val="black"/>
                </a:solidFill>
                <a:latin typeface="Arial" panose="020B0604020202020204" pitchFamily="34" charset="0"/>
              </a:rPr>
              <a:t> </a:t>
            </a:r>
            <a:r>
              <a:rPr lang="en-GB" altLang="en-US" sz="3600" dirty="0" smtClean="0">
                <a:solidFill>
                  <a:prstClr val="black"/>
                </a:solidFill>
                <a:latin typeface="Arial" panose="020B0604020202020204" pitchFamily="34" charset="0"/>
              </a:rPr>
              <a:t>of </a:t>
            </a:r>
            <a:r>
              <a:rPr lang="en-GB" altLang="en-US" sz="3600" dirty="0" smtClean="0">
                <a:solidFill>
                  <a:srgbClr val="FF0000"/>
                </a:solidFill>
                <a:latin typeface="Arial" panose="020B0604020202020204" pitchFamily="34" charset="0"/>
              </a:rPr>
              <a:t>personal </a:t>
            </a:r>
            <a:r>
              <a:rPr lang="en-GB" altLang="en-US" sz="3600" dirty="0">
                <a:solidFill>
                  <a:srgbClr val="FF0000"/>
                </a:solidFill>
                <a:latin typeface="Arial" panose="020B0604020202020204" pitchFamily="34" charset="0"/>
              </a:rPr>
              <a:t>data</a:t>
            </a:r>
            <a:endParaRPr lang="en-GB" altLang="en-US" sz="3600" dirty="0">
              <a:solidFill>
                <a:prstClr val="black"/>
              </a:solidFill>
              <a:latin typeface="Arial" panose="020B0604020202020204" pitchFamily="34" charset="0"/>
            </a:endParaRPr>
          </a:p>
        </p:txBody>
      </p:sp>
      <p:sp>
        <p:nvSpPr>
          <p:cNvPr id="6" name="Rectangle 9"/>
          <p:cNvSpPr>
            <a:spLocks noChangeArrowheads="1"/>
          </p:cNvSpPr>
          <p:nvPr/>
        </p:nvSpPr>
        <p:spPr bwMode="auto">
          <a:xfrm>
            <a:off x="2058988" y="3276600"/>
            <a:ext cx="234230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Arial" panose="020B0604020202020204" pitchFamily="34" charset="0"/>
              </a:rPr>
              <a:t>Processing?</a:t>
            </a:r>
          </a:p>
        </p:txBody>
      </p:sp>
      <p:sp>
        <p:nvSpPr>
          <p:cNvPr id="7" name="AutoShape 18"/>
          <p:cNvSpPr>
            <a:spLocks noChangeArrowheads="1"/>
          </p:cNvSpPr>
          <p:nvPr/>
        </p:nvSpPr>
        <p:spPr bwMode="auto">
          <a:xfrm>
            <a:off x="4605338" y="3230880"/>
            <a:ext cx="1219200" cy="533400"/>
          </a:xfrm>
          <a:prstGeom prst="rightArrow">
            <a:avLst>
              <a:gd name="adj1" fmla="val 50000"/>
              <a:gd name="adj2" fmla="val 57143"/>
            </a:avLst>
          </a:prstGeom>
          <a:solidFill>
            <a:srgbClr val="FF0000"/>
          </a:solidFill>
          <a:ln w="9525">
            <a:solidFill>
              <a:sysClr val="windowText" lastClr="000000"/>
            </a:solidFill>
            <a:miter lim="800000"/>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marL="0" marR="0" lvl="0" indent="0" algn="ctr" defTabSz="914400" eaLnBrk="1" fontAlgn="base" latinLnBrk="0" hangingPunct="1">
              <a:lnSpc>
                <a:spcPct val="100000"/>
              </a:lnSpc>
              <a:spcBef>
                <a:spcPct val="0"/>
              </a:spcBef>
              <a:spcAft>
                <a:spcPct val="0"/>
              </a:spcAft>
              <a:buClrTx/>
              <a:buSzTx/>
              <a:buFontTx/>
              <a:buNone/>
              <a:tabLst/>
              <a:defRPr/>
            </a:pPr>
            <a:endParaRPr kumimoji="0" lang="en-US" altLang="en-US" sz="3200" b="1" i="0" u="none" strike="noStrike" kern="0" cap="none" spc="0" normalizeH="0" baseline="0" noProof="0" smtClean="0">
              <a:ln>
                <a:noFill/>
              </a:ln>
              <a:solidFill>
                <a:srgbClr val="000066"/>
              </a:solidFill>
              <a:effectLst/>
              <a:uLnTx/>
              <a:uFillTx/>
              <a:latin typeface="Arial" panose="020B0604020202020204" pitchFamily="34" charset="0"/>
              <a:ea typeface="MS PGothic" panose="020B0600070205080204" pitchFamily="34" charset="-128"/>
            </a:endParaRPr>
          </a:p>
        </p:txBody>
      </p:sp>
      <p:sp>
        <p:nvSpPr>
          <p:cNvPr id="8" name="Rectangle 10"/>
          <p:cNvSpPr>
            <a:spLocks noChangeArrowheads="1"/>
          </p:cNvSpPr>
          <p:nvPr/>
        </p:nvSpPr>
        <p:spPr bwMode="auto">
          <a:xfrm>
            <a:off x="6028580" y="3092450"/>
            <a:ext cx="426720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dirty="0">
                <a:solidFill>
                  <a:prstClr val="black"/>
                </a:solidFill>
                <a:latin typeface="Arial" panose="020B0604020202020204" pitchFamily="34" charset="0"/>
              </a:rPr>
              <a:t>Anything you do with someone's information!!</a:t>
            </a:r>
          </a:p>
        </p:txBody>
      </p:sp>
      <p:sp>
        <p:nvSpPr>
          <p:cNvPr id="9" name="Rectangle 1050"/>
          <p:cNvSpPr>
            <a:spLocks noChangeArrowheads="1"/>
          </p:cNvSpPr>
          <p:nvPr/>
        </p:nvSpPr>
        <p:spPr bwMode="auto">
          <a:xfrm>
            <a:off x="2400301" y="4206876"/>
            <a:ext cx="15271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Arial" panose="020B0604020202020204" pitchFamily="34" charset="0"/>
              </a:rPr>
              <a:t>Viewing</a:t>
            </a:r>
          </a:p>
        </p:txBody>
      </p:sp>
      <p:sp>
        <p:nvSpPr>
          <p:cNvPr id="10" name="Rectangle 54"/>
          <p:cNvSpPr>
            <a:spLocks noChangeArrowheads="1"/>
          </p:cNvSpPr>
          <p:nvPr/>
        </p:nvSpPr>
        <p:spPr bwMode="auto">
          <a:xfrm>
            <a:off x="4329114" y="4608513"/>
            <a:ext cx="194468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Arial" panose="020B0604020202020204" pitchFamily="34" charset="0"/>
              </a:rPr>
              <a:t>Recording</a:t>
            </a:r>
          </a:p>
        </p:txBody>
      </p:sp>
      <p:sp>
        <p:nvSpPr>
          <p:cNvPr id="11" name="Rectangle 56"/>
          <p:cNvSpPr>
            <a:spLocks noChangeArrowheads="1"/>
          </p:cNvSpPr>
          <p:nvPr/>
        </p:nvSpPr>
        <p:spPr bwMode="auto">
          <a:xfrm>
            <a:off x="6705601" y="4327526"/>
            <a:ext cx="150812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Arial" panose="020B0604020202020204" pitchFamily="34" charset="0"/>
              </a:rPr>
              <a:t>Sharing</a:t>
            </a:r>
          </a:p>
        </p:txBody>
      </p:sp>
      <p:sp>
        <p:nvSpPr>
          <p:cNvPr id="12" name="Rectangle 58"/>
          <p:cNvSpPr>
            <a:spLocks noChangeArrowheads="1"/>
          </p:cNvSpPr>
          <p:nvPr/>
        </p:nvSpPr>
        <p:spPr bwMode="auto">
          <a:xfrm>
            <a:off x="8689976" y="4737101"/>
            <a:ext cx="166846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Arial" panose="020B0604020202020204" pitchFamily="34" charset="0"/>
              </a:rPr>
              <a:t>Disposal</a:t>
            </a:r>
          </a:p>
        </p:txBody>
      </p:sp>
      <p:sp>
        <p:nvSpPr>
          <p:cNvPr id="13" name="Rectangle 55"/>
          <p:cNvSpPr>
            <a:spLocks noChangeArrowheads="1"/>
          </p:cNvSpPr>
          <p:nvPr/>
        </p:nvSpPr>
        <p:spPr bwMode="auto">
          <a:xfrm>
            <a:off x="6705601" y="5264151"/>
            <a:ext cx="19843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Arial" panose="020B0604020202020204" pitchFamily="34" charset="0"/>
              </a:rPr>
              <a:t>Evaluating</a:t>
            </a:r>
          </a:p>
        </p:txBody>
      </p:sp>
      <p:sp>
        <p:nvSpPr>
          <p:cNvPr id="14" name="Rectangle 53"/>
          <p:cNvSpPr>
            <a:spLocks noChangeArrowheads="1"/>
          </p:cNvSpPr>
          <p:nvPr/>
        </p:nvSpPr>
        <p:spPr bwMode="auto">
          <a:xfrm>
            <a:off x="3919538" y="5367657"/>
            <a:ext cx="19050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33CC"/>
                </a:solidFill>
                <a:latin typeface="Arial" panose="020B0604020202020204" pitchFamily="34" charset="0"/>
              </a:rPr>
              <a:t>Collection</a:t>
            </a:r>
          </a:p>
        </p:txBody>
      </p:sp>
      <p:sp>
        <p:nvSpPr>
          <p:cNvPr id="15" name="Rectangle 57"/>
          <p:cNvSpPr>
            <a:spLocks noChangeArrowheads="1"/>
          </p:cNvSpPr>
          <p:nvPr/>
        </p:nvSpPr>
        <p:spPr bwMode="auto">
          <a:xfrm>
            <a:off x="1681163" y="4931729"/>
            <a:ext cx="18065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fontAlgn="base">
              <a:spcBef>
                <a:spcPct val="0"/>
              </a:spcBef>
              <a:spcAft>
                <a:spcPct val="0"/>
              </a:spcAft>
            </a:pPr>
            <a:r>
              <a:rPr lang="en-GB" altLang="en-US" sz="2800" dirty="0">
                <a:solidFill>
                  <a:srgbClr val="000066"/>
                </a:solidFill>
                <a:latin typeface="Arial" panose="020B0604020202020204" pitchFamily="34" charset="0"/>
              </a:rPr>
              <a:t>Retaining</a:t>
            </a:r>
          </a:p>
        </p:txBody>
      </p:sp>
      <p:sp>
        <p:nvSpPr>
          <p:cNvPr id="16" name="TextBox 15"/>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do I need to know?</a:t>
            </a:r>
            <a:endParaRPr lang="en-GB" sz="3200" b="1" dirty="0">
              <a:solidFill>
                <a:schemeClr val="bg1"/>
              </a:solidFill>
            </a:endParaRPr>
          </a:p>
        </p:txBody>
      </p:sp>
    </p:spTree>
    <p:extLst>
      <p:ext uri="{BB962C8B-B14F-4D97-AF65-F5344CB8AC3E}">
        <p14:creationId xmlns:p14="http://schemas.microsoft.com/office/powerpoint/2010/main" val="40997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8"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0-#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13"/>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4"/>
                                        </p:tgtEl>
                                        <p:attrNameLst>
                                          <p:attrName>style.visibility</p:attrName>
                                        </p:attrNameLst>
                                      </p:cBhvr>
                                      <p:to>
                                        <p:strVal val="visible"/>
                                      </p:to>
                                    </p:set>
                                    <p:anim calcmode="lin" valueType="num">
                                      <p:cBhvr additive="base">
                                        <p:cTn id="45" dur="500" fill="hold"/>
                                        <p:tgtEl>
                                          <p:spTgt spid="14"/>
                                        </p:tgtEl>
                                        <p:attrNameLst>
                                          <p:attrName>ppt_x</p:attrName>
                                        </p:attrNameLst>
                                      </p:cBhvr>
                                      <p:tavLst>
                                        <p:tav tm="0">
                                          <p:val>
                                            <p:strVal val="#ppt_x"/>
                                          </p:val>
                                        </p:tav>
                                        <p:tav tm="100000">
                                          <p:val>
                                            <p:strVal val="#ppt_x"/>
                                          </p:val>
                                        </p:tav>
                                      </p:tavLst>
                                    </p:anim>
                                    <p:anim calcmode="lin" valueType="num">
                                      <p:cBhvr additive="base">
                                        <p:cTn id="46"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499"/>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utoUpdateAnimBg="0"/>
      <p:bldP spid="6" grpId="0" autoUpdateAnimBg="0"/>
      <p:bldP spid="7" grpId="0" animBg="1"/>
      <p:bldP spid="8" grpId="0" autoUpdateAnimBg="0"/>
      <p:bldP spid="9" grpId="0" autoUpdateAnimBg="0"/>
      <p:bldP spid="10" grpId="0" autoUpdateAnimBg="0"/>
      <p:bldP spid="11" grpId="0" autoUpdateAnimBg="0"/>
      <p:bldP spid="12" grpId="0" autoUpdateAnimBg="0"/>
      <p:bldP spid="13" grpId="0" autoUpdateAnimBg="0"/>
      <p:bldP spid="14" grpId="0" autoUpdateAnimBg="0"/>
      <p:bldP spid="15" grpId="0"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2" descr="http://upload.wikimedia.org/wikipedia/commons/1/19/ICO_logo.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0398" y="832803"/>
            <a:ext cx="33020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6"/>
          <p:cNvSpPr>
            <a:spLocks noChangeArrowheads="1"/>
          </p:cNvSpPr>
          <p:nvPr/>
        </p:nvSpPr>
        <p:spPr bwMode="auto">
          <a:xfrm>
            <a:off x="1478598" y="2952115"/>
            <a:ext cx="4165600"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sz="2400" dirty="0" smtClean="0">
                <a:solidFill>
                  <a:srgbClr val="000066"/>
                </a:solidFill>
                <a:latin typeface="Arial" panose="020B0604020202020204" pitchFamily="34" charset="0"/>
              </a:rPr>
              <a:t>The UK’s independent authority set up to </a:t>
            </a:r>
            <a:r>
              <a:rPr lang="en-GB" altLang="en-US" sz="2400" dirty="0" smtClean="0">
                <a:solidFill>
                  <a:srgbClr val="FF0000"/>
                </a:solidFill>
                <a:latin typeface="Arial" panose="020B0604020202020204" pitchFamily="34" charset="0"/>
              </a:rPr>
              <a:t>uphold information rights in the public interest</a:t>
            </a:r>
            <a:r>
              <a:rPr lang="en-GB" altLang="en-US" sz="2400" dirty="0" smtClean="0">
                <a:solidFill>
                  <a:srgbClr val="000066"/>
                </a:solidFill>
                <a:latin typeface="Arial" panose="020B0604020202020204" pitchFamily="34" charset="0"/>
              </a:rPr>
              <a:t>, promoting openness by public bodies and data privacy for individuals.</a:t>
            </a:r>
          </a:p>
        </p:txBody>
      </p:sp>
      <p:pic>
        <p:nvPicPr>
          <p:cNvPr id="4" name="Picture 103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7140" y="712153"/>
            <a:ext cx="3940175" cy="491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706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 Placeholder 2"/>
          <p:cNvSpPr txBox="1">
            <a:spLocks/>
          </p:cNvSpPr>
          <p:nvPr/>
        </p:nvSpPr>
        <p:spPr>
          <a:xfrm>
            <a:off x="1106905" y="1173615"/>
            <a:ext cx="10010274" cy="4890301"/>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defRPr/>
            </a:pPr>
            <a:r>
              <a:rPr lang="en-GB" sz="2400" b="1" kern="0" dirty="0">
                <a:solidFill>
                  <a:srgbClr val="FF0000"/>
                </a:solidFill>
                <a:cs typeface="Arial" panose="020B0604020202020204" pitchFamily="34" charset="0"/>
              </a:rPr>
              <a:t>£160,000 </a:t>
            </a:r>
            <a:r>
              <a:rPr lang="en-GB" sz="2400" b="1" kern="0" dirty="0">
                <a:solidFill>
                  <a:srgbClr val="002060"/>
                </a:solidFill>
                <a:cs typeface="Arial" panose="020B0604020202020204" pitchFamily="34" charset="0"/>
              </a:rPr>
              <a:t>– </a:t>
            </a:r>
            <a:r>
              <a:rPr lang="en-GB" sz="2400" kern="0" dirty="0" smtClean="0">
                <a:solidFill>
                  <a:srgbClr val="002060"/>
                </a:solidFill>
                <a:cs typeface="Arial" panose="020B0604020202020204" pitchFamily="34" charset="0"/>
              </a:rPr>
              <a:t>SWP fined </a:t>
            </a:r>
            <a:r>
              <a:rPr lang="en-GB" sz="2400" kern="0" dirty="0">
                <a:solidFill>
                  <a:srgbClr val="002060"/>
                </a:solidFill>
                <a:cs typeface="Arial" panose="020B0604020202020204" pitchFamily="34" charset="0"/>
              </a:rPr>
              <a:t>£160,000 for being unable to locate a DVD of an interview with a victim of sexual abuse. The DVD has not been found. </a:t>
            </a:r>
          </a:p>
          <a:p>
            <a:pPr marL="0" indent="0">
              <a:buNone/>
              <a:defRPr/>
            </a:pPr>
            <a:endParaRPr lang="en-GB" altLang="en-US" sz="2400" b="1" dirty="0">
              <a:solidFill>
                <a:srgbClr val="FF0000"/>
              </a:solidFill>
              <a:cs typeface="Arial" panose="020B0604020202020204" pitchFamily="34" charset="0"/>
            </a:endParaRPr>
          </a:p>
          <a:p>
            <a:pPr marL="0" indent="0">
              <a:buNone/>
              <a:defRPr/>
            </a:pPr>
            <a:r>
              <a:rPr lang="en-GB" altLang="en-US" sz="2400" b="1" dirty="0" smtClean="0">
                <a:solidFill>
                  <a:srgbClr val="FF0000"/>
                </a:solidFill>
                <a:cs typeface="Arial" panose="020B0604020202020204" pitchFamily="34" charset="0"/>
              </a:rPr>
              <a:t>£180,000 </a:t>
            </a:r>
            <a:r>
              <a:rPr lang="en-GB" altLang="en-US" sz="2400" dirty="0" smtClean="0">
                <a:solidFill>
                  <a:srgbClr val="002060"/>
                </a:solidFill>
                <a:cs typeface="Arial" panose="020B0604020202020204" pitchFamily="34" charset="0"/>
              </a:rPr>
              <a:t>– The Serious Fraud Office fined after a witness was mistakenly sent evidence relating to 64 other people involved in the case</a:t>
            </a:r>
          </a:p>
          <a:p>
            <a:pPr>
              <a:defRPr/>
            </a:pPr>
            <a:endParaRPr lang="en-GB" altLang="en-US" sz="2400" dirty="0" smtClean="0">
              <a:solidFill>
                <a:srgbClr val="002060"/>
              </a:solidFill>
              <a:cs typeface="Arial" panose="020B0604020202020204" pitchFamily="34" charset="0"/>
            </a:endParaRPr>
          </a:p>
          <a:p>
            <a:pPr marL="0" indent="0">
              <a:buNone/>
              <a:defRPr/>
            </a:pPr>
            <a:r>
              <a:rPr lang="en-GB" altLang="en-US" sz="2400" b="1" dirty="0" smtClean="0">
                <a:solidFill>
                  <a:srgbClr val="FF0000"/>
                </a:solidFill>
                <a:cs typeface="Arial" panose="020B0604020202020204" pitchFamily="34" charset="0"/>
              </a:rPr>
              <a:t>£100,000 – </a:t>
            </a:r>
            <a:r>
              <a:rPr lang="en-GB" altLang="en-US" sz="2400" dirty="0" smtClean="0">
                <a:solidFill>
                  <a:srgbClr val="002060"/>
                </a:solidFill>
                <a:cs typeface="Arial" panose="020B0604020202020204" pitchFamily="34" charset="0"/>
              </a:rPr>
              <a:t>Kent Police fined for leaving sensitive and confidential information including interview tapes in a basement of a former police station</a:t>
            </a:r>
          </a:p>
          <a:p>
            <a:pPr>
              <a:defRPr/>
            </a:pPr>
            <a:endParaRPr lang="en-GB" altLang="en-US" sz="2400" dirty="0" smtClean="0">
              <a:solidFill>
                <a:srgbClr val="002060"/>
              </a:solidFill>
              <a:cs typeface="Arial" panose="020B0604020202020204" pitchFamily="34" charset="0"/>
            </a:endParaRPr>
          </a:p>
          <a:p>
            <a:pPr marL="0" indent="0">
              <a:buNone/>
              <a:defRPr/>
            </a:pPr>
            <a:r>
              <a:rPr lang="en-GB" altLang="en-US" sz="2400" b="1" dirty="0" smtClean="0">
                <a:solidFill>
                  <a:srgbClr val="FF0000"/>
                </a:solidFill>
                <a:cs typeface="Arial" panose="020B0604020202020204" pitchFamily="34" charset="0"/>
              </a:rPr>
              <a:t>£150,000 </a:t>
            </a:r>
            <a:r>
              <a:rPr lang="en-GB" altLang="en-US" sz="2400" dirty="0" smtClean="0">
                <a:solidFill>
                  <a:srgbClr val="002060"/>
                </a:solidFill>
                <a:cs typeface="Arial" panose="020B0604020202020204" pitchFamily="34" charset="0"/>
              </a:rPr>
              <a:t>– Glasgow City Council were fined after two unencrypted laptops containing personal data were stolen during an office move after one employee forgot to lock a cabinet </a:t>
            </a:r>
          </a:p>
          <a:p>
            <a:pPr>
              <a:defRPr/>
            </a:pPr>
            <a:endParaRPr lang="en-GB" altLang="en-US" sz="2400" dirty="0" smtClean="0">
              <a:solidFill>
                <a:srgbClr val="002060"/>
              </a:solidFill>
              <a:latin typeface="Arial" panose="020B0604020202020204" pitchFamily="34" charset="0"/>
              <a:cs typeface="Arial" panose="020B0604020202020204" pitchFamily="34" charset="0"/>
            </a:endParaRPr>
          </a:p>
          <a:p>
            <a:pPr>
              <a:defRPr/>
            </a:pPr>
            <a:endParaRPr lang="en-GB" altLang="en-US" sz="2400" dirty="0" smtClean="0">
              <a:solidFill>
                <a:srgbClr val="002060"/>
              </a:solidFill>
              <a:latin typeface="Arial" panose="020B0604020202020204" pitchFamily="34" charset="0"/>
              <a:cs typeface="Arial" panose="020B0604020202020204" pitchFamily="34" charset="0"/>
            </a:endParaRPr>
          </a:p>
        </p:txBody>
      </p:sp>
      <p:sp>
        <p:nvSpPr>
          <p:cNvPr id="6" name="TextBox 5"/>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Fines issued under the Data Protection Act</a:t>
            </a:r>
            <a:endParaRPr lang="en-GB" sz="3200" b="1" dirty="0">
              <a:solidFill>
                <a:schemeClr val="bg1"/>
              </a:solidFill>
            </a:endParaRPr>
          </a:p>
        </p:txBody>
      </p:sp>
    </p:spTree>
    <p:extLst>
      <p:ext uri="{BB962C8B-B14F-4D97-AF65-F5344CB8AC3E}">
        <p14:creationId xmlns:p14="http://schemas.microsoft.com/office/powerpoint/2010/main" val="3841175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601579" y="1131289"/>
            <a:ext cx="10948735"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r>
              <a:rPr lang="en-GB" altLang="en-US" sz="2200" b="0" dirty="0" smtClean="0">
                <a:solidFill>
                  <a:srgbClr val="000066"/>
                </a:solidFill>
                <a:latin typeface="Arial" panose="020B0604020202020204" pitchFamily="34" charset="0"/>
              </a:rPr>
              <a:t>Police </a:t>
            </a:r>
            <a:r>
              <a:rPr lang="en-GB" altLang="en-US" sz="2200" b="0" dirty="0">
                <a:solidFill>
                  <a:srgbClr val="000066"/>
                </a:solidFill>
                <a:latin typeface="Arial" panose="020B0604020202020204" pitchFamily="34" charset="0"/>
              </a:rPr>
              <a:t>officers and staff in Wales have broken the </a:t>
            </a:r>
            <a:r>
              <a:rPr lang="en-GB" altLang="en-US" sz="2200" b="0" dirty="0" smtClean="0">
                <a:solidFill>
                  <a:srgbClr val="000066"/>
                </a:solidFill>
                <a:latin typeface="Arial" panose="020B0604020202020204" pitchFamily="34" charset="0"/>
              </a:rPr>
              <a:t>DPA 62 times </a:t>
            </a:r>
            <a:r>
              <a:rPr lang="en-GB" altLang="en-US" sz="2200" b="0" dirty="0">
                <a:solidFill>
                  <a:srgbClr val="000066"/>
                </a:solidFill>
                <a:latin typeface="Arial" panose="020B0604020202020204" pitchFamily="34" charset="0"/>
              </a:rPr>
              <a:t>in the past two years.</a:t>
            </a:r>
          </a:p>
          <a:p>
            <a:endParaRPr lang="en-GB" altLang="en-US" sz="2200" b="0" dirty="0">
              <a:solidFill>
                <a:srgbClr val="000066"/>
              </a:solidFill>
              <a:latin typeface="Arial" panose="020B0604020202020204" pitchFamily="34" charset="0"/>
            </a:endParaRPr>
          </a:p>
          <a:p>
            <a:r>
              <a:rPr lang="en-GB" altLang="en-US" sz="2200" b="0" dirty="0" smtClean="0">
                <a:solidFill>
                  <a:srgbClr val="000066"/>
                </a:solidFill>
                <a:latin typeface="Arial" panose="020B0604020202020204" pitchFamily="34" charset="0"/>
              </a:rPr>
              <a:t>4 </a:t>
            </a:r>
            <a:r>
              <a:rPr lang="en-GB" altLang="en-US" sz="2200" b="0" dirty="0">
                <a:solidFill>
                  <a:srgbClr val="000066"/>
                </a:solidFill>
                <a:latin typeface="Arial" panose="020B0604020202020204" pitchFamily="34" charset="0"/>
              </a:rPr>
              <a:t>people were sacked and 14 resigned as a result of their actions.</a:t>
            </a:r>
          </a:p>
          <a:p>
            <a:endParaRPr lang="en-GB" altLang="en-US" sz="2200" b="0" dirty="0">
              <a:solidFill>
                <a:srgbClr val="000066"/>
              </a:solidFill>
              <a:latin typeface="Arial" panose="020B0604020202020204" pitchFamily="34" charset="0"/>
            </a:endParaRPr>
          </a:p>
          <a:p>
            <a:r>
              <a:rPr lang="en-GB" altLang="en-US" sz="2200" b="0" dirty="0">
                <a:solidFill>
                  <a:srgbClr val="000066"/>
                </a:solidFill>
                <a:latin typeface="Arial" panose="020B0604020202020204" pitchFamily="34" charset="0"/>
              </a:rPr>
              <a:t>The breaches included checks on partners, relatives and associates, altering their own records, and passing data to third parties</a:t>
            </a:r>
            <a:r>
              <a:rPr lang="en-GB" altLang="en-US" sz="2200" b="0" dirty="0" smtClean="0">
                <a:solidFill>
                  <a:srgbClr val="000066"/>
                </a:solidFill>
                <a:latin typeface="Arial" panose="020B0604020202020204" pitchFamily="34" charset="0"/>
              </a:rPr>
              <a:t>.</a:t>
            </a:r>
            <a:endParaRPr lang="en-GB" altLang="en-US" sz="2200" b="0" dirty="0">
              <a:solidFill>
                <a:srgbClr val="000066"/>
              </a:solidFill>
              <a:latin typeface="Arial" panose="020B0604020202020204" pitchFamily="34" charset="0"/>
            </a:endParaRPr>
          </a:p>
        </p:txBody>
      </p:sp>
      <p:sp>
        <p:nvSpPr>
          <p:cNvPr id="4" name="TextBox 3"/>
          <p:cNvSpPr txBox="1"/>
          <p:nvPr/>
        </p:nvSpPr>
        <p:spPr>
          <a:xfrm>
            <a:off x="240633" y="289768"/>
            <a:ext cx="11670630" cy="523220"/>
          </a:xfrm>
          <a:prstGeom prst="rect">
            <a:avLst/>
          </a:prstGeom>
          <a:solidFill>
            <a:srgbClr val="002060"/>
          </a:solidFill>
        </p:spPr>
        <p:txBody>
          <a:bodyPr wrap="square" rtlCol="0">
            <a:spAutoFit/>
          </a:bodyPr>
          <a:lstStyle/>
          <a:p>
            <a:pPr algn="ctr"/>
            <a:r>
              <a:rPr lang="en-GB" sz="2800" b="1" dirty="0" smtClean="0">
                <a:solidFill>
                  <a:schemeClr val="bg1"/>
                </a:solidFill>
              </a:rPr>
              <a:t>Police Checks on Partners Broke Data Laws </a:t>
            </a:r>
            <a:r>
              <a:rPr lang="en-GB" sz="2800" i="1" dirty="0" smtClean="0">
                <a:solidFill>
                  <a:schemeClr val="bg1"/>
                </a:solidFill>
              </a:rPr>
              <a:t>(BBC, February 2013)</a:t>
            </a:r>
            <a:endParaRPr lang="en-GB" sz="2800" i="1" dirty="0">
              <a:solidFill>
                <a:schemeClr val="bg1"/>
              </a:solidFill>
            </a:endParaRPr>
          </a:p>
        </p:txBody>
      </p:sp>
      <p:sp>
        <p:nvSpPr>
          <p:cNvPr id="5" name="Rectangle 4"/>
          <p:cNvSpPr/>
          <p:nvPr/>
        </p:nvSpPr>
        <p:spPr>
          <a:xfrm>
            <a:off x="1203158" y="3511694"/>
            <a:ext cx="9745579" cy="2554545"/>
          </a:xfrm>
          <a:prstGeom prst="rect">
            <a:avLst/>
          </a:prstGeom>
        </p:spPr>
        <p:txBody>
          <a:bodyPr wrap="square">
            <a:spAutoFit/>
          </a:bodyPr>
          <a:lstStyle/>
          <a:p>
            <a:r>
              <a:rPr lang="en-GB" altLang="en-US" sz="2000" dirty="0">
                <a:solidFill>
                  <a:srgbClr val="000066"/>
                </a:solidFill>
                <a:latin typeface="Arial" panose="020B0604020202020204" pitchFamily="34" charset="0"/>
              </a:rPr>
              <a:t>The Information Commissioners Office said:</a:t>
            </a:r>
          </a:p>
          <a:p>
            <a:endParaRPr lang="en-GB" altLang="en-US" sz="2000" dirty="0">
              <a:solidFill>
                <a:srgbClr val="000066"/>
              </a:solidFill>
              <a:latin typeface="Arial" panose="020B0604020202020204" pitchFamily="34" charset="0"/>
            </a:endParaRPr>
          </a:p>
          <a:p>
            <a:r>
              <a:rPr lang="en-GB" altLang="en-US" sz="2000" dirty="0">
                <a:solidFill>
                  <a:srgbClr val="FF0000"/>
                </a:solidFill>
                <a:latin typeface="Arial" panose="020B0604020202020204" pitchFamily="34" charset="0"/>
              </a:rPr>
              <a:t>"</a:t>
            </a:r>
            <a:r>
              <a:rPr lang="en-GB" altLang="en-US" sz="2000" i="1" dirty="0">
                <a:solidFill>
                  <a:srgbClr val="FF0000"/>
                </a:solidFill>
                <a:latin typeface="Arial" panose="020B0604020202020204" pitchFamily="34" charset="0"/>
              </a:rPr>
              <a:t>We expect police forces to make substantial proactive efforts to check that any access to their records is for legitimate police purposes and to take action where they discover wrongdoing. </a:t>
            </a:r>
          </a:p>
          <a:p>
            <a:endParaRPr lang="en-GB" altLang="en-US" sz="2000" i="1" dirty="0">
              <a:solidFill>
                <a:srgbClr val="FF0000"/>
              </a:solidFill>
              <a:latin typeface="Arial" panose="020B0604020202020204" pitchFamily="34" charset="0"/>
            </a:endParaRPr>
          </a:p>
          <a:p>
            <a:r>
              <a:rPr lang="en-GB" altLang="en-US" sz="2000" i="1" dirty="0">
                <a:solidFill>
                  <a:srgbClr val="FF0000"/>
                </a:solidFill>
                <a:latin typeface="Arial" panose="020B0604020202020204" pitchFamily="34" charset="0"/>
              </a:rPr>
              <a:t>Public officials who abuse their positions can face serious consequences including criminal prosecution under the Data Protection Act."</a:t>
            </a:r>
          </a:p>
        </p:txBody>
      </p:sp>
    </p:spTree>
    <p:extLst>
      <p:ext uri="{BB962C8B-B14F-4D97-AF65-F5344CB8AC3E}">
        <p14:creationId xmlns:p14="http://schemas.microsoft.com/office/powerpoint/2010/main" val="3732877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39"/>
          <p:cNvSpPr txBox="1">
            <a:spLocks noChangeArrowheads="1"/>
          </p:cNvSpPr>
          <p:nvPr/>
        </p:nvSpPr>
        <p:spPr bwMode="auto">
          <a:xfrm>
            <a:off x="2420620" y="1005205"/>
            <a:ext cx="2971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dirty="0">
                <a:solidFill>
                  <a:srgbClr val="000066"/>
                </a:solidFill>
                <a:latin typeface="Arial" panose="020B0604020202020204" pitchFamily="34" charset="0"/>
              </a:rPr>
              <a:t>Vehicles:</a:t>
            </a:r>
          </a:p>
        </p:txBody>
      </p:sp>
      <p:grpSp>
        <p:nvGrpSpPr>
          <p:cNvPr id="3" name="Group 29"/>
          <p:cNvGrpSpPr>
            <a:grpSpLocks/>
          </p:cNvGrpSpPr>
          <p:nvPr/>
        </p:nvGrpSpPr>
        <p:grpSpPr bwMode="auto">
          <a:xfrm>
            <a:off x="5752307" y="539750"/>
            <a:ext cx="2971800" cy="762000"/>
            <a:chOff x="624" y="1584"/>
            <a:chExt cx="1872" cy="480"/>
          </a:xfrm>
        </p:grpSpPr>
        <p:sp>
          <p:nvSpPr>
            <p:cNvPr id="4" name="AutoShape 30"/>
            <p:cNvSpPr>
              <a:spLocks noChangeArrowheads="1"/>
            </p:cNvSpPr>
            <p:nvPr/>
          </p:nvSpPr>
          <p:spPr bwMode="auto">
            <a:xfrm>
              <a:off x="624" y="1584"/>
              <a:ext cx="1872" cy="480"/>
            </a:xfrm>
            <a:prstGeom prst="roundRect">
              <a:avLst>
                <a:gd name="adj" fmla="val 16667"/>
              </a:avLst>
            </a:prstGeom>
            <a:solidFill>
              <a:srgbClr val="FFFF00"/>
            </a:solidFill>
            <a:ln w="9525">
              <a:solidFill>
                <a:schemeClr val="tx1"/>
              </a:solidFill>
              <a:round/>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endParaRPr lang="en-US" altLang="en-US">
                <a:solidFill>
                  <a:srgbClr val="000066"/>
                </a:solidFill>
                <a:latin typeface="Arial" panose="020B0604020202020204" pitchFamily="34" charset="0"/>
              </a:endParaRPr>
            </a:p>
          </p:txBody>
        </p:sp>
        <p:sp>
          <p:nvSpPr>
            <p:cNvPr id="5" name="Text Box 31"/>
            <p:cNvSpPr txBox="1">
              <a:spLocks noChangeArrowheads="1"/>
            </p:cNvSpPr>
            <p:nvPr/>
          </p:nvSpPr>
          <p:spPr bwMode="auto">
            <a:xfrm>
              <a:off x="720" y="1632"/>
              <a:ext cx="172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a:solidFill>
                    <a:schemeClr val="tx1"/>
                  </a:solidFill>
                  <a:latin typeface="Arial Black" panose="020B0A04020102020204" pitchFamily="34" charset="0"/>
                </a:rPr>
                <a:t>S1MON</a:t>
              </a:r>
            </a:p>
          </p:txBody>
        </p:sp>
        <p:sp>
          <p:nvSpPr>
            <p:cNvPr id="6" name="AutoShape 32"/>
            <p:cNvSpPr>
              <a:spLocks noChangeArrowheads="1"/>
            </p:cNvSpPr>
            <p:nvPr/>
          </p:nvSpPr>
          <p:spPr bwMode="auto">
            <a:xfrm>
              <a:off x="2160"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7" name="AutoShape 33"/>
            <p:cNvSpPr>
              <a:spLocks noChangeArrowheads="1"/>
            </p:cNvSpPr>
            <p:nvPr/>
          </p:nvSpPr>
          <p:spPr bwMode="auto">
            <a:xfrm>
              <a:off x="864"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grpSp>
      <p:grpSp>
        <p:nvGrpSpPr>
          <p:cNvPr id="8" name="Group 24"/>
          <p:cNvGrpSpPr>
            <a:grpSpLocks/>
          </p:cNvGrpSpPr>
          <p:nvPr/>
        </p:nvGrpSpPr>
        <p:grpSpPr bwMode="auto">
          <a:xfrm>
            <a:off x="5752307" y="1568451"/>
            <a:ext cx="2971800" cy="762000"/>
            <a:chOff x="624" y="1584"/>
            <a:chExt cx="1872" cy="480"/>
          </a:xfrm>
        </p:grpSpPr>
        <p:sp>
          <p:nvSpPr>
            <p:cNvPr id="9" name="AutoShape 25"/>
            <p:cNvSpPr>
              <a:spLocks noChangeArrowheads="1"/>
            </p:cNvSpPr>
            <p:nvPr/>
          </p:nvSpPr>
          <p:spPr bwMode="auto">
            <a:xfrm>
              <a:off x="624" y="1584"/>
              <a:ext cx="1872" cy="480"/>
            </a:xfrm>
            <a:prstGeom prst="roundRect">
              <a:avLst>
                <a:gd name="adj" fmla="val 16667"/>
              </a:avLst>
            </a:prstGeom>
            <a:solidFill>
              <a:srgbClr val="FFFF00"/>
            </a:solidFill>
            <a:ln w="9525">
              <a:solidFill>
                <a:schemeClr val="tx1"/>
              </a:solidFill>
              <a:round/>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endParaRPr lang="en-US" altLang="en-US">
                <a:solidFill>
                  <a:srgbClr val="000066"/>
                </a:solidFill>
                <a:latin typeface="Arial" panose="020B0604020202020204" pitchFamily="34" charset="0"/>
              </a:endParaRPr>
            </a:p>
          </p:txBody>
        </p:sp>
        <p:sp>
          <p:nvSpPr>
            <p:cNvPr id="10" name="Text Box 26"/>
            <p:cNvSpPr txBox="1">
              <a:spLocks noChangeArrowheads="1"/>
            </p:cNvSpPr>
            <p:nvPr/>
          </p:nvSpPr>
          <p:spPr bwMode="auto">
            <a:xfrm>
              <a:off x="720" y="1632"/>
              <a:ext cx="1728"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dirty="0">
                  <a:solidFill>
                    <a:schemeClr val="tx1"/>
                  </a:solidFill>
                  <a:latin typeface="Arial Black" panose="020B0A04020102020204" pitchFamily="34" charset="0"/>
                </a:rPr>
                <a:t>A1COP</a:t>
              </a:r>
            </a:p>
          </p:txBody>
        </p:sp>
        <p:sp>
          <p:nvSpPr>
            <p:cNvPr id="11" name="AutoShape 27"/>
            <p:cNvSpPr>
              <a:spLocks noChangeArrowheads="1"/>
            </p:cNvSpPr>
            <p:nvPr/>
          </p:nvSpPr>
          <p:spPr bwMode="auto">
            <a:xfrm>
              <a:off x="2160"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sp>
          <p:nvSpPr>
            <p:cNvPr id="12" name="AutoShape 28"/>
            <p:cNvSpPr>
              <a:spLocks noChangeArrowheads="1"/>
            </p:cNvSpPr>
            <p:nvPr/>
          </p:nvSpPr>
          <p:spPr bwMode="auto">
            <a:xfrm>
              <a:off x="864" y="1776"/>
              <a:ext cx="96" cy="96"/>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50 w 21600"/>
                <a:gd name="T25" fmla="*/ 3150 h 21600"/>
                <a:gd name="T26" fmla="*/ 18450 w 21600"/>
                <a:gd name="T27" fmla="*/ 1845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chemeClr val="accent1"/>
            </a:solidFill>
            <a:ln w="9525">
              <a:solidFill>
                <a:schemeClr val="tx1"/>
              </a:solidFill>
              <a:miter lim="800000"/>
              <a:headEnd/>
              <a:tailEnd/>
            </a:ln>
          </p:spPr>
          <p:txBody>
            <a:bodyPr wrap="none" anchor="ctr"/>
            <a:lstStyle/>
            <a:p>
              <a:endParaRPr lang="en-GB"/>
            </a:p>
          </p:txBody>
        </p:sp>
      </p:grpSp>
      <p:sp>
        <p:nvSpPr>
          <p:cNvPr id="13" name="Text Box 40"/>
          <p:cNvSpPr txBox="1">
            <a:spLocks noChangeArrowheads="1"/>
          </p:cNvSpPr>
          <p:nvPr/>
        </p:nvSpPr>
        <p:spPr bwMode="auto">
          <a:xfrm>
            <a:off x="1553210" y="3919537"/>
            <a:ext cx="29718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3600" dirty="0">
                <a:solidFill>
                  <a:srgbClr val="000066"/>
                </a:solidFill>
                <a:latin typeface="Arial" panose="020B0604020202020204" pitchFamily="34" charset="0"/>
              </a:rPr>
              <a:t>People:</a:t>
            </a:r>
          </a:p>
        </p:txBody>
      </p:sp>
      <p:pic>
        <p:nvPicPr>
          <p:cNvPr id="14" name="Picture 60" descr="Ian-Watkins-01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87850" y="2824162"/>
            <a:ext cx="2397125" cy="142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61" descr="Ched Eva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3257" y="2824162"/>
            <a:ext cx="237490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62" descr="Six Nations 2010: Andy Powell fears Wales axe after motorway golf buggy prank"/>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87850" y="4466907"/>
            <a:ext cx="2382837"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63" descr="mike-phillips_1923531c"/>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74682" y="4466907"/>
            <a:ext cx="2403475"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76710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027" descr="BBC NEWS"/>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3048954" y="545465"/>
            <a:ext cx="6911975" cy="73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a:spLocks noChangeArrowheads="1"/>
          </p:cNvSpPr>
          <p:nvPr/>
        </p:nvSpPr>
        <p:spPr bwMode="auto">
          <a:xfrm>
            <a:off x="1125221" y="1762572"/>
            <a:ext cx="5379720" cy="3354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800" dirty="0">
                <a:solidFill>
                  <a:srgbClr val="000066"/>
                </a:solidFill>
                <a:latin typeface="Arial" panose="020B0604020202020204" pitchFamily="34" charset="0"/>
              </a:rPr>
              <a:t>A FORMER head of South Wales CID was jailed after admitting paying contacts to supply his private investigation agency with information from police and government databases.</a:t>
            </a:r>
          </a:p>
          <a:p>
            <a:pPr algn="ctr" eaLnBrk="1" hangingPunct="1"/>
            <a:endParaRPr lang="en-GB" altLang="en-US" sz="1600" b="0" dirty="0">
              <a:solidFill>
                <a:srgbClr val="000066"/>
              </a:solidFill>
              <a:latin typeface="Arial" panose="020B0604020202020204" pitchFamily="34" charset="0"/>
            </a:endParaRPr>
          </a:p>
        </p:txBody>
      </p:sp>
      <p:pic>
        <p:nvPicPr>
          <p:cNvPr id="4" name="Picture 2" descr="Phil Jon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03185" y="1762572"/>
            <a:ext cx="1905000" cy="377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038552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4"/>
          <p:cNvSpPr>
            <a:spLocks noChangeArrowheads="1"/>
          </p:cNvSpPr>
          <p:nvPr/>
        </p:nvSpPr>
        <p:spPr bwMode="auto">
          <a:xfrm>
            <a:off x="1184091" y="1179880"/>
            <a:ext cx="6613224" cy="4462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r>
              <a:rPr lang="en-GB" altLang="en-US" sz="2400" b="0" dirty="0">
                <a:solidFill>
                  <a:srgbClr val="000066"/>
                </a:solidFill>
                <a:latin typeface="Arial" panose="020B0604020202020204" pitchFamily="34" charset="0"/>
              </a:rPr>
              <a:t>Data that:</a:t>
            </a:r>
          </a:p>
          <a:p>
            <a:pPr eaLnBrk="1" hangingPunct="1"/>
            <a:endParaRPr lang="en-GB" altLang="en-US" sz="2400" b="0" dirty="0">
              <a:solidFill>
                <a:srgbClr val="000066"/>
              </a:solidFill>
              <a:latin typeface="Arial" panose="020B0604020202020204" pitchFamily="34" charset="0"/>
            </a:endParaRPr>
          </a:p>
          <a:p>
            <a:pPr eaLnBrk="1" hangingPunct="1">
              <a:buFontTx/>
              <a:buChar char="•"/>
            </a:pPr>
            <a:r>
              <a:rPr lang="en-GB" altLang="en-US" sz="2400" b="0" dirty="0">
                <a:solidFill>
                  <a:schemeClr val="tx1"/>
                </a:solidFill>
                <a:latin typeface="Arial" panose="020B0604020202020204" pitchFamily="34" charset="0"/>
              </a:rPr>
              <a:t>relates to a living individual who can be identified from that information</a:t>
            </a:r>
          </a:p>
          <a:p>
            <a:pPr eaLnBrk="1" hangingPunct="1">
              <a:buFont typeface="Wingdings" panose="05000000000000000000" pitchFamily="2" charset="2"/>
              <a:buChar char="§"/>
            </a:pPr>
            <a:endParaRPr lang="en-GB" altLang="en-US" sz="2400" b="0" dirty="0">
              <a:solidFill>
                <a:schemeClr val="tx1"/>
              </a:solidFill>
              <a:latin typeface="Arial" panose="020B0604020202020204" pitchFamily="34" charset="0"/>
            </a:endParaRPr>
          </a:p>
          <a:p>
            <a:pPr eaLnBrk="1" hangingPunct="1">
              <a:buFont typeface="Wingdings" panose="05000000000000000000" pitchFamily="2" charset="2"/>
              <a:buChar char="§"/>
            </a:pPr>
            <a:r>
              <a:rPr lang="en-GB" altLang="en-US" sz="2400" b="0" dirty="0">
                <a:solidFill>
                  <a:schemeClr val="tx1"/>
                </a:solidFill>
                <a:latin typeface="Arial" panose="020B0604020202020204" pitchFamily="34" charset="0"/>
              </a:rPr>
              <a:t>or indirectly from that information and other information likely to come into your possession  </a:t>
            </a:r>
          </a:p>
          <a:p>
            <a:pPr eaLnBrk="1" hangingPunct="1">
              <a:buFont typeface="Wingdings" panose="05000000000000000000" pitchFamily="2" charset="2"/>
              <a:buChar char="§"/>
            </a:pPr>
            <a:endParaRPr lang="en-GB" altLang="en-US" sz="2400" b="0" dirty="0">
              <a:solidFill>
                <a:schemeClr val="tx1"/>
              </a:solidFill>
              <a:latin typeface="Arial" panose="020B0604020202020204" pitchFamily="34" charset="0"/>
            </a:endParaRPr>
          </a:p>
          <a:p>
            <a:pPr eaLnBrk="1" hangingPunct="1">
              <a:buFont typeface="Wingdings" panose="05000000000000000000" pitchFamily="2" charset="2"/>
              <a:buChar char="§"/>
            </a:pPr>
            <a:r>
              <a:rPr lang="en-GB" altLang="en-US" sz="2400" b="0" dirty="0">
                <a:solidFill>
                  <a:schemeClr val="tx1"/>
                </a:solidFill>
                <a:latin typeface="Arial" panose="020B0604020202020204" pitchFamily="34" charset="0"/>
              </a:rPr>
              <a:t>and includes expression of opinion and intentions</a:t>
            </a:r>
          </a:p>
          <a:p>
            <a:pPr eaLnBrk="1" hangingPunct="1"/>
            <a:endParaRPr lang="en-GB" altLang="en-US" sz="2000" dirty="0">
              <a:solidFill>
                <a:srgbClr val="FF0000"/>
              </a:solidFill>
              <a:latin typeface="Arial" panose="020B0604020202020204" pitchFamily="34" charset="0"/>
            </a:endParaRPr>
          </a:p>
        </p:txBody>
      </p:sp>
      <p:pic>
        <p:nvPicPr>
          <p:cNvPr id="4"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797315" y="1578908"/>
            <a:ext cx="3616325" cy="4341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is ‘Personal Data’?</a:t>
            </a:r>
            <a:endParaRPr lang="en-GB" sz="3200" b="1" dirty="0">
              <a:solidFill>
                <a:schemeClr val="bg1"/>
              </a:solidFill>
            </a:endParaRPr>
          </a:p>
        </p:txBody>
      </p:sp>
    </p:spTree>
    <p:extLst>
      <p:ext uri="{BB962C8B-B14F-4D97-AF65-F5344CB8AC3E}">
        <p14:creationId xmlns:p14="http://schemas.microsoft.com/office/powerpoint/2010/main" val="304083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5"/>
          <p:cNvSpPr>
            <a:spLocks noChangeArrowheads="1"/>
          </p:cNvSpPr>
          <p:nvPr/>
        </p:nvSpPr>
        <p:spPr bwMode="auto">
          <a:xfrm>
            <a:off x="1184091" y="1121260"/>
            <a:ext cx="9687109" cy="4216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chemeClr val="tx1"/>
                </a:solidFill>
                <a:latin typeface="Verdana" panose="020B0604030504040204" pitchFamily="34" charset="0"/>
              </a:defRPr>
            </a:lvl2pPr>
            <a:lvl3pPr marL="1143000" indent="-228600">
              <a:spcBef>
                <a:spcPct val="20000"/>
              </a:spcBef>
              <a:buChar char="•"/>
              <a:defRPr sz="2000">
                <a:solidFill>
                  <a:schemeClr val="tx1"/>
                </a:solidFill>
                <a:latin typeface="Verdana" panose="020B0604030504040204" pitchFamily="34" charset="0"/>
              </a:defRPr>
            </a:lvl3pPr>
            <a:lvl4pPr marL="1600200" indent="-228600">
              <a:spcBef>
                <a:spcPct val="20000"/>
              </a:spcBef>
              <a:buChar char="–"/>
              <a:defRPr>
                <a:solidFill>
                  <a:schemeClr val="tx1"/>
                </a:solidFill>
                <a:latin typeface="Verdana" panose="020B0604030504040204" pitchFamily="34" charset="0"/>
              </a:defRPr>
            </a:lvl4pPr>
            <a:lvl5pPr marL="2057400" indent="-228600">
              <a:spcBef>
                <a:spcPct val="20000"/>
              </a:spcBef>
              <a:buChar char="»"/>
              <a:defRPr>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a:solidFill>
                  <a:schemeClr val="tx1"/>
                </a:solidFill>
                <a:latin typeface="Verdana" panose="020B0604030504040204" pitchFamily="34" charset="0"/>
              </a:defRPr>
            </a:lvl9pPr>
          </a:lstStyle>
          <a:p>
            <a:pPr eaLnBrk="1" hangingPunct="1">
              <a:spcBef>
                <a:spcPct val="50000"/>
              </a:spcBef>
              <a:buFontTx/>
              <a:buNone/>
              <a:defRPr/>
            </a:pPr>
            <a:r>
              <a:rPr lang="en-GB" altLang="en-US" sz="2000" b="1" dirty="0">
                <a:solidFill>
                  <a:srgbClr val="002060"/>
                </a:solidFill>
                <a:latin typeface="Arial" panose="020B0604020202020204" pitchFamily="34" charset="0"/>
              </a:rPr>
              <a:t>Personal data shall be:</a:t>
            </a:r>
          </a:p>
          <a:p>
            <a:pPr marL="0" indent="0">
              <a:spcBef>
                <a:spcPct val="30000"/>
              </a:spcBef>
              <a:buNone/>
              <a:defRPr/>
            </a:pPr>
            <a:r>
              <a:rPr lang="en-GB" altLang="en-US" sz="2000" dirty="0">
                <a:solidFill>
                  <a:srgbClr val="FF0000"/>
                </a:solidFill>
                <a:latin typeface="Arial" panose="020B0604020202020204" pitchFamily="34" charset="0"/>
              </a:rPr>
              <a:t>1.</a:t>
            </a:r>
            <a:r>
              <a:rPr lang="en-GB" altLang="en-US" sz="2000" dirty="0">
                <a:solidFill>
                  <a:srgbClr val="000066"/>
                </a:solidFill>
                <a:latin typeface="Arial" panose="020B0604020202020204" pitchFamily="34" charset="0"/>
              </a:rPr>
              <a:t> Processed fairly and lawfully</a:t>
            </a:r>
          </a:p>
          <a:p>
            <a:pPr marL="0" indent="0">
              <a:spcBef>
                <a:spcPct val="30000"/>
              </a:spcBef>
              <a:buNone/>
              <a:defRPr/>
            </a:pPr>
            <a:r>
              <a:rPr lang="en-GB" altLang="en-US" sz="2000" dirty="0">
                <a:solidFill>
                  <a:srgbClr val="FF0000"/>
                </a:solidFill>
                <a:latin typeface="Arial" panose="020B0604020202020204" pitchFamily="34" charset="0"/>
              </a:rPr>
              <a:t>2.</a:t>
            </a:r>
            <a:r>
              <a:rPr lang="en-GB" altLang="en-US" sz="2000" dirty="0">
                <a:solidFill>
                  <a:srgbClr val="000066"/>
                </a:solidFill>
                <a:latin typeface="Arial" panose="020B0604020202020204" pitchFamily="34" charset="0"/>
              </a:rPr>
              <a:t> Obtained only for specified and lawful purposes and further </a:t>
            </a:r>
            <a:r>
              <a:rPr lang="en-GB" altLang="en-US" sz="2000" dirty="0" smtClean="0">
                <a:solidFill>
                  <a:srgbClr val="000066"/>
                </a:solidFill>
                <a:latin typeface="Arial" panose="020B0604020202020204" pitchFamily="34" charset="0"/>
              </a:rPr>
              <a:t>processed </a:t>
            </a:r>
            <a:r>
              <a:rPr lang="en-GB" altLang="en-US" sz="2000" dirty="0">
                <a:solidFill>
                  <a:srgbClr val="000066"/>
                </a:solidFill>
                <a:latin typeface="Arial" panose="020B0604020202020204" pitchFamily="34" charset="0"/>
              </a:rPr>
              <a:t>only in a compatible </a:t>
            </a:r>
            <a:r>
              <a:rPr lang="en-GB" altLang="en-US" sz="2000" dirty="0" smtClean="0">
                <a:solidFill>
                  <a:srgbClr val="000066"/>
                </a:solidFill>
                <a:latin typeface="Arial" panose="020B0604020202020204" pitchFamily="34" charset="0"/>
              </a:rPr>
              <a:t>manner (A policing purpose) </a:t>
            </a:r>
            <a:endParaRPr lang="en-GB" altLang="en-US" sz="2000" dirty="0">
              <a:solidFill>
                <a:srgbClr val="000066"/>
              </a:solidFill>
              <a:latin typeface="Arial" panose="020B0604020202020204" pitchFamily="34" charset="0"/>
            </a:endParaRPr>
          </a:p>
          <a:p>
            <a:pPr marL="0" indent="0">
              <a:spcBef>
                <a:spcPct val="30000"/>
              </a:spcBef>
              <a:buNone/>
              <a:defRPr/>
            </a:pPr>
            <a:r>
              <a:rPr lang="en-GB" altLang="en-US" sz="2000" dirty="0">
                <a:solidFill>
                  <a:srgbClr val="FF0000"/>
                </a:solidFill>
                <a:latin typeface="Arial" panose="020B0604020202020204" pitchFamily="34" charset="0"/>
              </a:rPr>
              <a:t>3.</a:t>
            </a:r>
            <a:r>
              <a:rPr lang="en-GB" altLang="en-US" sz="2000" dirty="0">
                <a:solidFill>
                  <a:srgbClr val="000066"/>
                </a:solidFill>
                <a:latin typeface="Arial" panose="020B0604020202020204" pitchFamily="34" charset="0"/>
              </a:rPr>
              <a:t> Adequate, relevant and not excessive</a:t>
            </a:r>
          </a:p>
          <a:p>
            <a:pPr marL="0" indent="0">
              <a:spcBef>
                <a:spcPct val="30000"/>
              </a:spcBef>
              <a:buNone/>
              <a:defRPr/>
            </a:pPr>
            <a:r>
              <a:rPr lang="en-GB" altLang="en-US" sz="2000" dirty="0">
                <a:solidFill>
                  <a:srgbClr val="FF0000"/>
                </a:solidFill>
                <a:latin typeface="Arial" panose="020B0604020202020204" pitchFamily="34" charset="0"/>
              </a:rPr>
              <a:t>4.</a:t>
            </a:r>
            <a:r>
              <a:rPr lang="en-GB" altLang="en-US" sz="2000" dirty="0">
                <a:solidFill>
                  <a:srgbClr val="000066"/>
                </a:solidFill>
                <a:latin typeface="Arial" panose="020B0604020202020204" pitchFamily="34" charset="0"/>
              </a:rPr>
              <a:t> Accurate and up to date</a:t>
            </a:r>
          </a:p>
          <a:p>
            <a:pPr marL="0" indent="0">
              <a:spcBef>
                <a:spcPct val="30000"/>
              </a:spcBef>
              <a:buNone/>
              <a:defRPr/>
            </a:pPr>
            <a:r>
              <a:rPr lang="en-GB" altLang="en-US" sz="2000" dirty="0">
                <a:solidFill>
                  <a:srgbClr val="FF0000"/>
                </a:solidFill>
                <a:latin typeface="Arial" panose="020B0604020202020204" pitchFamily="34" charset="0"/>
              </a:rPr>
              <a:t>5.</a:t>
            </a:r>
            <a:r>
              <a:rPr lang="en-GB" altLang="en-US" sz="2000" dirty="0">
                <a:solidFill>
                  <a:srgbClr val="000066"/>
                </a:solidFill>
                <a:latin typeface="Arial" panose="020B0604020202020204" pitchFamily="34" charset="0"/>
              </a:rPr>
              <a:t> Kept for no longer than necessary</a:t>
            </a:r>
          </a:p>
          <a:p>
            <a:pPr marL="0" indent="0">
              <a:spcBef>
                <a:spcPct val="30000"/>
              </a:spcBef>
              <a:buNone/>
              <a:defRPr/>
            </a:pPr>
            <a:r>
              <a:rPr lang="en-GB" altLang="en-US" sz="2000" dirty="0">
                <a:solidFill>
                  <a:srgbClr val="FF0000"/>
                </a:solidFill>
                <a:latin typeface="Arial" panose="020B0604020202020204" pitchFamily="34" charset="0"/>
              </a:rPr>
              <a:t>6.</a:t>
            </a:r>
            <a:r>
              <a:rPr lang="en-GB" altLang="en-US" sz="2000" dirty="0">
                <a:solidFill>
                  <a:srgbClr val="000066"/>
                </a:solidFill>
                <a:latin typeface="Arial" panose="020B0604020202020204" pitchFamily="34" charset="0"/>
              </a:rPr>
              <a:t> Processed in accordance with the rights of data subjects</a:t>
            </a:r>
          </a:p>
          <a:p>
            <a:pPr marL="0" indent="0">
              <a:spcBef>
                <a:spcPct val="30000"/>
              </a:spcBef>
              <a:buNone/>
              <a:defRPr/>
            </a:pPr>
            <a:r>
              <a:rPr lang="en-GB" altLang="en-US" sz="2000" dirty="0">
                <a:solidFill>
                  <a:srgbClr val="FF0000"/>
                </a:solidFill>
                <a:latin typeface="Arial" panose="020B0604020202020204" pitchFamily="34" charset="0"/>
              </a:rPr>
              <a:t>7.</a:t>
            </a:r>
            <a:r>
              <a:rPr lang="en-GB" altLang="en-US" sz="2000" dirty="0">
                <a:solidFill>
                  <a:srgbClr val="000066"/>
                </a:solidFill>
                <a:latin typeface="Arial" panose="020B0604020202020204" pitchFamily="34" charset="0"/>
              </a:rPr>
              <a:t> Kept secure</a:t>
            </a:r>
          </a:p>
          <a:p>
            <a:pPr marL="0" indent="0">
              <a:spcBef>
                <a:spcPct val="30000"/>
              </a:spcBef>
              <a:buNone/>
              <a:defRPr/>
            </a:pPr>
            <a:r>
              <a:rPr lang="en-GB" altLang="en-US" sz="2000" dirty="0">
                <a:solidFill>
                  <a:srgbClr val="FF0000"/>
                </a:solidFill>
                <a:latin typeface="Arial" panose="020B0604020202020204" pitchFamily="34" charset="0"/>
              </a:rPr>
              <a:t>8.</a:t>
            </a:r>
            <a:r>
              <a:rPr lang="en-GB" altLang="en-US" sz="2000" dirty="0">
                <a:solidFill>
                  <a:srgbClr val="000066"/>
                </a:solidFill>
                <a:latin typeface="Arial" panose="020B0604020202020204" pitchFamily="34" charset="0"/>
              </a:rPr>
              <a:t> Transferred outside the European Economic Area (EEA) only if there is adequate protection.</a:t>
            </a:r>
          </a:p>
        </p:txBody>
      </p:sp>
      <p:sp>
        <p:nvSpPr>
          <p:cNvPr id="4" name="TextBox 3"/>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The Data Protection Principles</a:t>
            </a:r>
            <a:endParaRPr lang="en-GB" sz="3200" b="1" dirty="0">
              <a:solidFill>
                <a:schemeClr val="bg1"/>
              </a:solidFill>
            </a:endParaRPr>
          </a:p>
        </p:txBody>
      </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44808" t="15663" r="6357" b="15663"/>
          <a:stretch/>
        </p:blipFill>
        <p:spPr>
          <a:xfrm rot="1526624">
            <a:off x="9586761" y="2734367"/>
            <a:ext cx="1973179" cy="1479885"/>
          </a:xfrm>
          <a:prstGeom prst="rect">
            <a:avLst/>
          </a:prstGeom>
        </p:spPr>
      </p:pic>
    </p:spTree>
    <p:extLst>
      <p:ext uri="{BB962C8B-B14F-4D97-AF65-F5344CB8AC3E}">
        <p14:creationId xmlns:p14="http://schemas.microsoft.com/office/powerpoint/2010/main" val="394632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advAuto="200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026"/>
          <p:cNvSpPr>
            <a:spLocks noChangeArrowheads="1"/>
          </p:cNvSpPr>
          <p:nvPr/>
        </p:nvSpPr>
        <p:spPr bwMode="auto">
          <a:xfrm>
            <a:off x="1920875" y="1123315"/>
            <a:ext cx="7391400" cy="3600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70000" rIns="270000">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lnSpc>
                <a:spcPct val="150000"/>
              </a:lnSpc>
              <a:spcBef>
                <a:spcPct val="50000"/>
              </a:spcBef>
              <a:buFontTx/>
              <a:buChar char="•"/>
            </a:pPr>
            <a:r>
              <a:rPr lang="en-GB" altLang="en-US" sz="2400" dirty="0">
                <a:solidFill>
                  <a:schemeClr val="tx1"/>
                </a:solidFill>
                <a:latin typeface="Arial" panose="020B0604020202020204" pitchFamily="34" charset="0"/>
              </a:rPr>
              <a:t> prevent and detect crime</a:t>
            </a:r>
          </a:p>
          <a:p>
            <a:pPr eaLnBrk="1" hangingPunct="1">
              <a:lnSpc>
                <a:spcPct val="150000"/>
              </a:lnSpc>
              <a:spcBef>
                <a:spcPct val="50000"/>
              </a:spcBef>
              <a:buFontTx/>
              <a:buChar char="•"/>
            </a:pPr>
            <a:r>
              <a:rPr lang="en-GB" altLang="en-US" sz="2400" dirty="0">
                <a:solidFill>
                  <a:schemeClr val="tx1"/>
                </a:solidFill>
                <a:latin typeface="Arial" panose="020B0604020202020204" pitchFamily="34" charset="0"/>
              </a:rPr>
              <a:t> apprehend and prosecute offenders</a:t>
            </a:r>
          </a:p>
          <a:p>
            <a:pPr eaLnBrk="1" hangingPunct="1">
              <a:lnSpc>
                <a:spcPct val="150000"/>
              </a:lnSpc>
              <a:spcBef>
                <a:spcPct val="50000"/>
              </a:spcBef>
              <a:buFontTx/>
              <a:buChar char="•"/>
            </a:pPr>
            <a:r>
              <a:rPr lang="en-GB" altLang="en-US" sz="2400" dirty="0">
                <a:solidFill>
                  <a:schemeClr val="tx1"/>
                </a:solidFill>
                <a:latin typeface="Arial" panose="020B0604020202020204" pitchFamily="34" charset="0"/>
              </a:rPr>
              <a:t> maintain law and order</a:t>
            </a:r>
          </a:p>
          <a:p>
            <a:pPr eaLnBrk="1" hangingPunct="1">
              <a:lnSpc>
                <a:spcPct val="150000"/>
              </a:lnSpc>
              <a:spcBef>
                <a:spcPct val="50000"/>
              </a:spcBef>
              <a:buFontTx/>
              <a:buChar char="•"/>
            </a:pPr>
            <a:r>
              <a:rPr lang="en-GB" altLang="en-US" sz="2400" dirty="0">
                <a:solidFill>
                  <a:schemeClr val="tx1"/>
                </a:solidFill>
                <a:latin typeface="Arial" panose="020B0604020202020204" pitchFamily="34" charset="0"/>
              </a:rPr>
              <a:t> protect life and property</a:t>
            </a:r>
          </a:p>
          <a:p>
            <a:pPr eaLnBrk="1" hangingPunct="1">
              <a:lnSpc>
                <a:spcPct val="150000"/>
              </a:lnSpc>
              <a:spcBef>
                <a:spcPct val="50000"/>
              </a:spcBef>
              <a:buFontTx/>
              <a:buChar char="•"/>
            </a:pPr>
            <a:r>
              <a:rPr lang="en-GB" altLang="en-US" sz="2400" dirty="0">
                <a:solidFill>
                  <a:schemeClr val="tx1"/>
                </a:solidFill>
                <a:latin typeface="Arial" panose="020B0604020202020204" pitchFamily="34" charset="0"/>
              </a:rPr>
              <a:t> render assistance to members of the public</a:t>
            </a:r>
          </a:p>
        </p:txBody>
      </p:sp>
      <p:sp>
        <p:nvSpPr>
          <p:cNvPr id="4" name="Rectangle 1031"/>
          <p:cNvSpPr>
            <a:spLocks noChangeArrowheads="1"/>
          </p:cNvSpPr>
          <p:nvPr/>
        </p:nvSpPr>
        <p:spPr bwMode="auto">
          <a:xfrm>
            <a:off x="1272765" y="5133023"/>
            <a:ext cx="9509760" cy="461665"/>
          </a:xfrm>
          <a:prstGeom prst="rect">
            <a:avLst/>
          </a:prstGeom>
          <a:solidFill>
            <a:schemeClr val="accent1">
              <a:lumMod val="20000"/>
              <a:lumOff val="80000"/>
            </a:schemeClr>
          </a:solidFill>
          <a:ln>
            <a:noFill/>
          </a:ln>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400" dirty="0">
                <a:solidFill>
                  <a:srgbClr val="002060"/>
                </a:solidFill>
                <a:latin typeface="Arial" panose="020B0604020202020204" pitchFamily="34" charset="0"/>
              </a:rPr>
              <a:t>These policing purposes provide the legal basis for processing</a:t>
            </a:r>
          </a:p>
        </p:txBody>
      </p:sp>
      <p:sp>
        <p:nvSpPr>
          <p:cNvPr id="5" name="TextBox 4"/>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Policing Purposes</a:t>
            </a:r>
            <a:endParaRPr lang="en-GB" sz="3200" b="1" dirty="0">
              <a:solidFill>
                <a:schemeClr val="bg1"/>
              </a:solidFill>
            </a:endParaRPr>
          </a:p>
        </p:txBody>
      </p:sp>
    </p:spTree>
    <p:extLst>
      <p:ext uri="{BB962C8B-B14F-4D97-AF65-F5344CB8AC3E}">
        <p14:creationId xmlns:p14="http://schemas.microsoft.com/office/powerpoint/2010/main" val="2544383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1047" descr="DSC0304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57350" y="1214438"/>
            <a:ext cx="2393950" cy="191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057" descr="messy-fil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8776" y="1236663"/>
            <a:ext cx="2347913" cy="18986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059" descr="website%20picture%20control%20room%20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19876" y="1236664"/>
            <a:ext cx="2371725" cy="191293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039" descr="fingerprin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90026" y="1246189"/>
            <a:ext cx="1514475" cy="189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051" descr="daily-dos-mug-sho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39889" y="3554414"/>
            <a:ext cx="2828925" cy="2181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45" descr="Speed_Camera_1395670c"/>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24400" y="3525839"/>
            <a:ext cx="2838450" cy="223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053" descr="PostItNotesBlo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786689" y="3475038"/>
            <a:ext cx="2879725"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It’s not just information on computers!</a:t>
            </a:r>
            <a:endParaRPr lang="en-GB" sz="3200" b="1" dirty="0">
              <a:solidFill>
                <a:schemeClr val="bg1"/>
              </a:solidFill>
            </a:endParaRPr>
          </a:p>
        </p:txBody>
      </p:sp>
    </p:spTree>
    <p:extLst>
      <p:ext uri="{BB962C8B-B14F-4D97-AF65-F5344CB8AC3E}">
        <p14:creationId xmlns:p14="http://schemas.microsoft.com/office/powerpoint/2010/main" val="207034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rot="2560119">
            <a:off x="7294064" y="1988716"/>
            <a:ext cx="3334593" cy="3334593"/>
          </a:xfrm>
          <a:prstGeom prst="rect">
            <a:avLst/>
          </a:prstGeom>
        </p:spPr>
      </p:pic>
      <p:sp>
        <p:nvSpPr>
          <p:cNvPr id="3" name="Rectangle 3"/>
          <p:cNvSpPr txBox="1">
            <a:spLocks noChangeArrowheads="1"/>
          </p:cNvSpPr>
          <p:nvPr/>
        </p:nvSpPr>
        <p:spPr>
          <a:xfrm>
            <a:off x="1523484" y="1470292"/>
            <a:ext cx="5081914" cy="385328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altLang="en-US" dirty="0" smtClean="0"/>
          </a:p>
          <a:p>
            <a:pPr marL="0" indent="0" algn="ctr">
              <a:buFont typeface="Arial" panose="020B0604020202020204" pitchFamily="34" charset="0"/>
              <a:buNone/>
            </a:pPr>
            <a:r>
              <a:rPr lang="en-GB" altLang="en-US" sz="3600" dirty="0" smtClean="0"/>
              <a:t>ENSURE YOU ARE ACCESSING DATA ON A </a:t>
            </a:r>
          </a:p>
          <a:p>
            <a:pPr marL="0" indent="0" algn="ctr">
              <a:buFont typeface="Arial" panose="020B0604020202020204" pitchFamily="34" charset="0"/>
              <a:buNone/>
            </a:pPr>
            <a:r>
              <a:rPr lang="en-GB" altLang="en-US" sz="3600" b="1" u="sng" dirty="0" smtClean="0"/>
              <a:t>NEED TO KNOW </a:t>
            </a:r>
          </a:p>
          <a:p>
            <a:pPr marL="0" indent="0" algn="ctr">
              <a:buFont typeface="Arial" panose="020B0604020202020204" pitchFamily="34" charset="0"/>
              <a:buNone/>
            </a:pPr>
            <a:r>
              <a:rPr lang="en-GB" altLang="en-US" sz="3600" dirty="0" smtClean="0"/>
              <a:t>NOT </a:t>
            </a:r>
          </a:p>
          <a:p>
            <a:pPr marL="0" indent="0" algn="ctr">
              <a:buFont typeface="Arial" panose="020B0604020202020204" pitchFamily="34" charset="0"/>
              <a:buNone/>
            </a:pPr>
            <a:r>
              <a:rPr lang="en-GB" altLang="en-US" sz="3600" b="1" u="sng" dirty="0" smtClean="0"/>
              <a:t>NICE TO KNOW BASIS!!!!</a:t>
            </a:r>
            <a:endParaRPr lang="en-GB" altLang="en-US" sz="3600" b="1" u="sng" dirty="0"/>
          </a:p>
        </p:txBody>
      </p:sp>
      <p:sp>
        <p:nvSpPr>
          <p:cNvPr id="4" name="TextBox 3"/>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Remember ……</a:t>
            </a:r>
            <a:endParaRPr lang="en-GB" sz="3200" b="1" dirty="0">
              <a:solidFill>
                <a:schemeClr val="bg1"/>
              </a:solidFill>
            </a:endParaRPr>
          </a:p>
        </p:txBody>
      </p:sp>
    </p:spTree>
    <p:extLst>
      <p:ext uri="{BB962C8B-B14F-4D97-AF65-F5344CB8AC3E}">
        <p14:creationId xmlns:p14="http://schemas.microsoft.com/office/powerpoint/2010/main" val="382121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2" name="Group 3"/>
          <p:cNvGrpSpPr>
            <a:grpSpLocks/>
          </p:cNvGrpSpPr>
          <p:nvPr/>
        </p:nvGrpSpPr>
        <p:grpSpPr bwMode="auto">
          <a:xfrm>
            <a:off x="4368165" y="516255"/>
            <a:ext cx="3800475" cy="5257800"/>
            <a:chOff x="5904" y="336"/>
            <a:chExt cx="2394" cy="3312"/>
          </a:xfrm>
        </p:grpSpPr>
        <p:sp>
          <p:nvSpPr>
            <p:cNvPr id="3" name="Rectangle 4"/>
            <p:cNvSpPr>
              <a:spLocks noChangeArrowheads="1"/>
            </p:cNvSpPr>
            <p:nvPr/>
          </p:nvSpPr>
          <p:spPr bwMode="auto">
            <a:xfrm>
              <a:off x="5904" y="336"/>
              <a:ext cx="2394" cy="3312"/>
            </a:xfrm>
            <a:prstGeom prst="rect">
              <a:avLst/>
            </a:prstGeom>
            <a:solidFill>
              <a:srgbClr val="FFFFCC"/>
            </a:solidFill>
            <a:ln w="9525">
              <a:solidFill>
                <a:schemeClr val="tx1"/>
              </a:solidFill>
              <a:miter lim="800000"/>
              <a:headEnd/>
              <a:tailEnd/>
            </a:ln>
          </p:spPr>
          <p:txBody>
            <a:bodyPr wrap="none" anchor="ct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endParaRPr lang="en-US" altLang="en-US">
                <a:solidFill>
                  <a:srgbClr val="000066"/>
                </a:solidFill>
                <a:latin typeface="Arial" panose="020B0604020202020204" pitchFamily="34" charset="0"/>
              </a:endParaRPr>
            </a:p>
          </p:txBody>
        </p:sp>
        <p:pic>
          <p:nvPicPr>
            <p:cNvPr id="4" name="Picture 5" descr="Royal Arm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32" y="624"/>
              <a:ext cx="1346" cy="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6"/>
            <p:cNvSpPr>
              <a:spLocks noChangeArrowheads="1"/>
            </p:cNvSpPr>
            <p:nvPr/>
          </p:nvSpPr>
          <p:spPr bwMode="auto">
            <a:xfrm>
              <a:off x="6240" y="1920"/>
              <a:ext cx="1776" cy="1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2800" dirty="0">
                  <a:solidFill>
                    <a:schemeClr val="tx1"/>
                  </a:solidFill>
                  <a:latin typeface="Times New Roman" panose="02020603050405020304" pitchFamily="18" charset="0"/>
                </a:rPr>
                <a:t>Freedom of Information Act </a:t>
              </a:r>
            </a:p>
            <a:p>
              <a:pPr algn="ctr" eaLnBrk="1" hangingPunct="1"/>
              <a:r>
                <a:rPr lang="en-GB" altLang="en-US" sz="2800" dirty="0">
                  <a:solidFill>
                    <a:schemeClr val="tx1"/>
                  </a:solidFill>
                  <a:latin typeface="Times New Roman" panose="02020603050405020304" pitchFamily="18" charset="0"/>
                </a:rPr>
                <a:t>2000</a:t>
              </a:r>
            </a:p>
            <a:p>
              <a:pPr algn="ctr" eaLnBrk="1" hangingPunct="1"/>
              <a:endParaRPr lang="en-GB" altLang="en-US" sz="2800" dirty="0">
                <a:solidFill>
                  <a:schemeClr val="tx1"/>
                </a:solidFill>
                <a:latin typeface="Times New Roman" panose="02020603050405020304" pitchFamily="18" charset="0"/>
              </a:endParaRPr>
            </a:p>
            <a:p>
              <a:pPr algn="ctr" eaLnBrk="1" hangingPunct="1"/>
              <a:r>
                <a:rPr lang="en-GB" altLang="en-US" sz="1400" dirty="0">
                  <a:solidFill>
                    <a:schemeClr val="tx1"/>
                  </a:solidFill>
                  <a:latin typeface="Times New Roman" panose="02020603050405020304" pitchFamily="18" charset="0"/>
                </a:rPr>
                <a:t>Chapter 36</a:t>
              </a:r>
              <a:r>
                <a:rPr lang="en-GB" altLang="en-US" sz="1100" dirty="0">
                  <a:solidFill>
                    <a:schemeClr val="tx1"/>
                  </a:solidFill>
                  <a:latin typeface="Times New Roman" panose="02020603050405020304" pitchFamily="18" charset="0"/>
                </a:rPr>
                <a:t> </a:t>
              </a:r>
              <a:endParaRPr lang="en-GB" altLang="en-US" sz="2400" b="0" dirty="0">
                <a:solidFill>
                  <a:schemeClr val="tx1"/>
                </a:solidFill>
                <a:latin typeface="Times New Roman" panose="02020603050405020304" pitchFamily="18" charset="0"/>
              </a:endParaRPr>
            </a:p>
          </p:txBody>
        </p:sp>
      </p:grpSp>
    </p:spTree>
    <p:extLst>
      <p:ext uri="{BB962C8B-B14F-4D97-AF65-F5344CB8AC3E}">
        <p14:creationId xmlns:p14="http://schemas.microsoft.com/office/powerpoint/2010/main" val="471085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336795" y="1406138"/>
            <a:ext cx="11381697"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190500" indent="-19050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chemeClr val="tx1"/>
                </a:solidFill>
                <a:latin typeface="Verdana" panose="020B0604030504040204" pitchFamily="34" charset="0"/>
              </a:defRPr>
            </a:lvl2pPr>
            <a:lvl3pPr marL="1143000" indent="-228600">
              <a:spcBef>
                <a:spcPct val="20000"/>
              </a:spcBef>
              <a:buChar char="•"/>
              <a:defRPr sz="2000">
                <a:solidFill>
                  <a:schemeClr val="tx1"/>
                </a:solidFill>
                <a:latin typeface="Verdana" panose="020B0604030504040204" pitchFamily="34" charset="0"/>
              </a:defRPr>
            </a:lvl3pPr>
            <a:lvl4pPr marL="1600200" indent="-228600">
              <a:spcBef>
                <a:spcPct val="20000"/>
              </a:spcBef>
              <a:buChar char="–"/>
              <a:defRPr>
                <a:solidFill>
                  <a:schemeClr val="tx1"/>
                </a:solidFill>
                <a:latin typeface="Verdana" panose="020B0604030504040204" pitchFamily="34" charset="0"/>
              </a:defRPr>
            </a:lvl4pPr>
            <a:lvl5pPr marL="2057400" indent="-228600">
              <a:spcBef>
                <a:spcPct val="20000"/>
              </a:spcBef>
              <a:buChar char="»"/>
              <a:defRPr>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a:solidFill>
                  <a:schemeClr val="tx1"/>
                </a:solidFill>
                <a:latin typeface="Verdana" panose="020B0604030504040204" pitchFamily="34" charset="0"/>
              </a:defRPr>
            </a:lvl9pPr>
          </a:lstStyle>
          <a:p>
            <a:pPr marL="0" indent="0" algn="ctr">
              <a:spcBef>
                <a:spcPct val="50000"/>
              </a:spcBef>
              <a:buNone/>
              <a:defRPr/>
            </a:pPr>
            <a:r>
              <a:rPr lang="en-US" altLang="en-US" sz="2600" dirty="0">
                <a:latin typeface="Tahoma" panose="020B0604030504040204" pitchFamily="34" charset="0"/>
              </a:rPr>
              <a:t>Aimed at making public authorities open, transparent and </a:t>
            </a:r>
            <a:r>
              <a:rPr lang="en-US" altLang="en-US" sz="2600" dirty="0" smtClean="0">
                <a:latin typeface="Tahoma" panose="020B0604030504040204" pitchFamily="34" charset="0"/>
              </a:rPr>
              <a:t>accountable</a:t>
            </a:r>
            <a:endParaRPr lang="en-US" altLang="en-US" sz="2600" dirty="0">
              <a:latin typeface="Tahoma" panose="020B0604030504040204" pitchFamily="34" charset="0"/>
            </a:endParaRPr>
          </a:p>
          <a:p>
            <a:pPr marL="0" indent="0" algn="ctr">
              <a:spcBef>
                <a:spcPct val="50000"/>
              </a:spcBef>
              <a:buNone/>
              <a:defRPr/>
            </a:pPr>
            <a:r>
              <a:rPr lang="en-US" altLang="en-US" sz="2600" dirty="0">
                <a:latin typeface="Tahoma" panose="020B0604030504040204" pitchFamily="34" charset="0"/>
              </a:rPr>
              <a:t>Gives members of the p</a:t>
            </a:r>
            <a:r>
              <a:rPr lang="en-US" altLang="en-US" sz="2600" dirty="0" smtClean="0">
                <a:latin typeface="Tahoma" panose="020B0604030504040204" pitchFamily="34" charset="0"/>
              </a:rPr>
              <a:t>ublic </a:t>
            </a:r>
            <a:r>
              <a:rPr lang="en-US" altLang="en-US" sz="2600" dirty="0">
                <a:latin typeface="Tahoma" panose="020B0604030504040204" pitchFamily="34" charset="0"/>
              </a:rPr>
              <a:t>access to a much wider range of information through </a:t>
            </a:r>
            <a:r>
              <a:rPr lang="en-US" altLang="en-US" sz="2600" dirty="0" smtClean="0">
                <a:latin typeface="Tahoma" panose="020B0604030504040204" pitchFamily="34" charset="0"/>
              </a:rPr>
              <a:t>the </a:t>
            </a:r>
            <a:r>
              <a:rPr lang="en-US" altLang="en-US" sz="2600" dirty="0" smtClean="0">
                <a:solidFill>
                  <a:srgbClr val="FF0000"/>
                </a:solidFill>
                <a:latin typeface="Tahoma" panose="020B0604030504040204" pitchFamily="34" charset="0"/>
              </a:rPr>
              <a:t>‘General Right of Access’</a:t>
            </a:r>
          </a:p>
          <a:p>
            <a:pPr marL="0" indent="0" algn="ctr">
              <a:spcBef>
                <a:spcPct val="50000"/>
              </a:spcBef>
              <a:buNone/>
              <a:defRPr/>
            </a:pPr>
            <a:endParaRPr lang="en-US" altLang="en-US" sz="2600" dirty="0" smtClean="0">
              <a:solidFill>
                <a:srgbClr val="0070C0"/>
              </a:solidFill>
              <a:latin typeface="Tahoma" panose="020B0604030504040204" pitchFamily="34" charset="0"/>
            </a:endParaRPr>
          </a:p>
          <a:p>
            <a:pPr algn="ctr">
              <a:spcBef>
                <a:spcPct val="50000"/>
              </a:spcBef>
              <a:buFontTx/>
              <a:buNone/>
              <a:defRPr/>
            </a:pPr>
            <a:r>
              <a:rPr lang="en-US" altLang="en-US" sz="2600" dirty="0" smtClean="0">
                <a:latin typeface="Tahoma" panose="020B0604030504040204" pitchFamily="34" charset="0"/>
              </a:rPr>
              <a:t> 		- </a:t>
            </a:r>
            <a:r>
              <a:rPr lang="en-US" altLang="en-US" sz="2600" b="1" dirty="0" smtClean="0">
                <a:latin typeface="Tahoma" panose="020B0604030504040204" pitchFamily="34" charset="0"/>
              </a:rPr>
              <a:t>Right to know </a:t>
            </a:r>
            <a:r>
              <a:rPr lang="en-US" altLang="en-US" sz="2600" dirty="0" smtClean="0">
                <a:latin typeface="Tahoma" panose="020B0604030504040204" pitchFamily="34" charset="0"/>
              </a:rPr>
              <a:t>if information exists</a:t>
            </a:r>
          </a:p>
          <a:p>
            <a:pPr algn="ctr">
              <a:spcBef>
                <a:spcPct val="50000"/>
              </a:spcBef>
              <a:buFontTx/>
              <a:buNone/>
              <a:defRPr/>
            </a:pPr>
            <a:r>
              <a:rPr lang="en-US" altLang="en-US" sz="2600" dirty="0" smtClean="0">
                <a:latin typeface="Tahoma" panose="020B0604030504040204" pitchFamily="34" charset="0"/>
              </a:rPr>
              <a:t> </a:t>
            </a:r>
            <a:r>
              <a:rPr lang="en-US" altLang="en-US" sz="2600" dirty="0">
                <a:latin typeface="Tahoma" panose="020B0604030504040204" pitchFamily="34" charset="0"/>
              </a:rPr>
              <a:t>		- </a:t>
            </a:r>
            <a:r>
              <a:rPr lang="en-US" altLang="en-US" sz="2600" b="1" dirty="0">
                <a:latin typeface="Tahoma" panose="020B0604030504040204" pitchFamily="34" charset="0"/>
              </a:rPr>
              <a:t>Right to be provided </a:t>
            </a:r>
            <a:r>
              <a:rPr lang="en-US" altLang="en-US" sz="2600" dirty="0">
                <a:latin typeface="Tahoma" panose="020B0604030504040204" pitchFamily="34" charset="0"/>
              </a:rPr>
              <a:t>with </a:t>
            </a:r>
            <a:r>
              <a:rPr lang="en-US" altLang="en-US" sz="2600" dirty="0" smtClean="0">
                <a:latin typeface="Tahoma" panose="020B0604030504040204" pitchFamily="34" charset="0"/>
              </a:rPr>
              <a:t>that information </a:t>
            </a:r>
            <a:r>
              <a:rPr lang="en-US" altLang="en-US" sz="2600" dirty="0">
                <a:latin typeface="Tahoma" panose="020B0604030504040204" pitchFamily="34" charset="0"/>
              </a:rPr>
              <a:t>within 20 working </a:t>
            </a:r>
            <a:r>
              <a:rPr lang="en-US" altLang="en-US" sz="2600" dirty="0" smtClean="0">
                <a:latin typeface="Tahoma" panose="020B0604030504040204" pitchFamily="34" charset="0"/>
              </a:rPr>
              <a:t>days </a:t>
            </a:r>
            <a:endParaRPr lang="en-US" altLang="en-US" sz="2600" dirty="0">
              <a:latin typeface="Tahoma" panose="020B0604030504040204" pitchFamily="34" charset="0"/>
            </a:endParaRPr>
          </a:p>
        </p:txBody>
      </p:sp>
      <p:sp>
        <p:nvSpPr>
          <p:cNvPr id="4" name="TextBox 3"/>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is the Freedom of Information Act?</a:t>
            </a:r>
            <a:endParaRPr lang="en-GB" sz="3200" b="1" dirty="0">
              <a:solidFill>
                <a:schemeClr val="bg1"/>
              </a:solidFill>
            </a:endParaRPr>
          </a:p>
        </p:txBody>
      </p:sp>
      <p:sp>
        <p:nvSpPr>
          <p:cNvPr id="5" name="Rectangle 4"/>
          <p:cNvSpPr/>
          <p:nvPr/>
        </p:nvSpPr>
        <p:spPr>
          <a:xfrm>
            <a:off x="1892153" y="5169386"/>
            <a:ext cx="8270983" cy="523220"/>
          </a:xfrm>
          <a:prstGeom prst="rect">
            <a:avLst/>
          </a:prstGeom>
          <a:solidFill>
            <a:schemeClr val="accent1">
              <a:lumMod val="20000"/>
              <a:lumOff val="80000"/>
            </a:schemeClr>
          </a:solidFill>
        </p:spPr>
        <p:txBody>
          <a:bodyPr wrap="none">
            <a:spAutoFit/>
          </a:bodyPr>
          <a:lstStyle/>
          <a:p>
            <a:pPr algn="ctr">
              <a:spcBef>
                <a:spcPct val="50000"/>
              </a:spcBef>
              <a:defRPr/>
            </a:pPr>
            <a:r>
              <a:rPr lang="en-US" altLang="en-US" sz="2800" dirty="0">
                <a:latin typeface="Tahoma" panose="020B0604030504040204" pitchFamily="34" charset="0"/>
              </a:rPr>
              <a:t>All organisations </a:t>
            </a:r>
            <a:r>
              <a:rPr lang="en-US" altLang="en-US" sz="2800" dirty="0">
                <a:solidFill>
                  <a:srgbClr val="0070C0"/>
                </a:solidFill>
                <a:latin typeface="Tahoma" panose="020B0604030504040204" pitchFamily="34" charset="0"/>
              </a:rPr>
              <a:t>must</a:t>
            </a:r>
            <a:r>
              <a:rPr lang="en-US" altLang="en-US" sz="2800" dirty="0">
                <a:latin typeface="Tahoma" panose="020B0604030504040204" pitchFamily="34" charset="0"/>
              </a:rPr>
              <a:t> have a “publication scheme”</a:t>
            </a:r>
          </a:p>
        </p:txBody>
      </p:sp>
    </p:spTree>
    <p:extLst>
      <p:ext uri="{BB962C8B-B14F-4D97-AF65-F5344CB8AC3E}">
        <p14:creationId xmlns:p14="http://schemas.microsoft.com/office/powerpoint/2010/main" val="57070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2"/>
          <p:cNvSpPr txBox="1">
            <a:spLocks noChangeArrowheads="1"/>
          </p:cNvSpPr>
          <p:nvPr/>
        </p:nvSpPr>
        <p:spPr bwMode="auto">
          <a:xfrm>
            <a:off x="724126" y="1469774"/>
            <a:ext cx="10607038" cy="433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190500" indent="-190500">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chemeClr val="tx1"/>
                </a:solidFill>
                <a:latin typeface="Verdana" panose="020B0604030504040204" pitchFamily="34" charset="0"/>
              </a:defRPr>
            </a:lvl2pPr>
            <a:lvl3pPr marL="1143000" indent="-228600">
              <a:spcBef>
                <a:spcPct val="20000"/>
              </a:spcBef>
              <a:buChar char="•"/>
              <a:defRPr sz="2000">
                <a:solidFill>
                  <a:schemeClr val="tx1"/>
                </a:solidFill>
                <a:latin typeface="Verdana" panose="020B0604030504040204" pitchFamily="34" charset="0"/>
              </a:defRPr>
            </a:lvl3pPr>
            <a:lvl4pPr marL="1600200" indent="-228600">
              <a:spcBef>
                <a:spcPct val="20000"/>
              </a:spcBef>
              <a:buChar char="–"/>
              <a:defRPr>
                <a:solidFill>
                  <a:schemeClr val="tx1"/>
                </a:solidFill>
                <a:latin typeface="Verdana" panose="020B0604030504040204" pitchFamily="34" charset="0"/>
              </a:defRPr>
            </a:lvl4pPr>
            <a:lvl5pPr marL="2057400" indent="-228600">
              <a:spcBef>
                <a:spcPct val="20000"/>
              </a:spcBef>
              <a:buChar char="»"/>
              <a:defRPr>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a:solidFill>
                  <a:schemeClr val="tx1"/>
                </a:solidFill>
                <a:latin typeface="Verdana" panose="020B0604030504040204" pitchFamily="34" charset="0"/>
              </a:defRPr>
            </a:lvl9pPr>
          </a:lstStyle>
          <a:p>
            <a:pPr marL="0" indent="0" algn="ctr">
              <a:spcBef>
                <a:spcPct val="50000"/>
              </a:spcBef>
              <a:buNone/>
              <a:defRPr/>
            </a:pPr>
            <a:r>
              <a:rPr lang="en-US" altLang="en-US" sz="2400" dirty="0">
                <a:latin typeface="Tahoma" panose="020B0604030504040204" pitchFamily="34" charset="0"/>
              </a:rPr>
              <a:t>Combined with the Data Protection Act 1998, the public now have access to </a:t>
            </a:r>
            <a:r>
              <a:rPr lang="en-US" altLang="en-US" sz="2400" b="1" dirty="0">
                <a:solidFill>
                  <a:srgbClr val="FF0000"/>
                </a:solidFill>
                <a:latin typeface="Tahoma" panose="020B0604030504040204" pitchFamily="34" charset="0"/>
              </a:rPr>
              <a:t>all</a:t>
            </a:r>
            <a:r>
              <a:rPr lang="en-US" altLang="en-US" sz="2400" dirty="0">
                <a:solidFill>
                  <a:srgbClr val="FF0000"/>
                </a:solidFill>
                <a:latin typeface="Tahoma" panose="020B0604030504040204" pitchFamily="34" charset="0"/>
              </a:rPr>
              <a:t> </a:t>
            </a:r>
            <a:r>
              <a:rPr lang="en-US" altLang="en-US" sz="2400" dirty="0">
                <a:latin typeface="Tahoma" panose="020B0604030504040204" pitchFamily="34" charset="0"/>
              </a:rPr>
              <a:t>information held by </a:t>
            </a:r>
            <a:r>
              <a:rPr lang="en-US" altLang="en-US" sz="2400" b="1" dirty="0">
                <a:solidFill>
                  <a:srgbClr val="FF0000"/>
                </a:solidFill>
                <a:latin typeface="Tahoma" panose="020B0604030504040204" pitchFamily="34" charset="0"/>
              </a:rPr>
              <a:t>all</a:t>
            </a:r>
            <a:r>
              <a:rPr lang="en-US" altLang="en-US" sz="2400" dirty="0">
                <a:latin typeface="Tahoma" panose="020B0604030504040204" pitchFamily="34" charset="0"/>
              </a:rPr>
              <a:t> public authorities</a:t>
            </a:r>
          </a:p>
          <a:p>
            <a:pPr marL="0" indent="0" algn="ctr">
              <a:spcBef>
                <a:spcPct val="50000"/>
              </a:spcBef>
              <a:buNone/>
              <a:defRPr/>
            </a:pPr>
            <a:endParaRPr lang="en-US" altLang="en-US" sz="2400" dirty="0">
              <a:latin typeface="Tahoma" panose="020B0604030504040204" pitchFamily="34" charset="0"/>
            </a:endParaRPr>
          </a:p>
          <a:p>
            <a:pPr marL="0" indent="0" algn="ctr">
              <a:spcBef>
                <a:spcPct val="50000"/>
              </a:spcBef>
              <a:buNone/>
              <a:defRPr/>
            </a:pPr>
            <a:r>
              <a:rPr lang="en-US" altLang="en-US" sz="2400" dirty="0">
                <a:latin typeface="Tahoma" panose="020B0604030504040204" pitchFamily="34" charset="0"/>
              </a:rPr>
              <a:t>There are some exemptions, but they are not all automatically applied</a:t>
            </a:r>
          </a:p>
          <a:p>
            <a:pPr marL="0" indent="0" algn="ctr">
              <a:spcBef>
                <a:spcPct val="50000"/>
              </a:spcBef>
              <a:buNone/>
              <a:defRPr/>
            </a:pPr>
            <a:endParaRPr lang="en-US" altLang="en-US" sz="2400" dirty="0">
              <a:latin typeface="Tahoma" panose="020B0604030504040204" pitchFamily="34" charset="0"/>
            </a:endParaRPr>
          </a:p>
          <a:p>
            <a:pPr marL="0" indent="0" algn="ctr">
              <a:spcBef>
                <a:spcPct val="50000"/>
              </a:spcBef>
              <a:buNone/>
              <a:defRPr/>
            </a:pPr>
            <a:r>
              <a:rPr lang="en-US" altLang="en-US" sz="2400" dirty="0">
                <a:latin typeface="Tahoma" panose="020B0604030504040204" pitchFamily="34" charset="0"/>
              </a:rPr>
              <a:t>General rule is that the Data Protection Act still protects personal information, whilst the Freedom of Information Act covers all other </a:t>
            </a:r>
            <a:r>
              <a:rPr lang="en-US" altLang="en-US" sz="2400" dirty="0" smtClean="0">
                <a:latin typeface="Tahoma" panose="020B0604030504040204" pitchFamily="34" charset="0"/>
              </a:rPr>
              <a:t>information.</a:t>
            </a:r>
            <a:endParaRPr lang="en-US" altLang="en-US" sz="2400" dirty="0">
              <a:latin typeface="Tahoma" panose="020B0604030504040204" pitchFamily="34" charset="0"/>
            </a:endParaRPr>
          </a:p>
          <a:p>
            <a:pPr algn="ctr">
              <a:spcBef>
                <a:spcPct val="50000"/>
              </a:spcBef>
              <a:buFontTx/>
              <a:buNone/>
              <a:defRPr/>
            </a:pPr>
            <a:endParaRPr lang="en-US" altLang="en-US" sz="2400" dirty="0">
              <a:latin typeface="Tahoma" panose="020B0604030504040204" pitchFamily="34" charset="0"/>
            </a:endParaRPr>
          </a:p>
        </p:txBody>
      </p:sp>
      <p:sp>
        <p:nvSpPr>
          <p:cNvPr id="4" name="TextBox 3"/>
          <p:cNvSpPr txBox="1"/>
          <p:nvPr/>
        </p:nvSpPr>
        <p:spPr>
          <a:xfrm>
            <a:off x="1184091" y="289768"/>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information is available?</a:t>
            </a:r>
            <a:endParaRPr lang="en-GB" sz="3200" b="1" dirty="0">
              <a:solidFill>
                <a:schemeClr val="bg1"/>
              </a:solidFill>
            </a:endParaRPr>
          </a:p>
        </p:txBody>
      </p:sp>
    </p:spTree>
    <p:extLst>
      <p:ext uri="{BB962C8B-B14F-4D97-AF65-F5344CB8AC3E}">
        <p14:creationId xmlns:p14="http://schemas.microsoft.com/office/powerpoint/2010/main" val="2156856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1184091" y="1219149"/>
            <a:ext cx="7818120" cy="289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spcBef>
                <a:spcPct val="50000"/>
              </a:spcBef>
              <a:buFontTx/>
              <a:buChar char="•"/>
            </a:pPr>
            <a:r>
              <a:rPr lang="en-US" altLang="en-US" sz="2800" b="0" dirty="0">
                <a:solidFill>
                  <a:schemeClr val="tx1"/>
                </a:solidFill>
                <a:latin typeface="Tahoma" panose="020B0604030504040204" pitchFamily="34" charset="0"/>
              </a:rPr>
              <a:t>No set rules</a:t>
            </a:r>
          </a:p>
          <a:p>
            <a:pPr>
              <a:spcBef>
                <a:spcPct val="50000"/>
              </a:spcBef>
              <a:buFontTx/>
              <a:buChar char="•"/>
            </a:pPr>
            <a:r>
              <a:rPr lang="en-US" altLang="en-US" sz="2800" b="0" dirty="0">
                <a:solidFill>
                  <a:schemeClr val="tx1"/>
                </a:solidFill>
                <a:latin typeface="Tahoma" panose="020B0604030504040204" pitchFamily="34" charset="0"/>
              </a:rPr>
              <a:t>Must be in writing: e-mail, fax, scribbled notes</a:t>
            </a:r>
          </a:p>
          <a:p>
            <a:pPr>
              <a:spcBef>
                <a:spcPct val="50000"/>
              </a:spcBef>
              <a:buFontTx/>
              <a:buChar char="•"/>
            </a:pPr>
            <a:r>
              <a:rPr lang="en-US" altLang="en-US" sz="2800" b="0" dirty="0">
                <a:solidFill>
                  <a:schemeClr val="tx1"/>
                </a:solidFill>
                <a:latin typeface="Tahoma" panose="020B0604030504040204" pitchFamily="34" charset="0"/>
              </a:rPr>
              <a:t>Must be legible</a:t>
            </a:r>
          </a:p>
          <a:p>
            <a:pPr>
              <a:spcBef>
                <a:spcPct val="50000"/>
              </a:spcBef>
              <a:buFontTx/>
              <a:buChar char="•"/>
            </a:pPr>
            <a:r>
              <a:rPr lang="en-US" altLang="en-US" sz="2800" b="0" dirty="0">
                <a:solidFill>
                  <a:schemeClr val="tx1"/>
                </a:solidFill>
                <a:latin typeface="Tahoma" panose="020B0604030504040204" pitchFamily="34" charset="0"/>
              </a:rPr>
              <a:t>Must include a name and address for correspondence</a:t>
            </a:r>
            <a:endParaRPr lang="en-US" altLang="en-US" sz="2800" b="0" dirty="0">
              <a:solidFill>
                <a:schemeClr val="tx1"/>
              </a:solidFill>
              <a:latin typeface="Times New Roman" panose="02020603050405020304" pitchFamily="18" charset="0"/>
            </a:endParaRPr>
          </a:p>
        </p:txBody>
      </p:sp>
      <p:sp>
        <p:nvSpPr>
          <p:cNvPr id="6" name="Text Box 4"/>
          <p:cNvSpPr txBox="1">
            <a:spLocks noChangeArrowheads="1"/>
          </p:cNvSpPr>
          <p:nvPr/>
        </p:nvSpPr>
        <p:spPr bwMode="auto">
          <a:xfrm>
            <a:off x="2865345" y="4265120"/>
            <a:ext cx="76962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spcBef>
                <a:spcPct val="50000"/>
              </a:spcBef>
            </a:pPr>
            <a:r>
              <a:rPr lang="en-US" altLang="en-US" sz="2000" dirty="0" smtClean="0">
                <a:solidFill>
                  <a:schemeClr val="tx1"/>
                </a:solidFill>
                <a:latin typeface="Arial" panose="020B0604020202020204" pitchFamily="34" charset="0"/>
                <a:cs typeface="Arial" panose="020B0604020202020204" pitchFamily="34" charset="0"/>
              </a:rPr>
              <a:t>However ….</a:t>
            </a:r>
          </a:p>
          <a:p>
            <a:pPr marL="342900" indent="-342900">
              <a:spcBef>
                <a:spcPct val="50000"/>
              </a:spcBef>
              <a:buFont typeface="Arial" panose="020B0604020202020204" pitchFamily="34" charset="0"/>
              <a:buChar char="•"/>
            </a:pPr>
            <a:r>
              <a:rPr lang="en-US" altLang="en-US" sz="2000" dirty="0" smtClean="0">
                <a:solidFill>
                  <a:schemeClr val="tx1"/>
                </a:solidFill>
                <a:latin typeface="Arial" panose="020B0604020202020204" pitchFamily="34" charset="0"/>
                <a:cs typeface="Arial" panose="020B0604020202020204" pitchFamily="34" charset="0"/>
              </a:rPr>
              <a:t> </a:t>
            </a:r>
            <a:r>
              <a:rPr lang="en-US" altLang="en-US" sz="2000" dirty="0">
                <a:solidFill>
                  <a:schemeClr val="tx1"/>
                </a:solidFill>
                <a:latin typeface="Arial" panose="020B0604020202020204" pitchFamily="34" charset="0"/>
                <a:cs typeface="Arial" panose="020B0604020202020204" pitchFamily="34" charset="0"/>
              </a:rPr>
              <a:t>They don’t have to mention the </a:t>
            </a:r>
            <a:r>
              <a:rPr lang="en-US" altLang="en-US" sz="2000" dirty="0" smtClean="0">
                <a:solidFill>
                  <a:schemeClr val="tx1"/>
                </a:solidFill>
                <a:latin typeface="Arial" panose="020B0604020202020204" pitchFamily="34" charset="0"/>
                <a:cs typeface="Arial" panose="020B0604020202020204" pitchFamily="34" charset="0"/>
              </a:rPr>
              <a:t>Act</a:t>
            </a:r>
          </a:p>
          <a:p>
            <a:pPr marL="342900" indent="-342900">
              <a:spcBef>
                <a:spcPct val="50000"/>
              </a:spcBef>
              <a:buFont typeface="Arial" panose="020B0604020202020204" pitchFamily="34" charset="0"/>
              <a:buChar char="•"/>
            </a:pPr>
            <a:r>
              <a:rPr lang="en-US" altLang="en-US" sz="2000" dirty="0" smtClean="0">
                <a:solidFill>
                  <a:schemeClr val="tx1"/>
                </a:solidFill>
                <a:latin typeface="Arial" panose="020B0604020202020204" pitchFamily="34" charset="0"/>
                <a:cs typeface="Arial" panose="020B0604020202020204" pitchFamily="34" charset="0"/>
              </a:rPr>
              <a:t>They </a:t>
            </a:r>
            <a:r>
              <a:rPr lang="en-US" altLang="en-US" sz="2000" dirty="0">
                <a:solidFill>
                  <a:schemeClr val="tx1"/>
                </a:solidFill>
                <a:latin typeface="Arial" panose="020B0604020202020204" pitchFamily="34" charset="0"/>
                <a:cs typeface="Arial" panose="020B0604020202020204" pitchFamily="34" charset="0"/>
              </a:rPr>
              <a:t>don’t have to be in English</a:t>
            </a:r>
          </a:p>
        </p:txBody>
      </p:sp>
      <p:sp>
        <p:nvSpPr>
          <p:cNvPr id="7" name="TextBox 6"/>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does a F.O.I. request look like?</a:t>
            </a:r>
            <a:endParaRPr lang="en-GB" sz="3200" b="1" dirty="0">
              <a:solidFill>
                <a:schemeClr val="bg1"/>
              </a:solidFill>
            </a:endParaRPr>
          </a:p>
        </p:txBody>
      </p:sp>
    </p:spTree>
    <p:extLst>
      <p:ext uri="{BB962C8B-B14F-4D97-AF65-F5344CB8AC3E}">
        <p14:creationId xmlns:p14="http://schemas.microsoft.com/office/powerpoint/2010/main" val="3141867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6">
                                            <p:txEl>
                                              <p:pRg st="1" end="1"/>
                                            </p:txEl>
                                          </p:spTgt>
                                        </p:tgtEl>
                                        <p:attrNameLst>
                                          <p:attrName>style.visibility</p:attrName>
                                        </p:attrNameLst>
                                      </p:cBhvr>
                                      <p:to>
                                        <p:strVal val="visible"/>
                                      </p:to>
                                    </p:set>
                                    <p:anim calcmode="lin" valueType="num">
                                      <p:cBhvr additive="base">
                                        <p:cTn id="37" dur="500" fill="hold"/>
                                        <p:tgtEl>
                                          <p:spTgt spid="6">
                                            <p:txEl>
                                              <p:pRg st="1" end="1"/>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6"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6"/>
          <p:cNvSpPr>
            <a:spLocks noChangeArrowheads="1"/>
          </p:cNvSpPr>
          <p:nvPr/>
        </p:nvSpPr>
        <p:spPr bwMode="auto">
          <a:xfrm>
            <a:off x="1112520" y="1364428"/>
            <a:ext cx="1016508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nchor="ct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r>
              <a:rPr lang="en-GB" altLang="en-US" sz="2800" dirty="0">
                <a:solidFill>
                  <a:srgbClr val="FF0000"/>
                </a:solidFill>
                <a:latin typeface="Arial" panose="020B0604020202020204" pitchFamily="34" charset="0"/>
              </a:rPr>
              <a:t>MPs' expenses scandal: </a:t>
            </a:r>
          </a:p>
          <a:p>
            <a:pPr eaLnBrk="1" hangingPunct="1"/>
            <a:endParaRPr lang="en-GB" altLang="en-US" sz="2800" b="0" dirty="0">
              <a:solidFill>
                <a:schemeClr val="tx1"/>
              </a:solidFill>
              <a:latin typeface="Arial" panose="020B0604020202020204" pitchFamily="34" charset="0"/>
            </a:endParaRPr>
          </a:p>
          <a:p>
            <a:pPr algn="ctr" eaLnBrk="1" hangingPunct="1"/>
            <a:r>
              <a:rPr lang="en-GB" altLang="en-US" sz="2800" b="0" dirty="0">
                <a:solidFill>
                  <a:schemeClr val="tx1"/>
                </a:solidFill>
                <a:latin typeface="Arial" panose="020B0604020202020204" pitchFamily="34" charset="0"/>
              </a:rPr>
              <a:t>A claim by Sir Peter </a:t>
            </a:r>
            <a:r>
              <a:rPr lang="en-GB" altLang="en-US" sz="2800" b="0" dirty="0" err="1">
                <a:solidFill>
                  <a:schemeClr val="tx1"/>
                </a:solidFill>
                <a:latin typeface="Arial" panose="020B0604020202020204" pitchFamily="34" charset="0"/>
              </a:rPr>
              <a:t>Viggers</a:t>
            </a:r>
            <a:r>
              <a:rPr lang="en-GB" altLang="en-US" sz="2800" b="0" dirty="0">
                <a:solidFill>
                  <a:schemeClr val="tx1"/>
                </a:solidFill>
                <a:latin typeface="Arial" panose="020B0604020202020204" pitchFamily="34" charset="0"/>
              </a:rPr>
              <a:t> MP for a duck house costing £1,645 came to symbolise the expenses </a:t>
            </a:r>
            <a:r>
              <a:rPr lang="en-GB" altLang="en-US" sz="2800" b="0" dirty="0" smtClean="0">
                <a:solidFill>
                  <a:schemeClr val="tx1"/>
                </a:solidFill>
                <a:latin typeface="Arial" panose="020B0604020202020204" pitchFamily="34" charset="0"/>
              </a:rPr>
              <a:t>scandal</a:t>
            </a:r>
            <a:r>
              <a:rPr lang="en-GB" altLang="en-US" sz="2800" dirty="0">
                <a:solidFill>
                  <a:srgbClr val="000066"/>
                </a:solidFill>
                <a:latin typeface="Arial" panose="020B0604020202020204" pitchFamily="34" charset="0"/>
              </a:rPr>
              <a:t>.</a:t>
            </a:r>
            <a:r>
              <a:rPr lang="en-GB" altLang="en-US" sz="2800" dirty="0" smtClean="0">
                <a:solidFill>
                  <a:srgbClr val="000066"/>
                </a:solidFill>
                <a:latin typeface="Arial" panose="020B0604020202020204" pitchFamily="34" charset="0"/>
              </a:rPr>
              <a:t> </a:t>
            </a:r>
            <a:endParaRPr lang="en-GB" altLang="en-US" sz="2800" dirty="0">
              <a:solidFill>
                <a:srgbClr val="000066"/>
              </a:solidFill>
              <a:latin typeface="Arial" panose="020B0604020202020204" pitchFamily="34" charset="0"/>
            </a:endParaRPr>
          </a:p>
        </p:txBody>
      </p:sp>
      <p:pic>
        <p:nvPicPr>
          <p:cNvPr id="4" name="Picture 5" descr="telegraph-expenses_1516053c"/>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66064" y="3584576"/>
            <a:ext cx="4257992" cy="2338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Examples of requests under the F.O.I. Act</a:t>
            </a:r>
            <a:endParaRPr lang="en-GB" sz="3200" b="1" dirty="0">
              <a:solidFill>
                <a:schemeClr val="bg1"/>
              </a:solidFill>
            </a:endParaRPr>
          </a:p>
        </p:txBody>
      </p:sp>
    </p:spTree>
    <p:extLst>
      <p:ext uri="{BB962C8B-B14F-4D97-AF65-F5344CB8AC3E}">
        <p14:creationId xmlns:p14="http://schemas.microsoft.com/office/powerpoint/2010/main" val="38443551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1184091" y="1268412"/>
            <a:ext cx="7375525" cy="456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spcBef>
                <a:spcPct val="50000"/>
              </a:spcBef>
            </a:pPr>
            <a:r>
              <a:rPr lang="en-US" altLang="en-US" sz="2400" b="0" dirty="0">
                <a:solidFill>
                  <a:schemeClr val="tx1"/>
                </a:solidFill>
                <a:latin typeface="Tahoma" panose="020B0604030504040204" pitchFamily="34" charset="0"/>
              </a:rPr>
              <a:t> </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Journalists (</a:t>
            </a:r>
            <a:r>
              <a:rPr lang="en-US" altLang="en-US" sz="2400" b="0" dirty="0" err="1">
                <a:solidFill>
                  <a:schemeClr val="tx1"/>
                </a:solidFill>
                <a:latin typeface="Arial" panose="020B0604020202020204" pitchFamily="34" charset="0"/>
                <a:cs typeface="Arial" panose="020B0604020202020204" pitchFamily="34" charset="0"/>
              </a:rPr>
              <a:t>approx</a:t>
            </a:r>
            <a:r>
              <a:rPr lang="en-US" altLang="en-US" sz="2400" b="0" dirty="0">
                <a:solidFill>
                  <a:schemeClr val="tx1"/>
                </a:solidFill>
                <a:latin typeface="Arial" panose="020B0604020202020204" pitchFamily="34" charset="0"/>
                <a:cs typeface="Arial" panose="020B0604020202020204" pitchFamily="34" charset="0"/>
              </a:rPr>
              <a:t> </a:t>
            </a:r>
            <a:r>
              <a:rPr lang="en-US" altLang="en-US" sz="2400" b="0" dirty="0">
                <a:solidFill>
                  <a:srgbClr val="FF0000"/>
                </a:solidFill>
                <a:latin typeface="Arial" panose="020B0604020202020204" pitchFamily="34" charset="0"/>
                <a:cs typeface="Arial" panose="020B0604020202020204" pitchFamily="34" charset="0"/>
              </a:rPr>
              <a:t>30%</a:t>
            </a:r>
            <a:r>
              <a:rPr lang="en-US" altLang="en-US" sz="2400" b="0" dirty="0">
                <a:solidFill>
                  <a:schemeClr val="tx1"/>
                </a:solidFill>
                <a:latin typeface="Arial" panose="020B0604020202020204" pitchFamily="34" charset="0"/>
                <a:cs typeface="Arial" panose="020B0604020202020204" pitchFamily="34" charset="0"/>
              </a:rPr>
              <a:t>)</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MPs</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Members of staff</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Students</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Pressure groups</a:t>
            </a:r>
          </a:p>
          <a:p>
            <a:pPr algn="ctr">
              <a:lnSpc>
                <a:spcPct val="110000"/>
              </a:lnSpc>
              <a:spcBef>
                <a:spcPct val="50000"/>
              </a:spcBef>
            </a:pPr>
            <a:r>
              <a:rPr lang="en-US" altLang="en-US" sz="2400" b="0" dirty="0">
                <a:solidFill>
                  <a:schemeClr val="tx1"/>
                </a:solidFill>
                <a:latin typeface="Arial" panose="020B0604020202020204" pitchFamily="34" charset="0"/>
                <a:cs typeface="Arial" panose="020B0604020202020204" pitchFamily="34" charset="0"/>
              </a:rPr>
              <a:t>Individuals who have a complaint against the force</a:t>
            </a:r>
          </a:p>
          <a:p>
            <a:pPr>
              <a:spcBef>
                <a:spcPct val="50000"/>
              </a:spcBef>
            </a:pPr>
            <a:r>
              <a:rPr lang="en-US" altLang="en-US" sz="2400" b="0" dirty="0">
                <a:solidFill>
                  <a:srgbClr val="FFFF66"/>
                </a:solidFill>
                <a:latin typeface="Arial" panose="020B0604020202020204" pitchFamily="34" charset="0"/>
                <a:cs typeface="Arial" panose="020B0604020202020204" pitchFamily="34" charset="0"/>
              </a:rPr>
              <a:t> </a:t>
            </a:r>
          </a:p>
        </p:txBody>
      </p:sp>
      <p:sp>
        <p:nvSpPr>
          <p:cNvPr id="4" name="TextBox 3"/>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Requests: Who are they from?</a:t>
            </a:r>
            <a:endParaRPr lang="en-GB" sz="3200" b="1" dirty="0">
              <a:solidFill>
                <a:schemeClr val="bg1"/>
              </a:solidFill>
            </a:endParaRPr>
          </a:p>
        </p:txBody>
      </p:sp>
      <p:pic>
        <p:nvPicPr>
          <p:cNvPr id="6" name="Picture 5"/>
          <p:cNvPicPr>
            <a:picLocks noChangeAspect="1"/>
          </p:cNvPicPr>
          <p:nvPr/>
        </p:nvPicPr>
        <p:blipFill>
          <a:blip r:embed="rId4"/>
          <a:stretch>
            <a:fillRect/>
          </a:stretch>
        </p:blipFill>
        <p:spPr>
          <a:xfrm>
            <a:off x="7555458" y="1611107"/>
            <a:ext cx="4070898" cy="3875495"/>
          </a:xfrm>
          <a:prstGeom prst="rect">
            <a:avLst/>
          </a:prstGeom>
        </p:spPr>
      </p:pic>
    </p:spTree>
    <p:extLst>
      <p:ext uri="{BB962C8B-B14F-4D97-AF65-F5344CB8AC3E}">
        <p14:creationId xmlns:p14="http://schemas.microsoft.com/office/powerpoint/2010/main" val="4416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5864940" y="1468220"/>
            <a:ext cx="4663959" cy="3582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a:lnSpc>
                <a:spcPct val="135000"/>
              </a:lnSpc>
              <a:spcBef>
                <a:spcPct val="50000"/>
              </a:spcBef>
            </a:pPr>
            <a:r>
              <a:rPr lang="en-US" altLang="en-US" sz="2800" b="0" dirty="0">
                <a:solidFill>
                  <a:schemeClr val="tx1"/>
                </a:solidFill>
                <a:latin typeface="Tahoma" panose="020B0604030504040204" pitchFamily="34" charset="0"/>
              </a:rPr>
              <a:t>It is a </a:t>
            </a:r>
            <a:r>
              <a:rPr lang="en-US" altLang="en-US" sz="2800" dirty="0">
                <a:solidFill>
                  <a:srgbClr val="FF0000"/>
                </a:solidFill>
                <a:latin typeface="Tahoma" panose="020B0604030504040204" pitchFamily="34" charset="0"/>
              </a:rPr>
              <a:t>criminal offence</a:t>
            </a:r>
            <a:r>
              <a:rPr lang="en-US" altLang="en-US" sz="2800" b="0" dirty="0">
                <a:solidFill>
                  <a:srgbClr val="FF0000"/>
                </a:solidFill>
                <a:latin typeface="Tahoma" panose="020B0604030504040204" pitchFamily="34" charset="0"/>
              </a:rPr>
              <a:t> </a:t>
            </a:r>
            <a:r>
              <a:rPr lang="en-US" altLang="en-US" sz="2800" b="0" dirty="0">
                <a:solidFill>
                  <a:schemeClr val="tx1"/>
                </a:solidFill>
                <a:latin typeface="Tahoma" panose="020B0604030504040204" pitchFamily="34" charset="0"/>
              </a:rPr>
              <a:t>for any person to change, erase, destroy or deliberately withhold information to prevent it’s disclosure under the Act.</a:t>
            </a:r>
          </a:p>
        </p:txBody>
      </p:sp>
      <p:pic>
        <p:nvPicPr>
          <p:cNvPr id="3" name="Picture 2"/>
          <p:cNvPicPr>
            <a:picLocks noChangeAspect="1"/>
          </p:cNvPicPr>
          <p:nvPr/>
        </p:nvPicPr>
        <p:blipFill>
          <a:blip r:embed="rId4"/>
          <a:stretch>
            <a:fillRect/>
          </a:stretch>
        </p:blipFill>
        <p:spPr>
          <a:xfrm rot="19423577">
            <a:off x="969117" y="1283994"/>
            <a:ext cx="4762500" cy="3371850"/>
          </a:xfrm>
          <a:prstGeom prst="rect">
            <a:avLst/>
          </a:prstGeom>
        </p:spPr>
      </p:pic>
    </p:spTree>
    <p:extLst>
      <p:ext uri="{BB962C8B-B14F-4D97-AF65-F5344CB8AC3E}">
        <p14:creationId xmlns:p14="http://schemas.microsoft.com/office/powerpoint/2010/main" val="4218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1948032" y="1876156"/>
            <a:ext cx="4959700"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571500" indent="-57150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nSpc>
                <a:spcPct val="130000"/>
              </a:lnSpc>
              <a:spcBef>
                <a:spcPct val="50000"/>
              </a:spcBef>
              <a:buFontTx/>
              <a:buChar char="•"/>
            </a:pPr>
            <a:r>
              <a:rPr lang="en-US" altLang="en-US" sz="2800" b="0" dirty="0">
                <a:solidFill>
                  <a:schemeClr val="tx1"/>
                </a:solidFill>
                <a:latin typeface="Tahoma" panose="020B0604030504040204" pitchFamily="34" charset="0"/>
              </a:rPr>
              <a:t>Embarrassment!</a:t>
            </a:r>
          </a:p>
          <a:p>
            <a:pPr>
              <a:lnSpc>
                <a:spcPct val="130000"/>
              </a:lnSpc>
              <a:spcBef>
                <a:spcPct val="50000"/>
              </a:spcBef>
              <a:buFontTx/>
              <a:buChar char="•"/>
            </a:pPr>
            <a:r>
              <a:rPr lang="en-US" altLang="en-US" sz="2800" b="0" dirty="0">
                <a:solidFill>
                  <a:schemeClr val="tx1"/>
                </a:solidFill>
                <a:latin typeface="Tahoma" panose="020B0604030504040204" pitchFamily="34" charset="0"/>
              </a:rPr>
              <a:t>Not being able to find information we know should be there</a:t>
            </a:r>
          </a:p>
          <a:p>
            <a:pPr>
              <a:lnSpc>
                <a:spcPct val="130000"/>
              </a:lnSpc>
              <a:spcBef>
                <a:spcPct val="50000"/>
              </a:spcBef>
              <a:buFontTx/>
              <a:buChar char="•"/>
            </a:pPr>
            <a:r>
              <a:rPr lang="en-US" altLang="en-US" sz="2800" b="0" dirty="0">
                <a:solidFill>
                  <a:schemeClr val="tx1"/>
                </a:solidFill>
                <a:latin typeface="Tahoma" panose="020B0604030504040204" pitchFamily="34" charset="0"/>
              </a:rPr>
              <a:t>Not having time to look</a:t>
            </a:r>
          </a:p>
        </p:txBody>
      </p:sp>
      <p:sp>
        <p:nvSpPr>
          <p:cNvPr id="4" name="TextBox 3"/>
          <p:cNvSpPr txBox="1"/>
          <p:nvPr/>
        </p:nvSpPr>
        <p:spPr>
          <a:xfrm>
            <a:off x="1184091" y="60339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What the exemptions don’t cover</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7539790" y="2166550"/>
            <a:ext cx="2743200" cy="2743200"/>
          </a:xfrm>
          <a:prstGeom prst="rect">
            <a:avLst/>
          </a:prstGeom>
        </p:spPr>
      </p:pic>
    </p:spTree>
    <p:extLst>
      <p:ext uri="{BB962C8B-B14F-4D97-AF65-F5344CB8AC3E}">
        <p14:creationId xmlns:p14="http://schemas.microsoft.com/office/powerpoint/2010/main" val="999409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083"/>
          <p:cNvSpPr>
            <a:spLocks noChangeArrowheads="1"/>
          </p:cNvSpPr>
          <p:nvPr/>
        </p:nvSpPr>
        <p:spPr bwMode="auto">
          <a:xfrm>
            <a:off x="1915478" y="2351405"/>
            <a:ext cx="78009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fontAlgn="base">
              <a:spcBef>
                <a:spcPct val="0"/>
              </a:spcBef>
              <a:spcAft>
                <a:spcPct val="0"/>
              </a:spcAft>
            </a:pPr>
            <a:r>
              <a:rPr lang="en-GB" altLang="en-US" dirty="0" smtClean="0">
                <a:solidFill>
                  <a:prstClr val="black"/>
                </a:solidFill>
                <a:latin typeface="Arial" panose="020B0604020202020204" pitchFamily="34" charset="0"/>
              </a:rPr>
              <a:t>Security (technical and organisational)</a:t>
            </a:r>
          </a:p>
        </p:txBody>
      </p:sp>
      <p:grpSp>
        <p:nvGrpSpPr>
          <p:cNvPr id="5" name="Group 3078"/>
          <p:cNvGrpSpPr>
            <a:grpSpLocks/>
          </p:cNvGrpSpPr>
          <p:nvPr/>
        </p:nvGrpSpPr>
        <p:grpSpPr bwMode="auto">
          <a:xfrm>
            <a:off x="3148965" y="3911918"/>
            <a:ext cx="5334000" cy="1273175"/>
            <a:chOff x="1104" y="3168"/>
            <a:chExt cx="3360" cy="576"/>
          </a:xfrm>
        </p:grpSpPr>
        <p:sp>
          <p:nvSpPr>
            <p:cNvPr id="6" name="AutoShape 3079"/>
            <p:cNvSpPr>
              <a:spLocks noChangeArrowheads="1"/>
            </p:cNvSpPr>
            <p:nvPr/>
          </p:nvSpPr>
          <p:spPr bwMode="auto">
            <a:xfrm>
              <a:off x="1104" y="3168"/>
              <a:ext cx="3360" cy="576"/>
            </a:xfrm>
            <a:prstGeom prst="roundRect">
              <a:avLst>
                <a:gd name="adj" fmla="val 16667"/>
              </a:avLst>
            </a:prstGeom>
            <a:solidFill>
              <a:schemeClr val="accent6">
                <a:lumMod val="50000"/>
                <a:alpha val="50195"/>
              </a:schemeClr>
            </a:solidFill>
            <a:ln w="9525">
              <a:solidFill>
                <a:schemeClr val="tx1"/>
              </a:solidFill>
              <a:round/>
              <a:headEnd/>
              <a:tailEnd/>
            </a:ln>
          </p:spPr>
          <p:txBody>
            <a:bodyPr wrap="none" anchor="ctr"/>
            <a:lstStyle>
              <a:lvl1pPr>
                <a:spcBef>
                  <a:spcPct val="20000"/>
                </a:spcBef>
                <a:buChar char="•"/>
                <a:defRPr sz="2800">
                  <a:solidFill>
                    <a:schemeClr val="tx1"/>
                  </a:solidFill>
                  <a:latin typeface="Verdana" panose="020B0604030504040204" pitchFamily="34" charset="0"/>
                </a:defRPr>
              </a:lvl1pPr>
              <a:lvl2pPr marL="742950" indent="-285750">
                <a:spcBef>
                  <a:spcPct val="20000"/>
                </a:spcBef>
                <a:buChar char="–"/>
                <a:defRPr sz="2400">
                  <a:solidFill>
                    <a:schemeClr val="tx1"/>
                  </a:solidFill>
                  <a:latin typeface="Verdana" panose="020B0604030504040204" pitchFamily="34" charset="0"/>
                </a:defRPr>
              </a:lvl2pPr>
              <a:lvl3pPr marL="1143000" indent="-228600">
                <a:spcBef>
                  <a:spcPct val="20000"/>
                </a:spcBef>
                <a:buChar char="•"/>
                <a:defRPr sz="2000">
                  <a:solidFill>
                    <a:schemeClr val="tx1"/>
                  </a:solidFill>
                  <a:latin typeface="Verdana" panose="020B0604030504040204" pitchFamily="34" charset="0"/>
                </a:defRPr>
              </a:lvl3pPr>
              <a:lvl4pPr marL="1600200" indent="-228600">
                <a:spcBef>
                  <a:spcPct val="20000"/>
                </a:spcBef>
                <a:buChar char="–"/>
                <a:defRPr>
                  <a:solidFill>
                    <a:schemeClr val="tx1"/>
                  </a:solidFill>
                  <a:latin typeface="Verdana" panose="020B0604030504040204" pitchFamily="34" charset="0"/>
                </a:defRPr>
              </a:lvl4pPr>
              <a:lvl5pPr marL="2057400" indent="-228600">
                <a:spcBef>
                  <a:spcPct val="20000"/>
                </a:spcBef>
                <a:buChar char="»"/>
                <a:defRPr>
                  <a:solidFill>
                    <a:schemeClr val="tx1"/>
                  </a:solidFill>
                  <a:latin typeface="Verdana" panose="020B0604030504040204" pitchFamily="34" charset="0"/>
                </a:defRPr>
              </a:lvl5pPr>
              <a:lvl6pPr marL="2514600" indent="-228600" eaLnBrk="0" fontAlgn="base" hangingPunct="0">
                <a:spcBef>
                  <a:spcPct val="20000"/>
                </a:spcBef>
                <a:spcAft>
                  <a:spcPct val="0"/>
                </a:spcAft>
                <a:buChar char="»"/>
                <a:defRPr>
                  <a:solidFill>
                    <a:schemeClr val="tx1"/>
                  </a:solidFill>
                  <a:latin typeface="Verdana" panose="020B0604030504040204" pitchFamily="34" charset="0"/>
                </a:defRPr>
              </a:lvl6pPr>
              <a:lvl7pPr marL="2971800" indent="-228600" eaLnBrk="0" fontAlgn="base" hangingPunct="0">
                <a:spcBef>
                  <a:spcPct val="20000"/>
                </a:spcBef>
                <a:spcAft>
                  <a:spcPct val="0"/>
                </a:spcAft>
                <a:buChar char="»"/>
                <a:defRPr>
                  <a:solidFill>
                    <a:schemeClr val="tx1"/>
                  </a:solidFill>
                  <a:latin typeface="Verdana" panose="020B0604030504040204" pitchFamily="34" charset="0"/>
                </a:defRPr>
              </a:lvl7pPr>
              <a:lvl8pPr marL="3429000" indent="-228600" eaLnBrk="0" fontAlgn="base" hangingPunct="0">
                <a:spcBef>
                  <a:spcPct val="20000"/>
                </a:spcBef>
                <a:spcAft>
                  <a:spcPct val="0"/>
                </a:spcAft>
                <a:buChar char="»"/>
                <a:defRPr>
                  <a:solidFill>
                    <a:schemeClr val="tx1"/>
                  </a:solidFill>
                  <a:latin typeface="Verdana" panose="020B0604030504040204" pitchFamily="34" charset="0"/>
                </a:defRPr>
              </a:lvl8pPr>
              <a:lvl9pPr marL="3886200" indent="-228600" eaLnBrk="0" fontAlgn="base" hangingPunct="0">
                <a:spcBef>
                  <a:spcPct val="20000"/>
                </a:spcBef>
                <a:spcAft>
                  <a:spcPct val="0"/>
                </a:spcAft>
                <a:buChar char="»"/>
                <a:defRPr>
                  <a:solidFill>
                    <a:schemeClr val="tx1"/>
                  </a:solidFill>
                  <a:latin typeface="Verdana" panose="020B0604030504040204" pitchFamily="34" charset="0"/>
                </a:defRPr>
              </a:lvl9pPr>
            </a:lstStyle>
            <a:p>
              <a:pPr algn="ctr" eaLnBrk="1" hangingPunct="1">
                <a:spcBef>
                  <a:spcPct val="0"/>
                </a:spcBef>
                <a:buFontTx/>
                <a:buNone/>
                <a:defRPr/>
              </a:pPr>
              <a:endParaRPr lang="en-US" altLang="en-US" sz="3200" smtClean="0">
                <a:solidFill>
                  <a:srgbClr val="000066"/>
                </a:solidFill>
                <a:latin typeface="Arial" panose="020B0604020202020204" pitchFamily="34" charset="0"/>
              </a:endParaRPr>
            </a:p>
          </p:txBody>
        </p:sp>
        <p:sp>
          <p:nvSpPr>
            <p:cNvPr id="7" name="Text Box 3080"/>
            <p:cNvSpPr txBox="1">
              <a:spLocks noChangeArrowheads="1"/>
            </p:cNvSpPr>
            <p:nvPr/>
          </p:nvSpPr>
          <p:spPr bwMode="auto">
            <a:xfrm>
              <a:off x="1104" y="3216"/>
              <a:ext cx="3312" cy="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2400" dirty="0">
                  <a:solidFill>
                    <a:srgbClr val="FFFF00"/>
                  </a:solidFill>
                  <a:latin typeface="Arial" panose="020B0604020202020204" pitchFamily="34" charset="0"/>
                </a:rPr>
                <a:t>What security measures can you think of? </a:t>
              </a:r>
            </a:p>
          </p:txBody>
        </p:sp>
      </p:grpSp>
      <p:sp>
        <p:nvSpPr>
          <p:cNvPr id="8" name="TextBox 7"/>
          <p:cNvSpPr txBox="1"/>
          <p:nvPr/>
        </p:nvSpPr>
        <p:spPr>
          <a:xfrm>
            <a:off x="1138371" y="723999"/>
            <a:ext cx="9687109" cy="646331"/>
          </a:xfrm>
          <a:prstGeom prst="rect">
            <a:avLst/>
          </a:prstGeom>
          <a:solidFill>
            <a:srgbClr val="002060"/>
          </a:solidFill>
        </p:spPr>
        <p:txBody>
          <a:bodyPr wrap="square" rtlCol="0">
            <a:spAutoFit/>
          </a:bodyPr>
          <a:lstStyle/>
          <a:p>
            <a:pPr algn="ctr"/>
            <a:r>
              <a:rPr lang="en-GB" sz="3600" b="1" dirty="0" smtClean="0">
                <a:solidFill>
                  <a:schemeClr val="bg1"/>
                </a:solidFill>
              </a:rPr>
              <a:t>Principle 7</a:t>
            </a:r>
            <a:endParaRPr lang="en-GB" sz="3600" b="1" dirty="0">
              <a:solidFill>
                <a:schemeClr val="bg1"/>
              </a:solidFill>
            </a:endParaRPr>
          </a:p>
        </p:txBody>
      </p:sp>
    </p:spTree>
    <p:extLst>
      <p:ext uri="{BB962C8B-B14F-4D97-AF65-F5344CB8AC3E}">
        <p14:creationId xmlns:p14="http://schemas.microsoft.com/office/powerpoint/2010/main" val="92586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499"/>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051"/>
          <p:cNvSpPr>
            <a:spLocks noChangeArrowheads="1"/>
          </p:cNvSpPr>
          <p:nvPr/>
        </p:nvSpPr>
        <p:spPr bwMode="auto">
          <a:xfrm>
            <a:off x="678405" y="1162051"/>
            <a:ext cx="1069848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dirty="0">
                <a:solidFill>
                  <a:schemeClr val="tx1"/>
                </a:solidFill>
                <a:latin typeface="Arial" panose="020B0604020202020204" pitchFamily="34" charset="0"/>
              </a:rPr>
              <a:t>Security </a:t>
            </a:r>
            <a:r>
              <a:rPr lang="en-GB" altLang="en-US" sz="2000" dirty="0" smtClean="0">
                <a:solidFill>
                  <a:schemeClr val="tx1"/>
                </a:solidFill>
                <a:latin typeface="Arial" panose="020B0604020202020204" pitchFamily="34" charset="0"/>
              </a:rPr>
              <a:t>(physical</a:t>
            </a:r>
            <a:r>
              <a:rPr lang="en-GB" altLang="en-US" sz="2000" dirty="0">
                <a:solidFill>
                  <a:schemeClr val="tx1"/>
                </a:solidFill>
                <a:latin typeface="Arial" panose="020B0604020202020204" pitchFamily="34" charset="0"/>
              </a:rPr>
              <a:t>, procedural, personnel, technical)</a:t>
            </a:r>
          </a:p>
        </p:txBody>
      </p:sp>
      <p:sp>
        <p:nvSpPr>
          <p:cNvPr id="4" name="Text Box 2052"/>
          <p:cNvSpPr txBox="1">
            <a:spLocks noChangeArrowheads="1"/>
          </p:cNvSpPr>
          <p:nvPr/>
        </p:nvSpPr>
        <p:spPr bwMode="auto">
          <a:xfrm>
            <a:off x="1368425" y="1943377"/>
            <a:ext cx="5019675" cy="363176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marL="342900" indent="-342900" eaLnBrk="1" hangingPunct="1">
              <a:lnSpc>
                <a:spcPct val="70000"/>
              </a:lnSpc>
              <a:spcBef>
                <a:spcPct val="50000"/>
              </a:spcBef>
              <a:buFont typeface="Arial" panose="020B0604020202020204" pitchFamily="34" charset="0"/>
              <a:buChar char="•"/>
            </a:pPr>
            <a:r>
              <a:rPr lang="en-GB" altLang="en-US" sz="2000" dirty="0" smtClean="0">
                <a:solidFill>
                  <a:srgbClr val="FF0000"/>
                </a:solidFill>
                <a:latin typeface="Arial" panose="020B0604020202020204" pitchFamily="34" charset="0"/>
              </a:rPr>
              <a:t>Security </a:t>
            </a:r>
            <a:r>
              <a:rPr lang="en-GB" altLang="en-US" sz="2000" dirty="0">
                <a:solidFill>
                  <a:srgbClr val="FF0000"/>
                </a:solidFill>
                <a:latin typeface="Arial" panose="020B0604020202020204" pitchFamily="34" charset="0"/>
              </a:rPr>
              <a:t>Policy(FISP)</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Force Vetting</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ID Cards/ Challenge</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Receptionist / security officers </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Sign in / out systems</a:t>
            </a:r>
            <a:r>
              <a:rPr lang="en-GB" altLang="en-US" sz="2000" dirty="0">
                <a:solidFill>
                  <a:srgbClr val="000066"/>
                </a:solidFill>
                <a:latin typeface="Arial" panose="020B0604020202020204" pitchFamily="34" charset="0"/>
              </a:rPr>
              <a:t> </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Secure access to buildings / offices</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Secure cabinets / filing systems</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Internet/Email Policy ( Risks )</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Password </a:t>
            </a:r>
            <a:r>
              <a:rPr lang="en-GB" altLang="en-US" sz="2000" dirty="0" smtClean="0">
                <a:solidFill>
                  <a:srgbClr val="FF0000"/>
                </a:solidFill>
                <a:latin typeface="Arial" panose="020B0604020202020204" pitchFamily="34" charset="0"/>
              </a:rPr>
              <a:t>Policy</a:t>
            </a:r>
          </a:p>
          <a:p>
            <a:pPr>
              <a:lnSpc>
                <a:spcPct val="70000"/>
              </a:lnSpc>
              <a:spcBef>
                <a:spcPct val="50000"/>
              </a:spcBef>
              <a:buFontTx/>
              <a:buChar char="•"/>
            </a:pPr>
            <a:r>
              <a:rPr lang="en-GB" altLang="en-US" sz="2000" dirty="0">
                <a:solidFill>
                  <a:srgbClr val="0033CC"/>
                </a:solidFill>
                <a:latin typeface="Arial" panose="020B0604020202020204" pitchFamily="34" charset="0"/>
              </a:rPr>
              <a:t>Approved SWP Assets only</a:t>
            </a:r>
            <a:endParaRPr lang="en-GB" altLang="en-US" sz="2000" dirty="0">
              <a:solidFill>
                <a:srgbClr val="FF0000"/>
              </a:solidFill>
              <a:latin typeface="Arial" panose="020B0604020202020204" pitchFamily="34" charset="0"/>
            </a:endParaRPr>
          </a:p>
        </p:txBody>
      </p:sp>
      <p:sp>
        <p:nvSpPr>
          <p:cNvPr id="5" name="Rectangle 2057"/>
          <p:cNvSpPr>
            <a:spLocks noChangeArrowheads="1"/>
          </p:cNvSpPr>
          <p:nvPr/>
        </p:nvSpPr>
        <p:spPr bwMode="auto">
          <a:xfrm>
            <a:off x="6388099" y="1943377"/>
            <a:ext cx="5234405" cy="3964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     </a:t>
            </a:r>
            <a:r>
              <a:rPr lang="en-GB" altLang="en-US" sz="2000" dirty="0">
                <a:solidFill>
                  <a:srgbClr val="FF0000"/>
                </a:solidFill>
                <a:latin typeface="Arial" panose="020B0604020202020204" pitchFamily="34" charset="0"/>
              </a:rPr>
              <a:t>Avoid</a:t>
            </a:r>
            <a:r>
              <a:rPr lang="en-GB" altLang="en-US" sz="2000" dirty="0">
                <a:solidFill>
                  <a:srgbClr val="333399"/>
                </a:solidFill>
                <a:latin typeface="Arial" panose="020B0604020202020204" pitchFamily="34" charset="0"/>
              </a:rPr>
              <a:t> </a:t>
            </a:r>
            <a:r>
              <a:rPr lang="en-GB" altLang="en-US" sz="2000" dirty="0">
                <a:solidFill>
                  <a:srgbClr val="FF0000"/>
                </a:solidFill>
                <a:latin typeface="Arial" panose="020B0604020202020204" pitchFamily="34" charset="0"/>
              </a:rPr>
              <a:t>shoulder surfing</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     </a:t>
            </a:r>
            <a:r>
              <a:rPr lang="en-GB" altLang="en-US" sz="2000" dirty="0">
                <a:solidFill>
                  <a:srgbClr val="333399"/>
                </a:solidFill>
                <a:latin typeface="Arial" panose="020B0604020202020204" pitchFamily="34" charset="0"/>
              </a:rPr>
              <a:t>Audit facilities</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     System training</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     Waste Paper/Secure </a:t>
            </a:r>
            <a:r>
              <a:rPr lang="en-GB" altLang="en-US" sz="2000" dirty="0" smtClean="0">
                <a:solidFill>
                  <a:srgbClr val="333399"/>
                </a:solidFill>
                <a:latin typeface="Arial" panose="020B0604020202020204" pitchFamily="34" charset="0"/>
              </a:rPr>
              <a:t>Disposal</a:t>
            </a:r>
            <a:endParaRPr lang="en-GB" altLang="en-US" sz="2000" dirty="0">
              <a:solidFill>
                <a:srgbClr val="333399"/>
              </a:solidFill>
              <a:latin typeface="Arial" panose="020B0604020202020204" pitchFamily="34" charset="0"/>
            </a:endParaRP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     </a:t>
            </a:r>
            <a:r>
              <a:rPr lang="en-GB" altLang="en-US" sz="2000" dirty="0" smtClean="0">
                <a:solidFill>
                  <a:srgbClr val="FF0000"/>
                </a:solidFill>
                <a:latin typeface="Arial" panose="020B0604020202020204" pitchFamily="34" charset="0"/>
              </a:rPr>
              <a:t>Secure </a:t>
            </a:r>
            <a:r>
              <a:rPr lang="en-GB" altLang="en-US" sz="2000" dirty="0">
                <a:solidFill>
                  <a:srgbClr val="FF0000"/>
                </a:solidFill>
                <a:latin typeface="Arial" panose="020B0604020202020204" pitchFamily="34" charset="0"/>
              </a:rPr>
              <a:t>network (CJX)</a:t>
            </a:r>
          </a:p>
          <a:p>
            <a:pPr eaLnBrk="1" hangingPunct="1">
              <a:lnSpc>
                <a:spcPct val="70000"/>
              </a:lnSpc>
              <a:spcBef>
                <a:spcPct val="50000"/>
              </a:spcBef>
              <a:buFontTx/>
              <a:buChar char="•"/>
            </a:pPr>
            <a:r>
              <a:rPr lang="en-GB" altLang="en-US" sz="2000" dirty="0">
                <a:solidFill>
                  <a:srgbClr val="FF0000"/>
                </a:solidFill>
                <a:latin typeface="Arial" panose="020B0604020202020204" pitchFamily="34" charset="0"/>
              </a:rPr>
              <a:t>     </a:t>
            </a:r>
            <a:r>
              <a:rPr lang="en-GB" altLang="en-US" sz="2000" dirty="0" smtClean="0">
                <a:solidFill>
                  <a:srgbClr val="0033CC"/>
                </a:solidFill>
                <a:latin typeface="Arial" panose="020B0604020202020204" pitchFamily="34" charset="0"/>
              </a:rPr>
              <a:t>Malware </a:t>
            </a:r>
            <a:r>
              <a:rPr lang="en-GB" altLang="en-US" sz="2000" dirty="0">
                <a:solidFill>
                  <a:srgbClr val="0033CC"/>
                </a:solidFill>
                <a:latin typeface="Arial" panose="020B0604020202020204" pitchFamily="34" charset="0"/>
              </a:rPr>
              <a:t>(Viruses etc.)</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     </a:t>
            </a:r>
            <a:r>
              <a:rPr lang="en-GB" altLang="en-US" sz="2000" dirty="0" smtClean="0">
                <a:solidFill>
                  <a:srgbClr val="FF0000"/>
                </a:solidFill>
                <a:latin typeface="Arial" panose="020B0604020202020204" pitchFamily="34" charset="0"/>
              </a:rPr>
              <a:t>Security </a:t>
            </a:r>
            <a:r>
              <a:rPr lang="en-GB" altLang="en-US" sz="2000" dirty="0">
                <a:solidFill>
                  <a:srgbClr val="FF0000"/>
                </a:solidFill>
                <a:latin typeface="Arial" panose="020B0604020202020204" pitchFamily="34" charset="0"/>
              </a:rPr>
              <a:t>marking(GPMS</a:t>
            </a:r>
            <a:r>
              <a:rPr lang="en-GB" altLang="en-US" sz="2000" dirty="0">
                <a:solidFill>
                  <a:srgbClr val="333399"/>
                </a:solidFill>
                <a:latin typeface="Arial" panose="020B0604020202020204" pitchFamily="34" charset="0"/>
              </a:rPr>
              <a:t>)</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     </a:t>
            </a:r>
            <a:r>
              <a:rPr lang="en-GB" altLang="en-US" sz="2000" dirty="0" smtClean="0">
                <a:solidFill>
                  <a:srgbClr val="333399"/>
                </a:solidFill>
                <a:latin typeface="Arial" panose="020B0604020202020204" pitchFamily="34" charset="0"/>
              </a:rPr>
              <a:t>Report </a:t>
            </a:r>
            <a:r>
              <a:rPr lang="en-GB" altLang="en-US" sz="2000" dirty="0">
                <a:solidFill>
                  <a:srgbClr val="333399"/>
                </a:solidFill>
                <a:latin typeface="Arial" panose="020B0604020202020204" pitchFamily="34" charset="0"/>
              </a:rPr>
              <a:t>Security Incidents</a:t>
            </a:r>
          </a:p>
          <a:p>
            <a:pPr eaLnBrk="1" hangingPunct="1">
              <a:lnSpc>
                <a:spcPct val="70000"/>
              </a:lnSpc>
              <a:spcBef>
                <a:spcPct val="50000"/>
              </a:spcBef>
              <a:buFontTx/>
              <a:buChar char="•"/>
            </a:pPr>
            <a:r>
              <a:rPr lang="en-GB" altLang="en-US" sz="2000" dirty="0">
                <a:solidFill>
                  <a:srgbClr val="333399"/>
                </a:solidFill>
                <a:latin typeface="Arial" panose="020B0604020202020204" pitchFamily="34" charset="0"/>
              </a:rPr>
              <a:t>     </a:t>
            </a:r>
            <a:r>
              <a:rPr lang="en-GB" altLang="en-US" sz="2000" dirty="0" smtClean="0">
                <a:solidFill>
                  <a:srgbClr val="FF0000"/>
                </a:solidFill>
                <a:latin typeface="Arial" panose="020B0604020202020204" pitchFamily="34" charset="0"/>
              </a:rPr>
              <a:t>Use </a:t>
            </a:r>
            <a:r>
              <a:rPr lang="en-GB" altLang="en-US" sz="2000" dirty="0">
                <a:solidFill>
                  <a:srgbClr val="FF0000"/>
                </a:solidFill>
                <a:latin typeface="Arial" panose="020B0604020202020204" pitchFamily="34" charset="0"/>
              </a:rPr>
              <a:t>of Social Networks</a:t>
            </a:r>
          </a:p>
          <a:p>
            <a:pPr eaLnBrk="1" hangingPunct="1">
              <a:lnSpc>
                <a:spcPct val="70000"/>
              </a:lnSpc>
              <a:spcBef>
                <a:spcPct val="50000"/>
              </a:spcBef>
            </a:pPr>
            <a:r>
              <a:rPr lang="en-GB" altLang="en-US" sz="2000" dirty="0" smtClean="0">
                <a:solidFill>
                  <a:srgbClr val="FF0000"/>
                </a:solidFill>
                <a:latin typeface="Arial" panose="020B0604020202020204" pitchFamily="34" charset="0"/>
              </a:rPr>
              <a:t>  </a:t>
            </a:r>
            <a:endParaRPr lang="en-GB" altLang="en-US" sz="2000" dirty="0">
              <a:solidFill>
                <a:srgbClr val="0033CC"/>
              </a:solidFill>
              <a:latin typeface="Arial" panose="020B0604020202020204" pitchFamily="34" charset="0"/>
            </a:endParaRPr>
          </a:p>
          <a:p>
            <a:pPr eaLnBrk="1" hangingPunct="1">
              <a:lnSpc>
                <a:spcPct val="70000"/>
              </a:lnSpc>
              <a:spcBef>
                <a:spcPct val="50000"/>
              </a:spcBef>
              <a:buFontTx/>
              <a:buChar char="•"/>
            </a:pPr>
            <a:endParaRPr lang="en-GB" altLang="en-US" sz="1800" dirty="0">
              <a:solidFill>
                <a:srgbClr val="333399"/>
              </a:solidFill>
              <a:latin typeface="Arial" panose="020B0604020202020204" pitchFamily="34" charset="0"/>
            </a:endParaRPr>
          </a:p>
        </p:txBody>
      </p:sp>
      <p:sp>
        <p:nvSpPr>
          <p:cNvPr id="6" name="TextBox 5"/>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Principle 7</a:t>
            </a:r>
            <a:endParaRPr lang="en-GB" sz="3200" b="1" dirty="0">
              <a:solidFill>
                <a:schemeClr val="bg1"/>
              </a:solidFill>
            </a:endParaRPr>
          </a:p>
        </p:txBody>
      </p:sp>
    </p:spTree>
    <p:extLst>
      <p:ext uri="{BB962C8B-B14F-4D97-AF65-F5344CB8AC3E}">
        <p14:creationId xmlns:p14="http://schemas.microsoft.com/office/powerpoint/2010/main" val="1901683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1028"/>
          <p:cNvSpPr>
            <a:spLocks noChangeArrowheads="1"/>
          </p:cNvSpPr>
          <p:nvPr/>
        </p:nvSpPr>
        <p:spPr bwMode="auto">
          <a:xfrm>
            <a:off x="1900397" y="5289232"/>
            <a:ext cx="86502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3200" b="1">
                <a:solidFill>
                  <a:schemeClr val="bg1"/>
                </a:solidFill>
                <a:latin typeface="Verdana" panose="020B0604030504040204" pitchFamily="34" charset="0"/>
                <a:ea typeface="MS PGothic" panose="020B0600070205080204" pitchFamily="34" charset="-128"/>
              </a:defRPr>
            </a:lvl1pPr>
            <a:lvl2pPr marL="742950" indent="-285750">
              <a:defRPr sz="3200" b="1">
                <a:solidFill>
                  <a:schemeClr val="bg1"/>
                </a:solidFill>
                <a:latin typeface="Verdana" panose="020B0604030504040204" pitchFamily="34" charset="0"/>
                <a:ea typeface="MS PGothic" panose="020B0600070205080204" pitchFamily="34" charset="-128"/>
              </a:defRPr>
            </a:lvl2pPr>
            <a:lvl3pPr marL="1143000" indent="-228600">
              <a:defRPr sz="3200" b="1">
                <a:solidFill>
                  <a:schemeClr val="bg1"/>
                </a:solidFill>
                <a:latin typeface="Verdana" panose="020B0604030504040204" pitchFamily="34" charset="0"/>
                <a:ea typeface="MS PGothic" panose="020B0600070205080204" pitchFamily="34" charset="-128"/>
              </a:defRPr>
            </a:lvl3pPr>
            <a:lvl4pPr marL="1600200" indent="-228600">
              <a:defRPr sz="3200" b="1">
                <a:solidFill>
                  <a:schemeClr val="bg1"/>
                </a:solidFill>
                <a:latin typeface="Verdana" panose="020B0604030504040204" pitchFamily="34" charset="0"/>
                <a:ea typeface="MS PGothic" panose="020B0600070205080204" pitchFamily="34" charset="-128"/>
              </a:defRPr>
            </a:lvl4pPr>
            <a:lvl5pPr marL="2057400" indent="-228600">
              <a:defRPr sz="3200" b="1">
                <a:solidFill>
                  <a:schemeClr val="bg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MS PGothic" panose="020B0600070205080204" pitchFamily="34" charset="-128"/>
              </a:defRPr>
            </a:lvl9pPr>
          </a:lstStyle>
          <a:p>
            <a:pPr algn="ctr" eaLnBrk="1" hangingPunct="1"/>
            <a:r>
              <a:rPr lang="en-GB" altLang="en-US" sz="1800" dirty="0">
                <a:solidFill>
                  <a:schemeClr val="tx1"/>
                </a:solidFill>
                <a:latin typeface="Arial" panose="020B0604020202020204" pitchFamily="34" charset="0"/>
                <a:cs typeface="Times New Roman" panose="02020603050405020304" pitchFamily="18" charset="0"/>
              </a:rPr>
              <a:t>NB. Most information we deal with is classified as ‘Official’. SECRET and TOP SECRET are rarely used. </a:t>
            </a:r>
            <a:endParaRPr lang="en-GB" altLang="en-US" sz="1800" b="0" dirty="0">
              <a:solidFill>
                <a:schemeClr val="tx1"/>
              </a:solidFill>
              <a:latin typeface="Arial" panose="020B0604020202020204" pitchFamily="34" charset="0"/>
            </a:endParaRPr>
          </a:p>
        </p:txBody>
      </p:sp>
      <p:sp>
        <p:nvSpPr>
          <p:cNvPr id="5" name="Rounded Rectangle 4"/>
          <p:cNvSpPr/>
          <p:nvPr/>
        </p:nvSpPr>
        <p:spPr>
          <a:xfrm>
            <a:off x="2087880" y="826610"/>
            <a:ext cx="2606040" cy="43397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tx1"/>
                </a:solidFill>
              </a:rPr>
              <a:t>OFFICIAL</a:t>
            </a:r>
            <a:r>
              <a:rPr lang="en-GB" dirty="0" smtClean="0">
                <a:solidFill>
                  <a:schemeClr val="tx1"/>
                </a:solidFill>
              </a:rPr>
              <a:t>  </a:t>
            </a:r>
            <a:endParaRPr lang="en-GB" dirty="0">
              <a:solidFill>
                <a:schemeClr val="tx1"/>
              </a:solidFill>
            </a:endParaRPr>
          </a:p>
          <a:p>
            <a:pPr algn="ctr"/>
            <a:r>
              <a:rPr lang="en-GB" dirty="0" smtClean="0">
                <a:solidFill>
                  <a:schemeClr val="tx1"/>
                </a:solidFill>
              </a:rPr>
              <a:t>The majority of information that is created or processed by the public sector. This includes routine business operations and services, some of which could have damaging consequences if lost, stolen or published in the media, but are not subject to a heightened threat profile. </a:t>
            </a:r>
            <a:endParaRPr lang="en-GB" dirty="0">
              <a:solidFill>
                <a:schemeClr val="tx1"/>
              </a:solidFill>
            </a:endParaRPr>
          </a:p>
        </p:txBody>
      </p:sp>
      <p:sp>
        <p:nvSpPr>
          <p:cNvPr id="6" name="Rounded Rectangle 5"/>
          <p:cNvSpPr/>
          <p:nvPr/>
        </p:nvSpPr>
        <p:spPr>
          <a:xfrm>
            <a:off x="4922521" y="826610"/>
            <a:ext cx="2606040" cy="440118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b="1" dirty="0">
                <a:solidFill>
                  <a:schemeClr val="tx1"/>
                </a:solidFill>
              </a:rPr>
              <a:t>SECRET </a:t>
            </a:r>
          </a:p>
          <a:p>
            <a:pPr algn="ctr"/>
            <a:r>
              <a:rPr lang="en-GB" dirty="0">
                <a:solidFill>
                  <a:schemeClr val="tx1"/>
                </a:solidFill>
              </a:rPr>
              <a:t>Very sensitive information that justifies heightened protective measures to defend against determined and highly capable threat actors. For example, where compromise could seriously damage military capabilities, international relations or the investigation of serious organised crime.</a:t>
            </a:r>
          </a:p>
        </p:txBody>
      </p:sp>
      <p:sp>
        <p:nvSpPr>
          <p:cNvPr id="7" name="Rounded Rectangle 6"/>
          <p:cNvSpPr/>
          <p:nvPr/>
        </p:nvSpPr>
        <p:spPr>
          <a:xfrm>
            <a:off x="7757162" y="826610"/>
            <a:ext cx="2606040" cy="4401186"/>
          </a:xfrm>
          <a:prstGeom prst="roundRect">
            <a:avLst/>
          </a:prstGeom>
          <a:solidFill>
            <a:srgbClr val="E64A4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TOP SECRET </a:t>
            </a:r>
          </a:p>
          <a:p>
            <a:pPr algn="ctr"/>
            <a:r>
              <a:rPr lang="en-GB" dirty="0">
                <a:solidFill>
                  <a:schemeClr val="tx1"/>
                </a:solidFill>
              </a:rPr>
              <a:t>HMG’s most sensitive information requiring the highest levels of protection from the most serious threats. For example, where compromise could cause widespread loss of life or else threaten the security or economic wellbeing of the country or friendly nations</a:t>
            </a:r>
          </a:p>
        </p:txBody>
      </p:sp>
      <p:sp>
        <p:nvSpPr>
          <p:cNvPr id="8" name="TextBox 7"/>
          <p:cNvSpPr txBox="1"/>
          <p:nvPr/>
        </p:nvSpPr>
        <p:spPr>
          <a:xfrm>
            <a:off x="1381986" y="180518"/>
            <a:ext cx="9687109" cy="523220"/>
          </a:xfrm>
          <a:prstGeom prst="rect">
            <a:avLst/>
          </a:prstGeom>
          <a:solidFill>
            <a:srgbClr val="002060"/>
          </a:solidFill>
        </p:spPr>
        <p:txBody>
          <a:bodyPr wrap="square" rtlCol="0">
            <a:spAutoFit/>
          </a:bodyPr>
          <a:lstStyle/>
          <a:p>
            <a:pPr algn="ctr"/>
            <a:r>
              <a:rPr lang="en-GB" sz="2800" b="1" dirty="0" smtClean="0">
                <a:solidFill>
                  <a:schemeClr val="bg1"/>
                </a:solidFill>
              </a:rPr>
              <a:t>Government Security Classification (GSC)</a:t>
            </a:r>
            <a:endParaRPr lang="en-GB" sz="2800" b="1" dirty="0">
              <a:solidFill>
                <a:schemeClr val="bg1"/>
              </a:solidFill>
            </a:endParaRPr>
          </a:p>
        </p:txBody>
      </p:sp>
    </p:spTree>
    <p:extLst>
      <p:ext uri="{BB962C8B-B14F-4D97-AF65-F5344CB8AC3E}">
        <p14:creationId xmlns:p14="http://schemas.microsoft.com/office/powerpoint/2010/main" val="116714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a:xfrm>
            <a:off x="914400" y="1451995"/>
            <a:ext cx="11044989" cy="4491606"/>
          </a:xfrm>
          <a:prstGeom prst="rect">
            <a:avLst/>
          </a:prstGeom>
        </p:spPr>
        <p:txBody>
          <a:bodyPr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buFont typeface="+mj-lt"/>
              <a:buAutoNum type="arabicPeriod"/>
              <a:defRPr/>
            </a:pPr>
            <a:r>
              <a:rPr lang="en-GB" sz="2400" b="1" dirty="0" smtClean="0"/>
              <a:t>DON’T access information unless it is for a policing purpose</a:t>
            </a:r>
          </a:p>
          <a:p>
            <a:pPr marL="457200" indent="-457200">
              <a:buFont typeface="+mj-lt"/>
              <a:buAutoNum type="arabicPeriod"/>
              <a:defRPr/>
            </a:pPr>
            <a:r>
              <a:rPr lang="en-GB" sz="2400" b="1" dirty="0" smtClean="0"/>
              <a:t>DO record personal data accurately and ensure professional wording</a:t>
            </a:r>
          </a:p>
          <a:p>
            <a:pPr marL="457200" indent="-457200">
              <a:buFont typeface="+mj-lt"/>
              <a:buAutoNum type="arabicPeriod"/>
              <a:defRPr/>
            </a:pPr>
            <a:r>
              <a:rPr lang="en-GB" sz="2400" b="1" dirty="0" smtClean="0"/>
              <a:t>BE careful when sending emails</a:t>
            </a:r>
          </a:p>
          <a:p>
            <a:pPr marL="457200" indent="-457200">
              <a:buFont typeface="+mj-lt"/>
              <a:buAutoNum type="arabicPeriod"/>
              <a:defRPr/>
            </a:pPr>
            <a:r>
              <a:rPr lang="en-GB" sz="2400" b="1" dirty="0" smtClean="0"/>
              <a:t>USE secure email whenever possible</a:t>
            </a:r>
          </a:p>
          <a:p>
            <a:pPr marL="457200" indent="-457200">
              <a:buFont typeface="+mj-lt"/>
              <a:buAutoNum type="arabicPeriod"/>
              <a:defRPr/>
            </a:pPr>
            <a:r>
              <a:rPr lang="en-GB" sz="2400" b="1" dirty="0" smtClean="0"/>
              <a:t>DON’T share passwords</a:t>
            </a:r>
          </a:p>
          <a:p>
            <a:pPr marL="457200" indent="-457200">
              <a:buFont typeface="+mj-lt"/>
              <a:buAutoNum type="arabicPeriod"/>
            </a:pPr>
            <a:r>
              <a:rPr lang="en-GB" altLang="en-US" sz="2400" b="1" dirty="0" smtClean="0"/>
              <a:t>DON’T leave your screen unlocked</a:t>
            </a:r>
          </a:p>
          <a:p>
            <a:pPr marL="457200" indent="-457200">
              <a:buFont typeface="+mj-lt"/>
              <a:buAutoNum type="arabicPeriod"/>
            </a:pPr>
            <a:r>
              <a:rPr lang="en-GB" altLang="en-US" sz="2400" b="1" dirty="0" smtClean="0"/>
              <a:t>DO follow relevant information sharing agreements</a:t>
            </a:r>
          </a:p>
          <a:p>
            <a:pPr marL="457200" indent="-457200">
              <a:buFont typeface="+mj-lt"/>
              <a:buAutoNum type="arabicPeriod"/>
            </a:pPr>
            <a:r>
              <a:rPr lang="en-GB" altLang="en-US" sz="2400" b="1" dirty="0" smtClean="0"/>
              <a:t>DO comply with the retention rules for personal data</a:t>
            </a:r>
          </a:p>
          <a:p>
            <a:pPr marL="457200" indent="-457200">
              <a:buFont typeface="+mj-lt"/>
              <a:buAutoNum type="arabicPeriod"/>
            </a:pPr>
            <a:r>
              <a:rPr lang="en-GB" altLang="en-US" sz="2400" b="1" dirty="0" smtClean="0"/>
              <a:t>DO try to keep a clear desk</a:t>
            </a:r>
          </a:p>
          <a:p>
            <a:pPr marL="457200" indent="-457200">
              <a:buFont typeface="+mj-lt"/>
              <a:buAutoNum type="arabicPeriod"/>
            </a:pPr>
            <a:r>
              <a:rPr lang="en-GB" altLang="en-US" sz="2400" b="1" dirty="0"/>
              <a:t>DO treat personal data carefully and look after it – REPORT SECURITY INCIDENTS</a:t>
            </a:r>
            <a:r>
              <a:rPr lang="en-GB" altLang="en-US" sz="2400" b="1" dirty="0" smtClean="0"/>
              <a:t>!</a:t>
            </a:r>
          </a:p>
          <a:p>
            <a:pPr marL="0" indent="0">
              <a:buFont typeface="Arial" panose="020B0604020202020204" pitchFamily="34" charset="0"/>
              <a:buNone/>
              <a:defRPr/>
            </a:pPr>
            <a:endParaRPr lang="en-GB" sz="1600" b="1" dirty="0" smtClean="0"/>
          </a:p>
          <a:p>
            <a:pPr marL="0" indent="0" algn="ctr">
              <a:buNone/>
              <a:defRPr/>
            </a:pPr>
            <a:endParaRPr lang="en-GB" sz="2400" b="1" dirty="0"/>
          </a:p>
        </p:txBody>
      </p:sp>
      <p:sp>
        <p:nvSpPr>
          <p:cNvPr id="4" name="TextBox 3"/>
          <p:cNvSpPr txBox="1"/>
          <p:nvPr/>
        </p:nvSpPr>
        <p:spPr>
          <a:xfrm>
            <a:off x="1184091" y="313831"/>
            <a:ext cx="9687109" cy="584775"/>
          </a:xfrm>
          <a:prstGeom prst="rect">
            <a:avLst/>
          </a:prstGeom>
          <a:solidFill>
            <a:srgbClr val="002060"/>
          </a:solidFill>
        </p:spPr>
        <p:txBody>
          <a:bodyPr wrap="square" rtlCol="0">
            <a:spAutoFit/>
          </a:bodyPr>
          <a:lstStyle/>
          <a:p>
            <a:pPr algn="ctr"/>
            <a:r>
              <a:rPr lang="en-GB" sz="3200" b="1" dirty="0" smtClean="0">
                <a:solidFill>
                  <a:schemeClr val="bg1"/>
                </a:solidFill>
              </a:rPr>
              <a:t>Top 10 Data Protection Tips</a:t>
            </a:r>
            <a:endParaRPr lang="en-GB" sz="3200" b="1" dirty="0">
              <a:solidFill>
                <a:schemeClr val="bg1"/>
              </a:solidFill>
            </a:endParaRPr>
          </a:p>
        </p:txBody>
      </p:sp>
      <p:pic>
        <p:nvPicPr>
          <p:cNvPr id="5" name="Picture 4"/>
          <p:cNvPicPr>
            <a:picLocks noChangeAspect="1"/>
          </p:cNvPicPr>
          <p:nvPr/>
        </p:nvPicPr>
        <p:blipFill>
          <a:blip r:embed="rId4"/>
          <a:stretch>
            <a:fillRect/>
          </a:stretch>
        </p:blipFill>
        <p:spPr>
          <a:xfrm>
            <a:off x="8617284" y="2570840"/>
            <a:ext cx="2253916" cy="2253916"/>
          </a:xfrm>
          <a:prstGeom prst="rect">
            <a:avLst/>
          </a:prstGeom>
        </p:spPr>
      </p:pic>
    </p:spTree>
    <p:extLst>
      <p:ext uri="{BB962C8B-B14F-4D97-AF65-F5344CB8AC3E}">
        <p14:creationId xmlns:p14="http://schemas.microsoft.com/office/powerpoint/2010/main" val="3270262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733753" y="1097321"/>
            <a:ext cx="5474331" cy="3992840"/>
          </a:xfrm>
          <a:prstGeom prst="rect">
            <a:avLst/>
          </a:prstGeom>
        </p:spPr>
      </p:pic>
    </p:spTree>
    <p:extLst>
      <p:ext uri="{BB962C8B-B14F-4D97-AF65-F5344CB8AC3E}">
        <p14:creationId xmlns:p14="http://schemas.microsoft.com/office/powerpoint/2010/main" val="40510889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476</TotalTime>
  <Words>6037</Words>
  <Application>Microsoft Office PowerPoint</Application>
  <PresentationFormat>Widescreen</PresentationFormat>
  <Paragraphs>452</Paragraphs>
  <Slides>29</Slides>
  <Notes>29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29</vt:i4>
      </vt:variant>
    </vt:vector>
  </HeadingPairs>
  <TitlesOfParts>
    <vt:vector size="40" baseType="lpstr">
      <vt:lpstr>MS PGothic</vt:lpstr>
      <vt:lpstr>Arial</vt:lpstr>
      <vt:lpstr>Arial Black</vt:lpstr>
      <vt:lpstr>Calibri</vt:lpstr>
      <vt:lpstr>Calibri Light</vt:lpstr>
      <vt:lpstr>Microsoft Sans Serif</vt:lpstr>
      <vt:lpstr>Symbol</vt:lpstr>
      <vt:lpstr>Tahoma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91</cp:revision>
  <dcterms:created xsi:type="dcterms:W3CDTF">2018-01-30T11:09:50Z</dcterms:created>
  <dcterms:modified xsi:type="dcterms:W3CDTF">2019-03-05T14:52:56Z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ad7d0816-daf1-441d-9a9c-75b9c18a9a8e</vt:lpwstr>
  </property>
  <property fmtid="{D5CDD505-2E9C-101B-9397-08002B2CF9AE}" pid="3" name="Classification">
    <vt:lpwstr>OFFICIAL</vt:lpwstr>
  </property>
  <property fmtid="{D5CDD505-2E9C-101B-9397-08002B2CF9AE}" pid="4" name="Visibility">
    <vt:lpwstr>NOT VISIBLE</vt:lpwstr>
  </property>
</Properties>
</file>