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450F31-FC61-4801-AA12-761BFA5147B4}" type="datetimeFigureOut">
              <a:rPr lang="en-IN" smtClean="0"/>
              <a:t>13/02/26</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9E16FC-E16A-4BC1-A98F-D1CD382ADDD4}" type="slidenum">
              <a:rPr lang="en-IN" smtClean="0"/>
              <a:t>‹#›</a:t>
            </a:fld>
            <a:endParaRPr lang="en-IN" dirty="0"/>
          </a:p>
        </p:txBody>
      </p:sp>
    </p:spTree>
    <p:extLst>
      <p:ext uri="{BB962C8B-B14F-4D97-AF65-F5344CB8AC3E}">
        <p14:creationId xmlns:p14="http://schemas.microsoft.com/office/powerpoint/2010/main" val="3106952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Tesco was founded by Jack Cohen in 1919 and is a public sector retail company headquartered in Welwyn Garden City, Hertfordshire, containing more than 10000 employees. The company’s business emphasises meeting the requirements of the consumers, communities, and Earth more efficiently regularly, both in-store and online (Smith, 2023).</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3</a:t>
            </a:fld>
            <a:endParaRPr lang="en-IN" dirty="0"/>
          </a:p>
        </p:txBody>
      </p:sp>
    </p:spTree>
    <p:extLst>
      <p:ext uri="{BB962C8B-B14F-4D97-AF65-F5344CB8AC3E}">
        <p14:creationId xmlns:p14="http://schemas.microsoft.com/office/powerpoint/2010/main" val="2976634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Tesco Plc is the leading grocery retail store in the UK, acquiring a continuous share of over 27% of the country’s retail market. The number of stores operated by the retail chain has increased gradually over the years, with an enhancement in its revenue, which reached over 4300 stores in the UK and the Republic of Ireland in 2025 (Statista, 2025).  </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4</a:t>
            </a:fld>
            <a:endParaRPr lang="en-IN" dirty="0"/>
          </a:p>
        </p:txBody>
      </p:sp>
    </p:spTree>
    <p:extLst>
      <p:ext uri="{BB962C8B-B14F-4D97-AF65-F5344CB8AC3E}">
        <p14:creationId xmlns:p14="http://schemas.microsoft.com/office/powerpoint/2010/main" val="2627219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recognition of the process of executing this assessment might enable the new store supervisor to launch a fresh product or a new functional system that will help Tesco to achieve success (Indeed, 2025). During the recruitment of a fresh store supervisor, Tesco’s employers will undertake both internal and external recruitment policies to recruit the existing employees and also recruit workers from outside the retail store (Balsarini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2023). The employers of Tesco will advertise for candidates in national daily newspapers for the job role of a store supervisor, which contains appropriate data about the retail chain, job details, and proper application instructions (Garnett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2025).</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5</a:t>
            </a:fld>
            <a:endParaRPr lang="en-IN" dirty="0"/>
          </a:p>
        </p:txBody>
      </p:sp>
    </p:spTree>
    <p:extLst>
      <p:ext uri="{BB962C8B-B14F-4D97-AF65-F5344CB8AC3E}">
        <p14:creationId xmlns:p14="http://schemas.microsoft.com/office/powerpoint/2010/main" val="1522284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fresh candidate who has applied for the job role of a store supervisor will react to the employer’s question by carefully assessing the requirements of the customers and recognising the positive feedback offered by the customers (Hall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 2025). The employers of Tesco will organise a written store manager test for the fresh store supervisors to assess their vital skills, like attention to detail and scheduling, which are required for the job role (Lin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2022). For the flexible shortlisting of new store supervisors, the employers of the retail chain will ask specific questions in the application forms to assess their ability to perform (Forbes, 2020).</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6</a:t>
            </a:fld>
            <a:endParaRPr lang="en-IN" dirty="0"/>
          </a:p>
        </p:txBody>
      </p:sp>
    </p:spTree>
    <p:extLst>
      <p:ext uri="{BB962C8B-B14F-4D97-AF65-F5344CB8AC3E}">
        <p14:creationId xmlns:p14="http://schemas.microsoft.com/office/powerpoint/2010/main" val="2865202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Through the utilisation of gamified assessment methods in the selection phase, Tesco’s employers could shortlist promising candidates who are suitable for the job role of a store supervisor and deliver them offer letters after their selection (Winton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2025). Tesco’s employers will arrange an orientation for the fresh candidates who have applied for the job role of a store supervisor by introducing them to the customers and other workers, and showing them their work environment (Indeed, 2025b). The fresh candidates who have applied for the job role of a store supervisor must send a professional email as part of their follow-up strategy to Tesco’s employers to check the status of their job application (LinkedIn, 2026).</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7</a:t>
            </a:fld>
            <a:endParaRPr lang="en-IN" dirty="0"/>
          </a:p>
        </p:txBody>
      </p:sp>
    </p:spTree>
    <p:extLst>
      <p:ext uri="{BB962C8B-B14F-4D97-AF65-F5344CB8AC3E}">
        <p14:creationId xmlns:p14="http://schemas.microsoft.com/office/powerpoint/2010/main" val="952576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Tesco will help the fresh store supervisors to focus on job roles that will involve direct customer communication, fulfilment of sales objectives, and the conduct of fundamental operational tasks related to the store. After joining the company, the employers must offer training to the fresh employees to collect necessary knowledge regarding the retail products and customer service protocols within the initial 3 to 6 months (Blumberg and Levenson, 2025).</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8</a:t>
            </a:fld>
            <a:endParaRPr lang="en-IN" dirty="0"/>
          </a:p>
        </p:txBody>
      </p:sp>
    </p:spTree>
    <p:extLst>
      <p:ext uri="{BB962C8B-B14F-4D97-AF65-F5344CB8AC3E}">
        <p14:creationId xmlns:p14="http://schemas.microsoft.com/office/powerpoint/2010/main" val="2102190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Tesco will offer training to the fresh candidates to help them perform efficiently in their store supervisor jobs by constantly surpassing sales targets and maintaining higher customer satisfaction. The retail chain's employers will train the new store supervisors to undertake additional duties, like maintenance of stock records, and also enable them to develop their eagerness to undertake leadership roles (Blumberg and Levenson, 2025).</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9</a:t>
            </a:fld>
            <a:endParaRPr lang="en-IN" dirty="0"/>
          </a:p>
        </p:txBody>
      </p:sp>
    </p:spTree>
    <p:extLst>
      <p:ext uri="{BB962C8B-B14F-4D97-AF65-F5344CB8AC3E}">
        <p14:creationId xmlns:p14="http://schemas.microsoft.com/office/powerpoint/2010/main" val="930180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employers of the retail chain will enable the fresh candidates to enhance stable leadership and interaction skills by dynamically observing the activities of the prevailing store supervisors. Tesco’s employers will train the new store supervisors to practice providing constructive feedback, allocating tasks, and solving minor issues among their subordinates (Blumberg and Levenson, 2025).</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10</a:t>
            </a:fld>
            <a:endParaRPr lang="en-IN" dirty="0"/>
          </a:p>
        </p:txBody>
      </p:sp>
    </p:spTree>
    <p:extLst>
      <p:ext uri="{BB962C8B-B14F-4D97-AF65-F5344CB8AC3E}">
        <p14:creationId xmlns:p14="http://schemas.microsoft.com/office/powerpoint/2010/main" val="970265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dirty="0"/>
          </a:p>
        </p:txBody>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behavioural learning theory can be utilised by the employers of the retail chain to improve the engagement and motivation of its store supervisors during the conduct of their tasks. This specific theory relies on the idea that the functional environment in Tesco’s retail store will shape the behaviour of the store supervisors and analyse the technique by which they collect data regarding the store functions (Lo Iacono, 2025). </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11</a:t>
            </a:fld>
            <a:endParaRPr lang="en-IN" dirty="0"/>
          </a:p>
        </p:txBody>
      </p:sp>
    </p:spTree>
    <p:extLst>
      <p:ext uri="{BB962C8B-B14F-4D97-AF65-F5344CB8AC3E}">
        <p14:creationId xmlns:p14="http://schemas.microsoft.com/office/powerpoint/2010/main" val="539153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behaviourist theory focuses on the techniques by which the retail chain’s employers could use rewards and punishments to help store supervisors in the enhancement of efficient operational capacity (Douphrate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2025).</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12</a:t>
            </a:fld>
            <a:endParaRPr lang="en-IN" dirty="0"/>
          </a:p>
        </p:txBody>
      </p:sp>
    </p:spTree>
    <p:extLst>
      <p:ext uri="{BB962C8B-B14F-4D97-AF65-F5344CB8AC3E}">
        <p14:creationId xmlns:p14="http://schemas.microsoft.com/office/powerpoint/2010/main" val="2740564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This theory concentrates on the acquisition of important and direct feedback, which will help the new store supervisors of Tesco to recognise the proper execution of their tasks and the areas where they need to enhance their performance (Dallow </a:t>
            </a:r>
            <a:r>
              <a:rPr lang="en-US" sz="1100" b="0" i="1" u="none" strike="noStrike" kern="1200" dirty="0">
                <a:solidFill>
                  <a:schemeClr val="tx1"/>
                </a:solidFill>
                <a:effectLst/>
                <a:latin typeface="Arial" panose="020B0604020202020204" pitchFamily="34" charset="0"/>
                <a:ea typeface="+mn-ea"/>
                <a:cs typeface="Arial" panose="020B0604020202020204" pitchFamily="34" charset="0"/>
              </a:rPr>
              <a:t>et al. </a:t>
            </a: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2025). </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13</a:t>
            </a:fld>
            <a:endParaRPr lang="en-IN" dirty="0"/>
          </a:p>
        </p:txBody>
      </p:sp>
    </p:spTree>
    <p:extLst>
      <p:ext uri="{BB962C8B-B14F-4D97-AF65-F5344CB8AC3E}">
        <p14:creationId xmlns:p14="http://schemas.microsoft.com/office/powerpoint/2010/main" val="2843928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cognitive learning theory suggests that the fresh store supervisors of Tesco must dynamically take part in its store functions. This theory estimates that the new store supervisor will undertake the specific job role at Tesco by acquiring their own skills, knowledge, and necessary data, which they have learned previously (Lawless, 2023).</a:t>
            </a:r>
            <a:endParaRPr lang="en-US" sz="1100" b="0" dirty="0">
              <a:effectLst/>
              <a:latin typeface="Arial" panose="020B0604020202020204" pitchFamily="34" charset="0"/>
              <a:cs typeface="Arial" panose="020B0604020202020204" pitchFamily="34" charset="0"/>
            </a:endParaRPr>
          </a:p>
          <a:p>
            <a:br>
              <a:rPr lang="en-US" dirty="0"/>
            </a:br>
            <a:endParaRPr lang="en-IN" dirty="0"/>
          </a:p>
        </p:txBody>
      </p:sp>
      <p:sp>
        <p:nvSpPr>
          <p:cNvPr id="4" name="Slide Number Placeholder 3"/>
          <p:cNvSpPr>
            <a:spLocks noGrp="1"/>
          </p:cNvSpPr>
          <p:nvPr>
            <p:ph type="sldNum" sz="quarter" idx="5"/>
          </p:nvPr>
        </p:nvSpPr>
        <p:spPr/>
        <p:txBody>
          <a:bodyPr/>
          <a:lstStyle/>
          <a:p>
            <a:fld id="{599E16FC-E16A-4BC1-A98F-D1CD382ADDD4}" type="slidenum">
              <a:rPr lang="en-IN" smtClean="0"/>
              <a:t>14</a:t>
            </a:fld>
            <a:endParaRPr lang="en-IN" dirty="0"/>
          </a:p>
        </p:txBody>
      </p:sp>
    </p:spTree>
    <p:extLst>
      <p:ext uri="{BB962C8B-B14F-4D97-AF65-F5344CB8AC3E}">
        <p14:creationId xmlns:p14="http://schemas.microsoft.com/office/powerpoint/2010/main" val="3855099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Through the utilisation of cognitive learning theory, Tesco’s employers could help the fresh store supervisors to feel engaged during their training period regarding the execution of retail tasks. This specific theory could encourage the new candidates to recognise their job role as a store supervisor at Tesco by understanding the requirements that are expected by their employers (James, 2026).</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15</a:t>
            </a:fld>
            <a:endParaRPr lang="en-IN" dirty="0"/>
          </a:p>
        </p:txBody>
      </p:sp>
    </p:spTree>
    <p:extLst>
      <p:ext uri="{BB962C8B-B14F-4D97-AF65-F5344CB8AC3E}">
        <p14:creationId xmlns:p14="http://schemas.microsoft.com/office/powerpoint/2010/main" val="2465482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training and development requirements of the store supervisor at the retail chain were identified, including the application of suitable theoretical frameworks to analyse those requirements. The two theories that were utilised in this presentation for the assessment of the training and development requirements of Tesco’s store supervisor were the behaviourist and cognitivist theories.</a:t>
            </a:r>
            <a:endParaRPr lang="en-IN"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99E16FC-E16A-4BC1-A98F-D1CD382ADDD4}" type="slidenum">
              <a:rPr lang="en-IN" smtClean="0"/>
              <a:t>16</a:t>
            </a:fld>
            <a:endParaRPr lang="en-IN" dirty="0"/>
          </a:p>
        </p:txBody>
      </p:sp>
    </p:spTree>
    <p:extLst>
      <p:ext uri="{BB962C8B-B14F-4D97-AF65-F5344CB8AC3E}">
        <p14:creationId xmlns:p14="http://schemas.microsoft.com/office/powerpoint/2010/main" val="328750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607367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23766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1897447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833453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259991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737657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241421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273085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641285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4010609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40578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404487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1562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276231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4227546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F36AA-BB03-4F8D-ACE8-25D3DF7E4618}" type="datetimeFigureOut">
              <a:rPr lang="en-IN" smtClean="0"/>
              <a:t>13/02/26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AD55638A-F0B6-4359-96CD-934348BFB3B6}" type="slidenum">
              <a:rPr lang="en-IN" smtClean="0"/>
              <a:t>‹#›</a:t>
            </a:fld>
            <a:endParaRPr lang="en-IN" dirty="0"/>
          </a:p>
        </p:txBody>
      </p:sp>
    </p:spTree>
    <p:extLst>
      <p:ext uri="{BB962C8B-B14F-4D97-AF65-F5344CB8AC3E}">
        <p14:creationId xmlns:p14="http://schemas.microsoft.com/office/powerpoint/2010/main" val="3550436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dirty="0"/>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D4F36AA-BB03-4F8D-ACE8-25D3DF7E4618}" type="datetimeFigureOut">
              <a:rPr lang="en-IN" smtClean="0"/>
              <a:t>13/02/26</a:t>
            </a:fld>
            <a:endParaRPr lang="en-IN"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D55638A-F0B6-4359-96CD-934348BFB3B6}" type="slidenum">
              <a:rPr lang="en-IN" smtClean="0"/>
              <a:t>‹#›</a:t>
            </a:fld>
            <a:endParaRPr lang="en-IN" dirty="0"/>
          </a:p>
        </p:txBody>
      </p:sp>
    </p:spTree>
    <p:extLst>
      <p:ext uri="{BB962C8B-B14F-4D97-AF65-F5344CB8AC3E}">
        <p14:creationId xmlns:p14="http://schemas.microsoft.com/office/powerpoint/2010/main" val="3680860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hyperlink" Target="https://onlinelibrary.wiley.com/doi/pdfdirect/10.1002/hrm.22128" TargetMode="External"/><Relationship Id="rId3" Type="http://schemas.openxmlformats.org/officeDocument/2006/relationships/hyperlink" Target="https://www.researchgate.net/profile/Max-Blumberg/publication/386457768_Critical_edge_shaping_the_future_of_skills_management_for_organizational_success/links/6777e4dd00aa3770e0d345a0/Critical-edge-shaping-the-future-of-skills-management-for-organizational-success.pdf" TargetMode="External"/><Relationship Id="rId7" Type="http://schemas.openxmlformats.org/officeDocument/2006/relationships/hyperlink" Target="https://journals.aau.dk/index.php/plate2025/article/download/10315/8230" TargetMode="External"/><Relationship Id="rId2" Type="http://schemas.openxmlformats.org/officeDocument/2006/relationships/hyperlink" Target="https://api.taylorfrancis.com/content/chapters/oa-edit/download?identifierName=doi&amp;identifierValue=10.4324/9781003364351-5&amp;type=chapterpdf" TargetMode="External"/><Relationship Id="rId1" Type="http://schemas.openxmlformats.org/officeDocument/2006/relationships/slideLayout" Target="../slideLayouts/slideLayout2.xml"/><Relationship Id="rId6" Type="http://schemas.openxmlformats.org/officeDocument/2006/relationships/hyperlink" Target="https://www.tandfonline.com/doi/pdf/10.1080/00076791.2024.2321918" TargetMode="External"/><Relationship Id="rId5" Type="http://schemas.openxmlformats.org/officeDocument/2006/relationships/hyperlink" Target="https://journals.sagepub.com/doi/pdf/10.1177/21650799241302817" TargetMode="External"/><Relationship Id="rId10" Type="http://schemas.openxmlformats.org/officeDocument/2006/relationships/hyperlink" Target="https://onlinelibrary.wiley.com/doi/pdf/10.1111/ntwe.70007" TargetMode="External"/><Relationship Id="rId4" Type="http://schemas.openxmlformats.org/officeDocument/2006/relationships/hyperlink" Target="https://onlinelibrary.wiley.com/doi/pdf/10.1111/1747-0080.70015" TargetMode="External"/><Relationship Id="rId9" Type="http://schemas.openxmlformats.org/officeDocument/2006/relationships/hyperlink" Target="https://www.academia.edu/download/32403448/1322538297.pdf#page=11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64E46-06D6-21B3-907F-47C02764AF4E}"/>
              </a:ext>
            </a:extLst>
          </p:cNvPr>
          <p:cNvSpPr>
            <a:spLocks noGrp="1"/>
          </p:cNvSpPr>
          <p:nvPr>
            <p:ph type="ctrTitle"/>
          </p:nvPr>
        </p:nvSpPr>
        <p:spPr>
          <a:xfrm>
            <a:off x="1071717" y="2977349"/>
            <a:ext cx="7766936" cy="3317840"/>
          </a:xfrm>
        </p:spPr>
        <p:txBody>
          <a:bodyPr/>
          <a:lstStyle/>
          <a:p>
            <a:pPr algn="ctr">
              <a:lnSpc>
                <a:spcPct val="150000"/>
              </a:lnSpc>
            </a:pPr>
            <a:r>
              <a:rPr lang="en-US" sz="2400" b="1" dirty="0">
                <a:solidFill>
                  <a:schemeClr val="tx1"/>
                </a:solidFill>
                <a:latin typeface="Arial" panose="020B0604020202020204" pitchFamily="34" charset="0"/>
                <a:cs typeface="Arial" panose="020B0604020202020204" pitchFamily="34" charset="0"/>
              </a:rPr>
              <a:t>Module: Developing and Managing Individuals and Teams</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Module Code: LCLM5002</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Assignment Title: Component 1- Individual Presentation</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Programme: BA (Hons) Leadership and Management Skills for the Workplace</a:t>
            </a:r>
            <a:br>
              <a:rPr lang="en-GB" sz="2400" b="1" dirty="0">
                <a:solidFill>
                  <a:schemeClr val="tx1"/>
                </a:solidFill>
                <a:latin typeface="Arial" panose="020B0604020202020204" pitchFamily="34" charset="0"/>
                <a:cs typeface="Arial" panose="020B0604020202020204" pitchFamily="34" charset="0"/>
              </a:rPr>
            </a:br>
            <a:r>
              <a:rPr lang="en-GB" sz="2400" b="1" dirty="0">
                <a:solidFill>
                  <a:schemeClr val="tx1"/>
                </a:solidFill>
                <a:latin typeface="Arial" panose="020B0604020202020204" pitchFamily="34" charset="0"/>
                <a:cs typeface="Arial" panose="020B0604020202020204" pitchFamily="34" charset="0"/>
              </a:rPr>
              <a:t>Student Name: Cristiana Gabriela Coca</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Student Number:</a:t>
            </a:r>
            <a:r>
              <a:rPr lang="en-GB" sz="2400" b="1" dirty="0">
                <a:solidFill>
                  <a:schemeClr val="tx1"/>
                </a:solidFill>
                <a:latin typeface="Arial" panose="020B0604020202020204" pitchFamily="34" charset="0"/>
                <a:cs typeface="Arial" panose="020B0604020202020204" pitchFamily="34" charset="0"/>
              </a:rPr>
              <a:t>2419208</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Lecturer Name:</a:t>
            </a:r>
            <a:r>
              <a:rPr lang="en-GB" sz="2400" b="1" dirty="0">
                <a:solidFill>
                  <a:schemeClr val="tx1"/>
                </a:solidFill>
                <a:latin typeface="Arial" panose="020B0604020202020204" pitchFamily="34" charset="0"/>
                <a:cs typeface="Arial" panose="020B0604020202020204" pitchFamily="34" charset="0"/>
              </a:rPr>
              <a:t>Dr Doreen </a:t>
            </a:r>
            <a:r>
              <a:rPr lang="en-GB" sz="2400" b="1" dirty="0" err="1">
                <a:solidFill>
                  <a:schemeClr val="tx1"/>
                </a:solidFill>
                <a:latin typeface="Arial" panose="020B0604020202020204" pitchFamily="34" charset="0"/>
                <a:cs typeface="Arial" panose="020B0604020202020204" pitchFamily="34" charset="0"/>
              </a:rPr>
              <a:t>Nyaa</a:t>
            </a:r>
            <a:r>
              <a:rPr lang="en-GB" sz="2400" b="1" dirty="0">
                <a:solidFill>
                  <a:schemeClr val="tx1"/>
                </a:solidFill>
                <a:latin typeface="Arial" panose="020B0604020202020204" pitchFamily="34" charset="0"/>
                <a:cs typeface="Arial" panose="020B0604020202020204" pitchFamily="34" charset="0"/>
              </a:rPr>
              <a:t> </a:t>
            </a:r>
            <a:r>
              <a:rPr lang="en-GB" sz="2400" b="1" dirty="0" err="1">
                <a:solidFill>
                  <a:schemeClr val="tx1"/>
                </a:solidFill>
                <a:latin typeface="Arial" panose="020B0604020202020204" pitchFamily="34" charset="0"/>
                <a:cs typeface="Arial" panose="020B0604020202020204" pitchFamily="34" charset="0"/>
              </a:rPr>
              <a:t>Amundam</a:t>
            </a:r>
            <a:endParaRPr lang="en-IN" sz="2400" b="1"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45EF583-F389-9DED-C403-B6F31AD78F09}"/>
              </a:ext>
            </a:extLst>
          </p:cNvPr>
          <p:cNvPicPr>
            <a:picLocks noChangeAspect="1"/>
          </p:cNvPicPr>
          <p:nvPr/>
        </p:nvPicPr>
        <p:blipFill>
          <a:blip r:embed="rId2"/>
          <a:stretch>
            <a:fillRect/>
          </a:stretch>
        </p:blipFill>
        <p:spPr>
          <a:xfrm>
            <a:off x="200058" y="117628"/>
            <a:ext cx="1743318" cy="743054"/>
          </a:xfrm>
          <a:prstGeom prst="rect">
            <a:avLst/>
          </a:prstGeom>
        </p:spPr>
      </p:pic>
    </p:spTree>
    <p:extLst>
      <p:ext uri="{BB962C8B-B14F-4D97-AF65-F5344CB8AC3E}">
        <p14:creationId xmlns:p14="http://schemas.microsoft.com/office/powerpoint/2010/main" val="2798659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8AA64-7D31-EC2A-A20F-B1F245606DEE}"/>
              </a:ext>
            </a:extLst>
          </p:cNvPr>
          <p:cNvSpPr>
            <a:spLocks noGrp="1"/>
          </p:cNvSpPr>
          <p:nvPr>
            <p:ph type="title"/>
          </p:nvPr>
        </p:nvSpPr>
        <p:spPr>
          <a:xfrm>
            <a:off x="667502" y="304800"/>
            <a:ext cx="8596668" cy="894735"/>
          </a:xfrm>
        </p:spPr>
        <p:txBody>
          <a:bodyPr/>
          <a:lstStyle/>
          <a:p>
            <a:pPr algn="just">
              <a:lnSpc>
                <a:spcPct val="150000"/>
              </a:lnSpc>
            </a:pPr>
            <a:r>
              <a:rPr lang="en-US" b="1" dirty="0">
                <a:latin typeface="Arial" panose="020B0604020202020204" pitchFamily="34" charset="0"/>
                <a:cs typeface="Arial" panose="020B0604020202020204" pitchFamily="34" charset="0"/>
              </a:rPr>
              <a:t>Table of Contents</a:t>
            </a:r>
            <a:endParaRPr lang="en-IN" b="1"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B2311007-D814-817B-61C7-77A96E4B8F5E}"/>
              </a:ext>
            </a:extLst>
          </p:cNvPr>
          <p:cNvGraphicFramePr>
            <a:graphicFrameLocks noGrp="1"/>
          </p:cNvGraphicFramePr>
          <p:nvPr>
            <p:ph idx="1"/>
            <p:extLst>
              <p:ext uri="{D42A27DB-BD31-4B8C-83A1-F6EECF244321}">
                <p14:modId xmlns:p14="http://schemas.microsoft.com/office/powerpoint/2010/main" val="3051197800"/>
              </p:ext>
            </p:extLst>
          </p:nvPr>
        </p:nvGraphicFramePr>
        <p:xfrm>
          <a:off x="668029" y="1061886"/>
          <a:ext cx="9498526" cy="5683039"/>
        </p:xfrm>
        <a:graphic>
          <a:graphicData uri="http://schemas.openxmlformats.org/drawingml/2006/table">
            <a:tbl>
              <a:tblPr firstRow="1" bandRow="1">
                <a:tableStyleId>{5C22544A-7EE6-4342-B048-85BDC9FD1C3A}</a:tableStyleId>
              </a:tblPr>
              <a:tblGrid>
                <a:gridCol w="4749263">
                  <a:extLst>
                    <a:ext uri="{9D8B030D-6E8A-4147-A177-3AD203B41FA5}">
                      <a16:colId xmlns:a16="http://schemas.microsoft.com/office/drawing/2014/main" val="693723292"/>
                    </a:ext>
                  </a:extLst>
                </a:gridCol>
                <a:gridCol w="4749263">
                  <a:extLst>
                    <a:ext uri="{9D8B030D-6E8A-4147-A177-3AD203B41FA5}">
                      <a16:colId xmlns:a16="http://schemas.microsoft.com/office/drawing/2014/main" val="4014017797"/>
                    </a:ext>
                  </a:extLst>
                </a:gridCol>
              </a:tblGrid>
              <a:tr h="355984">
                <a:tc>
                  <a:txBody>
                    <a:bodyPr/>
                    <a:lstStyle/>
                    <a:p>
                      <a:pPr algn="just">
                        <a:lnSpc>
                          <a:spcPct val="100000"/>
                        </a:lnSpc>
                      </a:pPr>
                      <a:r>
                        <a:rPr lang="en-US" sz="1100" b="1" dirty="0">
                          <a:latin typeface="Arial" panose="020B0604020202020204" pitchFamily="34" charset="0"/>
                          <a:cs typeface="Arial" panose="020B0604020202020204" pitchFamily="34" charset="0"/>
                        </a:rPr>
                        <a:t>Particulars</a:t>
                      </a:r>
                      <a:endParaRPr lang="en-IN" sz="1100" b="1"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dirty="0">
                          <a:latin typeface="Arial" panose="020B0604020202020204" pitchFamily="34" charset="0"/>
                          <a:cs typeface="Arial" panose="020B0604020202020204" pitchFamily="34" charset="0"/>
                        </a:rPr>
                        <a:t>Slide Number</a:t>
                      </a:r>
                      <a:endParaRPr lang="en-IN"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68029708"/>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Introduction of Tesco</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3</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288819705"/>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Introduction of Tesco</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4</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72344517"/>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Recruitment of Store Supervisor (Job Analysis)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5</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004477654"/>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Recruitment of Store Supervisor (Job Description)</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6</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46601236"/>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Recruitment of Store Supervisor (Person Specification)</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7</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74383303"/>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Training and development needs of the store supervisor</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8</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05106017"/>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Training and development needs of the store supervisor</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9</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07169617"/>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Training and development needs of the store supervisor</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10</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22222794"/>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Use of behaviourist theory to assess training and development needs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11</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66830358"/>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Use of behaviourist theory to assess training and development needs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12</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26993271"/>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Use of behaviourist theory to assess training and development needs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13</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26470308"/>
                  </a:ext>
                </a:extLst>
              </a:tr>
              <a:tr h="355137">
                <a:tc>
                  <a:txBody>
                    <a:bodyPr/>
                    <a:lstStyle/>
                    <a:p>
                      <a:pPr algn="just">
                        <a:lnSpc>
                          <a:spcPct val="100000"/>
                        </a:lnSpc>
                      </a:pPr>
                      <a:r>
                        <a:rPr lang="en-US" sz="1100" b="0" i="0" u="none" strike="noStrike" dirty="0">
                          <a:solidFill>
                            <a:srgbClr val="000000"/>
                          </a:solidFill>
                          <a:effectLst/>
                          <a:latin typeface="Arial" panose="020B0604020202020204" pitchFamily="34" charset="0"/>
                        </a:rPr>
                        <a:t>Use of Cognitivist Theory to assess training and development needs</a:t>
                      </a: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14</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63867937"/>
                  </a:ext>
                </a:extLst>
              </a:tr>
              <a:tr h="355137">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Arial" panose="020B0604020202020204" pitchFamily="34" charset="0"/>
                        </a:rPr>
                        <a:t>Use of Cognitivist Theory to assess training and development needs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15</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112149790"/>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Conclusion</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16</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270349799"/>
                  </a:ext>
                </a:extLst>
              </a:tr>
              <a:tr h="355137">
                <a:tc>
                  <a:txBody>
                    <a:bodyPr/>
                    <a:lstStyle/>
                    <a:p>
                      <a:pPr algn="just">
                        <a:lnSpc>
                          <a:spcPct val="100000"/>
                        </a:lnSpc>
                      </a:pPr>
                      <a:r>
                        <a:rPr lang="en-US" sz="1100" b="0" dirty="0">
                          <a:latin typeface="Arial" panose="020B0604020202020204" pitchFamily="34" charset="0"/>
                          <a:cs typeface="Arial" panose="020B0604020202020204" pitchFamily="34" charset="0"/>
                        </a:rPr>
                        <a:t>References</a:t>
                      </a:r>
                      <a:endParaRPr lang="en-IN" sz="1100" b="0" dirty="0">
                        <a:latin typeface="Arial" panose="020B0604020202020204" pitchFamily="34" charset="0"/>
                        <a:cs typeface="Arial" panose="020B0604020202020204" pitchFamily="34" charset="0"/>
                      </a:endParaRPr>
                    </a:p>
                  </a:txBody>
                  <a:tcPr/>
                </a:tc>
                <a:tc>
                  <a:txBody>
                    <a:bodyPr/>
                    <a:lstStyle/>
                    <a:p>
                      <a:pPr algn="just">
                        <a:lnSpc>
                          <a:spcPct val="100000"/>
                        </a:lnSpc>
                      </a:pPr>
                      <a:r>
                        <a:rPr lang="en-US" sz="1100" b="0" dirty="0">
                          <a:latin typeface="Arial" panose="020B0604020202020204" pitchFamily="34" charset="0"/>
                          <a:cs typeface="Arial" panose="020B0604020202020204" pitchFamily="34" charset="0"/>
                        </a:rPr>
                        <a:t>17</a:t>
                      </a:r>
                      <a:endParaRPr lang="en-IN" sz="11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47346982"/>
                  </a:ext>
                </a:extLst>
              </a:tr>
            </a:tbl>
          </a:graphicData>
        </a:graphic>
      </p:graphicFrame>
    </p:spTree>
    <p:extLst>
      <p:ext uri="{BB962C8B-B14F-4D97-AF65-F5344CB8AC3E}">
        <p14:creationId xmlns:p14="http://schemas.microsoft.com/office/powerpoint/2010/main" val="2070615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F022A-1B03-B0A7-95B0-9A7906D85EC4}"/>
              </a:ext>
            </a:extLst>
          </p:cNvPr>
          <p:cNvSpPr>
            <a:spLocks noGrp="1"/>
          </p:cNvSpPr>
          <p:nvPr>
            <p:ph type="title"/>
          </p:nvPr>
        </p:nvSpPr>
        <p:spPr/>
        <p:txBody>
          <a:bodyPr/>
          <a:lstStyle/>
          <a:p>
            <a:pPr algn="just">
              <a:lnSpc>
                <a:spcPct val="150000"/>
              </a:lnSpc>
            </a:pPr>
            <a:r>
              <a:rPr lang="en-IN" b="1" dirty="0">
                <a:latin typeface="Arial" panose="020B0604020202020204" pitchFamily="34" charset="0"/>
                <a:cs typeface="Arial" panose="020B0604020202020204" pitchFamily="34" charset="0"/>
              </a:rPr>
              <a:t>Introduction of Tesco</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69B3DF7-239E-150A-75DE-DA6B3BA1FD0D}"/>
              </a:ext>
            </a:extLst>
          </p:cNvPr>
          <p:cNvSpPr>
            <a:spLocks noGrp="1"/>
          </p:cNvSpPr>
          <p:nvPr>
            <p:ph sz="half" idx="1"/>
          </p:nvPr>
        </p:nvSpPr>
        <p:spPr/>
        <p:txBody>
          <a:bodyPr>
            <a:normAutofit fontScale="85000" lnSpcReduction="10000"/>
          </a:bodyPr>
          <a:lstStyle/>
          <a:p>
            <a:pPr algn="just" fontAlgn="base">
              <a:lnSpc>
                <a:spcPct val="160000"/>
              </a:lnSpc>
            </a:pPr>
            <a:r>
              <a:rPr lang="en-US" dirty="0">
                <a:solidFill>
                  <a:schemeClr val="tx1"/>
                </a:solidFill>
                <a:latin typeface="Arial" panose="020B0604020202020204" pitchFamily="34" charset="0"/>
                <a:cs typeface="Arial" panose="020B0604020202020204" pitchFamily="34" charset="0"/>
              </a:rPr>
              <a:t>Tesco was established in 1919 by Jack Cohen and is a public sector retail organisation headquartered in Welwyn Garden City, Hertfordshire bearing over 10000 workers (Smith, 2023).  </a:t>
            </a:r>
          </a:p>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business of Tesco focuses on catering to the needs of the customers, communities, and planet more effectively daily, both in-store and online (Smith, 2023).</a:t>
            </a:r>
          </a:p>
          <a:p>
            <a:pPr algn="just">
              <a:lnSpc>
                <a:spcPct val="160000"/>
              </a:lnSpc>
            </a:pPr>
            <a:endParaRPr lang="en-IN" dirty="0">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D7C555E8-A768-91B9-E944-885F3BDEE44F}"/>
              </a:ext>
            </a:extLst>
          </p:cNvPr>
          <p:cNvPicPr>
            <a:picLocks noGrp="1" noChangeAspect="1"/>
          </p:cNvPicPr>
          <p:nvPr>
            <p:ph sz="half" idx="2"/>
          </p:nvPr>
        </p:nvPicPr>
        <p:blipFill>
          <a:blip r:embed="rId3"/>
          <a:stretch>
            <a:fillRect/>
          </a:stretch>
        </p:blipFill>
        <p:spPr>
          <a:xfrm>
            <a:off x="5241131" y="2330244"/>
            <a:ext cx="3881437" cy="35199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7373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80EA0-7361-D1C6-8C07-A6BA270A5B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DC372E-CD9B-F986-11A1-DBE4344EEFC7}"/>
              </a:ext>
            </a:extLst>
          </p:cNvPr>
          <p:cNvSpPr>
            <a:spLocks noGrp="1"/>
          </p:cNvSpPr>
          <p:nvPr>
            <p:ph type="title"/>
          </p:nvPr>
        </p:nvSpPr>
        <p:spPr>
          <a:xfrm>
            <a:off x="677334" y="609601"/>
            <a:ext cx="8596668" cy="1265776"/>
          </a:xfrm>
        </p:spPr>
        <p:txBody>
          <a:bodyPr/>
          <a:lstStyle/>
          <a:p>
            <a:pPr algn="just">
              <a:lnSpc>
                <a:spcPct val="150000"/>
              </a:lnSpc>
            </a:pPr>
            <a:r>
              <a:rPr lang="en-IN" b="1" dirty="0">
                <a:latin typeface="Arial" panose="020B0604020202020204" pitchFamily="34" charset="0"/>
                <a:cs typeface="Arial" panose="020B0604020202020204" pitchFamily="34" charset="0"/>
              </a:rPr>
              <a:t>Introduction of Tesco</a:t>
            </a:r>
            <a:endParaRPr lang="en-IN"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54B7DB99-CD9E-2D27-AC6E-97D33CDB6563}"/>
              </a:ext>
            </a:extLst>
          </p:cNvPr>
          <p:cNvSpPr>
            <a:spLocks noGrp="1"/>
          </p:cNvSpPr>
          <p:nvPr>
            <p:ph sz="half" idx="2"/>
          </p:nvPr>
        </p:nvSpPr>
        <p:spPr>
          <a:xfrm>
            <a:off x="5089969" y="2359742"/>
            <a:ext cx="4545643" cy="3519948"/>
          </a:xfrm>
        </p:spPr>
        <p:txBody>
          <a:bodyPr>
            <a:normAutofit fontScale="85000" lnSpcReduction="10000"/>
          </a:bodyPr>
          <a:lstStyle/>
          <a:p>
            <a:pPr algn="just" fontAlgn="base">
              <a:lnSpc>
                <a:spcPct val="160000"/>
              </a:lnSpc>
            </a:pPr>
            <a:r>
              <a:rPr lang="en-US" dirty="0">
                <a:solidFill>
                  <a:schemeClr val="tx1"/>
                </a:solidFill>
                <a:latin typeface="Arial" panose="020B0604020202020204" pitchFamily="34" charset="0"/>
                <a:cs typeface="Arial" panose="020B0604020202020204" pitchFamily="34" charset="0"/>
              </a:rPr>
              <a:t>Tesco Plc is the leading grocery retail store in the UK, holding a constant share of more than 27% of the country’s retail market (Statista, 2025).</a:t>
            </a:r>
          </a:p>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number of stores regulated by the retail chain has increased gradually over the years, with the increase in its revenue, which reached more than 4300 stores in the UK and the Republic of Ireland in 2025 (Statista, 2025).</a:t>
            </a:r>
          </a:p>
          <a:p>
            <a:pPr algn="just">
              <a:lnSpc>
                <a:spcPct val="160000"/>
              </a:lnSpc>
            </a:pPr>
            <a:endParaRPr lang="en-IN" dirty="0">
              <a:latin typeface="Arial" panose="020B0604020202020204" pitchFamily="34" charset="0"/>
              <a:cs typeface="Arial" panose="020B0604020202020204" pitchFamily="34" charset="0"/>
            </a:endParaRPr>
          </a:p>
        </p:txBody>
      </p:sp>
      <p:pic>
        <p:nvPicPr>
          <p:cNvPr id="2050" name="Picture 2" descr="The Tesco Logo History, Colors, Font, And Meaning">
            <a:extLst>
              <a:ext uri="{FF2B5EF4-FFF2-40B4-BE49-F238E27FC236}">
                <a16:creationId xmlns:a16="http://schemas.microsoft.com/office/drawing/2014/main" id="{E7E6F4E2-4B39-3B77-34E5-06B2345A226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61593" y="2359742"/>
            <a:ext cx="4184034" cy="3052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826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F1AC1-F517-10FE-B314-A423169DC1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3F6A1E-806B-43D0-5141-0D68533B8A65}"/>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Recruitment of store supervisor (Job Analysis)</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F2071F5-CFB2-2023-5475-286AB8D0484F}"/>
              </a:ext>
            </a:extLst>
          </p:cNvPr>
          <p:cNvSpPr>
            <a:spLocks noGrp="1"/>
          </p:cNvSpPr>
          <p:nvPr>
            <p:ph sz="half" idx="1"/>
          </p:nvPr>
        </p:nvSpPr>
        <p:spPr/>
        <p:txBody>
          <a:bodyPr>
            <a:normAutofit fontScale="62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Needs assessments are tools that could be used by Tesco to acquire significant perceptions about the actions undertaken by it to effectively determine the vacancy in the company’s existing job role of a store supervisor (Indeed,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While recruiting a new store supervisor, Tesco will undertake both internal and external recruitment strategies to recruit existing workers and also attract employees from outside the retail store (Balsarini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2023).</a:t>
            </a:r>
          </a:p>
          <a:p>
            <a:pPr algn="just">
              <a:lnSpc>
                <a:spcPct val="170000"/>
              </a:lnSpc>
            </a:pPr>
            <a:r>
              <a:rPr lang="en-US" dirty="0">
                <a:solidFill>
                  <a:schemeClr val="tx1"/>
                </a:solidFill>
                <a:latin typeface="Arial" panose="020B0604020202020204" pitchFamily="34" charset="0"/>
                <a:cs typeface="Arial" panose="020B0604020202020204" pitchFamily="34" charset="0"/>
              </a:rPr>
              <a:t>Tesco’s employers will advertise for candidates for the job role of a store supervisor in national daily newspapers that contain accurate data about the retail chain, job details, and proper application instructions (Garnett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endParaRPr lang="en-IN" dirty="0">
              <a:solidFill>
                <a:schemeClr val="tx1"/>
              </a:solidFill>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47487F3A-5F11-9A99-85F9-44969A7AE8F1}"/>
              </a:ext>
            </a:extLst>
          </p:cNvPr>
          <p:cNvPicPr>
            <a:picLocks noGrp="1" noChangeAspect="1"/>
          </p:cNvPicPr>
          <p:nvPr>
            <p:ph sz="half" idx="2"/>
          </p:nvPr>
        </p:nvPicPr>
        <p:blipFill>
          <a:blip r:embed="rId3"/>
          <a:stretch>
            <a:fillRect/>
          </a:stretch>
        </p:blipFill>
        <p:spPr>
          <a:xfrm>
            <a:off x="5024284" y="2281083"/>
            <a:ext cx="4027855" cy="3451123"/>
          </a:xfrm>
          <a:prstGeom prst="rect">
            <a:avLst/>
          </a:prstGeom>
        </p:spPr>
      </p:pic>
    </p:spTree>
    <p:extLst>
      <p:ext uri="{BB962C8B-B14F-4D97-AF65-F5344CB8AC3E}">
        <p14:creationId xmlns:p14="http://schemas.microsoft.com/office/powerpoint/2010/main" val="246409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6FD1A-9F31-3535-5683-75252AB2E3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C1C1F6-F2A7-708C-8B4F-37B85CE89330}"/>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Recruitment of store supervisor (Job description)</a:t>
            </a:r>
            <a:endParaRPr lang="en-IN"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3E69C3BB-2E97-BF21-470C-72205271EC6D}"/>
              </a:ext>
            </a:extLst>
          </p:cNvPr>
          <p:cNvSpPr>
            <a:spLocks noGrp="1"/>
          </p:cNvSpPr>
          <p:nvPr>
            <p:ph sz="half" idx="2"/>
          </p:nvPr>
        </p:nvSpPr>
        <p:spPr/>
        <p:txBody>
          <a:bodyPr>
            <a:normAutofit fontScale="62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Through the conduct of preliminary, secondary, and final interviews, employers at Tesco will assess the customer service skills of a store supervisor who helps the latter to enhance customer loyalty and develop a positive brand goodwill (Hall </a:t>
            </a:r>
            <a:r>
              <a:rPr lang="en-US" i="1" dirty="0">
                <a:solidFill>
                  <a:schemeClr val="tx1"/>
                </a:solidFill>
                <a:latin typeface="Arial" panose="020B0604020202020204" pitchFamily="34" charset="0"/>
                <a:cs typeface="Arial" panose="020B0604020202020204" pitchFamily="34" charset="0"/>
              </a:rPr>
              <a:t>et al.</a:t>
            </a:r>
            <a:r>
              <a:rPr lang="en-US" dirty="0">
                <a:solidFill>
                  <a:schemeClr val="tx1"/>
                </a:solidFill>
                <a:latin typeface="Arial" panose="020B0604020202020204" pitchFamily="34" charset="0"/>
                <a:cs typeface="Arial" panose="020B0604020202020204" pitchFamily="34" charset="0"/>
              </a:rPr>
              <a:t>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employers of Tesco will arrange a written store manager test for the new store supervisors to evaluate their essential skills, like attention to detail and scheduling, necessary for the job role (Lin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2022).</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To make the hiring of store supervisors easier, Tesco’s employers will ask particular questions in the application forms to analyse their performance ability (Forbes, 2020). </a:t>
            </a:r>
          </a:p>
          <a:p>
            <a:pPr algn="just">
              <a:lnSpc>
                <a:spcPct val="170000"/>
              </a:lnSpc>
            </a:pPr>
            <a:endParaRPr lang="en-IN" dirty="0">
              <a:latin typeface="Arial" panose="020B0604020202020204" pitchFamily="34" charset="0"/>
              <a:cs typeface="Arial" panose="020B0604020202020204" pitchFamily="34" charset="0"/>
            </a:endParaRPr>
          </a:p>
        </p:txBody>
      </p:sp>
      <p:pic>
        <p:nvPicPr>
          <p:cNvPr id="3074" name="Picture 2" descr="Tesco's Organisational Structure: A Clear Guide To Its Structure And  Benefits">
            <a:extLst>
              <a:ext uri="{FF2B5EF4-FFF2-40B4-BE49-F238E27FC236}">
                <a16:creationId xmlns:a16="http://schemas.microsoft.com/office/drawing/2014/main" id="{54DB47BB-5202-B492-6574-A4595FC19762}"/>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92606" y="2292636"/>
            <a:ext cx="4183062" cy="310527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7289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45471-3B55-E5CD-BA28-B4DE8CC5B8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8AF91B-11FB-B1C5-0E86-2DAC1113354D}"/>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Recruitment of store supervisor (Person specification)</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476DCA9-A424-CABD-DD62-5A26A6961628}"/>
              </a:ext>
            </a:extLst>
          </p:cNvPr>
          <p:cNvSpPr>
            <a:spLocks noGrp="1"/>
          </p:cNvSpPr>
          <p:nvPr>
            <p:ph sz="half" idx="1"/>
          </p:nvPr>
        </p:nvSpPr>
        <p:spPr/>
        <p:txBody>
          <a:bodyPr>
            <a:normAutofit fontScale="62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application stage in the selection of a store supervisor at Tesco will be concerned with sorting the qualified or unqualified applicants who made applications for the specific job role (Winton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Tesco’s employers will conduct an orientation for the new candidates who have applied for the job role of a store supervisor by introducing them to the customers and other employees, and showing them their work environment (Indeed, 2025b).</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new candidates who have applied for the job role of a store supervisor must send a professional email as part of their follow-up process to Tesco’s employers to verify the status of their job application (LinkedIn, 2026). </a:t>
            </a:r>
          </a:p>
          <a:p>
            <a:pPr algn="just">
              <a:lnSpc>
                <a:spcPct val="170000"/>
              </a:lnSpc>
            </a:pPr>
            <a:endParaRPr lang="en-IN" dirty="0">
              <a:latin typeface="Arial" panose="020B0604020202020204" pitchFamily="34" charset="0"/>
              <a:cs typeface="Arial" panose="020B0604020202020204" pitchFamily="34" charset="0"/>
            </a:endParaRPr>
          </a:p>
        </p:txBody>
      </p:sp>
      <p:pic>
        <p:nvPicPr>
          <p:cNvPr id="4098" name="Picture 2" descr="Tesco Recruitment Process - GeeksforGeeks">
            <a:extLst>
              <a:ext uri="{FF2B5EF4-FFF2-40B4-BE49-F238E27FC236}">
                <a16:creationId xmlns:a16="http://schemas.microsoft.com/office/drawing/2014/main" id="{49A0E65D-0D64-7808-89BE-E631AFBC22E7}"/>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077746" y="2283813"/>
            <a:ext cx="5098641" cy="3438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588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725FF-8181-D22B-F1D3-BE1ABD09BE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0C3243-D037-0B5F-8DCA-D948CE900882}"/>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Training and development needs of the store supervisor</a:t>
            </a:r>
            <a:endParaRPr lang="en-IN" dirty="0">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CA086A95-F653-1CC0-19D0-0D9A9AFFF01E}"/>
              </a:ext>
            </a:extLst>
          </p:cNvPr>
          <p:cNvPicPr>
            <a:picLocks noGrp="1" noChangeAspect="1"/>
          </p:cNvPicPr>
          <p:nvPr>
            <p:ph sz="half" idx="1"/>
          </p:nvPr>
        </p:nvPicPr>
        <p:blipFill>
          <a:blip r:embed="rId3"/>
          <a:stretch>
            <a:fillRect/>
          </a:stretch>
        </p:blipFill>
        <p:spPr>
          <a:xfrm>
            <a:off x="792606" y="2326795"/>
            <a:ext cx="4297364" cy="2953128"/>
          </a:xfrm>
          <a:prstGeom prst="rect">
            <a:avLst/>
          </a:prstGeom>
        </p:spPr>
      </p:pic>
      <p:sp>
        <p:nvSpPr>
          <p:cNvPr id="4" name="Content Placeholder 3">
            <a:extLst>
              <a:ext uri="{FF2B5EF4-FFF2-40B4-BE49-F238E27FC236}">
                <a16:creationId xmlns:a16="http://schemas.microsoft.com/office/drawing/2014/main" id="{15407842-9A0F-E5D4-E785-D768296C5456}"/>
              </a:ext>
            </a:extLst>
          </p:cNvPr>
          <p:cNvSpPr>
            <a:spLocks noGrp="1"/>
          </p:cNvSpPr>
          <p:nvPr>
            <p:ph sz="half" idx="2"/>
          </p:nvPr>
        </p:nvSpPr>
        <p:spPr/>
        <p:txBody>
          <a:bodyPr>
            <a:normAutofit fontScale="700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Tesco will enable the new store supervisors to concentrate on job roles that will include direct customer communication, fulfill sales goals, and conduct fundamental functional tasks related to the store (Blumberg and Levenson,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After joining the retail chain, the employers must provide training to the new employees to gather adequate knowledge regarding the retail products and customer service protocols within the first 3 to 6 months (Blumberg and Levenson, 2025).</a:t>
            </a:r>
          </a:p>
          <a:p>
            <a:pPr algn="just">
              <a:lnSpc>
                <a:spcPct val="170000"/>
              </a:lnSpc>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9830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C469F-0022-90C8-7986-EDD894CAC1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56B255-A072-5D5F-5326-C263F38E7828}"/>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Training and development needs of the store supervisor</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0DE4EF8-5E26-504A-43F3-C63F38DABEC0}"/>
              </a:ext>
            </a:extLst>
          </p:cNvPr>
          <p:cNvSpPr>
            <a:spLocks noGrp="1"/>
          </p:cNvSpPr>
          <p:nvPr>
            <p:ph sz="half" idx="1"/>
          </p:nvPr>
        </p:nvSpPr>
        <p:spPr/>
        <p:txBody>
          <a:bodyPr>
            <a:normAutofit fontScale="700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Tesco will provide training to the new candidates to enable them to perform effectively in their store supervisor jobs by continuously surpassing sales objectives and maintaining higher customer satisfaction (Blumberg and Levenson,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retail chain's employers will guide the new store supervisors to undertake extra responsibilities, such as maintenance of stock records, and also train them to develop their eagerness to undertake leadership roles (Blumberg and Levenson, 2025).</a:t>
            </a:r>
          </a:p>
          <a:p>
            <a:pPr algn="just">
              <a:lnSpc>
                <a:spcPct val="170000"/>
              </a:lnSpc>
            </a:pPr>
            <a:endParaRPr lang="en-IN" dirty="0">
              <a:latin typeface="Arial" panose="020B0604020202020204" pitchFamily="34" charset="0"/>
              <a:cs typeface="Arial" panose="020B0604020202020204" pitchFamily="34" charset="0"/>
            </a:endParaRPr>
          </a:p>
        </p:txBody>
      </p:sp>
      <p:pic>
        <p:nvPicPr>
          <p:cNvPr id="6146" name="Picture 2" descr="Career development and opportunities | Tesco Careers">
            <a:extLst>
              <a:ext uri="{FF2B5EF4-FFF2-40B4-BE49-F238E27FC236}">
                <a16:creationId xmlns:a16="http://schemas.microsoft.com/office/drawing/2014/main" id="{3472D497-4C8A-C1A7-B405-38537ED8D5B6}"/>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75668" y="2311679"/>
            <a:ext cx="4404306" cy="3174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858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23784-639E-112D-1CBE-9AA15CA63D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5FCCC6-B717-7018-9175-B2741D7390D9}"/>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Training and development needs of the store supervisor</a:t>
            </a:r>
            <a:endParaRPr lang="en-IN"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F0EE5774-86AF-50E9-FAD3-98C3AECDDE91}"/>
              </a:ext>
            </a:extLst>
          </p:cNvPr>
          <p:cNvSpPr>
            <a:spLocks noGrp="1"/>
          </p:cNvSpPr>
          <p:nvPr>
            <p:ph sz="half" idx="2"/>
          </p:nvPr>
        </p:nvSpPr>
        <p:spPr/>
        <p:txBody>
          <a:bodyPr>
            <a:normAutofit fontScale="77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employers of Tesco will help the new candidates to enhance stable leadership and interaction skills by dynamically witnessing the activities of the existing store supervisors (Blumberg and Levenson,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retail chain’s employers will train the new store supervisors to practice offering constructive feedback, allocating tasks, and solving minor conflicts among their subordinates (Blumberg and Levenson, 2025).</a:t>
            </a:r>
          </a:p>
        </p:txBody>
      </p:sp>
      <p:pic>
        <p:nvPicPr>
          <p:cNvPr id="7170" name="Picture 2" descr="Tesco launches career clinics to help 'lost workforce' | News | The Grocer">
            <a:extLst>
              <a:ext uri="{FF2B5EF4-FFF2-40B4-BE49-F238E27FC236}">
                <a16:creationId xmlns:a16="http://schemas.microsoft.com/office/drawing/2014/main" id="{2B0EA6FC-6833-BFCC-F547-56D8318787B8}"/>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825493" y="2333325"/>
            <a:ext cx="4184034" cy="3172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528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6C2C2-9A03-BB93-B526-EC28E34F66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1B9A6C-4681-70FB-4124-1C6792508BEC}"/>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Use of Behaviourist Theory to assess training and development needs</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054EB52-5AAE-DB45-0CCB-6A918EE60AF4}"/>
              </a:ext>
            </a:extLst>
          </p:cNvPr>
          <p:cNvSpPr>
            <a:spLocks noGrp="1"/>
          </p:cNvSpPr>
          <p:nvPr>
            <p:ph sz="half" idx="1"/>
          </p:nvPr>
        </p:nvSpPr>
        <p:spPr/>
        <p:txBody>
          <a:bodyPr>
            <a:normAutofit fontScale="77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The behavioural learning theory could be used by Tesco’s employers to enhance the involvement and motivation of its store supervisors during the execution of their tasks (Lo Iacono, 2025).</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This particular theory emphasises that the work environment in the retail store of the company will frame the behaviour of the store supervisors and determine the method by which they gather information about the store operations (Lo Iacono, 2025).</a:t>
            </a:r>
          </a:p>
          <a:p>
            <a:pPr algn="just">
              <a:lnSpc>
                <a:spcPct val="170000"/>
              </a:lnSpc>
            </a:pPr>
            <a:endParaRPr lang="en-IN" dirty="0">
              <a:latin typeface="Arial" panose="020B0604020202020204" pitchFamily="34" charset="0"/>
              <a:cs typeface="Arial" panose="020B0604020202020204" pitchFamily="34" charset="0"/>
            </a:endParaRPr>
          </a:p>
        </p:txBody>
      </p:sp>
      <p:pic>
        <p:nvPicPr>
          <p:cNvPr id="8194" name="Picture 2" descr="Behaviorism in the Workplace to Engage and Train Employees">
            <a:extLst>
              <a:ext uri="{FF2B5EF4-FFF2-40B4-BE49-F238E27FC236}">
                <a16:creationId xmlns:a16="http://schemas.microsoft.com/office/drawing/2014/main" id="{419C0625-B19F-5330-37B8-0FDBD7298CF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75668" y="2320413"/>
            <a:ext cx="4699274" cy="3470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450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07A28-F85A-DD18-17CF-4FA9CCEC5F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F90FBE-3E77-BF9B-4B33-E8C98139BDC4}"/>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Use of Behaviourist Theory to assess training and development needs</a:t>
            </a:r>
            <a:endParaRPr lang="en-IN"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F5DEBDC0-D10E-E2E5-90AB-6D7F26352CEA}"/>
              </a:ext>
            </a:extLst>
          </p:cNvPr>
          <p:cNvSpPr>
            <a:spLocks noGrp="1"/>
          </p:cNvSpPr>
          <p:nvPr>
            <p:ph sz="half" idx="2"/>
          </p:nvPr>
        </p:nvSpPr>
        <p:spPr/>
        <p:txBody>
          <a:bodyPr>
            <a:normAutofit fontScale="77500" lnSpcReduction="20000"/>
          </a:bodyPr>
          <a:lstStyle/>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behaviourist theory is a learning theory that reflects the procedure by which offering rewards and punishments by Tesco’s employers to store supervisors will frame their activities over time (Douphrate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p>
          <a:p>
            <a:pPr algn="just">
              <a:lnSpc>
                <a:spcPct val="160000"/>
              </a:lnSpc>
            </a:pPr>
            <a:r>
              <a:rPr lang="en-US" dirty="0">
                <a:solidFill>
                  <a:schemeClr val="tx1"/>
                </a:solidFill>
                <a:latin typeface="Arial" panose="020B0604020202020204" pitchFamily="34" charset="0"/>
                <a:cs typeface="Arial" panose="020B0604020202020204" pitchFamily="34" charset="0"/>
              </a:rPr>
              <a:t>This specific theory concentrates on the method by which the retail chain’s employers could utilise rewards and punishments to enable store supervisors in the development of effective functional capacity (Douphrate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endParaRPr lang="en-IN" dirty="0">
              <a:solidFill>
                <a:schemeClr val="tx1"/>
              </a:solidFill>
              <a:latin typeface="Arial" panose="020B0604020202020204" pitchFamily="34" charset="0"/>
              <a:cs typeface="Arial" panose="020B0604020202020204" pitchFamily="34" charset="0"/>
            </a:endParaRPr>
          </a:p>
        </p:txBody>
      </p:sp>
      <p:pic>
        <p:nvPicPr>
          <p:cNvPr id="9218" name="Picture 2" descr="Behavioral Psychology: Essential Principles and Theories - SlideModel">
            <a:extLst>
              <a:ext uri="{FF2B5EF4-FFF2-40B4-BE49-F238E27FC236}">
                <a16:creationId xmlns:a16="http://schemas.microsoft.com/office/drawing/2014/main" id="{2E226787-0F4D-0965-F581-B771870C04B1}"/>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47252" y="2281084"/>
            <a:ext cx="4342717" cy="329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815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3DF7A-1FBB-2F61-3DE0-832FED556B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57C9A5-7639-2F90-44ED-FFE5986452D6}"/>
              </a:ext>
            </a:extLst>
          </p:cNvPr>
          <p:cNvSpPr>
            <a:spLocks noGrp="1"/>
          </p:cNvSpPr>
          <p:nvPr>
            <p:ph type="title"/>
          </p:nvPr>
        </p:nvSpPr>
        <p:spPr/>
        <p:txBody>
          <a:bodyPr>
            <a:normAutofit fontScale="90000"/>
          </a:bodyPr>
          <a:lstStyle/>
          <a:p>
            <a:pPr algn="just">
              <a:lnSpc>
                <a:spcPct val="150000"/>
              </a:lnSpc>
            </a:pPr>
            <a:r>
              <a:rPr lang="en-US" b="1" dirty="0">
                <a:latin typeface="Arial" panose="020B0604020202020204" pitchFamily="34" charset="0"/>
                <a:cs typeface="Arial" panose="020B0604020202020204" pitchFamily="34" charset="0"/>
              </a:rPr>
              <a:t>Use of Behaviourist Theory to assess training and development needs</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468C461-1769-0431-B8CA-C429F8D00520}"/>
              </a:ext>
            </a:extLst>
          </p:cNvPr>
          <p:cNvSpPr>
            <a:spLocks noGrp="1"/>
          </p:cNvSpPr>
          <p:nvPr>
            <p:ph sz="half" idx="1"/>
          </p:nvPr>
        </p:nvSpPr>
        <p:spPr/>
        <p:txBody>
          <a:bodyPr>
            <a:normAutofit fontScale="700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A crucial element of the behavioural theory is positive reinforcement, which will involve rewarding the new store supervisors for reflecting expected behaviours, like bonuses, incentives, or other rewards by Tesco’s employers (Dallow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p>
          <a:p>
            <a:pPr algn="just">
              <a:lnSpc>
                <a:spcPct val="170000"/>
              </a:lnSpc>
            </a:pPr>
            <a:r>
              <a:rPr lang="en-US" dirty="0">
                <a:solidFill>
                  <a:schemeClr val="tx1"/>
                </a:solidFill>
                <a:latin typeface="Arial" panose="020B0604020202020204" pitchFamily="34" charset="0"/>
                <a:cs typeface="Arial" panose="020B0604020202020204" pitchFamily="34" charset="0"/>
              </a:rPr>
              <a:t>This theory focuses on the acquisition of vital and direct feedback, which will enable the fresh store supervisors of Tesco to realise the accurate execution of their tasks and the areas where they need to improve their performance (Dallow </a:t>
            </a:r>
            <a:r>
              <a:rPr lang="en-US" i="1" dirty="0">
                <a:solidFill>
                  <a:schemeClr val="tx1"/>
                </a:solidFill>
                <a:latin typeface="Arial" panose="020B0604020202020204" pitchFamily="34" charset="0"/>
                <a:cs typeface="Arial" panose="020B0604020202020204" pitchFamily="34" charset="0"/>
              </a:rPr>
              <a:t>et al. </a:t>
            </a:r>
            <a:r>
              <a:rPr lang="en-US" dirty="0">
                <a:solidFill>
                  <a:schemeClr val="tx1"/>
                </a:solidFill>
                <a:latin typeface="Arial" panose="020B0604020202020204" pitchFamily="34" charset="0"/>
                <a:cs typeface="Arial" panose="020B0604020202020204" pitchFamily="34" charset="0"/>
              </a:rPr>
              <a:t>2025).</a:t>
            </a:r>
            <a:endParaRPr lang="en-IN" dirty="0">
              <a:solidFill>
                <a:schemeClr val="tx1"/>
              </a:solidFill>
              <a:latin typeface="Arial" panose="020B0604020202020204" pitchFamily="34" charset="0"/>
              <a:cs typeface="Arial" panose="020B0604020202020204" pitchFamily="34" charset="0"/>
            </a:endParaRPr>
          </a:p>
        </p:txBody>
      </p:sp>
      <p:pic>
        <p:nvPicPr>
          <p:cNvPr id="10242" name="Picture 2" descr="Behaviorism or Behavioral Perspective psychology educational vector  illustration concept 17733513 Vector Art at Vecteezy">
            <a:extLst>
              <a:ext uri="{FF2B5EF4-FFF2-40B4-BE49-F238E27FC236}">
                <a16:creationId xmlns:a16="http://schemas.microsoft.com/office/drawing/2014/main" id="{4EC5C5F8-8E2A-48D9-7AF9-4DD10220F176}"/>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241131" y="2349910"/>
            <a:ext cx="3881437" cy="346095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07366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AD3A0-5157-886C-5701-13AB2B4C36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0E4CF6-148D-57BB-EE53-350115BB0778}"/>
              </a:ext>
            </a:extLst>
          </p:cNvPr>
          <p:cNvSpPr>
            <a:spLocks noGrp="1"/>
          </p:cNvSpPr>
          <p:nvPr>
            <p:ph type="title"/>
          </p:nvPr>
        </p:nvSpPr>
        <p:spPr>
          <a:xfrm>
            <a:off x="677333" y="226142"/>
            <a:ext cx="8596671" cy="1514168"/>
          </a:xfrm>
        </p:spPr>
        <p:txBody>
          <a:bodyPr>
            <a:normAutofit/>
          </a:bodyPr>
          <a:lstStyle/>
          <a:p>
            <a:pPr algn="just">
              <a:lnSpc>
                <a:spcPct val="150000"/>
              </a:lnSpc>
            </a:pPr>
            <a:r>
              <a:rPr lang="en-US" sz="3100" b="1" dirty="0">
                <a:latin typeface="Arial" panose="020B0604020202020204" pitchFamily="34" charset="0"/>
                <a:cs typeface="Arial" panose="020B0604020202020204" pitchFamily="34" charset="0"/>
              </a:rPr>
              <a:t>Use of Cognitivist Theory to assess training and development needs</a:t>
            </a:r>
            <a:endParaRPr lang="en-IN" dirty="0">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E9341DC2-191D-E2BA-F9DE-B7F560E1CE9D}"/>
              </a:ext>
            </a:extLst>
          </p:cNvPr>
          <p:cNvPicPr>
            <a:picLocks noGrp="1" noChangeAspect="1"/>
          </p:cNvPicPr>
          <p:nvPr>
            <p:ph sz="half" idx="1"/>
          </p:nvPr>
        </p:nvPicPr>
        <p:blipFill>
          <a:blip r:embed="rId3"/>
          <a:stretch>
            <a:fillRect/>
          </a:stretch>
        </p:blipFill>
        <p:spPr>
          <a:xfrm>
            <a:off x="501445" y="2353409"/>
            <a:ext cx="4474223" cy="3388630"/>
          </a:xfrm>
          <a:prstGeom prst="rect">
            <a:avLst/>
          </a:prstGeom>
        </p:spPr>
      </p:pic>
      <p:sp>
        <p:nvSpPr>
          <p:cNvPr id="4" name="Content Placeholder 3">
            <a:extLst>
              <a:ext uri="{FF2B5EF4-FFF2-40B4-BE49-F238E27FC236}">
                <a16:creationId xmlns:a16="http://schemas.microsoft.com/office/drawing/2014/main" id="{1431C21C-E368-112F-DFEA-2BAB88672FDE}"/>
              </a:ext>
            </a:extLst>
          </p:cNvPr>
          <p:cNvSpPr>
            <a:spLocks noGrp="1"/>
          </p:cNvSpPr>
          <p:nvPr>
            <p:ph sz="half" idx="2"/>
          </p:nvPr>
        </p:nvSpPr>
        <p:spPr/>
        <p:txBody>
          <a:bodyPr>
            <a:normAutofit fontScale="85000" lnSpcReduction="10000"/>
          </a:bodyPr>
          <a:lstStyle/>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cognitive learning theory recommends that the new store supervisors of Tesco must actively participate in its store operations (Lawless, 2023).</a:t>
            </a:r>
          </a:p>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This theory assumes that the new store supervisor will undertake the particular job role at Tesco by possessing their own skills, knowledge, and necessary data, which they have learned previously (Lawless, 2023).</a:t>
            </a:r>
          </a:p>
          <a:p>
            <a:pPr algn="just">
              <a:lnSpc>
                <a:spcPct val="160000"/>
              </a:lnSpc>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6044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44D77-1F66-3B2D-58BE-52AADF2A72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15502B-C07F-D12C-B3CB-E802F325954C}"/>
              </a:ext>
            </a:extLst>
          </p:cNvPr>
          <p:cNvSpPr>
            <a:spLocks noGrp="1"/>
          </p:cNvSpPr>
          <p:nvPr>
            <p:ph type="title"/>
          </p:nvPr>
        </p:nvSpPr>
        <p:spPr>
          <a:xfrm>
            <a:off x="452283" y="294968"/>
            <a:ext cx="9026013" cy="1635432"/>
          </a:xfrm>
        </p:spPr>
        <p:txBody>
          <a:bodyPr>
            <a:normAutofit/>
          </a:bodyPr>
          <a:lstStyle/>
          <a:p>
            <a:pPr algn="just">
              <a:lnSpc>
                <a:spcPct val="150000"/>
              </a:lnSpc>
            </a:pPr>
            <a:r>
              <a:rPr lang="en-US" sz="3100" b="1" dirty="0">
                <a:latin typeface="Arial" panose="020B0604020202020204" pitchFamily="34" charset="0"/>
                <a:cs typeface="Arial" panose="020B0604020202020204" pitchFamily="34" charset="0"/>
              </a:rPr>
              <a:t>Use of Cognitivist Theory to assess training and development needs</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3B7D7D9-EAFD-011A-1460-2A33D2B13333}"/>
              </a:ext>
            </a:extLst>
          </p:cNvPr>
          <p:cNvSpPr>
            <a:spLocks noGrp="1"/>
          </p:cNvSpPr>
          <p:nvPr>
            <p:ph sz="half" idx="1"/>
          </p:nvPr>
        </p:nvSpPr>
        <p:spPr/>
        <p:txBody>
          <a:bodyPr>
            <a:normAutofit fontScale="77500" lnSpcReduction="20000"/>
          </a:bodyPr>
          <a:lstStyle/>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Through the application of cognitive learning theory, Tesco’s employers could enable the new store supervisors to feel involved during their training period regarding the execution of retail tasks (James, 2026).</a:t>
            </a:r>
          </a:p>
          <a:p>
            <a:pPr algn="just" fontAlgn="base">
              <a:lnSpc>
                <a:spcPct val="170000"/>
              </a:lnSpc>
            </a:pPr>
            <a:r>
              <a:rPr lang="en-US" dirty="0">
                <a:solidFill>
                  <a:schemeClr val="tx1"/>
                </a:solidFill>
                <a:latin typeface="Arial" panose="020B0604020202020204" pitchFamily="34" charset="0"/>
                <a:cs typeface="Arial" panose="020B0604020202020204" pitchFamily="34" charset="0"/>
              </a:rPr>
              <a:t>This particular theory could motivate the new candidates to understand their job role as a store supervisor at Tesco by realising the requirements that are expected by their employers (James, 2026).</a:t>
            </a:r>
          </a:p>
        </p:txBody>
      </p:sp>
      <p:pic>
        <p:nvPicPr>
          <p:cNvPr id="6" name="Content Placeholder 5">
            <a:extLst>
              <a:ext uri="{FF2B5EF4-FFF2-40B4-BE49-F238E27FC236}">
                <a16:creationId xmlns:a16="http://schemas.microsoft.com/office/drawing/2014/main" id="{B5B78B87-7577-1EE7-309E-0276A8B45B44}"/>
              </a:ext>
            </a:extLst>
          </p:cNvPr>
          <p:cNvPicPr>
            <a:picLocks noGrp="1" noChangeAspect="1"/>
          </p:cNvPicPr>
          <p:nvPr>
            <p:ph sz="half" idx="2"/>
          </p:nvPr>
        </p:nvPicPr>
        <p:blipFill>
          <a:blip r:embed="rId3"/>
          <a:stretch>
            <a:fillRect/>
          </a:stretch>
        </p:blipFill>
        <p:spPr>
          <a:xfrm>
            <a:off x="5079692" y="2330637"/>
            <a:ext cx="4595249" cy="3126266"/>
          </a:xfrm>
          <a:prstGeom prst="rect">
            <a:avLst/>
          </a:prstGeom>
        </p:spPr>
      </p:pic>
    </p:spTree>
    <p:extLst>
      <p:ext uri="{BB962C8B-B14F-4D97-AF65-F5344CB8AC3E}">
        <p14:creationId xmlns:p14="http://schemas.microsoft.com/office/powerpoint/2010/main" val="30479685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5A3F6-4347-62BD-81F7-6CCC50C63A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30384C-A45A-0958-49DC-29040B06B0A3}"/>
              </a:ext>
            </a:extLst>
          </p:cNvPr>
          <p:cNvSpPr>
            <a:spLocks noGrp="1"/>
          </p:cNvSpPr>
          <p:nvPr>
            <p:ph type="title"/>
          </p:nvPr>
        </p:nvSpPr>
        <p:spPr/>
        <p:txBody>
          <a:bodyPr/>
          <a:lstStyle/>
          <a:p>
            <a:pPr algn="just">
              <a:lnSpc>
                <a:spcPct val="150000"/>
              </a:lnSpc>
            </a:pPr>
            <a:r>
              <a:rPr lang="en-IN" b="1" dirty="0">
                <a:latin typeface="Arial" panose="020B0604020202020204" pitchFamily="34" charset="0"/>
                <a:cs typeface="Arial" panose="020B0604020202020204" pitchFamily="34" charset="0"/>
              </a:rPr>
              <a:t>Conclusion</a:t>
            </a:r>
            <a:endParaRPr lang="en-IN"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9A805C60-16F2-8568-6087-8E000E15C096}"/>
              </a:ext>
            </a:extLst>
          </p:cNvPr>
          <p:cNvSpPr>
            <a:spLocks noGrp="1"/>
          </p:cNvSpPr>
          <p:nvPr>
            <p:ph sz="half" idx="2"/>
          </p:nvPr>
        </p:nvSpPr>
        <p:spPr>
          <a:xfrm>
            <a:off x="5089969" y="2160589"/>
            <a:ext cx="4683295" cy="3880773"/>
          </a:xfrm>
        </p:spPr>
        <p:txBody>
          <a:bodyPr>
            <a:normAutofit fontScale="92500" lnSpcReduction="10000"/>
          </a:bodyPr>
          <a:lstStyle/>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presentation has offered a brief overview of the UK-based retail store, Tesco, along with providing an outline of the recruitment process for its store supervisor.</a:t>
            </a:r>
          </a:p>
          <a:p>
            <a:pPr algn="just" fontAlgn="base">
              <a:lnSpc>
                <a:spcPct val="160000"/>
              </a:lnSpc>
            </a:pPr>
            <a:r>
              <a:rPr lang="en-US" dirty="0">
                <a:solidFill>
                  <a:schemeClr val="tx1"/>
                </a:solidFill>
                <a:latin typeface="Arial" panose="020B0604020202020204" pitchFamily="34" charset="0"/>
                <a:cs typeface="Arial" panose="020B0604020202020204" pitchFamily="34" charset="0"/>
              </a:rPr>
              <a:t>The recruitment of the store supervisor at Tesco was conducted in three stages, which are job analysis, job description, and person specification.</a:t>
            </a:r>
          </a:p>
          <a:p>
            <a:pPr algn="just">
              <a:lnSpc>
                <a:spcPct val="160000"/>
              </a:lnSpc>
            </a:pPr>
            <a:endParaRPr lang="en-IN" dirty="0">
              <a:latin typeface="Arial" panose="020B0604020202020204" pitchFamily="34" charset="0"/>
              <a:cs typeface="Arial" panose="020B0604020202020204" pitchFamily="34" charset="0"/>
            </a:endParaRPr>
          </a:p>
        </p:txBody>
      </p:sp>
      <p:pic>
        <p:nvPicPr>
          <p:cNvPr id="13314" name="Picture 2" descr="Tesco South Wigston: Grocer 33 store of the week | Grocer 33 | The Grocer">
            <a:extLst>
              <a:ext uri="{FF2B5EF4-FFF2-40B4-BE49-F238E27FC236}">
                <a16:creationId xmlns:a16="http://schemas.microsoft.com/office/drawing/2014/main" id="{8B885CB3-5B71-64BA-DDDB-A3023A68C59C}"/>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62116" y="2343506"/>
            <a:ext cx="4513552" cy="3457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891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E637F-B5B6-7279-2C12-15D97312DE7F}"/>
              </a:ext>
            </a:extLst>
          </p:cNvPr>
          <p:cNvSpPr>
            <a:spLocks noGrp="1"/>
          </p:cNvSpPr>
          <p:nvPr>
            <p:ph type="title"/>
          </p:nvPr>
        </p:nvSpPr>
        <p:spPr>
          <a:xfrm>
            <a:off x="677334" y="443136"/>
            <a:ext cx="8596668" cy="736735"/>
          </a:xfrm>
        </p:spPr>
        <p:txBody>
          <a:bodyPr>
            <a:normAutofit/>
          </a:bodyPr>
          <a:lstStyle/>
          <a:p>
            <a:pPr algn="just">
              <a:lnSpc>
                <a:spcPct val="150000"/>
              </a:lnSpc>
            </a:pPr>
            <a:r>
              <a:rPr lang="en-IN" sz="3200" b="1" dirty="0">
                <a:latin typeface="Arial" panose="020B0604020202020204" pitchFamily="34" charset="0"/>
                <a:cs typeface="Arial" panose="020B0604020202020204" pitchFamily="34" charset="0"/>
              </a:rPr>
              <a:t>References</a:t>
            </a:r>
            <a:endParaRPr lang="en-IN"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0B3AEA7-D8C0-7BE2-1151-81A4F0155E83}"/>
              </a:ext>
            </a:extLst>
          </p:cNvPr>
          <p:cNvSpPr>
            <a:spLocks noGrp="1"/>
          </p:cNvSpPr>
          <p:nvPr>
            <p:ph idx="1"/>
          </p:nvPr>
        </p:nvSpPr>
        <p:spPr>
          <a:xfrm>
            <a:off x="471948" y="1376515"/>
            <a:ext cx="8504904" cy="4664847"/>
          </a:xfrm>
        </p:spPr>
        <p:txBody>
          <a:bodyPr>
            <a:noAutofit/>
          </a:bodyPr>
          <a:lstStyle/>
          <a:p>
            <a:pPr algn="just">
              <a:lnSpc>
                <a:spcPct val="150000"/>
              </a:lnSpc>
            </a:pPr>
            <a:r>
              <a:rPr lang="en-US" sz="500" dirty="0">
                <a:latin typeface="Arial" panose="020B0604020202020204" pitchFamily="34" charset="0"/>
                <a:cs typeface="Arial" panose="020B0604020202020204" pitchFamily="34" charset="0"/>
              </a:rPr>
              <a:t>Balsarini, P., Lambert, C. and Ryan, M.M., (2023). Why franchisors recruit franchisees from the ranks of their employees. In </a:t>
            </a:r>
            <a:r>
              <a:rPr lang="en-US" sz="500" i="1" dirty="0">
                <a:latin typeface="Arial" panose="020B0604020202020204" pitchFamily="34" charset="0"/>
                <a:cs typeface="Arial" panose="020B0604020202020204" pitchFamily="34" charset="0"/>
              </a:rPr>
              <a:t>Relationship Marketing in Franchising and Retailing</a:t>
            </a:r>
            <a:r>
              <a:rPr lang="en-US" sz="500" dirty="0">
                <a:latin typeface="Arial" panose="020B0604020202020204" pitchFamily="34" charset="0"/>
                <a:cs typeface="Arial" panose="020B0604020202020204" pitchFamily="34" charset="0"/>
              </a:rPr>
              <a:t> (pp. 68-88). Routledge.</a:t>
            </a:r>
            <a:r>
              <a:rPr lang="en-US" sz="500" dirty="0">
                <a:latin typeface="Arial" panose="020B0604020202020204" pitchFamily="34" charset="0"/>
                <a:cs typeface="Arial" panose="020B0604020202020204" pitchFamily="34" charset="0"/>
                <a:hlinkClick r:id="rId2"/>
              </a:rPr>
              <a:t> </a:t>
            </a:r>
            <a:r>
              <a:rPr lang="en-US" sz="500" u="sng" dirty="0">
                <a:latin typeface="Arial" panose="020B0604020202020204" pitchFamily="34" charset="0"/>
                <a:cs typeface="Arial" panose="020B0604020202020204" pitchFamily="34" charset="0"/>
                <a:hlinkClick r:id="rId2"/>
              </a:rPr>
              <a:t>https://api.taylorfrancis.com/content/chapters/oa-edit/download?identifierName=doi&amp;identifierValue=10.4324/9781003364351-5&amp;type=chapterpdf</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Blumberg, M. and Levenson, A., (2025). Critical edge: shaping the future of skills management for organizational success. </a:t>
            </a:r>
            <a:r>
              <a:rPr lang="en-US" sz="500" i="1" dirty="0">
                <a:latin typeface="Arial" panose="020B0604020202020204" pitchFamily="34" charset="0"/>
                <a:cs typeface="Arial" panose="020B0604020202020204" pitchFamily="34" charset="0"/>
              </a:rPr>
              <a:t>Strategic HR Review</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24</a:t>
            </a:r>
            <a:r>
              <a:rPr lang="en-US" sz="500" dirty="0">
                <a:latin typeface="Arial" panose="020B0604020202020204" pitchFamily="34" charset="0"/>
                <a:cs typeface="Arial" panose="020B0604020202020204" pitchFamily="34" charset="0"/>
              </a:rPr>
              <a:t>(2), pp.85-94.</a:t>
            </a:r>
            <a:r>
              <a:rPr lang="en-US" sz="500" dirty="0">
                <a:latin typeface="Arial" panose="020B0604020202020204" pitchFamily="34" charset="0"/>
                <a:cs typeface="Arial" panose="020B0604020202020204" pitchFamily="34" charset="0"/>
                <a:hlinkClick r:id="rId3"/>
              </a:rPr>
              <a:t> </a:t>
            </a:r>
            <a:r>
              <a:rPr lang="en-US" sz="500" u="sng" dirty="0">
                <a:latin typeface="Arial" panose="020B0604020202020204" pitchFamily="34" charset="0"/>
                <a:cs typeface="Arial" panose="020B0604020202020204" pitchFamily="34" charset="0"/>
                <a:hlinkClick r:id="rId3"/>
              </a:rPr>
              <a:t>https://www.researchgate.net/profile/Max-Blumberg/publication/386457768_Critical_edge_shaping_the_future_of_skills_management_for_organizational_success/links/6777e4dd00aa3770e0d345a0/Critical-edge-shaping-the-future-of-skills-management-for-organizational-success.pdf</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Dallow, G., Williams, L.T., Williams, E. and Rigby, R.R., (2025). Exploring behaviour change skill development during final placements: Practice educator and student perspectives. </a:t>
            </a:r>
            <a:r>
              <a:rPr lang="en-US" sz="500" i="1" dirty="0">
                <a:latin typeface="Arial" panose="020B0604020202020204" pitchFamily="34" charset="0"/>
                <a:cs typeface="Arial" panose="020B0604020202020204" pitchFamily="34" charset="0"/>
              </a:rPr>
              <a:t>Nutrition &amp; Dietetics</a:t>
            </a:r>
            <a:r>
              <a:rPr lang="en-US" sz="500" dirty="0">
                <a:latin typeface="Arial" panose="020B0604020202020204" pitchFamily="34" charset="0"/>
                <a:cs typeface="Arial" panose="020B0604020202020204" pitchFamily="34" charset="0"/>
              </a:rPr>
              <a:t>.</a:t>
            </a:r>
            <a:r>
              <a:rPr lang="en-US" sz="500" dirty="0">
                <a:latin typeface="Arial" panose="020B0604020202020204" pitchFamily="34" charset="0"/>
                <a:cs typeface="Arial" panose="020B0604020202020204" pitchFamily="34" charset="0"/>
                <a:hlinkClick r:id="rId4"/>
              </a:rPr>
              <a:t> </a:t>
            </a:r>
            <a:r>
              <a:rPr lang="en-US" sz="500" u="sng" dirty="0">
                <a:latin typeface="Arial" panose="020B0604020202020204" pitchFamily="34" charset="0"/>
                <a:cs typeface="Arial" panose="020B0604020202020204" pitchFamily="34" charset="0"/>
                <a:hlinkClick r:id="rId4"/>
              </a:rPr>
              <a:t>https://onlinelibrary.wiley.com/doi/pdf/10.1111/1747-0080.70015</a:t>
            </a:r>
            <a:endParaRPr lang="en-US" sz="500" dirty="0">
              <a:latin typeface="Arial" panose="020B0604020202020204" pitchFamily="34" charset="0"/>
              <a:cs typeface="Arial" panose="020B0604020202020204" pitchFamily="34" charset="0"/>
            </a:endParaRPr>
          </a:p>
          <a:p>
            <a:pPr algn="just">
              <a:lnSpc>
                <a:spcPct val="150000"/>
              </a:lnSpc>
            </a:pPr>
            <a:r>
              <a:rPr lang="en-US" sz="500" dirty="0">
                <a:latin typeface="Arial" panose="020B0604020202020204" pitchFamily="34" charset="0"/>
                <a:cs typeface="Arial" panose="020B0604020202020204" pitchFamily="34" charset="0"/>
              </a:rPr>
              <a:t>Douphrate, D.I., Rodriguez, A., Kines, P. and Hossein Javid, A., (2025). Safety leadership training effectiveness evaluation on behavior change among large-herd US dairy farm supervisors. </a:t>
            </a:r>
            <a:r>
              <a:rPr lang="en-US" sz="500" i="1" dirty="0">
                <a:latin typeface="Arial" panose="020B0604020202020204" pitchFamily="34" charset="0"/>
                <a:cs typeface="Arial" panose="020B0604020202020204" pitchFamily="34" charset="0"/>
              </a:rPr>
              <a:t>Workplace Health &amp; Safety</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73</a:t>
            </a:r>
            <a:r>
              <a:rPr lang="en-US" sz="500" dirty="0">
                <a:latin typeface="Arial" panose="020B0604020202020204" pitchFamily="34" charset="0"/>
                <a:cs typeface="Arial" panose="020B0604020202020204" pitchFamily="34" charset="0"/>
              </a:rPr>
              <a:t>(4), pp.180-192.</a:t>
            </a:r>
            <a:r>
              <a:rPr lang="en-US" sz="500" dirty="0">
                <a:latin typeface="Arial" panose="020B0604020202020204" pitchFamily="34" charset="0"/>
                <a:cs typeface="Arial" panose="020B0604020202020204" pitchFamily="34" charset="0"/>
                <a:hlinkClick r:id="rId5"/>
              </a:rPr>
              <a:t> </a:t>
            </a:r>
            <a:r>
              <a:rPr lang="en-US" sz="500" u="sng" dirty="0">
                <a:latin typeface="Arial" panose="020B0604020202020204" pitchFamily="34" charset="0"/>
                <a:cs typeface="Arial" panose="020B0604020202020204" pitchFamily="34" charset="0"/>
                <a:hlinkClick r:id="rId5"/>
              </a:rPr>
              <a:t>https://journals.sagepub.com/doi/pdf/10.1177/21650799241302817</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Forbes (2020), </a:t>
            </a:r>
            <a:r>
              <a:rPr lang="en-US" sz="500" i="1" dirty="0">
                <a:latin typeface="Arial" panose="020B0604020202020204" pitchFamily="34" charset="0"/>
                <a:cs typeface="Arial" panose="020B0604020202020204" pitchFamily="34" charset="0"/>
              </a:rPr>
              <a:t>Eight Creative Ways To Sort Job Applications When You’re Short On Time And Funds</a:t>
            </a:r>
            <a:r>
              <a:rPr lang="en-US" sz="500" dirty="0">
                <a:latin typeface="Arial" panose="020B0604020202020204" pitchFamily="34" charset="0"/>
                <a:cs typeface="Arial" panose="020B0604020202020204" pitchFamily="34" charset="0"/>
              </a:rPr>
              <a:t>, Available at: https://www.forbes.com/councils/theyec/2020/10/02/eight-creative-ways-to-sort-job-applications-when-youre-short-on-time-and-funds/ (Accessed: 12 February 2026).</a:t>
            </a:r>
          </a:p>
          <a:p>
            <a:pPr algn="just">
              <a:lnSpc>
                <a:spcPct val="150000"/>
              </a:lnSpc>
            </a:pPr>
            <a:r>
              <a:rPr lang="en-US" sz="500" dirty="0">
                <a:latin typeface="Arial" panose="020B0604020202020204" pitchFamily="34" charset="0"/>
                <a:cs typeface="Arial" panose="020B0604020202020204" pitchFamily="34" charset="0"/>
              </a:rPr>
              <a:t>Garnett, P., Mollan, S. and Richards, B., (2025). Counter-hostility as defensive strategy in a hostile takeover: The acquisition of Hillards supermarket chain by Tesco. </a:t>
            </a:r>
            <a:r>
              <a:rPr lang="en-US" sz="500" i="1" dirty="0">
                <a:latin typeface="Arial" panose="020B0604020202020204" pitchFamily="34" charset="0"/>
                <a:cs typeface="Arial" panose="020B0604020202020204" pitchFamily="34" charset="0"/>
              </a:rPr>
              <a:t>Business History</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67</a:t>
            </a:r>
            <a:r>
              <a:rPr lang="en-US" sz="500" dirty="0">
                <a:latin typeface="Arial" panose="020B0604020202020204" pitchFamily="34" charset="0"/>
                <a:cs typeface="Arial" panose="020B0604020202020204" pitchFamily="34" charset="0"/>
              </a:rPr>
              <a:t>(5), pp.1247-1269.</a:t>
            </a:r>
            <a:r>
              <a:rPr lang="en-US" sz="500" dirty="0">
                <a:latin typeface="Arial" panose="020B0604020202020204" pitchFamily="34" charset="0"/>
                <a:cs typeface="Arial" panose="020B0604020202020204" pitchFamily="34" charset="0"/>
                <a:hlinkClick r:id="rId6"/>
              </a:rPr>
              <a:t> </a:t>
            </a:r>
            <a:r>
              <a:rPr lang="en-US" sz="500" u="sng" dirty="0">
                <a:latin typeface="Arial" panose="020B0604020202020204" pitchFamily="34" charset="0"/>
                <a:cs typeface="Arial" panose="020B0604020202020204" pitchFamily="34" charset="0"/>
                <a:hlinkClick r:id="rId6"/>
              </a:rPr>
              <a:t>https://www.tandfonline.com/doi/pdf/10.1080/00076791.2024.2321918</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Hall, C.A., Ravnbøl, K. and Pedersen, J., (2025), June. Communicating Circular Design: A ReSuit case study of embedding knowledge of circularity from design to wholesale to shop assistant. In </a:t>
            </a:r>
            <a:r>
              <a:rPr lang="en-US" sz="500" i="1" dirty="0">
                <a:latin typeface="Arial" panose="020B0604020202020204" pitchFamily="34" charset="0"/>
                <a:cs typeface="Arial" panose="020B0604020202020204" pitchFamily="34" charset="0"/>
              </a:rPr>
              <a:t>Proceedings of the 6th Product Lifetimes and the Environment Conference (PLATE2025)</a:t>
            </a:r>
            <a:r>
              <a:rPr lang="en-US" sz="500" dirty="0">
                <a:latin typeface="Arial" panose="020B0604020202020204" pitchFamily="34" charset="0"/>
                <a:cs typeface="Arial" panose="020B0604020202020204" pitchFamily="34" charset="0"/>
              </a:rPr>
              <a:t> (No. 6).</a:t>
            </a:r>
            <a:r>
              <a:rPr lang="en-US" sz="500" dirty="0">
                <a:latin typeface="Arial" panose="020B0604020202020204" pitchFamily="34" charset="0"/>
                <a:cs typeface="Arial" panose="020B0604020202020204" pitchFamily="34" charset="0"/>
                <a:hlinkClick r:id="rId7"/>
              </a:rPr>
              <a:t> </a:t>
            </a:r>
            <a:r>
              <a:rPr lang="en-US" sz="500" u="sng" dirty="0">
                <a:latin typeface="Arial" panose="020B0604020202020204" pitchFamily="34" charset="0"/>
                <a:cs typeface="Arial" panose="020B0604020202020204" pitchFamily="34" charset="0"/>
                <a:hlinkClick r:id="rId7"/>
              </a:rPr>
              <a:t>https://journals.aau.dk/index.php/plate2025/article/download/10315/8230</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Indeed (2025), </a:t>
            </a:r>
            <a:r>
              <a:rPr lang="en-US" sz="500" i="1" dirty="0">
                <a:latin typeface="Arial" panose="020B0604020202020204" pitchFamily="34" charset="0"/>
                <a:cs typeface="Arial" panose="020B0604020202020204" pitchFamily="34" charset="0"/>
              </a:rPr>
              <a:t>What Is a Needs Assessment? (Plus How To Conduct One)</a:t>
            </a:r>
            <a:r>
              <a:rPr lang="en-US" sz="500" dirty="0">
                <a:latin typeface="Arial" panose="020B0604020202020204" pitchFamily="34" charset="0"/>
                <a:cs typeface="Arial" panose="020B0604020202020204" pitchFamily="34" charset="0"/>
              </a:rPr>
              <a:t>, Available at: https://www.indeed.com/career-advice/career-development/needs-assessment (Accessed: 12 February 2026).</a:t>
            </a:r>
          </a:p>
          <a:p>
            <a:pPr algn="just">
              <a:lnSpc>
                <a:spcPct val="150000"/>
              </a:lnSpc>
            </a:pPr>
            <a:r>
              <a:rPr lang="en-US" sz="500" dirty="0">
                <a:latin typeface="Arial" panose="020B0604020202020204" pitchFamily="34" charset="0"/>
                <a:cs typeface="Arial" panose="020B0604020202020204" pitchFamily="34" charset="0"/>
              </a:rPr>
              <a:t>Indeed (2025b), </a:t>
            </a:r>
            <a:r>
              <a:rPr lang="en-US" sz="500" i="1" dirty="0">
                <a:latin typeface="Arial" panose="020B0604020202020204" pitchFamily="34" charset="0"/>
                <a:cs typeface="Arial" panose="020B0604020202020204" pitchFamily="34" charset="0"/>
              </a:rPr>
              <a:t>Job Orientation Process: Definition and How to Prepare</a:t>
            </a:r>
            <a:r>
              <a:rPr lang="en-US" sz="500" dirty="0">
                <a:latin typeface="Arial" panose="020B0604020202020204" pitchFamily="34" charset="0"/>
                <a:cs typeface="Arial" panose="020B0604020202020204" pitchFamily="34" charset="0"/>
              </a:rPr>
              <a:t>, Available at: https://www.indeed.com/career-advice/starting-new-job/job-orientation-process (Accessed: 12 February 2026).</a:t>
            </a:r>
          </a:p>
          <a:p>
            <a:pPr algn="just">
              <a:lnSpc>
                <a:spcPct val="150000"/>
              </a:lnSpc>
            </a:pPr>
            <a:r>
              <a:rPr lang="en-US" sz="500" dirty="0">
                <a:latin typeface="Arial" panose="020B0604020202020204" pitchFamily="34" charset="0"/>
                <a:cs typeface="Arial" panose="020B0604020202020204" pitchFamily="34" charset="0"/>
              </a:rPr>
              <a:t>James, D. (2026). </a:t>
            </a:r>
            <a:r>
              <a:rPr lang="en-US" sz="500" i="1" dirty="0">
                <a:latin typeface="Arial" panose="020B0604020202020204" pitchFamily="34" charset="0"/>
                <a:cs typeface="Arial" panose="020B0604020202020204" pitchFamily="34" charset="0"/>
              </a:rPr>
              <a:t>Cognitive learning theory</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360Learning</a:t>
            </a:r>
            <a:r>
              <a:rPr lang="en-US" sz="500" dirty="0">
                <a:latin typeface="Arial" panose="020B0604020202020204" pitchFamily="34" charset="0"/>
                <a:cs typeface="Arial" panose="020B0604020202020204" pitchFamily="34" charset="0"/>
              </a:rPr>
              <a:t>. Available at: https://360learning.com/guide/learning-theories/cognitive-learning-theory/ (Accessed: 12 February 2026).</a:t>
            </a:r>
          </a:p>
          <a:p>
            <a:pPr algn="just">
              <a:lnSpc>
                <a:spcPct val="150000"/>
              </a:lnSpc>
            </a:pPr>
            <a:r>
              <a:rPr lang="en-US" sz="500" dirty="0">
                <a:latin typeface="Arial" panose="020B0604020202020204" pitchFamily="34" charset="0"/>
                <a:cs typeface="Arial" panose="020B0604020202020204" pitchFamily="34" charset="0"/>
              </a:rPr>
              <a:t>Lawless, C. (2023). </a:t>
            </a:r>
            <a:r>
              <a:rPr lang="en-US" sz="500" i="1" dirty="0">
                <a:latin typeface="Arial" panose="020B0604020202020204" pitchFamily="34" charset="0"/>
                <a:cs typeface="Arial" panose="020B0604020202020204" pitchFamily="34" charset="0"/>
              </a:rPr>
              <a:t>Applying cognitive learning theory to your corporate learning strategy</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LearnUpon</a:t>
            </a:r>
            <a:r>
              <a:rPr lang="en-US" sz="500" dirty="0">
                <a:latin typeface="Arial" panose="020B0604020202020204" pitchFamily="34" charset="0"/>
                <a:cs typeface="Arial" panose="020B0604020202020204" pitchFamily="34" charset="0"/>
              </a:rPr>
              <a:t>. Available at: https://www.learnupon.com/blog/cognitive-learning-theory/ (Accessed: 12 February 2026).</a:t>
            </a:r>
          </a:p>
          <a:p>
            <a:pPr algn="just">
              <a:lnSpc>
                <a:spcPct val="150000"/>
              </a:lnSpc>
            </a:pPr>
            <a:r>
              <a:rPr lang="en-US" sz="500" dirty="0">
                <a:latin typeface="Arial" panose="020B0604020202020204" pitchFamily="34" charset="0"/>
                <a:cs typeface="Arial" panose="020B0604020202020204" pitchFamily="34" charset="0"/>
              </a:rPr>
              <a:t>Lin, C., Shipton, H., Teng, W., Kitt, A., Do, H. and Chadwick, C., (2022). Sparking creativity using extrinsic rewards: A self‐determination theory perspective. </a:t>
            </a:r>
            <a:r>
              <a:rPr lang="en-US" sz="500" i="1" dirty="0">
                <a:latin typeface="Arial" panose="020B0604020202020204" pitchFamily="34" charset="0"/>
                <a:cs typeface="Arial" panose="020B0604020202020204" pitchFamily="34" charset="0"/>
              </a:rPr>
              <a:t>Human Resource Management</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61</a:t>
            </a:r>
            <a:r>
              <a:rPr lang="en-US" sz="500" dirty="0">
                <a:latin typeface="Arial" panose="020B0604020202020204" pitchFamily="34" charset="0"/>
                <a:cs typeface="Arial" panose="020B0604020202020204" pitchFamily="34" charset="0"/>
              </a:rPr>
              <a:t>(6), pp.723-735.</a:t>
            </a:r>
            <a:r>
              <a:rPr lang="en-US" sz="500" dirty="0">
                <a:latin typeface="Arial" panose="020B0604020202020204" pitchFamily="34" charset="0"/>
                <a:cs typeface="Arial" panose="020B0604020202020204" pitchFamily="34" charset="0"/>
                <a:hlinkClick r:id="rId8"/>
              </a:rPr>
              <a:t> </a:t>
            </a:r>
            <a:r>
              <a:rPr lang="en-US" sz="500" u="sng" dirty="0">
                <a:latin typeface="Arial" panose="020B0604020202020204" pitchFamily="34" charset="0"/>
                <a:cs typeface="Arial" panose="020B0604020202020204" pitchFamily="34" charset="0"/>
                <a:hlinkClick r:id="rId8"/>
              </a:rPr>
              <a:t>https://onlinelibrary.wiley.com/doi/pdfdirect/10.1002/hrm.22128</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LinkedIn (2026), </a:t>
            </a:r>
            <a:r>
              <a:rPr lang="en-US" sz="500" i="1" dirty="0">
                <a:latin typeface="Arial" panose="020B0604020202020204" pitchFamily="34" charset="0"/>
                <a:cs typeface="Arial" panose="020B0604020202020204" pitchFamily="34" charset="0"/>
              </a:rPr>
              <a:t>What should you do after a retail operations interview to increase your chances of getting hired?</a:t>
            </a:r>
            <a:r>
              <a:rPr lang="en-US" sz="500" dirty="0">
                <a:latin typeface="Arial" panose="020B0604020202020204" pitchFamily="34" charset="0"/>
                <a:cs typeface="Arial" panose="020B0604020202020204" pitchFamily="34" charset="0"/>
              </a:rPr>
              <a:t>, Available at: https://www.linkedin.com/advice/0/what-should-you-do-after-retail-operations-interview-xol5c#:~:text=After%20a%20retail%20operations%20interview%2C%20it's%20beneficial%20to%20follow%20up,points%20discussed%20during%20the%20interview. (Accessed: 12 February 2026).</a:t>
            </a:r>
          </a:p>
          <a:p>
            <a:pPr algn="just">
              <a:lnSpc>
                <a:spcPct val="150000"/>
              </a:lnSpc>
            </a:pPr>
            <a:r>
              <a:rPr lang="en-US" sz="500" dirty="0">
                <a:latin typeface="Arial" panose="020B0604020202020204" pitchFamily="34" charset="0"/>
                <a:cs typeface="Arial" panose="020B0604020202020204" pitchFamily="34" charset="0"/>
              </a:rPr>
              <a:t>Lo Iacono, D.V. (2025). </a:t>
            </a:r>
            <a:r>
              <a:rPr lang="en-US" sz="500" i="1" dirty="0">
                <a:latin typeface="Arial" panose="020B0604020202020204" pitchFamily="34" charset="0"/>
                <a:cs typeface="Arial" panose="020B0604020202020204" pitchFamily="34" charset="0"/>
              </a:rPr>
              <a:t>Behaviorism in the workplace to engage and train employees</a:t>
            </a:r>
            <a:r>
              <a:rPr lang="en-US" sz="500" dirty="0">
                <a:latin typeface="Arial" panose="020B0604020202020204" pitchFamily="34" charset="0"/>
                <a:cs typeface="Arial" panose="020B0604020202020204" pitchFamily="34" charset="0"/>
              </a:rPr>
              <a:t>, </a:t>
            </a:r>
            <a:r>
              <a:rPr lang="en-US" sz="500" i="1" dirty="0">
                <a:latin typeface="Arial" panose="020B0604020202020204" pitchFamily="34" charset="0"/>
                <a:cs typeface="Arial" panose="020B0604020202020204" pitchFamily="34" charset="0"/>
              </a:rPr>
              <a:t>Symonds Research</a:t>
            </a:r>
            <a:r>
              <a:rPr lang="en-US" sz="500" dirty="0">
                <a:latin typeface="Arial" panose="020B0604020202020204" pitchFamily="34" charset="0"/>
                <a:cs typeface="Arial" panose="020B0604020202020204" pitchFamily="34" charset="0"/>
              </a:rPr>
              <a:t>. Available at: https://symondsresearch.com/behaviorism-in-the-workplace/ (Accessed: 12 February 2026).</a:t>
            </a:r>
          </a:p>
          <a:p>
            <a:pPr algn="just">
              <a:lnSpc>
                <a:spcPct val="150000"/>
              </a:lnSpc>
            </a:pPr>
            <a:r>
              <a:rPr lang="en-US" sz="500" dirty="0">
                <a:latin typeface="Arial" panose="020B0604020202020204" pitchFamily="34" charset="0"/>
                <a:cs typeface="Arial" panose="020B0604020202020204" pitchFamily="34" charset="0"/>
              </a:rPr>
              <a:t>Smith, D., (2023). Logistics in Tesco: past, present and future. In </a:t>
            </a:r>
            <a:r>
              <a:rPr lang="en-US" sz="500" i="1" dirty="0">
                <a:latin typeface="Arial" panose="020B0604020202020204" pitchFamily="34" charset="0"/>
                <a:cs typeface="Arial" panose="020B0604020202020204" pitchFamily="34" charset="0"/>
              </a:rPr>
              <a:t>Logistics And Retail Management insights Into Current Practice And Trends From Leading Experts</a:t>
            </a:r>
            <a:r>
              <a:rPr lang="en-US" sz="500" dirty="0">
                <a:latin typeface="Arial" panose="020B0604020202020204" pitchFamily="34" charset="0"/>
                <a:cs typeface="Arial" panose="020B0604020202020204" pitchFamily="34" charset="0"/>
              </a:rPr>
              <a:t> (pp. 154-183). CRC Press.</a:t>
            </a:r>
            <a:r>
              <a:rPr lang="en-US" sz="500" dirty="0">
                <a:latin typeface="Arial" panose="020B0604020202020204" pitchFamily="34" charset="0"/>
                <a:cs typeface="Arial" panose="020B0604020202020204" pitchFamily="34" charset="0"/>
                <a:hlinkClick r:id="rId9"/>
              </a:rPr>
              <a:t> </a:t>
            </a:r>
            <a:r>
              <a:rPr lang="en-US" sz="500" u="sng" dirty="0">
                <a:latin typeface="Arial" panose="020B0604020202020204" pitchFamily="34" charset="0"/>
                <a:cs typeface="Arial" panose="020B0604020202020204" pitchFamily="34" charset="0"/>
                <a:hlinkClick r:id="rId9"/>
              </a:rPr>
              <a:t>https://www.academia.edu/download/32403448/1322538297.pdf#page=118</a:t>
            </a:r>
            <a:r>
              <a:rPr lang="en-US" sz="500" dirty="0">
                <a:latin typeface="Arial" panose="020B0604020202020204" pitchFamily="34" charset="0"/>
                <a:cs typeface="Arial" panose="020B0604020202020204" pitchFamily="34" charset="0"/>
              </a:rPr>
              <a:t> </a:t>
            </a:r>
          </a:p>
          <a:p>
            <a:pPr algn="just">
              <a:lnSpc>
                <a:spcPct val="150000"/>
              </a:lnSpc>
            </a:pPr>
            <a:r>
              <a:rPr lang="en-US" sz="500" dirty="0">
                <a:latin typeface="Arial" panose="020B0604020202020204" pitchFamily="34" charset="0"/>
                <a:cs typeface="Arial" panose="020B0604020202020204" pitchFamily="34" charset="0"/>
              </a:rPr>
              <a:t>Statista (2025), </a:t>
            </a:r>
            <a:r>
              <a:rPr lang="en-US" sz="500" i="1" dirty="0">
                <a:latin typeface="Arial" panose="020B0604020202020204" pitchFamily="34" charset="0"/>
                <a:cs typeface="Arial" panose="020B0604020202020204" pitchFamily="34" charset="0"/>
              </a:rPr>
              <a:t>Tesco PLC- statistics &amp; facts</a:t>
            </a:r>
            <a:r>
              <a:rPr lang="en-US" sz="500" dirty="0">
                <a:latin typeface="Arial" panose="020B0604020202020204" pitchFamily="34" charset="0"/>
                <a:cs typeface="Arial" panose="020B0604020202020204" pitchFamily="34" charset="0"/>
              </a:rPr>
              <a:t>, Available at: https://www.statista.com/topics/3807/tesco-plc/#topicOverview (Accessed: 12 February 2026).</a:t>
            </a:r>
          </a:p>
          <a:p>
            <a:pPr algn="just">
              <a:lnSpc>
                <a:spcPct val="150000"/>
              </a:lnSpc>
            </a:pPr>
            <a:r>
              <a:rPr lang="en-US" sz="500" dirty="0">
                <a:latin typeface="Arial" panose="020B0604020202020204" pitchFamily="34" charset="0"/>
                <a:cs typeface="Arial" panose="020B0604020202020204" pitchFamily="34" charset="0"/>
              </a:rPr>
              <a:t>Winton, A., Howcroft, D. and Rubery, J., (2025). Sociotechnical change in British supermarkets: examining the role of labour. </a:t>
            </a:r>
            <a:r>
              <a:rPr lang="en-US" sz="500" i="1" dirty="0">
                <a:latin typeface="Arial" panose="020B0604020202020204" pitchFamily="34" charset="0"/>
                <a:cs typeface="Arial" panose="020B0604020202020204" pitchFamily="34" charset="0"/>
              </a:rPr>
              <a:t>New Technology, Work and Employment</a:t>
            </a:r>
            <a:r>
              <a:rPr lang="en-US" sz="500" dirty="0">
                <a:latin typeface="Arial" panose="020B0604020202020204" pitchFamily="34" charset="0"/>
                <a:cs typeface="Arial" panose="020B0604020202020204" pitchFamily="34" charset="0"/>
              </a:rPr>
              <a:t>.</a:t>
            </a:r>
            <a:r>
              <a:rPr lang="en-US" sz="500" dirty="0">
                <a:latin typeface="Arial" panose="020B0604020202020204" pitchFamily="34" charset="0"/>
                <a:cs typeface="Arial" panose="020B0604020202020204" pitchFamily="34" charset="0"/>
                <a:hlinkClick r:id="rId10"/>
              </a:rPr>
              <a:t> </a:t>
            </a:r>
            <a:r>
              <a:rPr lang="en-US" sz="500" u="sng" dirty="0">
                <a:latin typeface="Arial" panose="020B0604020202020204" pitchFamily="34" charset="0"/>
                <a:cs typeface="Arial" panose="020B0604020202020204" pitchFamily="34" charset="0"/>
                <a:hlinkClick r:id="rId10"/>
              </a:rPr>
              <a:t>https://onlinelibrary.wiley.com/doi/pdf/10.1111/ntwe.70007</a:t>
            </a:r>
            <a:endParaRPr lang="en-IN" sz="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493235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90</TotalTime>
  <Words>3390</Words>
  <Application>Microsoft Office PowerPoint</Application>
  <PresentationFormat>Widescreen</PresentationFormat>
  <Paragraphs>126</Paragraphs>
  <Slides>17</Slides>
  <Notes>14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Facet</vt:lpstr>
      <vt:lpstr>Module: Developing and Managing Individuals and Teams Module Code: LCLM5002 Assignment Title: Component 1- Individual Presentation Programme: BA (Hons) Leadership and Management Skills for the Workplace Student Name: Cristiana Gabriela Coca Student Number:2419208 Lecturer Name:Dr Doreen Nyaa Amundam</vt:lpstr>
      <vt:lpstr>Table of Contents</vt:lpstr>
      <vt:lpstr>Introduction of Tesco</vt:lpstr>
      <vt:lpstr>Introduction of Tesco</vt:lpstr>
      <vt:lpstr>Recruitment of store supervisor (Job Analysis)</vt:lpstr>
      <vt:lpstr>Recruitment of store supervisor (Job description)</vt:lpstr>
      <vt:lpstr>Recruitment of store supervisor (Person specification)</vt:lpstr>
      <vt:lpstr>Training and development needs of the store supervisor</vt:lpstr>
      <vt:lpstr>Training and development needs of the store supervisor</vt:lpstr>
      <vt:lpstr>Training and development needs of the store supervisor</vt:lpstr>
      <vt:lpstr>Use of Behaviourist Theory to assess training and development needs</vt:lpstr>
      <vt:lpstr>Use of Behaviourist Theory to assess training and development needs</vt:lpstr>
      <vt:lpstr>Use of Behaviourist Theory to assess training and development needs</vt:lpstr>
      <vt:lpstr>Use of Cognitivist Theory to assess training and development needs</vt:lpstr>
      <vt:lpstr>Use of Cognitivist Theory to assess training and development needs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Developing and Managing Individuals and Teams Module Code: LCLM5002 Assignment Title: Component 1- Individual Presentation Programme: BA (Hons) Leadership and Management Skills for the Workplace Student Number:2419208 Lecturer Name:Dr Doreen Nyaa Amundam</dc:title>
  <dc:creator>LAPTOP LENOVO</dc:creator>
  <cp:lastModifiedBy>cristianacoca1608@gmail.com</cp:lastModifiedBy>
  <cp:revision>4</cp:revision>
  <dcterms:created xsi:type="dcterms:W3CDTF">2026-02-12T10:44:18Z</dcterms:created>
  <dcterms:modified xsi:type="dcterms:W3CDTF">2026-02-13T08:10:07Z</dcterms:modified>
</cp:coreProperties>
</file>