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theme/theme7.xml" ContentType="application/vnd.openxmlformats-officedocument.theme+xml"/>
  <Override PartName="/ppt/slideLayouts/slideLayout23.xml" ContentType="application/vnd.openxmlformats-officedocument.presentationml.slideLayout+xml"/>
  <Override PartName="/ppt/theme/theme8.xml" ContentType="application/vnd.openxmlformats-officedocument.theme+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theme/theme10.xml" ContentType="application/vnd.openxmlformats-officedocument.theme+xml"/>
  <Override PartName="/ppt/slideLayouts/slideLayout26.xml" ContentType="application/vnd.openxmlformats-officedocument.presentationml.slideLayout+xml"/>
  <Override PartName="/ppt/theme/theme11.xml" ContentType="application/vnd.openxmlformats-officedocument.theme+xml"/>
  <Override PartName="/ppt/slideLayouts/slideLayout27.xml" ContentType="application/vnd.openxmlformats-officedocument.presentationml.slideLayout+xml"/>
  <Override PartName="/ppt/theme/theme12.xml" ContentType="application/vnd.openxmlformats-officedocument.theme+xml"/>
  <Override PartName="/ppt/slideLayouts/slideLayout28.xml" ContentType="application/vnd.openxmlformats-officedocument.presentationml.slideLayout+xml"/>
  <Override PartName="/ppt/theme/theme13.xml" ContentType="application/vnd.openxmlformats-officedocument.theme+xml"/>
  <Override PartName="/ppt/slideLayouts/slideLayout29.xml" ContentType="application/vnd.openxmlformats-officedocument.presentationml.slideLayout+xml"/>
  <Override PartName="/ppt/theme/theme14.xml" ContentType="application/vnd.openxmlformats-officedocument.theme+xml"/>
  <Override PartName="/ppt/slideLayouts/slideLayout30.xml" ContentType="application/vnd.openxmlformats-officedocument.presentationml.slideLayout+xml"/>
  <Override PartName="/ppt/theme/theme15.xml" ContentType="application/vnd.openxmlformats-officedocument.theme+xml"/>
  <Override PartName="/ppt/slideLayouts/slideLayout31.xml" ContentType="application/vnd.openxmlformats-officedocument.presentationml.slideLayout+xml"/>
  <Override PartName="/ppt/theme/theme16.xml" ContentType="application/vnd.openxmlformats-officedocument.theme+xml"/>
  <Override PartName="/ppt/slideLayouts/slideLayout32.xml" ContentType="application/vnd.openxmlformats-officedocument.presentationml.slideLayout+xml"/>
  <Override PartName="/ppt/theme/theme17.xml" ContentType="application/vnd.openxmlformats-officedocument.theme+xml"/>
  <Override PartName="/ppt/slideLayouts/slideLayout33.xml" ContentType="application/vnd.openxmlformats-officedocument.presentationml.slideLayout+xml"/>
  <Override PartName="/ppt/theme/theme18.xml" ContentType="application/vnd.openxmlformats-officedocument.theme+xml"/>
  <Override PartName="/ppt/slideLayouts/slideLayout34.xml" ContentType="application/vnd.openxmlformats-officedocument.presentationml.slideLayout+xml"/>
  <Override PartName="/ppt/theme/theme19.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20.xml" ContentType="application/vnd.openxmlformats-officedocument.theme+xml"/>
  <Override PartName="/ppt/slideLayouts/slideLayout43.xml" ContentType="application/vnd.openxmlformats-officedocument.presentationml.slideLayout+xml"/>
  <Override PartName="/ppt/theme/theme21.xml" ContentType="application/vnd.openxmlformats-officedocument.theme+xml"/>
  <Override PartName="/ppt/slideLayouts/slideLayout44.xml" ContentType="application/vnd.openxmlformats-officedocument.presentationml.slideLayout+xml"/>
  <Override PartName="/ppt/theme/theme22.xml" ContentType="application/vnd.openxmlformats-officedocument.theme+xml"/>
  <Override PartName="/ppt/slideLayouts/slideLayout45.xml" ContentType="application/vnd.openxmlformats-officedocument.presentationml.slideLayout+xml"/>
  <Override PartName="/ppt/theme/theme23.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24.xml" ContentType="application/vnd.openxmlformats-officedocument.theme+xml"/>
  <Override PartName="/ppt/slideLayouts/slideLayout48.xml" ContentType="application/vnd.openxmlformats-officedocument.presentationml.slideLayout+xml"/>
  <Override PartName="/ppt/theme/theme2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6.xml" ContentType="application/vnd.openxmlformats-officedocument.theme+xml"/>
  <Override PartName="/ppt/theme/theme27.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43" r:id="rId4"/>
    <p:sldMasterId id="2147484255" r:id="rId5"/>
    <p:sldMasterId id="2147484259" r:id="rId6"/>
    <p:sldMasterId id="2147484265" r:id="rId7"/>
    <p:sldMasterId id="2147484268" r:id="rId8"/>
    <p:sldMasterId id="2147484270" r:id="rId9"/>
    <p:sldMasterId id="2147484272" r:id="rId10"/>
    <p:sldMasterId id="2147484274" r:id="rId11"/>
    <p:sldMasterId id="2147484276" r:id="rId12"/>
    <p:sldMasterId id="2147484278" r:id="rId13"/>
    <p:sldMasterId id="2147484280" r:id="rId14"/>
    <p:sldMasterId id="2147484282" r:id="rId15"/>
    <p:sldMasterId id="2147484284" r:id="rId16"/>
    <p:sldMasterId id="2147484286" r:id="rId17"/>
    <p:sldMasterId id="2147484288" r:id="rId18"/>
    <p:sldMasterId id="2147484290" r:id="rId19"/>
    <p:sldMasterId id="2147484292" r:id="rId20"/>
    <p:sldMasterId id="2147484294" r:id="rId21"/>
    <p:sldMasterId id="2147484296" r:id="rId22"/>
    <p:sldMasterId id="2147484298" r:id="rId23"/>
    <p:sldMasterId id="2147484307" r:id="rId24"/>
    <p:sldMasterId id="2147484309" r:id="rId25"/>
    <p:sldMasterId id="2147484311" r:id="rId26"/>
    <p:sldMasterId id="2147484313" r:id="rId27"/>
    <p:sldMasterId id="2147484316" r:id="rId28"/>
    <p:sldMasterId id="2147484318" r:id="rId29"/>
  </p:sldMasterIdLst>
  <p:notesMasterIdLst>
    <p:notesMasterId r:id="rId43"/>
  </p:notesMasterIdLst>
  <p:sldIdLst>
    <p:sldId id="354" r:id="rId30"/>
    <p:sldId id="301" r:id="rId31"/>
    <p:sldId id="412" r:id="rId32"/>
    <p:sldId id="388" r:id="rId33"/>
    <p:sldId id="400" r:id="rId34"/>
    <p:sldId id="399" r:id="rId35"/>
    <p:sldId id="401" r:id="rId36"/>
    <p:sldId id="406" r:id="rId37"/>
    <p:sldId id="407" r:id="rId38"/>
    <p:sldId id="408" r:id="rId39"/>
    <p:sldId id="389" r:id="rId40"/>
    <p:sldId id="402" r:id="rId41"/>
    <p:sldId id="411" r:id="rId4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A32FDD-4F5F-4050-92D3-D08BFE5ABCAB}" v="3" dt="2021-02-08T18:39:28.8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23"/>
    <p:restoredTop sz="94694"/>
  </p:normalViewPr>
  <p:slideViewPr>
    <p:cSldViewPr snapToGrid="0">
      <p:cViewPr varScale="1">
        <p:scale>
          <a:sx n="108" d="100"/>
          <a:sy n="108" d="100"/>
        </p:scale>
        <p:origin x="1716" y="10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Master" Target="slideMasters/slideMaster23.xml"/><Relationship Id="rId39" Type="http://schemas.openxmlformats.org/officeDocument/2006/relationships/slide" Target="slides/slide10.xml"/><Relationship Id="rId21" Type="http://schemas.openxmlformats.org/officeDocument/2006/relationships/slideMaster" Target="slideMasters/slideMaster18.xml"/><Relationship Id="rId34" Type="http://schemas.openxmlformats.org/officeDocument/2006/relationships/slide" Target="slides/slide5.xml"/><Relationship Id="rId42" Type="http://schemas.openxmlformats.org/officeDocument/2006/relationships/slide" Target="slides/slide13.xml"/><Relationship Id="rId47"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Master" Target="slideMasters/slideMaster26.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3.xml"/><Relationship Id="rId37" Type="http://schemas.openxmlformats.org/officeDocument/2006/relationships/slide" Target="slides/slide8.xml"/><Relationship Id="rId40" Type="http://schemas.openxmlformats.org/officeDocument/2006/relationships/slide" Target="slides/slide11.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Master" Target="slideMasters/slideMaster25.xml"/><Relationship Id="rId36" Type="http://schemas.openxmlformats.org/officeDocument/2006/relationships/slide" Target="slides/slide7.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2.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Master" Target="slideMasters/slideMaster24.xml"/><Relationship Id="rId30" Type="http://schemas.openxmlformats.org/officeDocument/2006/relationships/slide" Target="slides/slide1.xml"/><Relationship Id="rId35" Type="http://schemas.openxmlformats.org/officeDocument/2006/relationships/slide" Target="slides/slide6.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4.xml"/><Relationship Id="rId38" Type="http://schemas.openxmlformats.org/officeDocument/2006/relationships/slide" Target="slides/slide9.xml"/><Relationship Id="rId46" Type="http://schemas.openxmlformats.org/officeDocument/2006/relationships/theme" Target="theme/theme1.xml"/><Relationship Id="rId20" Type="http://schemas.openxmlformats.org/officeDocument/2006/relationships/slideMaster" Target="slideMasters/slideMaster17.xml"/><Relationship Id="rId41"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30/08/2023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0.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1308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3280217D-976E-4701-B677-C6175AAE263B}" type="datetime1">
              <a:rPr lang="en-GB" smtClean="0"/>
              <a:t>30/08/2023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1123089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1C1C87BB-82AB-48EA-82AC-8E1C827E2A7F}" type="datetime1">
              <a:rPr lang="en-GB" smtClean="0"/>
              <a:t>30/08/2023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pPr>
              <a:defRPr/>
            </a:pPr>
            <a:fld id="{8572781E-558C-4ED7-AD63-D27D44B3968F}" type="slidenum">
              <a:rPr lang="en-GB" smtClean="0"/>
              <a:pPr>
                <a:defRPr/>
              </a:pPr>
              <a:t>‹#›</a:t>
            </a:fld>
            <a:endParaRPr lang="en-GB"/>
          </a:p>
        </p:txBody>
      </p:sp>
    </p:spTree>
    <p:extLst>
      <p:ext uri="{BB962C8B-B14F-4D97-AF65-F5344CB8AC3E}">
        <p14:creationId xmlns:p14="http://schemas.microsoft.com/office/powerpoint/2010/main" val="28446515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840280D5-0835-452F-BCC2-487F54756822}" type="datetime1">
              <a:rPr lang="en-GB" smtClean="0"/>
              <a:t>30/08/2023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pPr>
              <a:defRPr/>
            </a:pPr>
            <a:fld id="{2096B041-6E99-4359-A389-74577D161FA5}" type="slidenum">
              <a:rPr lang="en-GB" smtClean="0"/>
              <a:pPr>
                <a:defRPr/>
              </a:pPr>
              <a:t>‹#›</a:t>
            </a:fld>
            <a:endParaRPr lang="en-GB"/>
          </a:p>
        </p:txBody>
      </p:sp>
    </p:spTree>
    <p:extLst>
      <p:ext uri="{BB962C8B-B14F-4D97-AF65-F5344CB8AC3E}">
        <p14:creationId xmlns:p14="http://schemas.microsoft.com/office/powerpoint/2010/main" val="833721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3156C5D7-7866-404F-82ED-F8BA470F1151}" type="datetime1">
              <a:rPr lang="en-GB" smtClean="0"/>
              <a:t>30/08/2023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pPr>
              <a:defRPr/>
            </a:pPr>
            <a:fld id="{0855403F-8250-4DD1-A4C2-92980B391513}" type="slidenum">
              <a:rPr lang="en-GB" smtClean="0"/>
              <a:pPr>
                <a:defRPr/>
              </a:pPr>
              <a:t>‹#›</a:t>
            </a:fld>
            <a:endParaRPr lang="en-GB"/>
          </a:p>
        </p:txBody>
      </p:sp>
    </p:spTree>
    <p:extLst>
      <p:ext uri="{BB962C8B-B14F-4D97-AF65-F5344CB8AC3E}">
        <p14:creationId xmlns:p14="http://schemas.microsoft.com/office/powerpoint/2010/main" val="38991614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B990BEFA-853F-4ADB-8261-B9DF19173941}" type="datetime1">
              <a:rPr lang="en-GB" smtClean="0"/>
              <a:t>30/08/2023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pPr>
              <a:defRPr/>
            </a:pPr>
            <a:fld id="{9C29155E-2029-4282-9517-655B4E450D4F}" type="slidenum">
              <a:rPr lang="en-GB" smtClean="0"/>
              <a:pPr>
                <a:defRPr/>
              </a:pPr>
              <a:t>‹#›</a:t>
            </a:fld>
            <a:endParaRPr lang="en-GB"/>
          </a:p>
        </p:txBody>
      </p:sp>
    </p:spTree>
    <p:extLst>
      <p:ext uri="{BB962C8B-B14F-4D97-AF65-F5344CB8AC3E}">
        <p14:creationId xmlns:p14="http://schemas.microsoft.com/office/powerpoint/2010/main" val="1858001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5589CA98-A964-4AD3-A673-FCBF05CA4D26}" type="datetime1">
              <a:rPr lang="en-GB" smtClean="0"/>
              <a:t>30/08/2023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pPr>
              <a:defRPr/>
            </a:pPr>
            <a:fld id="{12AAD7C2-7D3F-4900-B54C-1413AE9CCEEC}" type="slidenum">
              <a:rPr lang="en-GB" smtClean="0"/>
              <a:pPr>
                <a:defRPr/>
              </a:pPr>
              <a:t>‹#›</a:t>
            </a:fld>
            <a:endParaRPr lang="en-GB"/>
          </a:p>
        </p:txBody>
      </p:sp>
    </p:spTree>
    <p:extLst>
      <p:ext uri="{BB962C8B-B14F-4D97-AF65-F5344CB8AC3E}">
        <p14:creationId xmlns:p14="http://schemas.microsoft.com/office/powerpoint/2010/main" val="3863886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023CD21B-0839-4E99-8AA7-C391B9A66DF3}" type="datetime1">
              <a:rPr lang="en-GB" smtClean="0"/>
              <a:t>30/08/2023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pPr>
              <a:defRPr/>
            </a:pPr>
            <a:fld id="{F69BCF62-406D-4B72-989E-DA8A3B72D4A9}" type="slidenum">
              <a:rPr lang="en-GB" smtClean="0"/>
              <a:pPr>
                <a:defRPr/>
              </a:pPr>
              <a:t>‹#›</a:t>
            </a:fld>
            <a:endParaRPr lang="en-GB"/>
          </a:p>
        </p:txBody>
      </p:sp>
    </p:spTree>
    <p:extLst>
      <p:ext uri="{BB962C8B-B14F-4D97-AF65-F5344CB8AC3E}">
        <p14:creationId xmlns:p14="http://schemas.microsoft.com/office/powerpoint/2010/main" val="2587333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067F16A8-215C-42C8-89FA-D2C0F30BF846}" type="datetime1">
              <a:rPr lang="en-GB" smtClean="0"/>
              <a:t>30/08/2023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pPr>
              <a:defRPr/>
            </a:pPr>
            <a:fld id="{E53A42F0-A750-422B-9716-DDB2FB0FC317}" type="slidenum">
              <a:rPr lang="en-GB" smtClean="0"/>
              <a:pPr>
                <a:defRPr/>
              </a:pPr>
              <a:t>‹#›</a:t>
            </a:fld>
            <a:endParaRPr lang="en-GB"/>
          </a:p>
        </p:txBody>
      </p:sp>
    </p:spTree>
    <p:extLst>
      <p:ext uri="{BB962C8B-B14F-4D97-AF65-F5344CB8AC3E}">
        <p14:creationId xmlns:p14="http://schemas.microsoft.com/office/powerpoint/2010/main" val="3569762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9344E236-80B5-4DAD-B96A-79D6D50208A4}" type="datetime1">
              <a:rPr lang="en-GB" smtClean="0"/>
              <a:t>30/08/2023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pPr>
              <a:defRPr/>
            </a:pPr>
            <a:fld id="{F2E60346-F0C0-4E9D-A339-9EEE2FD82416}" type="slidenum">
              <a:rPr lang="en-GB" smtClean="0"/>
              <a:pPr>
                <a:defRPr/>
              </a:pPr>
              <a:t>‹#›</a:t>
            </a:fld>
            <a:endParaRPr lang="en-GB"/>
          </a:p>
        </p:txBody>
      </p:sp>
    </p:spTree>
    <p:extLst>
      <p:ext uri="{BB962C8B-B14F-4D97-AF65-F5344CB8AC3E}">
        <p14:creationId xmlns:p14="http://schemas.microsoft.com/office/powerpoint/2010/main" val="1334481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C0E0DA29-1DC4-4385-8A99-4F45290ACCCC}" type="datetime1">
              <a:rPr lang="en-GB" smtClean="0"/>
              <a:t>30/08/2023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pPr>
              <a:defRPr/>
            </a:pPr>
            <a:fld id="{F44FA86D-9419-442E-956B-46EF807636B4}" type="slidenum">
              <a:rPr lang="en-GB" smtClean="0"/>
              <a:pPr>
                <a:defRPr/>
              </a:pPr>
              <a:t>‹#›</a:t>
            </a:fld>
            <a:endParaRPr lang="en-GB"/>
          </a:p>
        </p:txBody>
      </p:sp>
    </p:spTree>
    <p:extLst>
      <p:ext uri="{BB962C8B-B14F-4D97-AF65-F5344CB8AC3E}">
        <p14:creationId xmlns:p14="http://schemas.microsoft.com/office/powerpoint/2010/main" val="28426731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30/08/2023</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56022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30/08/2023</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03018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30/08/2023</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3325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30/08/2023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979845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28323698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86003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2250891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473110"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7457568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0042901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5394489" y="1470581"/>
            <a:ext cx="3181546"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1646649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10" y="1470586"/>
            <a:ext cx="8102927"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362563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10" y="1470586"/>
            <a:ext cx="8102927"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1612347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9113426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4608496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0546783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414157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321699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309879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8923759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90098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9833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7424086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555555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68088126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748229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8141884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57472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752804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2852552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003128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61519096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3525874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762742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791614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37118285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0734503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4"/>
            <a:ext cx="2057400" cy="365125"/>
          </a:xfrm>
          <a:prstGeom prst="rect">
            <a:avLst/>
          </a:prstGeom>
        </p:spPr>
        <p:txBody>
          <a:bodyPr/>
          <a:lstStyle/>
          <a:p>
            <a:pPr>
              <a:defRPr/>
            </a:pPr>
            <a:fld id="{3280217D-976E-4701-B677-C6175AAE263B}" type="datetime1">
              <a:rPr lang="en-GB" smtClean="0"/>
              <a:t>30/08/2023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4"/>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4"/>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280948234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22393755-8389-4062-B063-7163EBFCD922}" type="datetimeFigureOut">
              <a:rPr lang="en-GB" smtClean="0"/>
              <a:t>30/08/2023</a:t>
            </a:fld>
            <a:endParaRPr lang="en-GB"/>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6A027EB3-8499-4678-9C59-5EB364D67A78}" type="slidenum">
              <a:rPr lang="en-GB" smtClean="0"/>
              <a:t>‹#›</a:t>
            </a:fld>
            <a:endParaRPr lang="en-GB"/>
          </a:p>
        </p:txBody>
      </p:sp>
    </p:spTree>
    <p:extLst>
      <p:ext uri="{BB962C8B-B14F-4D97-AF65-F5344CB8AC3E}">
        <p14:creationId xmlns:p14="http://schemas.microsoft.com/office/powerpoint/2010/main" val="413157673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22393755-8389-4062-B063-7163EBFCD922}" type="datetimeFigureOut">
              <a:rPr lang="en-GB" smtClean="0"/>
              <a:t>30/08/2023</a:t>
            </a:fld>
            <a:endParaRPr lang="en-GB"/>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6A027EB3-8499-4678-9C59-5EB364D67A78}" type="slidenum">
              <a:rPr lang="en-GB" smtClean="0"/>
              <a:t>‹#›</a:t>
            </a:fld>
            <a:endParaRPr lang="en-GB"/>
          </a:p>
        </p:txBody>
      </p:sp>
    </p:spTree>
    <p:extLst>
      <p:ext uri="{BB962C8B-B14F-4D97-AF65-F5344CB8AC3E}">
        <p14:creationId xmlns:p14="http://schemas.microsoft.com/office/powerpoint/2010/main" val="2991046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jp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3.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3.png"/><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20.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21.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22.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23.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24.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25.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6.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8.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9.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0.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1.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2.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3.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34.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5" Type="http://schemas.openxmlformats.org/officeDocument/2006/relationships/slideLayout" Target="../slideLayouts/slideLayout39.xml"/><Relationship Id="rId4" Type="http://schemas.openxmlformats.org/officeDocument/2006/relationships/slideLayout" Target="../slideLayouts/slideLayout38.xml"/><Relationship Id="rId9" Type="http://schemas.openxmlformats.org/officeDocument/2006/relationships/theme" Target="../theme/theme20.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21.xml"/><Relationship Id="rId1" Type="http://schemas.openxmlformats.org/officeDocument/2006/relationships/slideLayout" Target="../slideLayouts/slideLayout43.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2.xml"/><Relationship Id="rId1" Type="http://schemas.openxmlformats.org/officeDocument/2006/relationships/slideLayout" Target="../slideLayouts/slideLayout44.xml"/></Relationships>
</file>

<file path=ppt/slideMasters/_rels/slideMaster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theme" Target="../theme/theme23.xml"/><Relationship Id="rId1" Type="http://schemas.openxmlformats.org/officeDocument/2006/relationships/slideLayout" Target="../slideLayouts/slideLayout45.xml"/></Relationships>
</file>

<file path=ppt/slideMasters/_rels/slideMaster24.xml.rels><?xml version="1.0" encoding="UTF-8" standalone="yes"?>
<Relationships xmlns="http://schemas.openxmlformats.org/package/2006/relationships"><Relationship Id="rId3" Type="http://schemas.openxmlformats.org/officeDocument/2006/relationships/theme" Target="../theme/theme24.xml"/><Relationship Id="rId2" Type="http://schemas.openxmlformats.org/officeDocument/2006/relationships/slideLayout" Target="../slideLayouts/slideLayout47.xml"/><Relationship Id="rId1" Type="http://schemas.openxmlformats.org/officeDocument/2006/relationships/slideLayout" Target="../slideLayouts/slideLayout46.xml"/><Relationship Id="rId5" Type="http://schemas.openxmlformats.org/officeDocument/2006/relationships/image" Target="../media/image3.png"/><Relationship Id="rId4" Type="http://schemas.openxmlformats.org/officeDocument/2006/relationships/image" Target="../media/image4.png"/></Relationships>
</file>

<file path=ppt/slideMasters/_rels/slideMaster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5.xml"/><Relationship Id="rId1" Type="http://schemas.openxmlformats.org/officeDocument/2006/relationships/slideLayout" Target="../slideLayouts/slideLayout48.xml"/></Relationships>
</file>

<file path=ppt/slideMasters/_rels/slideMaster26.xml.rels><?xml version="1.0" encoding="UTF-8" standalone="yes"?>
<Relationships xmlns="http://schemas.openxmlformats.org/package/2006/relationships"><Relationship Id="rId3" Type="http://schemas.openxmlformats.org/officeDocument/2006/relationships/slideLayout" Target="../slideLayouts/slideLayout51.xml"/><Relationship Id="rId2" Type="http://schemas.openxmlformats.org/officeDocument/2006/relationships/slideLayout" Target="../slideLayouts/slideLayout50.xml"/><Relationship Id="rId1" Type="http://schemas.openxmlformats.org/officeDocument/2006/relationships/slideLayout" Target="../slideLayouts/slideLayout49.xml"/><Relationship Id="rId5" Type="http://schemas.openxmlformats.org/officeDocument/2006/relationships/image" Target="../media/image1.jpg"/><Relationship Id="rId4" Type="http://schemas.openxmlformats.org/officeDocument/2006/relationships/theme" Target="../theme/theme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9905241"/>
      </p:ext>
    </p:extLst>
  </p:cSld>
  <p:clrMap bg1="lt1" tx1="dk1" bg2="lt2" tx2="dk2" accent1="accent1" accent2="accent2" accent3="accent3" accent4="accent4" accent5="accent5" accent6="accent6" hlink="hlink" folHlink="folHlink"/>
  <p:sldLayoutIdLst>
    <p:sldLayoutId id="2147484244" r:id="rId1"/>
    <p:sldLayoutId id="2147484245" r:id="rId2"/>
    <p:sldLayoutId id="2147484246" r:id="rId3"/>
    <p:sldLayoutId id="2147484247" r:id="rId4"/>
    <p:sldLayoutId id="2147484248" r:id="rId5"/>
    <p:sldLayoutId id="2147484249" r:id="rId6"/>
    <p:sldLayoutId id="2147484250" r:id="rId7"/>
    <p:sldLayoutId id="2147484251" r:id="rId8"/>
    <p:sldLayoutId id="2147484252" r:id="rId9"/>
    <p:sldLayoutId id="2147484253" r:id="rId10"/>
    <p:sldLayoutId id="2147484254"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260" r:id="rId1"/>
    <p:sldLayoutId id="2147484261" r:id="rId2"/>
    <p:sldLayoutId id="2147484262" r:id="rId3"/>
    <p:sldLayoutId id="2147484263" r:id="rId4"/>
    <p:sldLayoutId id="2147484264" r:id="rId5"/>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4"/>
          <a:stretch>
            <a:fillRect/>
          </a:stretch>
        </p:blipFill>
        <p:spPr>
          <a:xfrm>
            <a:off x="0" y="0"/>
            <a:ext cx="9144000" cy="6858000"/>
          </a:xfrm>
          <a:prstGeom prst="rect">
            <a:avLst/>
          </a:prstGeom>
        </p:spPr>
      </p:pic>
      <p:pic>
        <p:nvPicPr>
          <p:cNvPr id="3" name="Picture 2" descr="A picture containing text, sky, outdoor, sign&#10;&#10;Description automatically generated">
            <a:extLst>
              <a:ext uri="{FF2B5EF4-FFF2-40B4-BE49-F238E27FC236}">
                <a16:creationId xmlns:a16="http://schemas.microsoft.com/office/drawing/2014/main" id="{13B09A0C-BB2C-4A29-8250-38DFB6C5FEFE}"/>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15411911"/>
      </p:ext>
    </p:extLst>
  </p:cSld>
  <p:clrMap bg1="lt1" tx1="dk1" bg2="lt2" tx2="dk2" accent1="accent1" accent2="accent2" accent3="accent3" accent4="accent4" accent5="accent5" accent6="accent6" hlink="hlink" folHlink="folHlink"/>
  <p:sldLayoutIdLst>
    <p:sldLayoutId id="2147484266" r:id="rId1"/>
    <p:sldLayoutId id="2147484267" r:id="rId2"/>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p:nvPicPr>
        <p:blipFill>
          <a:blip r:embed="rId3"/>
          <a:stretch>
            <a:fillRect/>
          </a:stretch>
        </p:blipFill>
        <p:spPr>
          <a:xfrm>
            <a:off x="0" y="12111"/>
            <a:ext cx="9144000" cy="6858000"/>
          </a:xfrm>
          <a:prstGeom prst="rect">
            <a:avLst/>
          </a:prstGeom>
        </p:spPr>
      </p:pic>
    </p:spTree>
    <p:extLst>
      <p:ext uri="{BB962C8B-B14F-4D97-AF65-F5344CB8AC3E}">
        <p14:creationId xmlns:p14="http://schemas.microsoft.com/office/powerpoint/2010/main" val="4280725710"/>
      </p:ext>
    </p:extLst>
  </p:cSld>
  <p:clrMap bg1="lt1" tx1="dk1" bg2="lt2" tx2="dk2" accent1="accent1" accent2="accent2" accent3="accent3" accent4="accent4" accent5="accent5" accent6="accent6" hlink="hlink" folHlink="folHlink"/>
  <p:sldLayoutIdLst>
    <p:sldLayoutId id="214748426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Arial" panose="020B0604020202020204" pitchFamily="34" charset="0"/>
          <a:ea typeface="+mn-ea"/>
          <a:cs typeface="Arial" panose="020B0604020202020204" pitchFamily="34" charset="0"/>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3"/>
          <a:stretch>
            <a:fillRect/>
          </a:stretch>
        </p:blipFill>
        <p:spPr>
          <a:xfrm>
            <a:off x="0" y="12111"/>
            <a:ext cx="9144000" cy="6858000"/>
          </a:xfrm>
          <a:prstGeom prst="rect">
            <a:avLst/>
          </a:prstGeom>
        </p:spPr>
      </p:pic>
    </p:spTree>
    <p:extLst>
      <p:ext uri="{BB962C8B-B14F-4D97-AF65-F5344CB8AC3E}">
        <p14:creationId xmlns:p14="http://schemas.microsoft.com/office/powerpoint/2010/main" val="1032051809"/>
      </p:ext>
    </p:extLst>
  </p:cSld>
  <p:clrMap bg1="lt1" tx1="dk1" bg2="lt2" tx2="dk2" accent1="accent1" accent2="accent2" accent3="accent3" accent4="accent4" accent5="accent5" accent6="accent6" hlink="hlink" folHlink="folHlink"/>
  <p:sldLayoutIdLst>
    <p:sldLayoutId id="214748427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20264899"/>
      </p:ext>
    </p:extLst>
  </p:cSld>
  <p:clrMap bg1="lt1" tx1="dk1" bg2="lt2" tx2="dk2" accent1="accent1" accent2="accent2" accent3="accent3" accent4="accent4" accent5="accent5" accent6="accent6" hlink="hlink" folHlink="folHlink"/>
  <p:sldLayoutIdLst>
    <p:sldLayoutId id="214748427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473110" y="1470586"/>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932507098"/>
      </p:ext>
    </p:extLst>
  </p:cSld>
  <p:clrMap bg1="lt1" tx1="dk1" bg2="lt2" tx2="dk2" accent1="accent1" accent2="accent2" accent3="accent3" accent4="accent4" accent5="accent5" accent6="accent6" hlink="hlink" folHlink="folHlink"/>
  <p:sldLayoutIdLst>
    <p:sldLayoutId id="214748427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10" y="1470586"/>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611317157"/>
      </p:ext>
    </p:extLst>
  </p:cSld>
  <p:clrMap bg1="lt1" tx1="dk1" bg2="lt2" tx2="dk2" accent1="accent1" accent2="accent2" accent3="accent3" accent4="accent4" accent5="accent5" accent6="accent6" hlink="hlink" folHlink="folHlink"/>
  <p:sldLayoutIdLst>
    <p:sldLayoutId id="214748427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10" y="1470586"/>
            <a:ext cx="340130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879220125"/>
      </p:ext>
    </p:extLst>
  </p:cSld>
  <p:clrMap bg1="lt1" tx1="dk1" bg2="lt2" tx2="dk2" accent1="accent1" accent2="accent2" accent3="accent3" accent4="accent4" accent5="accent5" accent6="accent6" hlink="hlink" folHlink="folHlink"/>
  <p:sldLayoutIdLst>
    <p:sldLayoutId id="214748427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473110" y="1470586"/>
            <a:ext cx="340130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871630725"/>
      </p:ext>
    </p:extLst>
  </p:cSld>
  <p:clrMap bg1="lt1" tx1="dk1" bg2="lt2" tx2="dk2" accent1="accent1" accent2="accent2" accent3="accent3" accent4="accent4" accent5="accent5" accent6="accent6" hlink="hlink" folHlink="folHlink"/>
  <p:sldLayoutIdLst>
    <p:sldLayoutId id="214748428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8777179"/>
      </p:ext>
    </p:extLst>
  </p:cSld>
  <p:clrMap bg1="lt1" tx1="dk1" bg2="lt2" tx2="dk2" accent1="accent1" accent2="accent2" accent3="accent3" accent4="accent4" accent5="accent5" accent6="accent6" hlink="hlink" folHlink="folHlink"/>
  <p:sldLayoutIdLst>
    <p:sldLayoutId id="214748428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240385" y="365129"/>
            <a:ext cx="86679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240385" y="1825625"/>
            <a:ext cx="86679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74199680"/>
      </p:ext>
    </p:extLst>
  </p:cSld>
  <p:clrMap bg1="lt1" tx1="dk1" bg2="lt2" tx2="dk2" accent1="accent1" accent2="accent2" accent3="accent3" accent4="accent4" accent5="accent5" accent6="accent6" hlink="hlink" folHlink="folHlink"/>
  <p:sldLayoutIdLst>
    <p:sldLayoutId id="214748428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239796" y="1383220"/>
            <a:ext cx="866853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239796" y="2843720"/>
            <a:ext cx="8668535" cy="36984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17638538"/>
      </p:ext>
    </p:extLst>
  </p:cSld>
  <p:clrMap bg1="lt1" tx1="dk1" bg2="lt2" tx2="dk2" accent1="accent1" accent2="accent2" accent3="accent3" accent4="accent4" accent5="accent5" accent6="accent6" hlink="hlink" folHlink="folHlink"/>
  <p:sldLayoutIdLst>
    <p:sldLayoutId id="214748428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p:nvPicPr>
        <p:blipFill>
          <a:blip r:embed="rId3"/>
          <a:stretch>
            <a:fillRect/>
          </a:stretch>
        </p:blipFill>
        <p:spPr>
          <a:xfrm>
            <a:off x="0" y="9427"/>
            <a:ext cx="9144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58459209"/>
      </p:ext>
    </p:extLst>
  </p:cSld>
  <p:clrMap bg1="lt1" tx1="dk1" bg2="lt2" tx2="dk2" accent1="accent1" accent2="accent2" accent3="accent3" accent4="accent4" accent5="accent5" accent6="accent6" hlink="hlink" folHlink="folHlink"/>
  <p:sldLayoutIdLst>
    <p:sldLayoutId id="214748428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5137414"/>
      </p:ext>
    </p:extLst>
  </p:cSld>
  <p:clrMap bg1="lt1" tx1="dk1" bg2="lt2" tx2="dk2" accent1="accent1" accent2="accent2" accent3="accent3" accent4="accent4" accent5="accent5" accent6="accent6" hlink="hlink" folHlink="folHlink"/>
  <p:sldLayoutIdLst>
    <p:sldLayoutId id="214748429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92278563"/>
      </p:ext>
    </p:extLst>
  </p:cSld>
  <p:clrMap bg1="lt1" tx1="dk1" bg2="lt2" tx2="dk2" accent1="accent1" accent2="accent2" accent3="accent3" accent4="accent4" accent5="accent5" accent6="accent6" hlink="hlink" folHlink="folHlink"/>
  <p:sldLayoutIdLst>
    <p:sldLayoutId id="214748429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42331975"/>
      </p:ext>
    </p:extLst>
  </p:cSld>
  <p:clrMap bg1="lt1" tx1="dk1" bg2="lt2" tx2="dk2" accent1="accent1" accent2="accent2" accent3="accent3" accent4="accent4" accent5="accent5" accent6="accent6" hlink="hlink" folHlink="folHlink"/>
  <p:sldLayoutIdLst>
    <p:sldLayoutId id="214748429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34775076"/>
      </p:ext>
    </p:extLst>
  </p:cSld>
  <p:clrMap bg1="lt1" tx1="dk1" bg2="lt2" tx2="dk2" accent1="accent1" accent2="accent2" accent3="accent3" accent4="accent4" accent5="accent5" accent6="accent6" hlink="hlink" folHlink="folHlink"/>
  <p:sldLayoutIdLst>
    <p:sldLayoutId id="214748429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22332935"/>
      </p:ext>
    </p:extLst>
  </p:cSld>
  <p:clrMap bg1="lt1" tx1="dk1" bg2="lt2" tx2="dk2" accent1="accent1" accent2="accent2" accent3="accent3" accent4="accent4" accent5="accent5" accent6="accent6" hlink="hlink" folHlink="folHlink"/>
  <p:sldLayoutIdLst>
    <p:sldLayoutId id="2147484299" r:id="rId1"/>
    <p:sldLayoutId id="2147484300" r:id="rId2"/>
    <p:sldLayoutId id="2147484301" r:id="rId3"/>
    <p:sldLayoutId id="2147484302" r:id="rId4"/>
    <p:sldLayoutId id="2147484303" r:id="rId5"/>
    <p:sldLayoutId id="2147484304" r:id="rId6"/>
    <p:sldLayoutId id="2147484305" r:id="rId7"/>
    <p:sldLayoutId id="2147484306" r:id="rId8"/>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5695891"/>
      </p:ext>
    </p:extLst>
  </p:cSld>
  <p:clrMap bg1="lt1" tx1="dk1" bg2="lt2" tx2="dk2" accent1="accent1" accent2="accent2" accent3="accent3" accent4="accent4" accent5="accent5" accent6="accent6" hlink="hlink" folHlink="folHlink"/>
  <p:sldLayoutIdLst>
    <p:sldLayoutId id="2147484308"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882959315"/>
      </p:ext>
    </p:extLst>
  </p:cSld>
  <p:clrMap bg1="lt1" tx1="dk1" bg2="lt2" tx2="dk2" accent1="accent1" accent2="accent2" accent3="accent3" accent4="accent4" accent5="accent5" accent6="accent6" hlink="hlink" folHlink="folHlink"/>
  <p:sldLayoutIdLst>
    <p:sldLayoutId id="2147484310"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6074763"/>
      </p:ext>
    </p:extLst>
  </p:cSld>
  <p:clrMap bg1="lt1" tx1="dk1" bg2="lt2" tx2="dk2" accent1="accent1" accent2="accent2" accent3="accent3" accent4="accent4" accent5="accent5" accent6="accent6" hlink="hlink" folHlink="folHlink"/>
  <p:sldLayoutIdLst>
    <p:sldLayoutId id="2147484312"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4"/>
          <a:stretch>
            <a:fillRect/>
          </a:stretch>
        </p:blipFill>
        <p:spPr>
          <a:xfrm>
            <a:off x="0" y="0"/>
            <a:ext cx="9144000" cy="6858000"/>
          </a:xfrm>
          <a:prstGeom prst="rect">
            <a:avLst/>
          </a:prstGeom>
        </p:spPr>
      </p:pic>
      <p:pic>
        <p:nvPicPr>
          <p:cNvPr id="3" name="Picture 2" descr="A picture containing text, sky, outdoor, sign&#10;&#10;Description automatically generated">
            <a:extLst>
              <a:ext uri="{FF2B5EF4-FFF2-40B4-BE49-F238E27FC236}">
                <a16:creationId xmlns:a16="http://schemas.microsoft.com/office/drawing/2014/main" id="{13B09A0C-BB2C-4A29-8250-38DFB6C5FEFE}"/>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312440825"/>
      </p:ext>
    </p:extLst>
  </p:cSld>
  <p:clrMap bg1="lt1" tx1="dk1" bg2="lt2" tx2="dk2" accent1="accent1" accent2="accent2" accent3="accent3" accent4="accent4" accent5="accent5" accent6="accent6" hlink="hlink" folHlink="folHlink"/>
  <p:sldLayoutIdLst>
    <p:sldLayoutId id="2147484314" r:id="rId1"/>
    <p:sldLayoutId id="2147484315" r:id="rId2"/>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69204074"/>
      </p:ext>
    </p:extLst>
  </p:cSld>
  <p:clrMap bg1="lt1" tx1="dk1" bg2="lt2" tx2="dk2" accent1="accent1" accent2="accent2" accent3="accent3" accent4="accent4" accent5="accent5" accent6="accent6" hlink="hlink" folHlink="folHlink"/>
  <p:sldLayoutIdLst>
    <p:sldLayoutId id="214748431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83073646"/>
      </p:ext>
    </p:extLst>
  </p:cSld>
  <p:clrMap bg1="lt1" tx1="dk1" bg2="lt2" tx2="dk2" accent1="accent1" accent2="accent2" accent3="accent3" accent4="accent4" accent5="accent5" accent6="accent6" hlink="hlink" folHlink="folHlink"/>
  <p:sldLayoutIdLst>
    <p:sldLayoutId id="2147484319" r:id="rId1"/>
    <p:sldLayoutId id="2147484320" r:id="rId2"/>
    <p:sldLayoutId id="2147484321" r:id="rId3"/>
  </p:sldLayoutIdLst>
  <p:hf hdr="0" ftr="0" dt="0"/>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eaLnBrk="1" hangingPunct="1">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BMSK4015 </a:t>
            </a:r>
            <a:br>
              <a:rPr lang="en-GB" altLang="en-US" sz="1800" dirty="0"/>
            </a:br>
            <a:r>
              <a:rPr lang="en-GB" sz="1800" dirty="0"/>
              <a:t>Academic and Research Skills</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4</a:t>
            </a:r>
            <a:r>
              <a:rPr lang="en-GB" sz="3300" dirty="0">
                <a:solidFill>
                  <a:srgbClr val="000000"/>
                </a:solidFill>
                <a:latin typeface="Calibri Light" panose="020F0302020204030204" pitchFamily="34" charset="0"/>
              </a:rPr>
              <a:t> </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5DC93-ABC4-9DF9-E31A-095D434281F3}"/>
              </a:ext>
            </a:extLst>
          </p:cNvPr>
          <p:cNvSpPr>
            <a:spLocks noGrp="1"/>
          </p:cNvSpPr>
          <p:nvPr>
            <p:ph type="title"/>
          </p:nvPr>
        </p:nvSpPr>
        <p:spPr/>
        <p:txBody>
          <a:bodyPr/>
          <a:lstStyle/>
          <a:p>
            <a:pPr algn="l"/>
            <a:r>
              <a:rPr lang="en-GB" sz="3600" dirty="0">
                <a:latin typeface="Arial Rounded MT Bold" charset="0"/>
                <a:ea typeface="Arial Rounded MT Bold" charset="0"/>
                <a:cs typeface="Arial Rounded MT Bold" charset="0"/>
              </a:rPr>
              <a:t>Today’s Session</a:t>
            </a:r>
            <a:br>
              <a:rPr lang="en-GB" sz="4400" dirty="0">
                <a:latin typeface="Arial Rounded MT Bold" charset="0"/>
                <a:ea typeface="Arial Rounded MT Bold" charset="0"/>
                <a:cs typeface="Arial Rounded MT Bold" charset="0"/>
              </a:rPr>
            </a:br>
            <a:endParaRPr lang="en-GB" dirty="0"/>
          </a:p>
        </p:txBody>
      </p:sp>
      <p:sp>
        <p:nvSpPr>
          <p:cNvPr id="3" name="Content Placeholder 2">
            <a:extLst>
              <a:ext uri="{FF2B5EF4-FFF2-40B4-BE49-F238E27FC236}">
                <a16:creationId xmlns:a16="http://schemas.microsoft.com/office/drawing/2014/main" id="{9B7CEAB4-0475-EACC-D8F3-3E5299852B91}"/>
              </a:ext>
            </a:extLst>
          </p:cNvPr>
          <p:cNvSpPr>
            <a:spLocks noGrp="1"/>
          </p:cNvSpPr>
          <p:nvPr>
            <p:ph idx="1"/>
          </p:nvPr>
        </p:nvSpPr>
        <p:spPr/>
        <p:txBody>
          <a:bodyPr/>
          <a:lstStyle/>
          <a:p>
            <a:pPr>
              <a:defRPr/>
            </a:pPr>
            <a:r>
              <a:rPr lang="en-GB" sz="3200" dirty="0">
                <a:latin typeface="Arial Rounded MT Bold" charset="0"/>
                <a:ea typeface="Arial Rounded MT Bold" charset="0"/>
                <a:cs typeface="Arial Rounded MT Bold" charset="0"/>
              </a:rPr>
              <a:t>Paraphrasing</a:t>
            </a:r>
          </a:p>
          <a:p>
            <a:pPr>
              <a:defRPr/>
            </a:pPr>
            <a:r>
              <a:rPr lang="en-US" sz="3200" dirty="0">
                <a:latin typeface="Arial Rounded MT Bold" charset="0"/>
                <a:ea typeface="Arial Rounded MT Bold" charset="0"/>
                <a:cs typeface="Arial Rounded MT Bold" charset="0"/>
              </a:rPr>
              <a:t>Relating Theory to Workplace Examples</a:t>
            </a:r>
          </a:p>
          <a:p>
            <a:pPr>
              <a:defRPr/>
            </a:pPr>
            <a:r>
              <a:rPr lang="en-US" sz="3200" dirty="0">
                <a:latin typeface="Arial Rounded MT Bold" charset="0"/>
              </a:rPr>
              <a:t>Plagiarism</a:t>
            </a:r>
            <a:endParaRPr lang="en-GB" sz="3200" dirty="0">
              <a:latin typeface="Arial Rounded MT Bold" charset="0"/>
            </a:endParaRPr>
          </a:p>
          <a:p>
            <a:endParaRPr lang="en-GB" dirty="0"/>
          </a:p>
        </p:txBody>
      </p:sp>
      <p:sp>
        <p:nvSpPr>
          <p:cNvPr id="4" name="Slide Number Placeholder 3">
            <a:extLst>
              <a:ext uri="{FF2B5EF4-FFF2-40B4-BE49-F238E27FC236}">
                <a16:creationId xmlns:a16="http://schemas.microsoft.com/office/drawing/2014/main" id="{7DF7123E-EEA1-04A4-8ECF-2283CE0BD08B}"/>
              </a:ext>
            </a:extLst>
          </p:cNvPr>
          <p:cNvSpPr>
            <a:spLocks noGrp="1"/>
          </p:cNvSpPr>
          <p:nvPr>
            <p:ph type="sldNum" sz="quarter" idx="12"/>
          </p:nvPr>
        </p:nvSpPr>
        <p:spPr/>
        <p:txBody>
          <a:bodyPr/>
          <a:lstStyle/>
          <a:p>
            <a:pPr>
              <a:defRPr/>
            </a:pPr>
            <a:fld id="{198FFD23-A562-4633-A2B6-B3E5DF7E1AF8}" type="slidenum">
              <a:rPr lang="en-GB" smtClean="0"/>
              <a:pPr>
                <a:defRPr/>
              </a:pPr>
              <a:t>3</a:t>
            </a:fld>
            <a:endParaRPr lang="en-GB"/>
          </a:p>
        </p:txBody>
      </p:sp>
    </p:spTree>
    <p:extLst>
      <p:ext uri="{BB962C8B-B14F-4D97-AF65-F5344CB8AC3E}">
        <p14:creationId xmlns:p14="http://schemas.microsoft.com/office/powerpoint/2010/main" val="308625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427470"/>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Theories and Models</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257452" y="1411550"/>
            <a:ext cx="8229600" cy="3808520"/>
          </a:xfrm>
        </p:spPr>
        <p:txBody>
          <a:bodyPr/>
          <a:lstStyle/>
          <a:p>
            <a:pPr marL="0" indent="0">
              <a:buNone/>
            </a:pPr>
            <a:r>
              <a:rPr lang="en-GB" sz="2800" dirty="0">
                <a:latin typeface="Calibri" panose="020F0502020204030204" pitchFamily="34" charset="0"/>
                <a:cs typeface="Calibri" panose="020F0502020204030204" pitchFamily="34" charset="0"/>
              </a:rPr>
              <a:t>When it comes to academic theories or models, SfWP students are expected to read about theories relevant to the module being studied and then discuss them in their assignment, relating these models and theories to their </a:t>
            </a:r>
            <a:r>
              <a:rPr lang="en-GB" sz="2800" i="1" u="sng" dirty="0">
                <a:latin typeface="Calibri" panose="020F0502020204030204" pitchFamily="34" charset="0"/>
                <a:cs typeface="Calibri" panose="020F0502020204030204" pitchFamily="34" charset="0"/>
              </a:rPr>
              <a:t>own workplace examples</a:t>
            </a:r>
            <a:r>
              <a:rPr lang="en-GB" sz="2800" dirty="0">
                <a:latin typeface="Calibri" panose="020F0502020204030204" pitchFamily="34" charset="0"/>
                <a:cs typeface="Calibri" panose="020F0502020204030204" pitchFamily="34" charset="0"/>
              </a:rPr>
              <a:t>. </a:t>
            </a:r>
          </a:p>
          <a:p>
            <a:endParaRPr lang="en-GB" sz="2000" dirty="0">
              <a:latin typeface="Calibri" panose="020F0502020204030204" pitchFamily="34" charset="0"/>
              <a:cs typeface="Calibri" panose="020F0502020204030204" pitchFamily="34"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4</a:t>
            </a:fld>
            <a:endParaRPr lang="en-GB"/>
          </a:p>
        </p:txBody>
      </p:sp>
    </p:spTree>
    <p:extLst>
      <p:ext uri="{BB962C8B-B14F-4D97-AF65-F5344CB8AC3E}">
        <p14:creationId xmlns:p14="http://schemas.microsoft.com/office/powerpoint/2010/main" val="4054693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354733"/>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Theories and Models</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457200" y="1462953"/>
            <a:ext cx="7980218" cy="3932094"/>
          </a:xfrm>
        </p:spPr>
        <p:txBody>
          <a:bodyPr/>
          <a:lstStyle/>
          <a:p>
            <a:pPr>
              <a:buFont typeface="Wingdings" panose="05000000000000000000" pitchFamily="2" charset="2"/>
              <a:buChar char="Ø"/>
            </a:pPr>
            <a:r>
              <a:rPr lang="en-GB" sz="2000" dirty="0">
                <a:latin typeface="Calibri" panose="020F0502020204030204" pitchFamily="34" charset="0"/>
                <a:cs typeface="Calibri" panose="020F0502020204030204" pitchFamily="34" charset="0"/>
              </a:rPr>
              <a:t>If a student had been learning about </a:t>
            </a:r>
            <a:r>
              <a:rPr lang="en-GB" sz="2000" i="1" dirty="0">
                <a:latin typeface="Calibri" panose="020F0502020204030204" pitchFamily="34" charset="0"/>
                <a:cs typeface="Calibri" panose="020F0502020204030204" pitchFamily="34" charset="0"/>
              </a:rPr>
              <a:t>‘Trust in the Workplace’</a:t>
            </a:r>
            <a:r>
              <a:rPr lang="en-GB" sz="2000" dirty="0">
                <a:latin typeface="Calibri" panose="020F0502020204030204" pitchFamily="34" charset="0"/>
                <a:cs typeface="Calibri" panose="020F0502020204030204" pitchFamily="34" charset="0"/>
              </a:rPr>
              <a:t> in their classes for example, they would begin their research by finding some books or journal articles about this topic which have been written by people who are ‘respected in their field’.</a:t>
            </a:r>
            <a:br>
              <a:rPr lang="en-GB" sz="2000" dirty="0">
                <a:latin typeface="Calibri" panose="020F0502020204030204" pitchFamily="34" charset="0"/>
                <a:cs typeface="Calibri" panose="020F0502020204030204" pitchFamily="34" charset="0"/>
              </a:rPr>
            </a:br>
            <a:endParaRPr lang="en-GB" sz="2000" dirty="0">
              <a:latin typeface="Calibri" panose="020F0502020204030204" pitchFamily="34" charset="0"/>
              <a:cs typeface="Calibri" panose="020F0502020204030204" pitchFamily="34" charset="0"/>
            </a:endParaRPr>
          </a:p>
          <a:p>
            <a:pPr>
              <a:buFont typeface="Wingdings" panose="05000000000000000000" pitchFamily="2" charset="2"/>
              <a:buChar char="Ø"/>
            </a:pPr>
            <a:r>
              <a:rPr lang="en-GB" sz="2000" dirty="0">
                <a:latin typeface="Calibri" panose="020F0502020204030204" pitchFamily="34" charset="0"/>
                <a:cs typeface="Calibri" panose="020F0502020204030204" pitchFamily="34" charset="0"/>
              </a:rPr>
              <a:t> This means that they have conducted a lot of research on the topic themselves and have then written books and papers on the subject. </a:t>
            </a:r>
            <a:br>
              <a:rPr lang="en-GB" sz="2000" dirty="0">
                <a:latin typeface="Calibri" panose="020F0502020204030204" pitchFamily="34" charset="0"/>
                <a:cs typeface="Calibri" panose="020F0502020204030204" pitchFamily="34" charset="0"/>
              </a:rPr>
            </a:br>
            <a:endParaRPr lang="en-GB" sz="2000" dirty="0">
              <a:latin typeface="Calibri" panose="020F0502020204030204" pitchFamily="34" charset="0"/>
              <a:cs typeface="Calibri" panose="020F0502020204030204" pitchFamily="34" charset="0"/>
            </a:endParaRPr>
          </a:p>
          <a:p>
            <a:pPr>
              <a:buFont typeface="Wingdings" panose="05000000000000000000" pitchFamily="2" charset="2"/>
              <a:buChar char="Ø"/>
            </a:pPr>
            <a:r>
              <a:rPr lang="en-GB" sz="2000" dirty="0">
                <a:latin typeface="Calibri" panose="020F0502020204030204" pitchFamily="34" charset="0"/>
                <a:cs typeface="Calibri" panose="020F0502020204030204" pitchFamily="34" charset="0"/>
              </a:rPr>
              <a:t>These will have been read by other experts and will be said to be ‘peer reviewed’ and gain ‘credibility’ (other people think this person knows what they are talking about and will begin to use and test these theories to see if they actually work in practice).</a:t>
            </a: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5</a:t>
            </a:fld>
            <a:endParaRPr lang="en-GB"/>
          </a:p>
        </p:txBody>
      </p:sp>
    </p:spTree>
    <p:extLst>
      <p:ext uri="{BB962C8B-B14F-4D97-AF65-F5344CB8AC3E}">
        <p14:creationId xmlns:p14="http://schemas.microsoft.com/office/powerpoint/2010/main" val="2692062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1216"/>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Theories and Models</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457200" y="1444336"/>
            <a:ext cx="7980218" cy="3969327"/>
          </a:xfrm>
        </p:spPr>
        <p:txBody>
          <a:bodyPr/>
          <a:lstStyle/>
          <a:p>
            <a:pPr>
              <a:spcAft>
                <a:spcPts val="80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When a suitable theory or model on ‘trust in the workplace’ has been found, it should be read to ensure that the model is fully understood and then a student should write ‘</a:t>
            </a:r>
            <a:r>
              <a:rPr lang="en-GB" sz="2400" i="1" dirty="0">
                <a:latin typeface="Calibri" panose="020F0502020204030204" pitchFamily="34" charset="0"/>
                <a:ea typeface="Calibri" panose="020F0502020204030204" pitchFamily="34" charset="0"/>
                <a:cs typeface="Calibri" panose="020F0502020204030204" pitchFamily="34" charset="0"/>
              </a:rPr>
              <a:t>in their own words’</a:t>
            </a:r>
            <a:r>
              <a:rPr lang="en-GB" sz="2400" dirty="0">
                <a:latin typeface="Calibri" panose="020F0502020204030204" pitchFamily="34" charset="0"/>
                <a:ea typeface="Calibri" panose="020F0502020204030204" pitchFamily="34" charset="0"/>
                <a:cs typeface="Calibri" panose="020F0502020204030204" pitchFamily="34" charset="0"/>
              </a:rPr>
              <a:t> a short summary of what they think the model is about, before ‘</a:t>
            </a:r>
            <a:r>
              <a:rPr lang="en-GB" sz="2400" i="1" dirty="0">
                <a:latin typeface="Calibri" panose="020F0502020204030204" pitchFamily="34" charset="0"/>
                <a:ea typeface="Calibri" panose="020F0502020204030204" pitchFamily="34" charset="0"/>
                <a:cs typeface="Calibri" panose="020F0502020204030204" pitchFamily="34" charset="0"/>
              </a:rPr>
              <a:t>applying it to a workplace example’</a:t>
            </a:r>
            <a:r>
              <a:rPr lang="en-GB" sz="2400" dirty="0">
                <a:latin typeface="Calibri" panose="020F0502020204030204" pitchFamily="34" charset="0"/>
                <a:ea typeface="Calibri" panose="020F0502020204030204" pitchFamily="34" charset="0"/>
                <a:cs typeface="Calibri" panose="020F0502020204030204" pitchFamily="34" charset="0"/>
              </a:rPr>
              <a:t> in their assignment. </a:t>
            </a:r>
          </a:p>
          <a:p>
            <a:pPr>
              <a:spcAft>
                <a:spcPts val="80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The summary of the model is known as </a:t>
            </a:r>
            <a:r>
              <a:rPr lang="en-GB" sz="2400" b="1" dirty="0">
                <a:latin typeface="Calibri" panose="020F0502020204030204" pitchFamily="34" charset="0"/>
                <a:ea typeface="Calibri" panose="020F0502020204030204" pitchFamily="34" charset="0"/>
                <a:cs typeface="Calibri" panose="020F0502020204030204" pitchFamily="34" charset="0"/>
              </a:rPr>
              <a:t>paraphrasing.</a:t>
            </a:r>
            <a:r>
              <a:rPr lang="en-GB" sz="2400" dirty="0">
                <a:latin typeface="Calibri" panose="020F0502020204030204" pitchFamily="34" charset="0"/>
                <a:ea typeface="Calibri" panose="020F0502020204030204" pitchFamily="34" charset="0"/>
                <a:cs typeface="Calibri" panose="020F0502020204030204" pitchFamily="34" charset="0"/>
              </a:rPr>
              <a:t> </a:t>
            </a:r>
          </a:p>
          <a:p>
            <a:pPr>
              <a:spcAft>
                <a:spcPts val="80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A good paraphrase shows your understanding and interpretation of the original passage. </a:t>
            </a: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6</a:t>
            </a:fld>
            <a:endParaRPr lang="en-GB"/>
          </a:p>
        </p:txBody>
      </p:sp>
    </p:spTree>
    <p:extLst>
      <p:ext uri="{BB962C8B-B14F-4D97-AF65-F5344CB8AC3E}">
        <p14:creationId xmlns:p14="http://schemas.microsoft.com/office/powerpoint/2010/main" val="2223361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1216"/>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Theories and Models</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457200" y="1444336"/>
            <a:ext cx="7980218" cy="4073237"/>
          </a:xfrm>
        </p:spPr>
        <p:txBody>
          <a:bodyPr/>
          <a:lstStyle/>
          <a:p>
            <a:pPr>
              <a:spcAft>
                <a:spcPts val="80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So, if you are finding it difficult to make a paraphrase, put the original away and write down what you think it says, or what you think it means. </a:t>
            </a:r>
            <a:br>
              <a:rPr lang="en-GB" sz="2400" dirty="0">
                <a:latin typeface="Calibri" panose="020F0502020204030204" pitchFamily="34" charset="0"/>
                <a:ea typeface="Calibri" panose="020F0502020204030204" pitchFamily="34" charset="0"/>
                <a:cs typeface="Calibri" panose="020F0502020204030204" pitchFamily="34" charset="0"/>
              </a:rPr>
            </a:br>
            <a:endParaRPr lang="en-GB" sz="2400" dirty="0">
              <a:latin typeface="Calibri" panose="020F0502020204030204" pitchFamily="34" charset="0"/>
              <a:ea typeface="Calibri" panose="020F0502020204030204" pitchFamily="34" charset="0"/>
              <a:cs typeface="Calibri" panose="020F0502020204030204" pitchFamily="34" charset="0"/>
            </a:endParaRPr>
          </a:p>
          <a:p>
            <a:pPr>
              <a:spcAft>
                <a:spcPts val="80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Then go back and check your writing against the author’s original work. </a:t>
            </a:r>
            <a:br>
              <a:rPr lang="en-GB" sz="2400" dirty="0">
                <a:latin typeface="Calibri" panose="020F0502020204030204" pitchFamily="34" charset="0"/>
                <a:ea typeface="Calibri" panose="020F0502020204030204" pitchFamily="34" charset="0"/>
                <a:cs typeface="Calibri" panose="020F0502020204030204" pitchFamily="34" charset="0"/>
              </a:rPr>
            </a:br>
            <a:endParaRPr lang="en-GB" sz="2400" dirty="0">
              <a:latin typeface="Calibri" panose="020F0502020204030204" pitchFamily="34" charset="0"/>
              <a:ea typeface="Calibri" panose="020F0502020204030204" pitchFamily="34" charset="0"/>
              <a:cs typeface="Calibri" panose="020F0502020204030204" pitchFamily="34" charset="0"/>
            </a:endParaRPr>
          </a:p>
          <a:p>
            <a:pPr>
              <a:spcAft>
                <a:spcPts val="80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Out of this process you will find that you have a good, meaningful paraphrase, written in your own words.</a:t>
            </a: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7</a:t>
            </a:fld>
            <a:endParaRPr lang="en-GB"/>
          </a:p>
        </p:txBody>
      </p:sp>
    </p:spTree>
    <p:extLst>
      <p:ext uri="{BB962C8B-B14F-4D97-AF65-F5344CB8AC3E}">
        <p14:creationId xmlns:p14="http://schemas.microsoft.com/office/powerpoint/2010/main" val="353438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1216"/>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a Theory (Example)</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602671" y="1439140"/>
            <a:ext cx="8229599" cy="3979719"/>
          </a:xfrm>
        </p:spPr>
        <p:txBody>
          <a:bodyPr/>
          <a:lstStyle/>
          <a:p>
            <a:pPr marL="205740" marR="548640" indent="0">
              <a:lnSpc>
                <a:spcPct val="107000"/>
              </a:lnSpc>
              <a:spcBef>
                <a:spcPts val="1800"/>
              </a:spcBef>
              <a:spcAft>
                <a:spcPts val="1800"/>
              </a:spcAft>
              <a:buNone/>
            </a:pPr>
            <a:r>
              <a:rPr lang="en-GB" sz="20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t>Stephen M. R. Covey (2006) </a:t>
            </a:r>
            <a:r>
              <a:rPr lang="en-GB" sz="2000" i="1" dirty="0">
                <a:solidFill>
                  <a:srgbClr val="1F3864"/>
                </a:solidFill>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  </a:t>
            </a:r>
            <a:r>
              <a:rPr lang="en-GB" sz="2000" i="1" dirty="0">
                <a:solidFill>
                  <a:srgbClr val="FF0000"/>
                </a:solidFill>
                <a:latin typeface="Calibri" panose="020F0502020204030204" pitchFamily="34" charset="0"/>
                <a:ea typeface="Calibri" panose="020F0502020204030204" pitchFamily="34" charset="0"/>
                <a:cs typeface="Times New Roman" panose="02020603050405020304" pitchFamily="18" charset="0"/>
              </a:rPr>
              <a:t>author of theory is cited in the text </a:t>
            </a:r>
            <a:r>
              <a:rPr lang="en-GB" sz="20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t>suggests that one of the signs of a ‘great leader’ rather than simply a ‘good leader’ is in their ability to be trusted. He asserts that there are a number of Trust Behaviours that can be learned and applied by any managers in order to generate trust throughout any organisation and thus achieve better results. </a:t>
            </a:r>
            <a:br>
              <a:rPr lang="en-GB" sz="20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br>
            <a:r>
              <a:rPr lang="en-GB" sz="20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t>He goes on to note that demonstrating a ‘lack of trust’ in employees can have a profoundly negative impact on a business which is likely to result in low staff morale, increased absenteeism due to stress related issues and ultimately lead to poor performance, which can and will affect the ‘bottom line’ and the company’s success.</a:t>
            </a:r>
            <a:endParaRPr lang="en-GB" sz="2000" i="1" dirty="0">
              <a:solidFill>
                <a:srgbClr val="FF0000"/>
              </a:solidFill>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8</a:t>
            </a:fld>
            <a:endParaRPr lang="en-GB"/>
          </a:p>
        </p:txBody>
      </p:sp>
    </p:spTree>
    <p:extLst>
      <p:ext uri="{BB962C8B-B14F-4D97-AF65-F5344CB8AC3E}">
        <p14:creationId xmlns:p14="http://schemas.microsoft.com/office/powerpoint/2010/main" val="3704779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192232" y="333952"/>
            <a:ext cx="8759536" cy="819439"/>
          </a:xfrm>
        </p:spPr>
        <p:txBody>
          <a:bodyPr/>
          <a:lstStyle/>
          <a:p>
            <a:r>
              <a:rPr lang="en-US" sz="3200" dirty="0">
                <a:effectLst>
                  <a:outerShdw blurRad="38100" dist="38100" dir="2700000" algn="tl">
                    <a:srgbClr val="000000">
                      <a:alpha val="43137"/>
                    </a:srgbClr>
                  </a:outerShdw>
                </a:effectLst>
                <a:latin typeface="Arial Rounded MT Bold" charset="0"/>
                <a:ea typeface="Arial Rounded MT Bold" charset="0"/>
                <a:cs typeface="Arial Rounded MT Bold" charset="0"/>
              </a:rPr>
              <a:t>Relating Theory to Workplace Examples</a:t>
            </a:r>
            <a:endParaRPr lang="en-GB" sz="32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192233" y="941033"/>
            <a:ext cx="8494568" cy="4472631"/>
          </a:xfrm>
        </p:spPr>
        <p:txBody>
          <a:bodyPr/>
          <a:lstStyle/>
          <a:p>
            <a:pPr marL="205740" marR="548640" indent="0">
              <a:lnSpc>
                <a:spcPct val="107000"/>
              </a:lnSpc>
              <a:spcBef>
                <a:spcPts val="1800"/>
              </a:spcBef>
              <a:spcAft>
                <a:spcPts val="1800"/>
              </a:spcAft>
              <a:buNone/>
            </a:pPr>
            <a:r>
              <a:rPr lang="en-GB" sz="18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t>An example of this in a catering company was when a new manager was appointed who appeared to view all their employees with suspicion and accused everyone of being lazy and ‘not pulling their weight’. </a:t>
            </a:r>
          </a:p>
          <a:p>
            <a:pPr marL="205740" marR="548640" indent="0">
              <a:lnSpc>
                <a:spcPct val="107000"/>
              </a:lnSpc>
              <a:spcBef>
                <a:spcPts val="1800"/>
              </a:spcBef>
              <a:spcAft>
                <a:spcPts val="1800"/>
              </a:spcAft>
              <a:buNone/>
            </a:pPr>
            <a:r>
              <a:rPr lang="en-GB" sz="18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t>They then instituted a new regime of supervisory checks and micro-management designed to encourage everyone to work harder.</a:t>
            </a:r>
          </a:p>
          <a:p>
            <a:pPr marL="205740" marR="548640" indent="0">
              <a:lnSpc>
                <a:spcPct val="107000"/>
              </a:lnSpc>
              <a:spcBef>
                <a:spcPts val="1800"/>
              </a:spcBef>
              <a:spcAft>
                <a:spcPts val="1800"/>
              </a:spcAft>
              <a:buNone/>
            </a:pPr>
            <a:r>
              <a:rPr lang="en-GB" sz="18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t> Unfortunately, this generated resentment and unhappiness amongst the staff who had felt they were already working hard and that they were now being ‘spied upon’ and were no longer trusted. </a:t>
            </a:r>
          </a:p>
          <a:p>
            <a:pPr marL="205740" marR="548640" indent="0">
              <a:lnSpc>
                <a:spcPct val="107000"/>
              </a:lnSpc>
              <a:spcBef>
                <a:spcPts val="1800"/>
              </a:spcBef>
              <a:spcAft>
                <a:spcPts val="1800"/>
              </a:spcAft>
              <a:buNone/>
            </a:pPr>
            <a:r>
              <a:rPr lang="en-GB" sz="18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t>This had the predictable result of generating a hostile, suspicious atmosphere amongst the staff, resentment of management, increased sickness absences and a very high staff turnover. </a:t>
            </a:r>
            <a:endParaRPr lang="en-GB" sz="1800" i="1" dirty="0">
              <a:solidFill>
                <a:srgbClr val="4472C4"/>
              </a:solidFill>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18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9</a:t>
            </a:fld>
            <a:endParaRPr lang="en-GB"/>
          </a:p>
        </p:txBody>
      </p:sp>
    </p:spTree>
    <p:extLst>
      <p:ext uri="{BB962C8B-B14F-4D97-AF65-F5344CB8AC3E}">
        <p14:creationId xmlns:p14="http://schemas.microsoft.com/office/powerpoint/2010/main" val="14152000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192232" y="562552"/>
            <a:ext cx="8759536"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Reference for Theory used</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706582" y="2125806"/>
            <a:ext cx="7980218" cy="1157721"/>
          </a:xfrm>
        </p:spPr>
        <p:txBody>
          <a:bodyPr/>
          <a:lstStyle/>
          <a:p>
            <a:pPr>
              <a:lnSpc>
                <a:spcPct val="107000"/>
              </a:lnSpc>
              <a:spcAft>
                <a:spcPts val="800"/>
              </a:spcAft>
            </a:pPr>
            <a:r>
              <a:rPr lang="en-GB" sz="2000" dirty="0">
                <a:latin typeface="Arial" panose="020B0604020202020204" pitchFamily="34" charset="0"/>
                <a:ea typeface="Calibri" panose="020F0502020204030204" pitchFamily="34" charset="0"/>
                <a:cs typeface="Times New Roman" panose="02020603050405020304" pitchFamily="18" charset="0"/>
              </a:rPr>
              <a:t>C</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spc="-5" dirty="0">
                <a:latin typeface="Arial" panose="020B0604020202020204" pitchFamily="34" charset="0"/>
                <a:ea typeface="Calibri" panose="020F0502020204030204" pitchFamily="34" charset="0"/>
                <a:cs typeface="Times New Roman" panose="02020603050405020304" pitchFamily="18" charset="0"/>
              </a:rPr>
              <a:t>v</a:t>
            </a:r>
            <a:r>
              <a:rPr lang="en-GB" sz="2000" spc="5" dirty="0">
                <a:latin typeface="Arial" panose="020B0604020202020204" pitchFamily="34" charset="0"/>
                <a:ea typeface="Calibri" panose="020F0502020204030204" pitchFamily="34" charset="0"/>
                <a:cs typeface="Times New Roman" panose="02020603050405020304" pitchFamily="18" charset="0"/>
              </a:rPr>
              <a:t>ey</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10" dirty="0">
                <a:latin typeface="Arial" panose="020B0604020202020204" pitchFamily="34" charset="0"/>
                <a:ea typeface="Calibri" panose="020F0502020204030204" pitchFamily="34" charset="0"/>
                <a:cs typeface="Times New Roman" panose="02020603050405020304" pitchFamily="18" charset="0"/>
              </a:rPr>
              <a:t> </a:t>
            </a:r>
            <a:r>
              <a:rPr lang="en-GB" sz="2000" dirty="0">
                <a:latin typeface="Arial" panose="020B0604020202020204" pitchFamily="34" charset="0"/>
                <a:ea typeface="Calibri" panose="020F0502020204030204" pitchFamily="34" charset="0"/>
                <a:cs typeface="Times New Roman" panose="02020603050405020304" pitchFamily="18" charset="0"/>
              </a:rPr>
              <a:t>S</a:t>
            </a:r>
            <a:r>
              <a:rPr lang="en-GB" sz="2000" spc="-5"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M</a:t>
            </a:r>
            <a:r>
              <a:rPr lang="en-GB" sz="2000" spc="-15" dirty="0">
                <a:latin typeface="Arial" panose="020B0604020202020204" pitchFamily="34" charset="0"/>
                <a:ea typeface="Calibri" panose="020F0502020204030204" pitchFamily="34" charset="0"/>
                <a:cs typeface="Times New Roman" panose="02020603050405020304" pitchFamily="18" charset="0"/>
              </a:rPr>
              <a:t>.</a:t>
            </a:r>
            <a:r>
              <a:rPr lang="en-GB" sz="2000" dirty="0">
                <a:latin typeface="Arial" panose="020B0604020202020204" pitchFamily="34" charset="0"/>
                <a:ea typeface="Calibri" panose="020F0502020204030204" pitchFamily="34" charset="0"/>
                <a:cs typeface="Times New Roman" panose="02020603050405020304" pitchFamily="18" charset="0"/>
              </a:rPr>
              <a:t>R.</a:t>
            </a:r>
            <a:r>
              <a:rPr lang="en-GB" sz="2000" spc="-10"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2</a:t>
            </a:r>
            <a:r>
              <a:rPr lang="en-GB" sz="2000" spc="-10" dirty="0">
                <a:latin typeface="Arial" panose="020B0604020202020204" pitchFamily="34" charset="0"/>
                <a:ea typeface="Calibri" panose="020F0502020204030204" pitchFamily="34" charset="0"/>
                <a:cs typeface="Times New Roman" panose="02020603050405020304" pitchFamily="18" charset="0"/>
              </a:rPr>
              <a:t>006</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The</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i="1" spc="-20" dirty="0">
                <a:latin typeface="Arial" panose="020B0604020202020204" pitchFamily="34" charset="0"/>
                <a:ea typeface="Calibri" panose="020F0502020204030204" pitchFamily="34" charset="0"/>
                <a:cs typeface="Times New Roman" panose="02020603050405020304" pitchFamily="18" charset="0"/>
              </a:rPr>
              <a:t>s</a:t>
            </a:r>
            <a:r>
              <a:rPr lang="en-GB" sz="2000" i="1" spc="-5" dirty="0">
                <a:latin typeface="Arial" panose="020B0604020202020204" pitchFamily="34" charset="0"/>
                <a:ea typeface="Calibri" panose="020F0502020204030204" pitchFamily="34" charset="0"/>
                <a:cs typeface="Times New Roman" panose="02020603050405020304" pitchFamily="18" charset="0"/>
              </a:rPr>
              <a:t>p</a:t>
            </a:r>
            <a:r>
              <a:rPr lang="en-GB" sz="2000" i="1" dirty="0">
                <a:latin typeface="Arial" panose="020B0604020202020204" pitchFamily="34" charset="0"/>
                <a:ea typeface="Calibri" panose="020F0502020204030204" pitchFamily="34" charset="0"/>
                <a:cs typeface="Times New Roman" panose="02020603050405020304" pitchFamily="18" charset="0"/>
              </a:rPr>
              <a:t>eed of</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spc="-10"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ru</a:t>
            </a:r>
            <a:r>
              <a:rPr lang="en-GB" sz="2000" i="1" dirty="0">
                <a:latin typeface="Arial" panose="020B0604020202020204" pitchFamily="34" charset="0"/>
                <a:ea typeface="Calibri" panose="020F0502020204030204" pitchFamily="34" charset="0"/>
                <a:cs typeface="Times New Roman" panose="02020603050405020304" pitchFamily="18" charset="0"/>
              </a:rPr>
              <a:t>s</a:t>
            </a:r>
            <a:r>
              <a:rPr lang="en-GB" sz="2000" i="1" spc="-20" dirty="0">
                <a:latin typeface="Arial" panose="020B0604020202020204" pitchFamily="34" charset="0"/>
                <a:ea typeface="Calibri" panose="020F0502020204030204" pitchFamily="34" charset="0"/>
                <a:cs typeface="Times New Roman" panose="02020603050405020304" pitchFamily="18" charset="0"/>
              </a:rPr>
              <a:t>t</a:t>
            </a:r>
            <a:r>
              <a:rPr lang="en-GB" sz="2000" i="1" dirty="0">
                <a:latin typeface="Arial" panose="020B0604020202020204" pitchFamily="34" charset="0"/>
                <a:ea typeface="Calibri" panose="020F0502020204030204" pitchFamily="34" charset="0"/>
                <a:cs typeface="Times New Roman" panose="02020603050405020304" pitchFamily="18" charset="0"/>
              </a:rPr>
              <a:t>:</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e one</a:t>
            </a:r>
            <a:r>
              <a:rPr lang="en-GB" sz="2000" i="1" spc="-2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i</a:t>
            </a:r>
            <a:r>
              <a:rPr lang="en-GB" sz="2000" i="1" spc="-5" dirty="0">
                <a:latin typeface="Arial" panose="020B0604020202020204" pitchFamily="34" charset="0"/>
                <a:ea typeface="Calibri" panose="020F0502020204030204" pitchFamily="34" charset="0"/>
                <a:cs typeface="Times New Roman" panose="02020603050405020304" pitchFamily="18" charset="0"/>
              </a:rPr>
              <a:t>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2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spc="-5" dirty="0">
                <a:latin typeface="Arial" panose="020B0604020202020204" pitchFamily="34" charset="0"/>
                <a:ea typeface="Calibri" panose="020F0502020204030204" pitchFamily="34" charset="0"/>
                <a:cs typeface="Times New Roman" panose="02020603050405020304" pitchFamily="18" charset="0"/>
              </a:rPr>
              <a:t>c</a:t>
            </a:r>
            <a:r>
              <a:rPr lang="en-GB" sz="2000" i="1" spc="-15" dirty="0">
                <a:latin typeface="Arial" panose="020B0604020202020204" pitchFamily="34" charset="0"/>
                <a:ea typeface="Calibri" panose="020F0502020204030204" pitchFamily="34" charset="0"/>
                <a:cs typeface="Times New Roman" panose="02020603050405020304" pitchFamily="18" charset="0"/>
              </a:rPr>
              <a:t>h</a:t>
            </a:r>
            <a:r>
              <a:rPr lang="en-GB" sz="2000" i="1" spc="-5" dirty="0">
                <a:latin typeface="Arial" panose="020B0604020202020204" pitchFamily="34" charset="0"/>
                <a:ea typeface="Calibri" panose="020F0502020204030204" pitchFamily="34" charset="0"/>
                <a:cs typeface="Times New Roman" panose="02020603050405020304" pitchFamily="18" charset="0"/>
              </a:rPr>
              <a:t>an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10" dirty="0">
                <a:latin typeface="Arial" panose="020B0604020202020204" pitchFamily="34" charset="0"/>
                <a:ea typeface="Calibri" panose="020F0502020204030204" pitchFamily="34" charset="0"/>
                <a:cs typeface="Times New Roman" panose="02020603050405020304" pitchFamily="18" charset="0"/>
              </a:rPr>
              <a:t>e</a:t>
            </a:r>
            <a:r>
              <a:rPr lang="en-GB" sz="2000" i="1" dirty="0">
                <a:latin typeface="Arial" panose="020B0604020202020204" pitchFamily="34" charset="0"/>
                <a:ea typeface="Calibri" panose="020F0502020204030204" pitchFamily="34" charset="0"/>
                <a:cs typeface="Times New Roman" panose="02020603050405020304" pitchFamily="18" charset="0"/>
              </a:rPr>
              <a:t>s</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e</a:t>
            </a:r>
            <a:r>
              <a:rPr lang="en-GB" sz="2000" i="1" spc="-10" dirty="0">
                <a:latin typeface="Arial" panose="020B0604020202020204" pitchFamily="34" charset="0"/>
                <a:ea typeface="Calibri" panose="020F0502020204030204" pitchFamily="34" charset="0"/>
                <a:cs typeface="Times New Roman" panose="02020603050405020304" pitchFamily="18" charset="0"/>
              </a:rPr>
              <a:t>v</a:t>
            </a:r>
            <a:r>
              <a:rPr lang="en-GB" sz="2000" i="1" dirty="0">
                <a:latin typeface="Arial" panose="020B0604020202020204" pitchFamily="34" charset="0"/>
                <a:ea typeface="Calibri" panose="020F0502020204030204" pitchFamily="34" charset="0"/>
                <a:cs typeface="Times New Roman" panose="02020603050405020304" pitchFamily="18" charset="0"/>
              </a:rPr>
              <a:t>e</a:t>
            </a:r>
            <a:r>
              <a:rPr lang="en-GB" sz="2000" i="1" spc="5" dirty="0">
                <a:latin typeface="Arial" panose="020B0604020202020204" pitchFamily="34" charset="0"/>
                <a:ea typeface="Calibri" panose="020F0502020204030204" pitchFamily="34" charset="0"/>
                <a:cs typeface="Times New Roman" panose="02020603050405020304" pitchFamily="18" charset="0"/>
              </a:rPr>
              <a:t>r</a:t>
            </a:r>
            <a:r>
              <a:rPr lang="en-GB" sz="2000" i="1" dirty="0">
                <a:latin typeface="Arial" panose="020B0604020202020204" pitchFamily="34" charset="0"/>
                <a:ea typeface="Calibri" panose="020F0502020204030204" pitchFamily="34" charset="0"/>
                <a:cs typeface="Times New Roman" panose="02020603050405020304" pitchFamily="18" charset="0"/>
              </a:rPr>
              <a:t>yt</a:t>
            </a:r>
            <a:r>
              <a:rPr lang="en-GB" sz="2000" i="1" spc="-1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i</a:t>
            </a:r>
            <a:r>
              <a:rPr lang="en-GB" sz="2000" i="1" spc="-5" dirty="0">
                <a:latin typeface="Arial" panose="020B0604020202020204" pitchFamily="34" charset="0"/>
                <a:ea typeface="Calibri" panose="020F0502020204030204" pitchFamily="34" charset="0"/>
                <a:cs typeface="Times New Roman" panose="02020603050405020304" pitchFamily="18" charset="0"/>
              </a:rPr>
              <a:t>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spc="-15" dirty="0">
                <a:latin typeface="Arial" panose="020B0604020202020204" pitchFamily="34" charset="0"/>
                <a:ea typeface="Calibri" panose="020F0502020204030204" pitchFamily="34" charset="0"/>
                <a:cs typeface="Times New Roman" panose="02020603050405020304" pitchFamily="18" charset="0"/>
              </a:rPr>
              <a:t>Si</a:t>
            </a:r>
            <a:r>
              <a:rPr lang="en-GB" sz="2000" spc="5" dirty="0">
                <a:latin typeface="Arial" panose="020B0604020202020204" pitchFamily="34" charset="0"/>
                <a:ea typeface="Calibri" panose="020F0502020204030204" pitchFamily="34" charset="0"/>
                <a:cs typeface="Times New Roman" panose="02020603050405020304" pitchFamily="18" charset="0"/>
              </a:rPr>
              <a:t>mo</a:t>
            </a:r>
            <a:r>
              <a:rPr lang="en-GB" sz="2000" dirty="0">
                <a:latin typeface="Arial" panose="020B0604020202020204" pitchFamily="34" charset="0"/>
                <a:ea typeface="Calibri" panose="020F0502020204030204" pitchFamily="34" charset="0"/>
                <a:cs typeface="Times New Roman" panose="02020603050405020304" pitchFamily="18" charset="0"/>
              </a:rPr>
              <a:t>n</a:t>
            </a:r>
            <a:r>
              <a:rPr lang="en-GB" sz="2000" spc="-15" dirty="0">
                <a:latin typeface="Arial" panose="020B0604020202020204" pitchFamily="34" charset="0"/>
                <a:ea typeface="Calibri" panose="020F0502020204030204" pitchFamily="34" charset="0"/>
                <a:cs typeface="Times New Roman" panose="02020603050405020304" pitchFamily="18" charset="0"/>
              </a:rPr>
              <a:t> </a:t>
            </a:r>
            <a:r>
              <a:rPr lang="en-GB" sz="2000" dirty="0">
                <a:latin typeface="Arial" panose="020B0604020202020204" pitchFamily="34" charset="0"/>
                <a:ea typeface="Calibri" panose="020F0502020204030204" pitchFamily="34" charset="0"/>
                <a:cs typeface="Times New Roman" panose="02020603050405020304" pitchFamily="18" charset="0"/>
              </a:rPr>
              <a:t>&amp;</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S</a:t>
            </a:r>
            <a:r>
              <a:rPr lang="en-GB" sz="2000" dirty="0">
                <a:latin typeface="Arial" panose="020B0604020202020204" pitchFamily="34" charset="0"/>
                <a:ea typeface="Calibri" panose="020F0502020204030204" pitchFamily="34" charset="0"/>
                <a:cs typeface="Times New Roman" panose="02020603050405020304" pitchFamily="18" charset="0"/>
              </a:rPr>
              <a:t>c</a:t>
            </a:r>
            <a:r>
              <a:rPr lang="en-GB" sz="2000" spc="-5" dirty="0">
                <a:latin typeface="Arial" panose="020B0604020202020204" pitchFamily="34" charset="0"/>
                <a:ea typeface="Calibri" panose="020F0502020204030204" pitchFamily="34" charset="0"/>
                <a:cs typeface="Times New Roman" panose="02020603050405020304" pitchFamily="18" charset="0"/>
              </a:rPr>
              <a:t>h</a:t>
            </a:r>
            <a:r>
              <a:rPr lang="en-GB" sz="2000" spc="-15" dirty="0">
                <a:latin typeface="Arial" panose="020B0604020202020204" pitchFamily="34" charset="0"/>
                <a:ea typeface="Calibri" panose="020F0502020204030204" pitchFamily="34" charset="0"/>
                <a:cs typeface="Times New Roman" panose="02020603050405020304" pitchFamily="18" charset="0"/>
              </a:rPr>
              <a:t>u</a:t>
            </a:r>
            <a:r>
              <a:rPr lang="en-GB" sz="2000" dirty="0">
                <a:latin typeface="Arial" panose="020B0604020202020204" pitchFamily="34" charset="0"/>
                <a:ea typeface="Calibri" panose="020F0502020204030204" pitchFamily="34" charset="0"/>
                <a:cs typeface="Times New Roman" panose="02020603050405020304" pitchFamily="18" charset="0"/>
              </a:rPr>
              <a:t>s</a:t>
            </a:r>
            <a:r>
              <a:rPr lang="en-GB" sz="2000" spc="-10" dirty="0">
                <a:latin typeface="Arial" panose="020B0604020202020204" pitchFamily="34" charset="0"/>
                <a:ea typeface="Calibri" panose="020F0502020204030204" pitchFamily="34" charset="0"/>
                <a:cs typeface="Times New Roman" panose="02020603050405020304" pitchFamily="18" charset="0"/>
              </a:rPr>
              <a:t>t</a:t>
            </a:r>
            <a:r>
              <a:rPr lang="en-GB" sz="2000" dirty="0">
                <a:latin typeface="Arial" panose="020B0604020202020204" pitchFamily="34" charset="0"/>
                <a:ea typeface="Calibri" panose="020F0502020204030204" pitchFamily="34" charset="0"/>
                <a:cs typeface="Times New Roman" panose="02020603050405020304" pitchFamily="18" charset="0"/>
              </a:rPr>
              <a:t>er,</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15" dirty="0">
                <a:latin typeface="Arial" panose="020B0604020202020204" pitchFamily="34" charset="0"/>
                <a:ea typeface="Calibri" panose="020F0502020204030204" pitchFamily="34" charset="0"/>
                <a:cs typeface="Times New Roman" panose="02020603050405020304" pitchFamily="18" charset="0"/>
              </a:rPr>
              <a:t>N</a:t>
            </a:r>
            <a:r>
              <a:rPr lang="en-GB" sz="2000" spc="-10" dirty="0">
                <a:latin typeface="Arial" panose="020B0604020202020204" pitchFamily="34" charset="0"/>
                <a:ea typeface="Calibri" panose="020F0502020204030204" pitchFamily="34" charset="0"/>
                <a:cs typeface="Times New Roman" panose="02020603050405020304" pitchFamily="18" charset="0"/>
              </a:rPr>
              <a:t>e</a:t>
            </a:r>
            <a:r>
              <a:rPr lang="en-GB" sz="2000" dirty="0">
                <a:latin typeface="Arial" panose="020B0604020202020204" pitchFamily="34" charset="0"/>
                <a:ea typeface="Calibri" panose="020F0502020204030204" pitchFamily="34" charset="0"/>
                <a:cs typeface="Times New Roman" panose="02020603050405020304" pitchFamily="18" charset="0"/>
              </a:rPr>
              <a:t>w Y</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dirty="0">
                <a:latin typeface="Arial" panose="020B0604020202020204" pitchFamily="34" charset="0"/>
                <a:ea typeface="Calibri" panose="020F0502020204030204" pitchFamily="34" charset="0"/>
                <a:cs typeface="Times New Roman" panose="02020603050405020304" pitchFamily="18" charset="0"/>
              </a:rPr>
              <a:t>r</a:t>
            </a:r>
            <a:r>
              <a:rPr lang="en-GB" sz="2000" spc="-10" dirty="0">
                <a:latin typeface="Arial" panose="020B0604020202020204" pitchFamily="34" charset="0"/>
                <a:ea typeface="Calibri" panose="020F0502020204030204" pitchFamily="34" charset="0"/>
                <a:cs typeface="Times New Roman" panose="02020603050405020304" pitchFamily="18" charset="0"/>
              </a:rPr>
              <a:t>k</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Lo</a:t>
            </a:r>
            <a:r>
              <a:rPr lang="en-GB" sz="2000" spc="-15" dirty="0">
                <a:latin typeface="Arial" panose="020B0604020202020204" pitchFamily="34" charset="0"/>
                <a:ea typeface="Calibri" panose="020F0502020204030204" pitchFamily="34" charset="0"/>
                <a:cs typeface="Times New Roman" panose="02020603050405020304" pitchFamily="18" charset="0"/>
              </a:rPr>
              <a:t>nd</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spc="-5" dirty="0">
                <a:latin typeface="Arial" panose="020B0604020202020204" pitchFamily="34" charset="0"/>
                <a:ea typeface="Calibri" panose="020F0502020204030204" pitchFamily="34" charset="0"/>
                <a:cs typeface="Times New Roman" panose="02020603050405020304" pitchFamily="18" charset="0"/>
              </a:rPr>
              <a:t>n</a:t>
            </a:r>
            <a:r>
              <a:rPr lang="en-GB" sz="2000" dirty="0">
                <a:latin typeface="Arial" panose="020B0604020202020204" pitchFamily="34" charset="0"/>
                <a:ea typeface="Calibri" panose="020F0502020204030204" pitchFamily="34" charset="0"/>
                <a:cs typeface="Times New Roman" panose="02020603050405020304" pitchFamily="18" charset="0"/>
              </a:rPr>
              <a:t>.</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10</a:t>
            </a:fld>
            <a:endParaRPr lang="en-GB"/>
          </a:p>
        </p:txBody>
      </p:sp>
    </p:spTree>
    <p:extLst>
      <p:ext uri="{BB962C8B-B14F-4D97-AF65-F5344CB8AC3E}">
        <p14:creationId xmlns:p14="http://schemas.microsoft.com/office/powerpoint/2010/main" val="1198436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6579"/>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Plagiarism</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644236" y="1472995"/>
            <a:ext cx="7855527" cy="3912009"/>
          </a:xfrm>
        </p:spPr>
        <p:txBody>
          <a:bodyPr/>
          <a:lstStyle/>
          <a:p>
            <a:pPr marL="0" indent="0">
              <a:spcAft>
                <a:spcPts val="800"/>
              </a:spcAft>
              <a:buNone/>
            </a:pPr>
            <a:r>
              <a:rPr lang="en-GB" sz="2800" dirty="0">
                <a:latin typeface="Calibri" panose="020F0502020204030204" pitchFamily="34" charset="0"/>
                <a:ea typeface="Calibri" panose="020F0502020204030204" pitchFamily="34" charset="0"/>
                <a:cs typeface="Calibri" panose="020F0502020204030204" pitchFamily="34" charset="0"/>
              </a:rPr>
              <a:t>When a student reads an article in a newspaper or reads about a theory in a textbook and wants to talk about them in an assignment, they must not simply </a:t>
            </a:r>
            <a:r>
              <a:rPr lang="en-GB" sz="2800" i="1" dirty="0">
                <a:latin typeface="Calibri" panose="020F0502020204030204" pitchFamily="34" charset="0"/>
                <a:ea typeface="Calibri" panose="020F0502020204030204" pitchFamily="34" charset="0"/>
                <a:cs typeface="Calibri" panose="020F0502020204030204" pitchFamily="34" charset="0"/>
              </a:rPr>
              <a:t>copy and paste the article or pages from books into the assignment</a:t>
            </a:r>
            <a:r>
              <a:rPr lang="en-GB" sz="2800" dirty="0">
                <a:latin typeface="Calibri" panose="020F0502020204030204" pitchFamily="34" charset="0"/>
                <a:ea typeface="Calibri" panose="020F0502020204030204" pitchFamily="34" charset="0"/>
                <a:cs typeface="Calibri" panose="020F0502020204030204" pitchFamily="34" charset="0"/>
              </a:rPr>
              <a:t>, as this is still considered to be </a:t>
            </a:r>
            <a:r>
              <a:rPr lang="en-GB" sz="2800" b="1" dirty="0">
                <a:latin typeface="Calibri" panose="020F0502020204030204" pitchFamily="34" charset="0"/>
                <a:ea typeface="Calibri" panose="020F0502020204030204" pitchFamily="34" charset="0"/>
                <a:cs typeface="Calibri" panose="020F0502020204030204" pitchFamily="34" charset="0"/>
              </a:rPr>
              <a:t>plagiarism</a:t>
            </a:r>
            <a:r>
              <a:rPr lang="en-GB" sz="2800" dirty="0">
                <a:latin typeface="Calibri" panose="020F0502020204030204" pitchFamily="34" charset="0"/>
                <a:ea typeface="Calibri" panose="020F0502020204030204" pitchFamily="34" charset="0"/>
                <a:cs typeface="Calibri" panose="020F0502020204030204" pitchFamily="34" charset="0"/>
              </a:rPr>
              <a:t> – even if they have actually referenced the book or article!</a:t>
            </a:r>
            <a:endParaRPr lang="en-US" sz="28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11</a:t>
            </a:fld>
            <a:endParaRPr lang="en-GB"/>
          </a:p>
        </p:txBody>
      </p:sp>
    </p:spTree>
    <p:extLst>
      <p:ext uri="{BB962C8B-B14F-4D97-AF65-F5344CB8AC3E}">
        <p14:creationId xmlns:p14="http://schemas.microsoft.com/office/powerpoint/2010/main" val="15823884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6579"/>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Plagiarism</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644236" y="1472995"/>
            <a:ext cx="7855527" cy="3912009"/>
          </a:xfrm>
        </p:spPr>
        <p:txBody>
          <a:bodyPr/>
          <a:lstStyle/>
          <a:p>
            <a:pPr>
              <a:spcAft>
                <a:spcPts val="800"/>
              </a:spcAft>
            </a:pPr>
            <a:r>
              <a:rPr lang="en-US" sz="2800" dirty="0">
                <a:latin typeface="Calibri" panose="020F0502020204030204" pitchFamily="34" charset="0"/>
                <a:ea typeface="Calibri" panose="020F0502020204030204" pitchFamily="34" charset="0"/>
                <a:cs typeface="Calibri" panose="020F0502020204030204" pitchFamily="34" charset="0"/>
              </a:rPr>
              <a:t>Plagiarism means ‘</a:t>
            </a:r>
            <a:r>
              <a:rPr lang="en-US" sz="2800" i="1" dirty="0">
                <a:latin typeface="Calibri" panose="020F0502020204030204" pitchFamily="34" charset="0"/>
                <a:ea typeface="Calibri" panose="020F0502020204030204" pitchFamily="34" charset="0"/>
                <a:cs typeface="Calibri" panose="020F0502020204030204" pitchFamily="34" charset="0"/>
              </a:rPr>
              <a:t>passing someone else’s work off as your own</a:t>
            </a:r>
            <a:r>
              <a:rPr lang="en-US" sz="2800" dirty="0">
                <a:latin typeface="Calibri" panose="020F0502020204030204" pitchFamily="34" charset="0"/>
                <a:ea typeface="Calibri" panose="020F0502020204030204" pitchFamily="34" charset="0"/>
                <a:cs typeface="Calibri" panose="020F0502020204030204" pitchFamily="34" charset="0"/>
              </a:rPr>
              <a:t>’ and is a serious academic offence, which could ultimately lead to a student being asked to leave university, if the offence is repeated. </a:t>
            </a:r>
          </a:p>
          <a:p>
            <a:pPr>
              <a:spcAft>
                <a:spcPts val="800"/>
              </a:spcAft>
            </a:pPr>
            <a:r>
              <a:rPr lang="en-GB" sz="2800" b="1" dirty="0">
                <a:latin typeface="Calibri" panose="020F0502020204030204" pitchFamily="34" charset="0"/>
                <a:ea typeface="Calibri" panose="020F0502020204030204" pitchFamily="34" charset="0"/>
                <a:cs typeface="Calibri" panose="020F0502020204030204" pitchFamily="34" charset="0"/>
              </a:rPr>
              <a:t>It is therefore crucial that the student reads the article and then paraphrases or </a:t>
            </a:r>
            <a:r>
              <a:rPr lang="en-GB" sz="2800" b="1" i="1" dirty="0">
                <a:latin typeface="Calibri" panose="020F0502020204030204" pitchFamily="34" charset="0"/>
                <a:ea typeface="Calibri" panose="020F0502020204030204" pitchFamily="34" charset="0"/>
                <a:cs typeface="Calibri" panose="020F0502020204030204" pitchFamily="34" charset="0"/>
              </a:rPr>
              <a:t>summarises</a:t>
            </a:r>
            <a:r>
              <a:rPr lang="en-GB" sz="2800" b="1" dirty="0">
                <a:latin typeface="Calibri" panose="020F0502020204030204" pitchFamily="34" charset="0"/>
                <a:ea typeface="Calibri" panose="020F0502020204030204" pitchFamily="34" charset="0"/>
                <a:cs typeface="Calibri" panose="020F0502020204030204" pitchFamily="34" charset="0"/>
              </a:rPr>
              <a:t> the contents in their own words. </a:t>
            </a:r>
            <a:endParaRPr lang="en-GB" sz="2800" dirty="0">
              <a:latin typeface="Calibri" panose="020F0502020204030204" pitchFamily="34" charset="0"/>
              <a:ea typeface="Calibri" panose="020F0502020204030204" pitchFamily="34" charset="0"/>
              <a:cs typeface="Calibri" panose="020F0502020204030204" pitchFamily="34" charset="0"/>
            </a:endParaRPr>
          </a:p>
          <a:p>
            <a:pPr>
              <a:lnSpc>
                <a:spcPct val="150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12</a:t>
            </a:fld>
            <a:endParaRPr lang="en-GB"/>
          </a:p>
        </p:txBody>
      </p:sp>
    </p:spTree>
    <p:extLst>
      <p:ext uri="{BB962C8B-B14F-4D97-AF65-F5344CB8AC3E}">
        <p14:creationId xmlns:p14="http://schemas.microsoft.com/office/powerpoint/2010/main" val="21187256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6579"/>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References</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644236" y="1472995"/>
            <a:ext cx="7782791" cy="3912009"/>
          </a:xfrm>
        </p:spPr>
        <p:txBody>
          <a:bodyPr/>
          <a:lstStyle/>
          <a:p>
            <a:pPr>
              <a:lnSpc>
                <a:spcPct val="107000"/>
              </a:lnSpc>
              <a:spcAft>
                <a:spcPts val="800"/>
              </a:spcAft>
            </a:pPr>
            <a:r>
              <a:rPr lang="en-GB" sz="2000" dirty="0">
                <a:latin typeface="Arial" panose="020B0604020202020204" pitchFamily="34" charset="0"/>
                <a:ea typeface="Calibri" panose="020F0502020204030204" pitchFamily="34" charset="0"/>
                <a:cs typeface="Times New Roman" panose="02020603050405020304" pitchFamily="18" charset="0"/>
              </a:rPr>
              <a:t>C</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spc="-5" dirty="0">
                <a:latin typeface="Arial" panose="020B0604020202020204" pitchFamily="34" charset="0"/>
                <a:ea typeface="Calibri" panose="020F0502020204030204" pitchFamily="34" charset="0"/>
                <a:cs typeface="Times New Roman" panose="02020603050405020304" pitchFamily="18" charset="0"/>
              </a:rPr>
              <a:t>v</a:t>
            </a:r>
            <a:r>
              <a:rPr lang="en-GB" sz="2000" spc="5" dirty="0">
                <a:latin typeface="Arial" panose="020B0604020202020204" pitchFamily="34" charset="0"/>
                <a:ea typeface="Calibri" panose="020F0502020204030204" pitchFamily="34" charset="0"/>
                <a:cs typeface="Times New Roman" panose="02020603050405020304" pitchFamily="18" charset="0"/>
              </a:rPr>
              <a:t>ey</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10" dirty="0">
                <a:latin typeface="Arial" panose="020B0604020202020204" pitchFamily="34" charset="0"/>
                <a:ea typeface="Calibri" panose="020F0502020204030204" pitchFamily="34" charset="0"/>
                <a:cs typeface="Times New Roman" panose="02020603050405020304" pitchFamily="18" charset="0"/>
              </a:rPr>
              <a:t> </a:t>
            </a:r>
            <a:r>
              <a:rPr lang="en-GB" sz="2000" dirty="0">
                <a:latin typeface="Arial" panose="020B0604020202020204" pitchFamily="34" charset="0"/>
                <a:ea typeface="Calibri" panose="020F0502020204030204" pitchFamily="34" charset="0"/>
                <a:cs typeface="Times New Roman" panose="02020603050405020304" pitchFamily="18" charset="0"/>
              </a:rPr>
              <a:t>S</a:t>
            </a:r>
            <a:r>
              <a:rPr lang="en-GB" sz="2000" spc="-5"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M</a:t>
            </a:r>
            <a:r>
              <a:rPr lang="en-GB" sz="2000" spc="-15" dirty="0">
                <a:latin typeface="Arial" panose="020B0604020202020204" pitchFamily="34" charset="0"/>
                <a:ea typeface="Calibri" panose="020F0502020204030204" pitchFamily="34" charset="0"/>
                <a:cs typeface="Times New Roman" panose="02020603050405020304" pitchFamily="18" charset="0"/>
              </a:rPr>
              <a:t>.</a:t>
            </a:r>
            <a:r>
              <a:rPr lang="en-GB" sz="2000" dirty="0">
                <a:latin typeface="Arial" panose="020B0604020202020204" pitchFamily="34" charset="0"/>
                <a:ea typeface="Calibri" panose="020F0502020204030204" pitchFamily="34" charset="0"/>
                <a:cs typeface="Times New Roman" panose="02020603050405020304" pitchFamily="18" charset="0"/>
              </a:rPr>
              <a:t>R.</a:t>
            </a:r>
            <a:r>
              <a:rPr lang="en-GB" sz="2000" spc="-10"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2</a:t>
            </a:r>
            <a:r>
              <a:rPr lang="en-GB" sz="2000" spc="-10" dirty="0">
                <a:latin typeface="Arial" panose="020B0604020202020204" pitchFamily="34" charset="0"/>
                <a:ea typeface="Calibri" panose="020F0502020204030204" pitchFamily="34" charset="0"/>
                <a:cs typeface="Times New Roman" panose="02020603050405020304" pitchFamily="18" charset="0"/>
              </a:rPr>
              <a:t>006</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The</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i="1" spc="-20" dirty="0">
                <a:latin typeface="Arial" panose="020B0604020202020204" pitchFamily="34" charset="0"/>
                <a:ea typeface="Calibri" panose="020F0502020204030204" pitchFamily="34" charset="0"/>
                <a:cs typeface="Times New Roman" panose="02020603050405020304" pitchFamily="18" charset="0"/>
              </a:rPr>
              <a:t>s</a:t>
            </a:r>
            <a:r>
              <a:rPr lang="en-GB" sz="2000" i="1" spc="-5" dirty="0">
                <a:latin typeface="Arial" panose="020B0604020202020204" pitchFamily="34" charset="0"/>
                <a:ea typeface="Calibri" panose="020F0502020204030204" pitchFamily="34" charset="0"/>
                <a:cs typeface="Times New Roman" panose="02020603050405020304" pitchFamily="18" charset="0"/>
              </a:rPr>
              <a:t>p</a:t>
            </a:r>
            <a:r>
              <a:rPr lang="en-GB" sz="2000" i="1" dirty="0">
                <a:latin typeface="Arial" panose="020B0604020202020204" pitchFamily="34" charset="0"/>
                <a:ea typeface="Calibri" panose="020F0502020204030204" pitchFamily="34" charset="0"/>
                <a:cs typeface="Times New Roman" panose="02020603050405020304" pitchFamily="18" charset="0"/>
              </a:rPr>
              <a:t>eed of</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spc="-10"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ru</a:t>
            </a:r>
            <a:r>
              <a:rPr lang="en-GB" sz="2000" i="1" dirty="0">
                <a:latin typeface="Arial" panose="020B0604020202020204" pitchFamily="34" charset="0"/>
                <a:ea typeface="Calibri" panose="020F0502020204030204" pitchFamily="34" charset="0"/>
                <a:cs typeface="Times New Roman" panose="02020603050405020304" pitchFamily="18" charset="0"/>
              </a:rPr>
              <a:t>s</a:t>
            </a:r>
            <a:r>
              <a:rPr lang="en-GB" sz="2000" i="1" spc="-20" dirty="0">
                <a:latin typeface="Arial" panose="020B0604020202020204" pitchFamily="34" charset="0"/>
                <a:ea typeface="Calibri" panose="020F0502020204030204" pitchFamily="34" charset="0"/>
                <a:cs typeface="Times New Roman" panose="02020603050405020304" pitchFamily="18" charset="0"/>
              </a:rPr>
              <a:t>t</a:t>
            </a:r>
            <a:r>
              <a:rPr lang="en-GB" sz="2000" i="1" dirty="0">
                <a:latin typeface="Arial" panose="020B0604020202020204" pitchFamily="34" charset="0"/>
                <a:ea typeface="Calibri" panose="020F0502020204030204" pitchFamily="34" charset="0"/>
                <a:cs typeface="Times New Roman" panose="02020603050405020304" pitchFamily="18" charset="0"/>
              </a:rPr>
              <a:t>:</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e one</a:t>
            </a:r>
            <a:r>
              <a:rPr lang="en-GB" sz="2000" i="1" spc="-2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i</a:t>
            </a:r>
            <a:r>
              <a:rPr lang="en-GB" sz="2000" i="1" spc="-5" dirty="0">
                <a:latin typeface="Arial" panose="020B0604020202020204" pitchFamily="34" charset="0"/>
                <a:ea typeface="Calibri" panose="020F0502020204030204" pitchFamily="34" charset="0"/>
                <a:cs typeface="Times New Roman" panose="02020603050405020304" pitchFamily="18" charset="0"/>
              </a:rPr>
              <a:t>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2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spc="-5" dirty="0">
                <a:latin typeface="Arial" panose="020B0604020202020204" pitchFamily="34" charset="0"/>
                <a:ea typeface="Calibri" panose="020F0502020204030204" pitchFamily="34" charset="0"/>
                <a:cs typeface="Times New Roman" panose="02020603050405020304" pitchFamily="18" charset="0"/>
              </a:rPr>
              <a:t>c</a:t>
            </a:r>
            <a:r>
              <a:rPr lang="en-GB" sz="2000" i="1" spc="-15" dirty="0">
                <a:latin typeface="Arial" panose="020B0604020202020204" pitchFamily="34" charset="0"/>
                <a:ea typeface="Calibri" panose="020F0502020204030204" pitchFamily="34" charset="0"/>
                <a:cs typeface="Times New Roman" panose="02020603050405020304" pitchFamily="18" charset="0"/>
              </a:rPr>
              <a:t>h</a:t>
            </a:r>
            <a:r>
              <a:rPr lang="en-GB" sz="2000" i="1" spc="-5" dirty="0">
                <a:latin typeface="Arial" panose="020B0604020202020204" pitchFamily="34" charset="0"/>
                <a:ea typeface="Calibri" panose="020F0502020204030204" pitchFamily="34" charset="0"/>
                <a:cs typeface="Times New Roman" panose="02020603050405020304" pitchFamily="18" charset="0"/>
              </a:rPr>
              <a:t>an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10" dirty="0">
                <a:latin typeface="Arial" panose="020B0604020202020204" pitchFamily="34" charset="0"/>
                <a:ea typeface="Calibri" panose="020F0502020204030204" pitchFamily="34" charset="0"/>
                <a:cs typeface="Times New Roman" panose="02020603050405020304" pitchFamily="18" charset="0"/>
              </a:rPr>
              <a:t>e</a:t>
            </a:r>
            <a:r>
              <a:rPr lang="en-GB" sz="2000" i="1" dirty="0">
                <a:latin typeface="Arial" panose="020B0604020202020204" pitchFamily="34" charset="0"/>
                <a:ea typeface="Calibri" panose="020F0502020204030204" pitchFamily="34" charset="0"/>
                <a:cs typeface="Times New Roman" panose="02020603050405020304" pitchFamily="18" charset="0"/>
              </a:rPr>
              <a:t>s</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e</a:t>
            </a:r>
            <a:r>
              <a:rPr lang="en-GB" sz="2000" i="1" spc="-10" dirty="0">
                <a:latin typeface="Arial" panose="020B0604020202020204" pitchFamily="34" charset="0"/>
                <a:ea typeface="Calibri" panose="020F0502020204030204" pitchFamily="34" charset="0"/>
                <a:cs typeface="Times New Roman" panose="02020603050405020304" pitchFamily="18" charset="0"/>
              </a:rPr>
              <a:t>v</a:t>
            </a:r>
            <a:r>
              <a:rPr lang="en-GB" sz="2000" i="1" dirty="0">
                <a:latin typeface="Arial" panose="020B0604020202020204" pitchFamily="34" charset="0"/>
                <a:ea typeface="Calibri" panose="020F0502020204030204" pitchFamily="34" charset="0"/>
                <a:cs typeface="Times New Roman" panose="02020603050405020304" pitchFamily="18" charset="0"/>
              </a:rPr>
              <a:t>e</a:t>
            </a:r>
            <a:r>
              <a:rPr lang="en-GB" sz="2000" i="1" spc="5" dirty="0">
                <a:latin typeface="Arial" panose="020B0604020202020204" pitchFamily="34" charset="0"/>
                <a:ea typeface="Calibri" panose="020F0502020204030204" pitchFamily="34" charset="0"/>
                <a:cs typeface="Times New Roman" panose="02020603050405020304" pitchFamily="18" charset="0"/>
              </a:rPr>
              <a:t>r</a:t>
            </a:r>
            <a:r>
              <a:rPr lang="en-GB" sz="2000" i="1" dirty="0">
                <a:latin typeface="Arial" panose="020B0604020202020204" pitchFamily="34" charset="0"/>
                <a:ea typeface="Calibri" panose="020F0502020204030204" pitchFamily="34" charset="0"/>
                <a:cs typeface="Times New Roman" panose="02020603050405020304" pitchFamily="18" charset="0"/>
              </a:rPr>
              <a:t>yt</a:t>
            </a:r>
            <a:r>
              <a:rPr lang="en-GB" sz="2000" i="1" spc="-1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i</a:t>
            </a:r>
            <a:r>
              <a:rPr lang="en-GB" sz="2000" i="1" spc="-5" dirty="0">
                <a:latin typeface="Arial" panose="020B0604020202020204" pitchFamily="34" charset="0"/>
                <a:ea typeface="Calibri" panose="020F0502020204030204" pitchFamily="34" charset="0"/>
                <a:cs typeface="Times New Roman" panose="02020603050405020304" pitchFamily="18" charset="0"/>
              </a:rPr>
              <a:t>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spc="-15" dirty="0">
                <a:latin typeface="Arial" panose="020B0604020202020204" pitchFamily="34" charset="0"/>
                <a:ea typeface="Calibri" panose="020F0502020204030204" pitchFamily="34" charset="0"/>
                <a:cs typeface="Times New Roman" panose="02020603050405020304" pitchFamily="18" charset="0"/>
              </a:rPr>
              <a:t>Si</a:t>
            </a:r>
            <a:r>
              <a:rPr lang="en-GB" sz="2000" spc="5" dirty="0">
                <a:latin typeface="Arial" panose="020B0604020202020204" pitchFamily="34" charset="0"/>
                <a:ea typeface="Calibri" panose="020F0502020204030204" pitchFamily="34" charset="0"/>
                <a:cs typeface="Times New Roman" panose="02020603050405020304" pitchFamily="18" charset="0"/>
              </a:rPr>
              <a:t>mo</a:t>
            </a:r>
            <a:r>
              <a:rPr lang="en-GB" sz="2000" dirty="0">
                <a:latin typeface="Arial" panose="020B0604020202020204" pitchFamily="34" charset="0"/>
                <a:ea typeface="Calibri" panose="020F0502020204030204" pitchFamily="34" charset="0"/>
                <a:cs typeface="Times New Roman" panose="02020603050405020304" pitchFamily="18" charset="0"/>
              </a:rPr>
              <a:t>n</a:t>
            </a:r>
            <a:r>
              <a:rPr lang="en-GB" sz="2000" spc="-15" dirty="0">
                <a:latin typeface="Arial" panose="020B0604020202020204" pitchFamily="34" charset="0"/>
                <a:ea typeface="Calibri" panose="020F0502020204030204" pitchFamily="34" charset="0"/>
                <a:cs typeface="Times New Roman" panose="02020603050405020304" pitchFamily="18" charset="0"/>
              </a:rPr>
              <a:t> </a:t>
            </a:r>
            <a:r>
              <a:rPr lang="en-GB" sz="2000" dirty="0">
                <a:latin typeface="Arial" panose="020B0604020202020204" pitchFamily="34" charset="0"/>
                <a:ea typeface="Calibri" panose="020F0502020204030204" pitchFamily="34" charset="0"/>
                <a:cs typeface="Times New Roman" panose="02020603050405020304" pitchFamily="18" charset="0"/>
              </a:rPr>
              <a:t>&amp;</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S</a:t>
            </a:r>
            <a:r>
              <a:rPr lang="en-GB" sz="2000" dirty="0">
                <a:latin typeface="Arial" panose="020B0604020202020204" pitchFamily="34" charset="0"/>
                <a:ea typeface="Calibri" panose="020F0502020204030204" pitchFamily="34" charset="0"/>
                <a:cs typeface="Times New Roman" panose="02020603050405020304" pitchFamily="18" charset="0"/>
              </a:rPr>
              <a:t>c</a:t>
            </a:r>
            <a:r>
              <a:rPr lang="en-GB" sz="2000" spc="-5" dirty="0">
                <a:latin typeface="Arial" panose="020B0604020202020204" pitchFamily="34" charset="0"/>
                <a:ea typeface="Calibri" panose="020F0502020204030204" pitchFamily="34" charset="0"/>
                <a:cs typeface="Times New Roman" panose="02020603050405020304" pitchFamily="18" charset="0"/>
              </a:rPr>
              <a:t>h</a:t>
            </a:r>
            <a:r>
              <a:rPr lang="en-GB" sz="2000" spc="-15" dirty="0">
                <a:latin typeface="Arial" panose="020B0604020202020204" pitchFamily="34" charset="0"/>
                <a:ea typeface="Calibri" panose="020F0502020204030204" pitchFamily="34" charset="0"/>
                <a:cs typeface="Times New Roman" panose="02020603050405020304" pitchFamily="18" charset="0"/>
              </a:rPr>
              <a:t>u</a:t>
            </a:r>
            <a:r>
              <a:rPr lang="en-GB" sz="2000" dirty="0">
                <a:latin typeface="Arial" panose="020B0604020202020204" pitchFamily="34" charset="0"/>
                <a:ea typeface="Calibri" panose="020F0502020204030204" pitchFamily="34" charset="0"/>
                <a:cs typeface="Times New Roman" panose="02020603050405020304" pitchFamily="18" charset="0"/>
              </a:rPr>
              <a:t>s</a:t>
            </a:r>
            <a:r>
              <a:rPr lang="en-GB" sz="2000" spc="-10" dirty="0">
                <a:latin typeface="Arial" panose="020B0604020202020204" pitchFamily="34" charset="0"/>
                <a:ea typeface="Calibri" panose="020F0502020204030204" pitchFamily="34" charset="0"/>
                <a:cs typeface="Times New Roman" panose="02020603050405020304" pitchFamily="18" charset="0"/>
              </a:rPr>
              <a:t>t</a:t>
            </a:r>
            <a:r>
              <a:rPr lang="en-GB" sz="2000" dirty="0">
                <a:latin typeface="Arial" panose="020B0604020202020204" pitchFamily="34" charset="0"/>
                <a:ea typeface="Calibri" panose="020F0502020204030204" pitchFamily="34" charset="0"/>
                <a:cs typeface="Times New Roman" panose="02020603050405020304" pitchFamily="18" charset="0"/>
              </a:rPr>
              <a:t>er,</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15" dirty="0">
                <a:latin typeface="Arial" panose="020B0604020202020204" pitchFamily="34" charset="0"/>
                <a:ea typeface="Calibri" panose="020F0502020204030204" pitchFamily="34" charset="0"/>
                <a:cs typeface="Times New Roman" panose="02020603050405020304" pitchFamily="18" charset="0"/>
              </a:rPr>
              <a:t>N</a:t>
            </a:r>
            <a:r>
              <a:rPr lang="en-GB" sz="2000" spc="-10" dirty="0">
                <a:latin typeface="Arial" panose="020B0604020202020204" pitchFamily="34" charset="0"/>
                <a:ea typeface="Calibri" panose="020F0502020204030204" pitchFamily="34" charset="0"/>
                <a:cs typeface="Times New Roman" panose="02020603050405020304" pitchFamily="18" charset="0"/>
              </a:rPr>
              <a:t>e</a:t>
            </a:r>
            <a:r>
              <a:rPr lang="en-GB" sz="2000" dirty="0">
                <a:latin typeface="Arial" panose="020B0604020202020204" pitchFamily="34" charset="0"/>
                <a:ea typeface="Calibri" panose="020F0502020204030204" pitchFamily="34" charset="0"/>
                <a:cs typeface="Times New Roman" panose="02020603050405020304" pitchFamily="18" charset="0"/>
              </a:rPr>
              <a:t>w Y</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dirty="0">
                <a:latin typeface="Arial" panose="020B0604020202020204" pitchFamily="34" charset="0"/>
                <a:ea typeface="Calibri" panose="020F0502020204030204" pitchFamily="34" charset="0"/>
                <a:cs typeface="Times New Roman" panose="02020603050405020304" pitchFamily="18" charset="0"/>
              </a:rPr>
              <a:t>r</a:t>
            </a:r>
            <a:r>
              <a:rPr lang="en-GB" sz="2000" spc="-10" dirty="0">
                <a:latin typeface="Arial" panose="020B0604020202020204" pitchFamily="34" charset="0"/>
                <a:ea typeface="Calibri" panose="020F0502020204030204" pitchFamily="34" charset="0"/>
                <a:cs typeface="Times New Roman" panose="02020603050405020304" pitchFamily="18" charset="0"/>
              </a:rPr>
              <a:t>k</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Lo</a:t>
            </a:r>
            <a:r>
              <a:rPr lang="en-GB" sz="2000" spc="-15" dirty="0">
                <a:latin typeface="Arial" panose="020B0604020202020204" pitchFamily="34" charset="0"/>
                <a:ea typeface="Calibri" panose="020F0502020204030204" pitchFamily="34" charset="0"/>
                <a:cs typeface="Times New Roman" panose="02020603050405020304" pitchFamily="18" charset="0"/>
              </a:rPr>
              <a:t>nd</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spc="-5" dirty="0">
                <a:latin typeface="Arial" panose="020B0604020202020204" pitchFamily="34" charset="0"/>
                <a:ea typeface="Calibri" panose="020F0502020204030204" pitchFamily="34" charset="0"/>
                <a:cs typeface="Times New Roman" panose="02020603050405020304" pitchFamily="18" charset="0"/>
              </a:rPr>
              <a:t>n</a:t>
            </a:r>
            <a:r>
              <a:rPr lang="en-GB" sz="2000" dirty="0">
                <a:latin typeface="Arial" panose="020B0604020202020204" pitchFamily="34" charset="0"/>
                <a:ea typeface="Calibri" panose="020F0502020204030204" pitchFamily="34" charset="0"/>
                <a:cs typeface="Times New Roman" panose="02020603050405020304" pitchFamily="18" charset="0"/>
              </a:rPr>
              <a:t>.</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latin typeface="Arial" panose="020B0604020202020204" pitchFamily="34" charset="0"/>
                <a:ea typeface="Calibri" panose="020F0502020204030204" pitchFamily="34" charset="0"/>
                <a:cs typeface="Times New Roman" panose="02020603050405020304" pitchFamily="18" charset="0"/>
              </a:rPr>
              <a:t>SBS (2018) </a:t>
            </a:r>
            <a:r>
              <a:rPr lang="en-GB" sz="2000" i="1" dirty="0">
                <a:latin typeface="Arial" panose="020B0604020202020204" pitchFamily="34" charset="0"/>
                <a:ea typeface="Calibri" panose="020F0502020204030204" pitchFamily="34" charset="0"/>
                <a:cs typeface="Times New Roman" panose="02020603050405020304" pitchFamily="18" charset="0"/>
              </a:rPr>
              <a:t>School of Business Full Referencing Guide,</a:t>
            </a:r>
            <a:r>
              <a:rPr lang="en-GB" sz="2000" dirty="0">
                <a:latin typeface="Arial" panose="020B0604020202020204" pitchFamily="34" charset="0"/>
                <a:ea typeface="Calibri" panose="020F0502020204030204" pitchFamily="34" charset="0"/>
                <a:cs typeface="Times New Roman" panose="02020603050405020304" pitchFamily="18" charset="0"/>
              </a:rPr>
              <a:t> [online] available at https://moodle.uwtsd.ac.uk/pluginfile.php/96074/mod_resource/content/12/SBS_Full_Referencing_Guide_2018.pdf  accessed 12.04.18 (login required)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13</a:t>
            </a:fld>
            <a:endParaRPr lang="en-GB"/>
          </a:p>
        </p:txBody>
      </p:sp>
    </p:spTree>
    <p:extLst>
      <p:ext uri="{BB962C8B-B14F-4D97-AF65-F5344CB8AC3E}">
        <p14:creationId xmlns:p14="http://schemas.microsoft.com/office/powerpoint/2010/main" val="2831528953"/>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3.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4.xml><?xml version="1.0" encoding="utf-8"?>
<a:theme xmlns:a="http://schemas.openxmlformats.org/drawingml/2006/main" name="UWTSD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96A8FE98-FF6C-475E-94CA-3BA9A63EDF5B}"/>
    </a:ext>
  </a:extLst>
</a:theme>
</file>

<file path=ppt/theme/theme5.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D62F7B1-3927-4412-B171-25F0FF9275F7}"/>
    </a:ext>
  </a:extLst>
</a:theme>
</file>

<file path=ppt/theme/theme6.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CBC8F18B-41A6-4910-AB76-8675AB6E98C7}"/>
    </a:ext>
  </a:extLst>
</a:theme>
</file>

<file path=ppt/theme/theme7.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9828311-B975-4355-BFCD-B05A6FB29FA0}"/>
    </a:ext>
  </a:extLst>
</a:theme>
</file>

<file path=ppt/theme/theme8.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794EB92-8D0D-43AA-AAAD-249488228168}"/>
    </a:ext>
  </a:extLst>
</a:theme>
</file>

<file path=ppt/theme/theme9.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99871499-27EA-4CEF-A02B-FFA2E2B501E8}"/>
    </a:ext>
  </a:extLst>
</a:theme>
</file>

<file path=ppt/theme/theme10.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B9D28B7-04D4-4AF1-9C9D-DD645BC31060}"/>
    </a:ext>
  </a:extLst>
</a:theme>
</file>

<file path=ppt/theme/theme11.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97DA7D5-1B0A-42A3-A57E-E01793A83371}"/>
    </a:ext>
  </a:extLst>
</a:theme>
</file>

<file path=ppt/theme/theme1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D85A30FF-9BC5-4C46-B975-F5B812B4F479}"/>
    </a:ext>
  </a:extLst>
</a:theme>
</file>

<file path=ppt/theme/theme13.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DA8328B-53F9-4D67-8EE1-84C7CEB163A3}"/>
    </a:ext>
  </a:extLst>
</a:theme>
</file>

<file path=ppt/theme/theme14.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57563635-AE95-4FA6-9D39-1AB4B21BCA6A}"/>
    </a:ext>
  </a:extLst>
</a:theme>
</file>

<file path=ppt/theme/theme15.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72682DBB-B926-4909-8108-4B7AF58A5022}"/>
    </a:ext>
  </a:extLst>
</a:theme>
</file>

<file path=ppt/theme/theme16.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0C0F4A4C-FEC9-46BC-88ED-BEBBA97D8E67}"/>
    </a:ext>
  </a:extLst>
</a:theme>
</file>

<file path=ppt/theme/theme17.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0FD38BA4-4303-4C66-B01C-18BED6A430D3}"/>
    </a:ext>
  </a:extLst>
</a:theme>
</file>

<file path=ppt/theme/theme18.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7BE50AA2-7213-4FA0-8548-A20D28C5D7DC}"/>
    </a:ext>
  </a:extLst>
</a:theme>
</file>

<file path=ppt/theme/theme19.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D841DF2-491F-432F-8337-838DFE1CDB6B}"/>
    </a:ext>
  </a:extLst>
</a:theme>
</file>

<file path=ppt/theme/theme20.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5331DA1-BBB3-495E-A628-A7C5407EC64E}"/>
    </a:ext>
  </a:extLst>
</a:theme>
</file>

<file path=ppt/theme/theme21.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DC611292-EA29-4344-9304-36567BB53317}"/>
    </a:ext>
  </a:extLst>
</a:theme>
</file>

<file path=ppt/theme/theme22.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353E8B69-C6D9-4514-AD35-6C5F87F5419E}"/>
    </a:ext>
  </a:extLst>
</a:theme>
</file>

<file path=ppt/theme/theme23.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5142B873-0B81-4976-9267-3EC02A72AB76}"/>
    </a:ext>
  </a:extLst>
</a:theme>
</file>

<file path=ppt/theme/theme24.xml><?xml version="1.0" encoding="utf-8"?>
<a:theme xmlns:a="http://schemas.openxmlformats.org/drawingml/2006/main" name="1_UWTSD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42AC045E-0E28-43E1-886F-D7F0D5202CC3}"/>
    </a:ext>
  </a:extLst>
</a:theme>
</file>

<file path=ppt/theme/theme25.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FC3E67EB-E655-43EF-AF71-6FB3D831B4F7}"/>
    </a:ext>
  </a:extLst>
</a:theme>
</file>

<file path=ppt/theme/theme26.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F5700D4-ADA3-4DE5-B001-E5FF2DF5D9FB}"/>
    </a:ext>
  </a:extLst>
</a:theme>
</file>

<file path=ppt/theme/theme2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65184DA-0349-45D2-8DFF-557E329E9070}">
  <ds:schemaRefs>
    <ds:schemaRef ds:uri="http://purl.org/dc/terms/"/>
    <ds:schemaRef ds:uri="a908d394-d138-480e-87a3-ff44c37f991a"/>
    <ds:schemaRef ds:uri="http://schemas.microsoft.com/office/infopath/2007/PartnerControls"/>
    <ds:schemaRef ds:uri="http://schemas.microsoft.com/office/2006/metadata/properties"/>
    <ds:schemaRef ds:uri="http://purl.org/dc/dcmitype/"/>
    <ds:schemaRef ds:uri="http://schemas.microsoft.com/office/2006/documentManagement/types"/>
    <ds:schemaRef ds:uri="http://purl.org/dc/elements/1.1/"/>
    <ds:schemaRef ds:uri="http://schemas.openxmlformats.org/package/2006/metadata/core-properties"/>
    <ds:schemaRef ds:uri="f66716c4-314f-46c1-b01e-5a44c61897d8"/>
    <ds:schemaRef ds:uri="http://www.w3.org/XML/1998/namespace"/>
  </ds:schemaRefs>
</ds:datastoreItem>
</file>

<file path=customXml/itemProps2.xml><?xml version="1.0" encoding="utf-8"?>
<ds:datastoreItem xmlns:ds="http://schemas.openxmlformats.org/officeDocument/2006/customXml" ds:itemID="{8E204D06-7C22-4E3B-A780-D2484C514C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3A411FC-49E2-4F2C-9E58-F1DF5DCE696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3728</TotalTime>
  <Words>920</Words>
  <Application>Microsoft Office PowerPoint</Application>
  <PresentationFormat>On-screen Show (4:3)</PresentationFormat>
  <Paragraphs>48</Paragraphs>
  <Slides>13</Slides>
  <Notes>0</Notes>
  <HiddenSlides>0</HiddenSlides>
  <MMClips>0</MMClips>
  <ScaleCrop>false</ScaleCrop>
  <HeadingPairs>
    <vt:vector size="6" baseType="variant">
      <vt:variant>
        <vt:lpstr>Fonts Used</vt:lpstr>
      </vt:variant>
      <vt:variant>
        <vt:i4>6</vt:i4>
      </vt:variant>
      <vt:variant>
        <vt:lpstr>Theme</vt:lpstr>
      </vt:variant>
      <vt:variant>
        <vt:i4>26</vt:i4>
      </vt:variant>
      <vt:variant>
        <vt:lpstr>Slide Titles</vt:lpstr>
      </vt:variant>
      <vt:variant>
        <vt:i4>13</vt:i4>
      </vt:variant>
    </vt:vector>
  </HeadingPairs>
  <TitlesOfParts>
    <vt:vector size="45" baseType="lpstr">
      <vt:lpstr>Arial</vt:lpstr>
      <vt:lpstr>Arial Rounded MT Bold</vt:lpstr>
      <vt:lpstr>Calibri</vt:lpstr>
      <vt:lpstr>Calibri Light</vt:lpstr>
      <vt:lpstr>Trebuchet MS</vt:lpstr>
      <vt:lpstr>Wingdings</vt:lpstr>
      <vt:lpstr>Custom Design</vt:lpstr>
      <vt:lpstr>Title Slide 1</vt:lpstr>
      <vt:lpstr>ALAMO22</vt:lpstr>
      <vt:lpstr>UWTSD22</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1_UWTSD22</vt:lpstr>
      <vt:lpstr>1_Title Slide 1</vt:lpstr>
      <vt:lpstr>1_Custom Design</vt:lpstr>
      <vt:lpstr>CertHE Applied Leadership and Management in the Workplace    Module: BMSK4015  Academic and Research Skills   </vt:lpstr>
      <vt:lpstr>PowerPoint Presentation</vt:lpstr>
      <vt:lpstr>Today’s Session </vt:lpstr>
      <vt:lpstr>Paraphrasing Theories and Models</vt:lpstr>
      <vt:lpstr>Paraphrasing Theories and Models</vt:lpstr>
      <vt:lpstr>Paraphrasing Theories and Models</vt:lpstr>
      <vt:lpstr>Paraphrasing Theories and Models</vt:lpstr>
      <vt:lpstr>Paraphrasing a Theory (Example)</vt:lpstr>
      <vt:lpstr>Relating Theory to Workplace Examples</vt:lpstr>
      <vt:lpstr>Reference for Theory used</vt:lpstr>
      <vt:lpstr>Plagiarism</vt:lpstr>
      <vt:lpstr>Plagiarism</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BMSK4008 Session 4 </dc:title>
  <dc:creator>Gavin Hill John;Julia Ault</dc:creator>
  <cp:lastModifiedBy>Michaela Schriek</cp:lastModifiedBy>
  <cp:revision>65</cp:revision>
  <cp:lastPrinted>2021-01-19T13:56:25Z</cp:lastPrinted>
  <dcterms:modified xsi:type="dcterms:W3CDTF">2023-08-30T13:28:40Z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