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73" r:id="rId11"/>
    <p:sldId id="266" r:id="rId12"/>
    <p:sldId id="267" r:id="rId13"/>
    <p:sldId id="268" r:id="rId14"/>
    <p:sldId id="274" r:id="rId15"/>
    <p:sldId id="269" r:id="rId16"/>
    <p:sldId id="270" r:id="rId17"/>
    <p:sldId id="271" r:id="rId18"/>
    <p:sldId id="27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92820"/>
    <a:srgbClr val="8486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DBE61D-212A-EA59-AB04-1AE9C92EB9EB}" v="2652" dt="2026-08-09T18:07:52.3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002" autoAdjust="0"/>
    <p:restoredTop sz="81908" autoAdjust="0"/>
  </p:normalViewPr>
  <p:slideViewPr>
    <p:cSldViewPr snapToGrid="0">
      <p:cViewPr varScale="1">
        <p:scale>
          <a:sx n="52" d="100"/>
          <a:sy n="52" d="100"/>
        </p:scale>
        <p:origin x="1268"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numCol="1" rtlCol="0"/>
          <a:lstStyle>
            <a:lvl1pPr algn="l">
              <a:defRPr sz="1200"/>
            </a:lvl1pPr>
          </a:lstStyle>
          <a:p>
            <a:endParaRPr lang="en-GB" alt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numCol="1" rtlCol="0"/>
          <a:lstStyle>
            <a:lvl1pPr algn="r">
              <a:defRPr sz="1200"/>
            </a:lvl1pPr>
          </a:lstStyle>
          <a:p>
            <a:fld id="{957A335A-4ED0-4E32-95C0-3B700651357B}" type="datetimeFigureOut">
              <a:rPr lang="en-GB" altLang="en-GB" smtClean="0"/>
              <a:t>09/08/2026</a:t>
            </a:fld>
            <a:endParaRPr lang="en-GB" alt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numCol="1" rtlCol="0" anchor="ctr"/>
          <a:lstStyle/>
          <a:p>
            <a:endParaRPr lang="en-GB" alt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numCol="1"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lt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numCol="1" rtlCol="0" anchor="b"/>
          <a:lstStyle>
            <a:lvl1pPr algn="l">
              <a:defRPr sz="1200"/>
            </a:lvl1pPr>
          </a:lstStyle>
          <a:p>
            <a:endParaRPr lang="en-GB" alt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numCol="1" rtlCol="0" anchor="b"/>
          <a:lstStyle>
            <a:lvl1pPr algn="r">
              <a:defRPr sz="1200"/>
            </a:lvl1pPr>
          </a:lstStyle>
          <a:p>
            <a:fld id="{8F9A1913-6DB5-475A-8BAA-6F28904B4740}" type="slidenum">
              <a:rPr lang="en-GB" altLang="en-GB" smtClean="0"/>
              <a:t>‹#›</a:t>
            </a:fld>
            <a:endParaRPr lang="en-GB" alt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travelmole.com/news/el-salvador-top-growing-tourism-destination" TargetMode="External"/><Relationship Id="rId2" Type="http://schemas.openxmlformats.org/officeDocument/2006/relationships/slide" Target="../slides/slide18.xml"/><Relationship Id="rId1" Type="http://schemas.openxmlformats.org/officeDocument/2006/relationships/notesMaster" Target="../notesMasters/notesMaster1.xml"/><Relationship Id="rId5" Type="http://schemas.openxmlformats.org/officeDocument/2006/relationships/hyperlink" Target="http://brihttps/www.startuploans.co.uk/support-and-guidance/business-guidance/starting-up/a-guide-to-partnership-business-structures" TargetMode="External"/><Relationship Id="rId4" Type="http://schemas.openxmlformats.org/officeDocument/2006/relationships/hyperlink" Target="https://www.cipd.org/en/knowledge/factsheets/pestle-analysis-factsheet/"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First of all </a:t>
            </a:r>
          </a:p>
        </p:txBody>
      </p:sp>
      <p:sp>
        <p:nvSpPr>
          <p:cNvPr id="4" name="Slide Number Placeholder 3"/>
          <p:cNvSpPr>
            <a:spLocks noGrp="1"/>
          </p:cNvSpPr>
          <p:nvPr>
            <p:ph type="sldNum" sz="quarter" idx="5"/>
          </p:nvPr>
        </p:nvSpPr>
        <p:spPr/>
        <p:txBody>
          <a:bodyPr/>
          <a:lstStyle/>
          <a:p>
            <a:fld id="{8F9A1913-6DB5-475A-8BAA-6F28904B4740}" type="slidenum">
              <a:rPr lang="en-GB" altLang="en-GB" smtClean="0"/>
              <a:t>3</a:t>
            </a:fld>
            <a:endParaRPr lang="en-GB" altLang="en-GB"/>
          </a:p>
        </p:txBody>
      </p:sp>
    </p:spTree>
    <p:extLst>
      <p:ext uri="{BB962C8B-B14F-4D97-AF65-F5344CB8AC3E}">
        <p14:creationId xmlns:p14="http://schemas.microsoft.com/office/powerpoint/2010/main" val="29823087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solidFill>
                  <a:srgbClr val="000000"/>
                </a:solidFill>
                <a:latin typeface="Söhne"/>
              </a:rPr>
              <a:t>My name is Jackeline Hernandez and I'm the founder of Ocean Dream </a:t>
            </a:r>
            <a:r>
              <a:rPr lang="en-GB" altLang="en-GB" dirty="0" err="1">
                <a:solidFill>
                  <a:srgbClr val="000000"/>
                </a:solidFill>
                <a:latin typeface="Söhne"/>
              </a:rPr>
              <a:t>airbnb</a:t>
            </a:r>
            <a:r>
              <a:rPr lang="en-GB" altLang="en-GB" dirty="0">
                <a:solidFill>
                  <a:srgbClr val="000000"/>
                </a:solidFill>
                <a:latin typeface="Söhne"/>
              </a:rPr>
              <a:t> a family-owned business. My business idea stems from the rise in tourism in El Salvador. ( In 2024, El Salvador welcomed 3.9million visitors )</a:t>
            </a:r>
          </a:p>
          <a:p>
            <a:r>
              <a:rPr lang="en-GB" dirty="0">
                <a:solidFill>
                  <a:srgbClr val="000000"/>
                </a:solidFill>
              </a:rPr>
              <a:t>My vision for this Airbnb is to offer an exceptional guest experience where visitors feel at home while on vacation. Ocean Dream will offer beachfront </a:t>
            </a:r>
            <a:r>
              <a:rPr lang="en-GB">
                <a:solidFill>
                  <a:srgbClr val="000000"/>
                </a:solidFill>
              </a:rPr>
              <a:t>accommodation</a:t>
            </a:r>
            <a:r>
              <a:rPr lang="en-GB" dirty="0">
                <a:solidFill>
                  <a:srgbClr val="000000"/>
                </a:solidFill>
              </a:rPr>
              <a:t>. I have always been passionate about the sea and the beauty of my country's coastal areas, so I decided to combine that with my business skills.</a:t>
            </a:r>
            <a:endParaRPr lang="en-GB" dirty="0">
              <a:ea typeface="Calibri"/>
              <a:cs typeface="Calibri"/>
            </a:endParaRPr>
          </a:p>
          <a:p>
            <a:endParaRPr lang="en-GB" b="0" i="0" dirty="0">
              <a:solidFill>
                <a:srgbClr val="000000"/>
              </a:solidFill>
              <a:effectLst/>
              <a:latin typeface="Calibri"/>
              <a:ea typeface="Calibri"/>
              <a:cs typeface="Calibri"/>
            </a:endParaRPr>
          </a:p>
          <a:p>
            <a:endParaRPr lang="en-GB" dirty="0">
              <a:solidFill>
                <a:srgbClr val="000000"/>
              </a:solidFill>
              <a:latin typeface="Calibri"/>
              <a:ea typeface="Calibri"/>
              <a:cs typeface="Calibri"/>
            </a:endParaRPr>
          </a:p>
          <a:p>
            <a:endParaRPr lang="en-GB" altLang="en-GB" dirty="0">
              <a:solidFill>
                <a:srgbClr val="000000"/>
              </a:solidFill>
              <a:latin typeface="Söhne"/>
            </a:endParaRPr>
          </a:p>
          <a:p>
            <a:endParaRPr lang="en-GB" altLang="en-GB" dirty="0">
              <a:solidFill>
                <a:srgbClr val="000000"/>
              </a:solidFill>
              <a:latin typeface="Söhne"/>
            </a:endParaRPr>
          </a:p>
          <a:p>
            <a:br>
              <a:rPr lang="en-GB" altLang="en-GB" b="0" i="0" dirty="0">
                <a:solidFill>
                  <a:srgbClr val="000000"/>
                </a:solidFill>
                <a:effectLst/>
                <a:latin typeface="Söhne"/>
              </a:rPr>
            </a:br>
            <a:endParaRPr lang="en-GB" altLang="en-GB" dirty="0"/>
          </a:p>
        </p:txBody>
      </p:sp>
      <p:sp>
        <p:nvSpPr>
          <p:cNvPr id="4" name="Slide Number Placeholder 3"/>
          <p:cNvSpPr>
            <a:spLocks noGrp="1"/>
          </p:cNvSpPr>
          <p:nvPr>
            <p:ph type="sldNum" sz="quarter" idx="5"/>
          </p:nvPr>
        </p:nvSpPr>
        <p:spPr/>
        <p:txBody>
          <a:bodyPr numCol="1"/>
          <a:lstStyle/>
          <a:p>
            <a:fld id="{8F9A1913-6DB5-475A-8BAA-6F28904B4740}" type="slidenum">
              <a:rPr lang="en-GB" altLang="en-GB" smtClean="0"/>
              <a:t>4</a:t>
            </a:fld>
            <a:endParaRPr lang="en-GB" altLang="en-GB"/>
          </a:p>
        </p:txBody>
      </p:sp>
    </p:spTree>
    <p:extLst>
      <p:ext uri="{BB962C8B-B14F-4D97-AF65-F5344CB8AC3E}">
        <p14:creationId xmlns:p14="http://schemas.microsoft.com/office/powerpoint/2010/main" val="32541512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dirty="0"/>
              <a:t>I am aiming to stablish a successful Airbnb located in San Blas, El Salvador. San Blas is one of the beaches most visited by tourists wishing to explore the Surf City route. Our purpose is to provide affordable, clean and easily accessible accommodation for locals and international travellers. We want to offer an unforgettable experience with accommodation featuring unique views, a private pool with a Jacuzzi, and outdoor activities such as a beach soccer court. Our target customers consists of tourists visiting El Salvador, families, couples, groups, and </a:t>
            </a:r>
            <a:r>
              <a:rPr lang="en-GB"/>
              <a:t>locals. I will promote the Airbnb accommodation through apps, social media, billboards, websites, and recommendations from past guests or friends.</a:t>
            </a:r>
            <a:endParaRPr lang="en-US"/>
          </a:p>
          <a:p>
            <a:endParaRPr lang="en-GB"/>
          </a:p>
        </p:txBody>
      </p:sp>
      <p:sp>
        <p:nvSpPr>
          <p:cNvPr id="4" name="Slide Number Placeholder 3"/>
          <p:cNvSpPr>
            <a:spLocks noGrp="1"/>
          </p:cNvSpPr>
          <p:nvPr>
            <p:ph type="sldNum" sz="quarter" idx="5"/>
          </p:nvPr>
        </p:nvSpPr>
        <p:spPr/>
        <p:txBody>
          <a:bodyPr numCol="1"/>
          <a:lstStyle/>
          <a:p>
            <a:fld id="{8F9A1913-6DB5-475A-8BAA-6F28904B4740}" type="slidenum">
              <a:rPr lang="en-GB" altLang="en-GB" smtClean="0"/>
              <a:t>5</a:t>
            </a:fld>
            <a:endParaRPr lang="en-GB" altLang="en-GB"/>
          </a:p>
        </p:txBody>
      </p:sp>
    </p:spTree>
    <p:extLst>
      <p:ext uri="{BB962C8B-B14F-4D97-AF65-F5344CB8AC3E}">
        <p14:creationId xmlns:p14="http://schemas.microsoft.com/office/powerpoint/2010/main" val="9760079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ea typeface="Calibri"/>
                <a:cs typeface="Calibri"/>
              </a:rPr>
              <a:t>This business will operate as a famil</a:t>
            </a:r>
            <a:r>
              <a:rPr lang="en-GB" altLang="en-GB" dirty="0"/>
              <a:t>y</a:t>
            </a:r>
            <a:r>
              <a:rPr lang="en-GB" altLang="en-GB" dirty="0">
                <a:ea typeface="Calibri"/>
                <a:cs typeface="Calibri"/>
              </a:rPr>
              <a:t> partnership which means each partner will have responsibilities in order to run the business. </a:t>
            </a:r>
          </a:p>
          <a:p>
            <a:r>
              <a:rPr lang="en-GB" altLang="en-GB" dirty="0">
                <a:ea typeface="Calibri"/>
                <a:cs typeface="Calibri"/>
              </a:rPr>
              <a:t>Investment costs and profits </a:t>
            </a:r>
            <a:r>
              <a:rPr lang="en-GB" dirty="0"/>
              <a:t>will be distributed equally among the partners. Running the business with this structure is ideal for its growth, considering mutual support regarding management and decision-making. As a family business, we want to promote trust, teamwork and </a:t>
            </a:r>
            <a:r>
              <a:rPr lang="en-GB"/>
              <a:t>commitment.</a:t>
            </a:r>
            <a:endParaRPr lang="en-GB"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numCol="1"/>
          <a:lstStyle/>
          <a:p>
            <a:fld id="{8F9A1913-6DB5-475A-8BAA-6F28904B4740}" type="slidenum">
              <a:rPr lang="en-GB" altLang="en-GB" smtClean="0"/>
              <a:t>6</a:t>
            </a:fld>
            <a:endParaRPr lang="en-GB" altLang="en-GB"/>
          </a:p>
        </p:txBody>
      </p:sp>
    </p:spTree>
    <p:extLst>
      <p:ext uri="{BB962C8B-B14F-4D97-AF65-F5344CB8AC3E}">
        <p14:creationId xmlns:p14="http://schemas.microsoft.com/office/powerpoint/2010/main" val="33648811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ea typeface="Calibri"/>
                <a:cs typeface="Calibri"/>
              </a:rPr>
              <a:t>As you can see on this chart I will be the general manager </a:t>
            </a:r>
            <a:r>
              <a:rPr lang="en-GB" dirty="0"/>
              <a:t>I will be in charge of strategic planning, customer service, and managing marketing strategies across social media and the Airbnb app, ensuring the growth of the business. On the other hand, one of my partners will handle property maintenance, check inventory, and coordinate with suppliers.</a:t>
            </a:r>
            <a:endParaRPr lang="en-GB" altLang="en-GB" dirty="0"/>
          </a:p>
          <a:p>
            <a:r>
              <a:rPr lang="en-GB"/>
              <a:t>My second partner will be responsible for organizing  staff and ensuring that standards are met to provide excellent customer service.</a:t>
            </a:r>
          </a:p>
        </p:txBody>
      </p:sp>
      <p:sp>
        <p:nvSpPr>
          <p:cNvPr id="4" name="Slide Number Placeholder 3"/>
          <p:cNvSpPr>
            <a:spLocks noGrp="1"/>
          </p:cNvSpPr>
          <p:nvPr>
            <p:ph type="sldNum" sz="quarter" idx="5"/>
          </p:nvPr>
        </p:nvSpPr>
        <p:spPr/>
        <p:txBody>
          <a:bodyPr numCol="1"/>
          <a:lstStyle/>
          <a:p>
            <a:fld id="{8F9A1913-6DB5-475A-8BAA-6F28904B4740}" type="slidenum">
              <a:rPr lang="en-GB" altLang="en-GB" smtClean="0"/>
              <a:t>7</a:t>
            </a:fld>
            <a:endParaRPr lang="en-GB" altLang="en-GB"/>
          </a:p>
        </p:txBody>
      </p:sp>
    </p:spTree>
    <p:extLst>
      <p:ext uri="{BB962C8B-B14F-4D97-AF65-F5344CB8AC3E}">
        <p14:creationId xmlns:p14="http://schemas.microsoft.com/office/powerpoint/2010/main" val="23277929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pPr>
              <a:defRPr/>
            </a:pPr>
            <a:r>
              <a:rPr lang="en-GB" dirty="0"/>
              <a:t>Political: Political decisions could affect the business growth such </a:t>
            </a:r>
            <a:r>
              <a:rPr lang="en-GB"/>
              <a:t>as new</a:t>
            </a:r>
            <a:r>
              <a:rPr lang="en-GB" dirty="0"/>
              <a:t> laws regarding business regulations and taxes.</a:t>
            </a:r>
          </a:p>
          <a:p>
            <a:pPr>
              <a:defRPr/>
            </a:pPr>
            <a:r>
              <a:rPr lang="en-GB" dirty="0">
                <a:ea typeface="Calibri"/>
                <a:cs typeface="Calibri"/>
              </a:rPr>
              <a:t>Strategy: frequent monitoring laws changes in the government and taxes policies, making sure the business comply with every regulation and legal requirement and setting up a side ba</a:t>
            </a:r>
            <a:r>
              <a:rPr lang="en-GB" dirty="0"/>
              <a:t>ck</a:t>
            </a:r>
            <a:r>
              <a:rPr lang="en-GB" dirty="0">
                <a:ea typeface="Calibri"/>
                <a:cs typeface="Calibri"/>
              </a:rPr>
              <a:t> up fund to recover for any new implementat</a:t>
            </a:r>
            <a:r>
              <a:rPr lang="en-GB"/>
              <a:t>ion.</a:t>
            </a:r>
            <a:endParaRPr lang="en-GB" dirty="0"/>
          </a:p>
          <a:p>
            <a:pPr>
              <a:defRPr/>
            </a:pPr>
            <a:r>
              <a:rPr lang="en-GB" dirty="0"/>
              <a:t>Economic: Rental prices are rising rapidly year after year, which </a:t>
            </a:r>
            <a:r>
              <a:rPr lang="en-GB"/>
              <a:t>can affect</a:t>
            </a:r>
            <a:r>
              <a:rPr lang="en-GB" dirty="0"/>
              <a:t> investment costs.</a:t>
            </a:r>
          </a:p>
          <a:p>
            <a:pPr>
              <a:defRPr/>
            </a:pPr>
            <a:r>
              <a:rPr lang="en-GB" dirty="0"/>
              <a:t>Strategy: Our strategy as partners is to start by renting a property, but to purchase it as soon as we can secure financing. Based on our projections, this could be feasible after four years of operation by combining a loan, business earnings, and capital contributions from each individual. </a:t>
            </a:r>
          </a:p>
          <a:p>
            <a:pPr>
              <a:defRPr/>
            </a:pPr>
            <a:r>
              <a:rPr lang="en-GB"/>
              <a:t>Environmental: The property must be prepared for any natural disaster, ensuring the safety of guests.</a:t>
            </a:r>
          </a:p>
          <a:p>
            <a:pPr>
              <a:defRPr/>
            </a:pPr>
            <a:r>
              <a:rPr lang="en-GB" dirty="0">
                <a:ea typeface="Calibri" panose="020F0502020204030204"/>
                <a:cs typeface="Calibri" panose="020F0502020204030204"/>
              </a:rPr>
              <a:t>Strategy: we will ensure the property meet earthquake-resistant building standards </a:t>
            </a:r>
            <a:r>
              <a:rPr lang="en-GB" dirty="0"/>
              <a:t>as well as regularly checking that the seismic alarms are working, and provide the guests emergency information.</a:t>
            </a:r>
            <a:endParaRPr lang="en-GB" dirty="0">
              <a:ea typeface="Calibri"/>
              <a:cs typeface="Calibri"/>
            </a:endParaRPr>
          </a:p>
          <a:p>
            <a:pPr>
              <a:defRPr/>
            </a:pPr>
            <a:endParaRPr lang="en-GB" dirty="0">
              <a:ea typeface="Calibri"/>
              <a:cs typeface="Calibri"/>
            </a:endParaRPr>
          </a:p>
          <a:p>
            <a:pPr>
              <a:defRPr/>
            </a:pPr>
            <a:endParaRPr lang="en-GB" dirty="0">
              <a:ea typeface="Calibri"/>
              <a:cs typeface="Calibri"/>
            </a:endParaRPr>
          </a:p>
        </p:txBody>
      </p:sp>
      <p:sp>
        <p:nvSpPr>
          <p:cNvPr id="4" name="Slide Number Placeholder 3"/>
          <p:cNvSpPr>
            <a:spLocks noGrp="1"/>
          </p:cNvSpPr>
          <p:nvPr>
            <p:ph type="sldNum" sz="quarter" idx="5"/>
          </p:nvPr>
        </p:nvSpPr>
        <p:spPr/>
        <p:txBody>
          <a:bodyPr numCol="1"/>
          <a:lstStyle/>
          <a:p>
            <a:fld id="{8F9A1913-6DB5-475A-8BAA-6F28904B4740}" type="slidenum">
              <a:rPr lang="en-GB" altLang="en-GB" smtClean="0"/>
              <a:t>8</a:t>
            </a:fld>
            <a:endParaRPr lang="en-GB" altLang="en-GB"/>
          </a:p>
        </p:txBody>
      </p:sp>
    </p:spTree>
    <p:extLst>
      <p:ext uri="{BB962C8B-B14F-4D97-AF65-F5344CB8AC3E}">
        <p14:creationId xmlns:p14="http://schemas.microsoft.com/office/powerpoint/2010/main" val="3713342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cs typeface="+mn-lt"/>
              </a:rPr>
              <a:t>Our target market are families, couples and groups of friends. International or local tourists looking for a relaxing stay in a beachfront accommodation with direct beach access. Mainly travellers between 20 and 55 years old and </a:t>
            </a:r>
            <a:r>
              <a:rPr lang="en-GB" altLang="en-GB">
                <a:cs typeface="+mn-lt"/>
              </a:rPr>
              <a:t>visitors who enjoy the beauty of sea and want to create new memories surrounded by nature</a:t>
            </a:r>
            <a:br>
              <a:rPr lang="en-GB" altLang="en-GB" dirty="0">
                <a:effectLst/>
                <a:cs typeface="+mn-lt"/>
              </a:rPr>
            </a:br>
            <a:endParaRPr lang="en-GB" altLang="en-GB" dirty="0"/>
          </a:p>
        </p:txBody>
      </p:sp>
      <p:sp>
        <p:nvSpPr>
          <p:cNvPr id="4" name="Slide Number Placeholder 3"/>
          <p:cNvSpPr>
            <a:spLocks noGrp="1"/>
          </p:cNvSpPr>
          <p:nvPr>
            <p:ph type="sldNum" sz="quarter" idx="5"/>
          </p:nvPr>
        </p:nvSpPr>
        <p:spPr/>
        <p:txBody>
          <a:bodyPr numCol="1"/>
          <a:lstStyle/>
          <a:p>
            <a:fld id="{8F9A1913-6DB5-475A-8BAA-6F28904B4740}" type="slidenum">
              <a:rPr lang="en-GB" altLang="en-GB" smtClean="0"/>
              <a:t>9</a:t>
            </a:fld>
            <a:endParaRPr lang="en-GB" altLang="en-GB"/>
          </a:p>
        </p:txBody>
      </p:sp>
    </p:spTree>
    <p:extLst>
      <p:ext uri="{BB962C8B-B14F-4D97-AF65-F5344CB8AC3E}">
        <p14:creationId xmlns:p14="http://schemas.microsoft.com/office/powerpoint/2010/main" val="6190410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We offer </a:t>
            </a:r>
            <a:r>
              <a:rPr lang="en-US"/>
              <a:t>accommodation with unique sea views for enjoying beautiful sunrises and sunsets.</a:t>
            </a:r>
          </a:p>
          <a:p>
            <a:r>
              <a:rPr lang="en-US"/>
              <a:t>Spacious, clean, and secure accommodation designed to make guests feel at home, featuring a private pool and leisure areas such as a beach soccer court. It is situated in a quiet area to ensure a relaxing stay, yet close to restaurants and supermarkets for added convenience.</a:t>
            </a:r>
          </a:p>
          <a:p>
            <a:r>
              <a:rPr lang="en-US" dirty="0">
                <a:ea typeface="Calibri"/>
                <a:cs typeface="Calibri"/>
              </a:rPr>
              <a:t>For marketing strategy </a:t>
            </a:r>
            <a:r>
              <a:rPr lang="en-US" dirty="0"/>
              <a:t>we will primarily use social media, as it is the most viable way to reach potential customers.</a:t>
            </a:r>
            <a:endParaRPr lang="en-US" dirty="0">
              <a:ea typeface="Calibri"/>
              <a:cs typeface="Calibri"/>
            </a:endParaRPr>
          </a:p>
          <a:p>
            <a:r>
              <a:rPr lang="en-US"/>
              <a:t>We will ensure we share creative, high-quality content and encourage guests to leave reviews that help us build trust with new customers.</a:t>
            </a:r>
          </a:p>
          <a:p>
            <a:r>
              <a:rPr lang="en-US"/>
              <a:t>as well as offering discounts to returning customers, since we value loyalty.</a:t>
            </a:r>
          </a:p>
        </p:txBody>
      </p:sp>
      <p:sp>
        <p:nvSpPr>
          <p:cNvPr id="4" name="Slide Number Placeholder 3"/>
          <p:cNvSpPr>
            <a:spLocks noGrp="1"/>
          </p:cNvSpPr>
          <p:nvPr>
            <p:ph type="sldNum" sz="quarter" idx="5"/>
          </p:nvPr>
        </p:nvSpPr>
        <p:spPr/>
        <p:txBody>
          <a:bodyPr/>
          <a:lstStyle/>
          <a:p>
            <a:fld id="{8F9A1913-6DB5-475A-8BAA-6F28904B4740}" type="slidenum">
              <a:rPr lang="en-GB" altLang="en-GB" smtClean="0"/>
              <a:t>10</a:t>
            </a:fld>
            <a:endParaRPr lang="en-GB" altLang="en-GB"/>
          </a:p>
        </p:txBody>
      </p:sp>
    </p:spTree>
    <p:extLst>
      <p:ext uri="{BB962C8B-B14F-4D97-AF65-F5344CB8AC3E}">
        <p14:creationId xmlns:p14="http://schemas.microsoft.com/office/powerpoint/2010/main" val="40680369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pPr marL="0" marR="0" lvl="0" indent="0" algn="l" defTabSz="914400" rtl="0" eaLnBrk="1" latinLnBrk="0" hangingPunct="1">
              <a:lnSpc>
                <a:spcPct val="100000"/>
              </a:lnSpc>
              <a:spcBef>
                <a:spcPts val="0"/>
              </a:spcBef>
              <a:spcAft>
                <a:spcPts val="0"/>
              </a:spcAft>
              <a:buClrTx/>
              <a:buSzTx/>
              <a:buFontTx/>
              <a:buNone/>
              <a:tabLst/>
              <a:defRPr/>
            </a:pPr>
            <a:r>
              <a:rPr lang="en-GB" alt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alt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altLang="en-GB" sz="180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alt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altLang="en-GB" sz="18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alt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altLang="en-GB" sz="180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altLang="en-GB" sz="1800" kern="100" dirty="0">
                <a:effectLst/>
                <a:latin typeface="Aptos" panose="020B0004020202020204" pitchFamily="34" charset="0"/>
                <a:ea typeface="DengXian" panose="02010600030101010101" pitchFamily="2" charset="-122"/>
                <a:cs typeface="Times New Roman" panose="02020603050405020304" pitchFamily="18" charset="0"/>
              </a:rPr>
              <a:t> ) - up to the break-even point</a:t>
            </a:r>
          </a:p>
          <a:p>
            <a:endParaRPr lang="en-GB" altLang="en-GB" dirty="0"/>
          </a:p>
        </p:txBody>
      </p:sp>
      <p:sp>
        <p:nvSpPr>
          <p:cNvPr id="4" name="Slide Number Placeholder 3"/>
          <p:cNvSpPr>
            <a:spLocks noGrp="1"/>
          </p:cNvSpPr>
          <p:nvPr>
            <p:ph type="sldNum" sz="quarter" idx="5"/>
          </p:nvPr>
        </p:nvSpPr>
        <p:spPr/>
        <p:txBody>
          <a:bodyPr numCol="1"/>
          <a:lstStyle/>
          <a:p>
            <a:fld id="{8F9A1913-6DB5-475A-8BAA-6F28904B4740}" type="slidenum">
              <a:rPr lang="en-GB" altLang="en-GB" smtClean="0"/>
              <a:t>14</a:t>
            </a:fld>
            <a:endParaRPr lang="en-GB" altLang="en-GB"/>
          </a:p>
        </p:txBody>
      </p:sp>
    </p:spTree>
    <p:extLst>
      <p:ext uri="{BB962C8B-B14F-4D97-AF65-F5344CB8AC3E}">
        <p14:creationId xmlns:p14="http://schemas.microsoft.com/office/powerpoint/2010/main" val="34123302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Over six-month </a:t>
            </a:r>
            <a:r>
              <a:rPr lang="en-US" dirty="0" err="1">
                <a:ea typeface="Calibri"/>
                <a:cs typeface="Calibri"/>
              </a:rPr>
              <a:t>perio</a:t>
            </a:r>
            <a:r>
              <a:rPr lang="en-US" dirty="0">
                <a:ea typeface="Calibri"/>
                <a:cs typeface="Calibri"/>
              </a:rPr>
              <a:t>d Ocean Dream has a break even point of approximately 135 nights. Based on that we will need 22 nights of </a:t>
            </a:r>
            <a:r>
              <a:rPr lang="en-US" dirty="0" err="1">
                <a:ea typeface="Calibri"/>
                <a:cs typeface="Calibri"/>
              </a:rPr>
              <a:t>occuppancy</a:t>
            </a:r>
            <a:r>
              <a:rPr lang="en-US" dirty="0">
                <a:ea typeface="Calibri"/>
                <a:cs typeface="Calibri"/>
              </a:rPr>
              <a:t> monthly to reach our break even</a:t>
            </a:r>
          </a:p>
        </p:txBody>
      </p:sp>
      <p:sp>
        <p:nvSpPr>
          <p:cNvPr id="4" name="Slide Number Placeholder 3"/>
          <p:cNvSpPr>
            <a:spLocks noGrp="1"/>
          </p:cNvSpPr>
          <p:nvPr>
            <p:ph type="sldNum" sz="quarter" idx="5"/>
          </p:nvPr>
        </p:nvSpPr>
        <p:spPr/>
        <p:txBody>
          <a:bodyPr/>
          <a:lstStyle/>
          <a:p>
            <a:fld id="{8F9A1913-6DB5-475A-8BAA-6F28904B4740}" type="slidenum">
              <a:rPr lang="en-GB" altLang="en-GB" smtClean="0"/>
              <a:t>14</a:t>
            </a:fld>
            <a:endParaRPr lang="en-GB" altLang="en-GB"/>
          </a:p>
        </p:txBody>
      </p:sp>
    </p:spTree>
    <p:extLst>
      <p:ext uri="{BB962C8B-B14F-4D97-AF65-F5344CB8AC3E}">
        <p14:creationId xmlns:p14="http://schemas.microsoft.com/office/powerpoint/2010/main" val="16423650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Ocean Dream has strong potential to become a successful and sustainable business. By focusing on excellent customer service and delivering a cohesive experience, we can attract tourists seeking accommodation that stands out for its comfort, privacy, and entertainment areas, as well as its spectacular </a:t>
            </a:r>
            <a:r>
              <a:rPr lang="en-US"/>
              <a:t>views. As I mentioned, the business needs to sell 22 nights a month to cover its costs—a very achievable goal—with any surplus becoming profit for the company, making it  financially viable and competitive.</a:t>
            </a:r>
          </a:p>
        </p:txBody>
      </p:sp>
      <p:sp>
        <p:nvSpPr>
          <p:cNvPr id="4" name="Slide Number Placeholder 3"/>
          <p:cNvSpPr>
            <a:spLocks noGrp="1"/>
          </p:cNvSpPr>
          <p:nvPr>
            <p:ph type="sldNum" sz="quarter" idx="5"/>
          </p:nvPr>
        </p:nvSpPr>
        <p:spPr/>
        <p:txBody>
          <a:bodyPr/>
          <a:lstStyle/>
          <a:p>
            <a:fld id="{8F9A1913-6DB5-475A-8BAA-6F28904B4740}" type="slidenum">
              <a:rPr lang="en-GB" altLang="en-GB" smtClean="0"/>
              <a:t>15</a:t>
            </a:fld>
            <a:endParaRPr lang="en-GB" altLang="en-GB"/>
          </a:p>
        </p:txBody>
      </p:sp>
    </p:spTree>
    <p:extLst>
      <p:ext uri="{BB962C8B-B14F-4D97-AF65-F5344CB8AC3E}">
        <p14:creationId xmlns:p14="http://schemas.microsoft.com/office/powerpoint/2010/main" val="34380515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a:t>Travel Mole News (2025)</a:t>
            </a:r>
            <a:r>
              <a:rPr lang="en-GB" i="1"/>
              <a:t> El Salvador among the fastest growing tourism destinations worldwide.</a:t>
            </a:r>
            <a:r>
              <a:rPr lang="en-GB"/>
              <a:t> Available at: </a:t>
            </a:r>
            <a:r>
              <a:rPr lang="en-GB" dirty="0">
                <a:hlinkClick r:id="rId3"/>
              </a:rPr>
              <a:t>https://travelmole.com/news/el-salvador-top-growing-tourism-destination</a:t>
            </a:r>
            <a:r>
              <a:rPr lang="en-GB"/>
              <a:t> (Accessed 01/08/2026)</a:t>
            </a:r>
          </a:p>
          <a:p>
            <a:pPr marL="285750" indent="-285750">
              <a:lnSpc>
                <a:spcPct val="90000"/>
              </a:lnSpc>
              <a:spcBef>
                <a:spcPts val="1000"/>
              </a:spcBef>
              <a:buFont typeface="Arial"/>
              <a:buChar char="•"/>
            </a:pPr>
            <a:r>
              <a:rPr lang="en-GB"/>
              <a:t>Chartered Institute of Personnel and Development (CIPD) (2025) </a:t>
            </a:r>
            <a:r>
              <a:rPr lang="en-GB" i="1"/>
              <a:t>PESTLE analysis.</a:t>
            </a:r>
            <a:r>
              <a:rPr lang="en-GB"/>
              <a:t> Available at: </a:t>
            </a:r>
            <a:r>
              <a:rPr lang="en-GB" dirty="0">
                <a:hlinkClick r:id="rId4"/>
              </a:rPr>
              <a:t>https://www.cipd.org/en/knowledge/factsheets/pestle-analysis-factsheet/</a:t>
            </a:r>
            <a:r>
              <a:rPr lang="en-GB"/>
              <a:t>  (Accessed: 02/08/2026)</a:t>
            </a:r>
          </a:p>
          <a:p>
            <a:pPr marL="285750" indent="-285750">
              <a:lnSpc>
                <a:spcPct val="90000"/>
              </a:lnSpc>
              <a:spcBef>
                <a:spcPts val="1000"/>
              </a:spcBef>
              <a:buFont typeface="Arial"/>
              <a:buChar char="•"/>
            </a:pPr>
            <a:r>
              <a:rPr lang="en-GB"/>
              <a:t>British Business Bank (2026) </a:t>
            </a:r>
            <a:r>
              <a:rPr lang="en-GB" i="1"/>
              <a:t>What is a partnership? A guide to UK partnership business structures</a:t>
            </a:r>
            <a:r>
              <a:rPr lang="en-GB"/>
              <a:t>. Available at: </a:t>
            </a:r>
            <a:r>
              <a:rPr lang="en-GB" dirty="0">
                <a:hlinkClick r:id="rId5"/>
              </a:rPr>
              <a:t>https://www.startuploans.co.uk/support-and-guidance/business-guidance/starting-up/a-guide-to-partnership-business-structures</a:t>
            </a:r>
            <a:r>
              <a:rPr lang="en-GB"/>
              <a:t> (Accessed: 02/08/2026)</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F9A1913-6DB5-475A-8BAA-6F28904B4740}" type="slidenum">
              <a:rPr lang="en-GB" altLang="en-GB" smtClean="0"/>
              <a:t>18</a:t>
            </a:fld>
            <a:endParaRPr lang="en-GB" altLang="en-GB"/>
          </a:p>
        </p:txBody>
      </p:sp>
    </p:spTree>
    <p:extLst>
      <p:ext uri="{BB962C8B-B14F-4D97-AF65-F5344CB8AC3E}">
        <p14:creationId xmlns:p14="http://schemas.microsoft.com/office/powerpoint/2010/main" val="28516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8/9/2026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0650310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8/9/2026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8472421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8/9/2026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0750788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8/9/2026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2479042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8/9/2026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7105269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8/9/2026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6599226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8/9/2026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0035764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8/9/2026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0882909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8/9/2026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2776502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8/9/2026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8384950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8/9/2026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5403156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8/9/2026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90053526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9.svg"/><Relationship Id="rId4" Type="http://schemas.openxmlformats.org/officeDocument/2006/relationships/image" Target="../media/image8.svg"/></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brihttps/www.startuploans.co.uk/support-and-guidance/business-guidance/starting-up/a-guide-to-partnership-business-structures"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hyperlink" Target="https://travelmole.com/news/el-salvador-top-growing-tourism-destination" TargetMode="External"/><Relationship Id="rId4" Type="http://schemas.openxmlformats.org/officeDocument/2006/relationships/hyperlink" Target="https://www.cipd.org/en/knowledge/factsheets/pestle-analysis-factshe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692820"/>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6A3F7AB-9E9F-C6C3-DE29-61AA7554A688}"/>
              </a:ext>
            </a:extLst>
          </p:cNvPr>
          <p:cNvSpPr/>
          <p:nvPr/>
        </p:nvSpPr>
        <p:spPr>
          <a:xfrm>
            <a:off x="1114777" y="663222"/>
            <a:ext cx="6098397" cy="5432777"/>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a:extLst>
              <a:ext uri="{FF2B5EF4-FFF2-40B4-BE49-F238E27FC236}">
                <a16:creationId xmlns:a16="http://schemas.microsoft.com/office/drawing/2014/main" id="{C7983A45-ACFA-A201-DF55-C3FDC03B715B}"/>
              </a:ext>
            </a:extLst>
          </p:cNvPr>
          <p:cNvSpPr>
            <a:spLocks noGrp="1"/>
          </p:cNvSpPr>
          <p:nvPr>
            <p:ph type="subTitle" idx="1"/>
          </p:nvPr>
        </p:nvSpPr>
        <p:spPr>
          <a:xfrm>
            <a:off x="2329132" y="5482381"/>
            <a:ext cx="3623095" cy="620593"/>
          </a:xfrm>
        </p:spPr>
        <p:txBody>
          <a:bodyPr vert="horz" lIns="91440" tIns="45720" rIns="91440" bIns="45720" numCol="1" rtlCol="0" anchor="t">
            <a:normAutofit/>
          </a:bodyPr>
          <a:lstStyle/>
          <a:p>
            <a:r>
              <a:rPr lang="en-GB" altLang="en-GB" b="1">
                <a:solidFill>
                  <a:schemeClr val="bg1">
                    <a:lumMod val="95000"/>
                  </a:schemeClr>
                </a:solidFill>
                <a:ea typeface="Calibri"/>
                <a:cs typeface="Calibri"/>
              </a:rPr>
              <a:t>Business plan</a:t>
            </a:r>
          </a:p>
        </p:txBody>
      </p:sp>
      <p:sp>
        <p:nvSpPr>
          <p:cNvPr id="4" name="TextBox 3">
            <a:extLst>
              <a:ext uri="{FF2B5EF4-FFF2-40B4-BE49-F238E27FC236}">
                <a16:creationId xmlns:a16="http://schemas.microsoft.com/office/drawing/2014/main" id="{53777F1C-B44B-A193-8A06-0E783FADF3A6}"/>
              </a:ext>
            </a:extLst>
          </p:cNvPr>
          <p:cNvSpPr txBox="1"/>
          <p:nvPr/>
        </p:nvSpPr>
        <p:spPr>
          <a:xfrm>
            <a:off x="1324888" y="1139917"/>
            <a:ext cx="5618374" cy="1754326"/>
          </a:xfrm>
          <a:prstGeom prst="rect">
            <a:avLst/>
          </a:prstGeom>
          <a:noFill/>
        </p:spPr>
        <p:txBody>
          <a:bodyPr wrap="square" lIns="91440" tIns="45720" rIns="91440" bIns="45720" numCol="1" rtlCol="0" anchor="t">
            <a:spAutoFit/>
          </a:bodyPr>
          <a:lstStyle/>
          <a:p>
            <a:r>
              <a:rPr lang="en-GB" altLang="en-GB" sz="5400" dirty="0">
                <a:solidFill>
                  <a:schemeClr val="bg1">
                    <a:lumMod val="95000"/>
                  </a:schemeClr>
                </a:solidFill>
              </a:rPr>
              <a:t>Enterprise and Entrepreneurship</a:t>
            </a:r>
            <a:endParaRPr lang="en-GB" altLang="en-GB" sz="5400">
              <a:solidFill>
                <a:schemeClr val="bg1">
                  <a:lumMod val="95000"/>
                </a:schemeClr>
              </a:solidFill>
              <a:ea typeface="Calibri"/>
              <a:cs typeface="Calibri"/>
            </a:endParaRPr>
          </a:p>
        </p:txBody>
      </p:sp>
      <p:sp>
        <p:nvSpPr>
          <p:cNvPr id="8" name="Rectangle 7">
            <a:extLst>
              <a:ext uri="{FF2B5EF4-FFF2-40B4-BE49-F238E27FC236}">
                <a16:creationId xmlns:a16="http://schemas.microsoft.com/office/drawing/2014/main" id="{053909FC-59AF-E44B-6810-2F5AC766FE14}"/>
              </a:ext>
            </a:extLst>
          </p:cNvPr>
          <p:cNvSpPr/>
          <p:nvPr/>
        </p:nvSpPr>
        <p:spPr>
          <a:xfrm>
            <a:off x="7451465" y="662956"/>
            <a:ext cx="3725333" cy="5432777"/>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a:extLst>
              <a:ext uri="{FF2B5EF4-FFF2-40B4-BE49-F238E27FC236}">
                <a16:creationId xmlns:a16="http://schemas.microsoft.com/office/drawing/2014/main" id="{5B17ECF6-8D4C-B610-FD8B-34215C67E96A}"/>
              </a:ext>
            </a:extLst>
          </p:cNvPr>
          <p:cNvPicPr>
            <a:picLocks noChangeAspect="1"/>
          </p:cNvPicPr>
          <p:nvPr/>
        </p:nvPicPr>
        <p:blipFill>
          <a:blip r:embed="rId2"/>
          <a:stretch>
            <a:fillRect/>
          </a:stretch>
        </p:blipFill>
        <p:spPr>
          <a:xfrm>
            <a:off x="7569680" y="790755"/>
            <a:ext cx="3508075" cy="5190227"/>
          </a:xfrm>
          <a:prstGeom prst="rect">
            <a:avLst/>
          </a:prstGeom>
        </p:spPr>
      </p:pic>
    </p:spTree>
    <p:extLst>
      <p:ext uri="{BB962C8B-B14F-4D97-AF65-F5344CB8AC3E}">
        <p14:creationId xmlns:p14="http://schemas.microsoft.com/office/powerpoint/2010/main" val="40090873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692820"/>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835B4C3-3DC6-C46E-3399-5195FFCEBC09}"/>
              </a:ext>
            </a:extLst>
          </p:cNvPr>
          <p:cNvSpPr/>
          <p:nvPr/>
        </p:nvSpPr>
        <p:spPr>
          <a:xfrm>
            <a:off x="531696" y="435846"/>
            <a:ext cx="11157095" cy="5972993"/>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838200" y="568497"/>
            <a:ext cx="10515600" cy="1325563"/>
          </a:xfrm>
        </p:spPr>
        <p:txBody>
          <a:bodyPr numCol="1"/>
          <a:lstStyle/>
          <a:p>
            <a:pPr algn="ctr"/>
            <a:r>
              <a:rPr lang="en-GB" altLang="en-GB" b="1" dirty="0">
                <a:solidFill>
                  <a:schemeClr val="bg1">
                    <a:lumMod val="95000"/>
                  </a:schemeClr>
                </a:solidFill>
              </a:rPr>
              <a:t>Business Plan</a:t>
            </a:r>
            <a:endParaRPr lang="en-GB" altLang="en-GB" b="1">
              <a:solidFill>
                <a:schemeClr val="bg1">
                  <a:lumMod val="95000"/>
                </a:schemeClr>
              </a:solidFill>
              <a:ea typeface="Calibri Light"/>
              <a:cs typeface="Calibri Light"/>
            </a:endParaRPr>
          </a:p>
        </p:txBody>
      </p:sp>
      <p:sp>
        <p:nvSpPr>
          <p:cNvPr id="3" name="Content Placeholder 2">
            <a:extLst>
              <a:ext uri="{FF2B5EF4-FFF2-40B4-BE49-F238E27FC236}">
                <a16:creationId xmlns:a16="http://schemas.microsoft.com/office/drawing/2014/main" id="{35B39730-A320-D7B7-CFA7-FEBDED203380}"/>
              </a:ext>
            </a:extLst>
          </p:cNvPr>
          <p:cNvSpPr>
            <a:spLocks noGrp="1"/>
          </p:cNvSpPr>
          <p:nvPr>
            <p:ph idx="1"/>
          </p:nvPr>
        </p:nvSpPr>
        <p:spPr>
          <a:xfrm>
            <a:off x="838200" y="1718241"/>
            <a:ext cx="10515600" cy="4009897"/>
          </a:xfrm>
        </p:spPr>
        <p:txBody>
          <a:bodyPr vert="horz" lIns="91440" tIns="45720" rIns="91440" bIns="45720" numCol="1" rtlCol="0" anchor="t">
            <a:normAutofit lnSpcReduction="10000"/>
          </a:bodyPr>
          <a:lstStyle/>
          <a:p>
            <a:pPr>
              <a:lnSpc>
                <a:spcPct val="150000"/>
              </a:lnSpc>
            </a:pPr>
            <a:r>
              <a:rPr lang="en-GB" sz="3200">
                <a:solidFill>
                  <a:schemeClr val="bg1">
                    <a:lumMod val="95000"/>
                  </a:schemeClr>
                </a:solidFill>
                <a:ea typeface="+mn-lt"/>
                <a:cs typeface="+mn-lt"/>
              </a:rPr>
              <a:t>MODULE TITLE: Enterprise &amp; Entrepreneurship</a:t>
            </a:r>
            <a:endParaRPr lang="en-GB" altLang="en-GB" sz="3200">
              <a:solidFill>
                <a:schemeClr val="bg1">
                  <a:lumMod val="95000"/>
                </a:schemeClr>
              </a:solidFill>
              <a:ea typeface="Calibri"/>
              <a:cs typeface="Calibri"/>
            </a:endParaRPr>
          </a:p>
          <a:p>
            <a:pPr>
              <a:lnSpc>
                <a:spcPct val="150000"/>
              </a:lnSpc>
            </a:pPr>
            <a:r>
              <a:rPr lang="en-GB" sz="3200">
                <a:solidFill>
                  <a:schemeClr val="bg1">
                    <a:lumMod val="95000"/>
                  </a:schemeClr>
                </a:solidFill>
                <a:ea typeface="+mn-lt"/>
                <a:cs typeface="+mn-lt"/>
              </a:rPr>
              <a:t>MODULE CODE: LCLM4006</a:t>
            </a:r>
            <a:endParaRPr lang="en-GB" sz="3200">
              <a:solidFill>
                <a:schemeClr val="bg1">
                  <a:lumMod val="95000"/>
                </a:schemeClr>
              </a:solidFill>
              <a:ea typeface="Calibri"/>
              <a:cs typeface="Calibri"/>
            </a:endParaRPr>
          </a:p>
          <a:p>
            <a:pPr>
              <a:lnSpc>
                <a:spcPct val="150000"/>
              </a:lnSpc>
            </a:pPr>
            <a:r>
              <a:rPr lang="en-GB" sz="3200">
                <a:solidFill>
                  <a:schemeClr val="bg1">
                    <a:lumMod val="95000"/>
                  </a:schemeClr>
                </a:solidFill>
                <a:ea typeface="+mn-lt"/>
                <a:cs typeface="+mn-lt"/>
              </a:rPr>
              <a:t>STUDENT NAME: Jackline Vanessa Hernandez Gonzalez</a:t>
            </a:r>
            <a:endParaRPr lang="en-GB" sz="3200">
              <a:solidFill>
                <a:schemeClr val="bg1">
                  <a:lumMod val="95000"/>
                </a:schemeClr>
              </a:solidFill>
              <a:ea typeface="Calibri"/>
              <a:cs typeface="Calibri"/>
            </a:endParaRPr>
          </a:p>
          <a:p>
            <a:pPr>
              <a:lnSpc>
                <a:spcPct val="150000"/>
              </a:lnSpc>
            </a:pPr>
            <a:r>
              <a:rPr lang="en-GB" sz="3200">
                <a:solidFill>
                  <a:schemeClr val="bg1">
                    <a:lumMod val="95000"/>
                  </a:schemeClr>
                </a:solidFill>
                <a:ea typeface="+mn-lt"/>
                <a:cs typeface="+mn-lt"/>
              </a:rPr>
              <a:t>STUDENT NUMBER: 2514958</a:t>
            </a:r>
            <a:endParaRPr lang="en-GB" sz="3200">
              <a:solidFill>
                <a:schemeClr val="bg1">
                  <a:lumMod val="95000"/>
                </a:schemeClr>
              </a:solidFill>
              <a:ea typeface="Calibri"/>
              <a:cs typeface="Calibri"/>
            </a:endParaRPr>
          </a:p>
          <a:p>
            <a:pPr>
              <a:lnSpc>
                <a:spcPct val="150000"/>
              </a:lnSpc>
            </a:pPr>
            <a:r>
              <a:rPr lang="en-GB" sz="3200">
                <a:solidFill>
                  <a:schemeClr val="bg1">
                    <a:lumMod val="95000"/>
                  </a:schemeClr>
                </a:solidFill>
                <a:ea typeface="+mn-lt"/>
                <a:cs typeface="+mn-lt"/>
              </a:rPr>
              <a:t>LECTURER’S NAME: Charles Oham</a:t>
            </a:r>
            <a:endParaRPr lang="en-GB" sz="3200">
              <a:solidFill>
                <a:schemeClr val="bg1">
                  <a:lumMod val="95000"/>
                </a:schemeClr>
              </a:solidFill>
              <a:ea typeface="Calibri"/>
              <a:cs typeface="Calibri"/>
            </a:endParaRPr>
          </a:p>
        </p:txBody>
      </p:sp>
    </p:spTree>
    <p:extLst>
      <p:ext uri="{BB962C8B-B14F-4D97-AF65-F5344CB8AC3E}">
        <p14:creationId xmlns:p14="http://schemas.microsoft.com/office/powerpoint/2010/main" val="38321914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692820"/>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4A27CB2-6CC5-1C29-A285-416D9CF226FE}"/>
              </a:ext>
            </a:extLst>
          </p:cNvPr>
          <p:cNvSpPr/>
          <p:nvPr/>
        </p:nvSpPr>
        <p:spPr>
          <a:xfrm>
            <a:off x="620888" y="479778"/>
            <a:ext cx="10997347" cy="5914684"/>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8C8635FF-B9DD-CA2B-F18A-8979D68BF37E}"/>
              </a:ext>
            </a:extLst>
          </p:cNvPr>
          <p:cNvSpPr>
            <a:spLocks noGrp="1"/>
          </p:cNvSpPr>
          <p:nvPr>
            <p:ph idx="1"/>
          </p:nvPr>
        </p:nvSpPr>
        <p:spPr>
          <a:xfrm>
            <a:off x="981974" y="1554747"/>
            <a:ext cx="2406770" cy="4665348"/>
          </a:xfrm>
        </p:spPr>
        <p:txBody>
          <a:bodyPr vert="horz" lIns="91440" tIns="45720" rIns="91440" bIns="45720" numCol="1" rtlCol="0" anchor="t">
            <a:normAutofit/>
          </a:bodyPr>
          <a:lstStyle/>
          <a:p>
            <a:r>
              <a:rPr lang="en-GB" altLang="en-GB">
                <a:solidFill>
                  <a:schemeClr val="bg1">
                    <a:lumMod val="95000"/>
                  </a:schemeClr>
                </a:solidFill>
                <a:latin typeface="Calibri"/>
                <a:ea typeface="Calibri"/>
                <a:cs typeface="Calibri"/>
              </a:rPr>
              <a:t>01</a:t>
            </a:r>
          </a:p>
          <a:p>
            <a:r>
              <a:rPr lang="en-GB" altLang="en-GB">
                <a:solidFill>
                  <a:schemeClr val="bg1">
                    <a:lumMod val="95000"/>
                  </a:schemeClr>
                </a:solidFill>
                <a:latin typeface="Calibri"/>
                <a:ea typeface="Calibri"/>
                <a:cs typeface="Calibri"/>
              </a:rPr>
              <a:t>02</a:t>
            </a:r>
          </a:p>
          <a:p>
            <a:r>
              <a:rPr lang="en-GB" altLang="en-GB">
                <a:solidFill>
                  <a:schemeClr val="bg1">
                    <a:lumMod val="95000"/>
                  </a:schemeClr>
                </a:solidFill>
                <a:latin typeface="Calibri"/>
                <a:ea typeface="Calibri"/>
                <a:cs typeface="Calibri"/>
              </a:rPr>
              <a:t>03</a:t>
            </a:r>
          </a:p>
          <a:p>
            <a:r>
              <a:rPr lang="en-GB" altLang="en-GB">
                <a:solidFill>
                  <a:schemeClr val="bg1">
                    <a:lumMod val="95000"/>
                  </a:schemeClr>
                </a:solidFill>
                <a:latin typeface="Calibri"/>
                <a:ea typeface="Calibri"/>
                <a:cs typeface="Calibri"/>
              </a:rPr>
              <a:t>04</a:t>
            </a:r>
          </a:p>
          <a:p>
            <a:r>
              <a:rPr lang="en-GB" altLang="en-GB">
                <a:solidFill>
                  <a:schemeClr val="bg1">
                    <a:lumMod val="95000"/>
                  </a:schemeClr>
                </a:solidFill>
                <a:latin typeface="Calibri"/>
                <a:ea typeface="Calibri"/>
                <a:cs typeface="Calibri"/>
              </a:rPr>
              <a:t>05</a:t>
            </a:r>
          </a:p>
          <a:p>
            <a:r>
              <a:rPr lang="en-GB" altLang="en-GB">
                <a:solidFill>
                  <a:schemeClr val="bg1">
                    <a:lumMod val="95000"/>
                  </a:schemeClr>
                </a:solidFill>
                <a:latin typeface="Calibri"/>
                <a:ea typeface="Calibri"/>
                <a:cs typeface="Calibri"/>
              </a:rPr>
              <a:t>06</a:t>
            </a:r>
          </a:p>
          <a:p>
            <a:r>
              <a:rPr lang="en-GB" altLang="en-GB">
                <a:solidFill>
                  <a:schemeClr val="bg1">
                    <a:lumMod val="95000"/>
                  </a:schemeClr>
                </a:solidFill>
                <a:latin typeface="Calibri"/>
                <a:ea typeface="Calibri"/>
                <a:cs typeface="Calibri"/>
              </a:rPr>
              <a:t>07</a:t>
            </a:r>
          </a:p>
          <a:p>
            <a:r>
              <a:rPr lang="en-GB" altLang="en-GB">
                <a:solidFill>
                  <a:schemeClr val="bg1">
                    <a:lumMod val="95000"/>
                  </a:schemeClr>
                </a:solidFill>
                <a:latin typeface="Calibri"/>
                <a:ea typeface="Calibri"/>
                <a:cs typeface="Calibri"/>
              </a:rPr>
              <a:t>08</a:t>
            </a:r>
          </a:p>
          <a:p>
            <a:r>
              <a:rPr lang="en-GB" altLang="en-GB">
                <a:solidFill>
                  <a:schemeClr val="bg1">
                    <a:lumMod val="95000"/>
                  </a:schemeClr>
                </a:solidFill>
                <a:latin typeface="Calibri"/>
                <a:ea typeface="Calibri"/>
                <a:cs typeface="Calibri"/>
              </a:rPr>
              <a:t>09</a:t>
            </a:r>
          </a:p>
        </p:txBody>
      </p:sp>
      <p:sp>
        <p:nvSpPr>
          <p:cNvPr id="4" name="TextBox 3">
            <a:extLst>
              <a:ext uri="{FF2B5EF4-FFF2-40B4-BE49-F238E27FC236}">
                <a16:creationId xmlns:a16="http://schemas.microsoft.com/office/drawing/2014/main" id="{FC814FB2-2CDA-1252-EC0E-5A2D8190D60E}"/>
              </a:ext>
            </a:extLst>
          </p:cNvPr>
          <p:cNvSpPr txBox="1"/>
          <p:nvPr/>
        </p:nvSpPr>
        <p:spPr>
          <a:xfrm>
            <a:off x="1629599" y="851338"/>
            <a:ext cx="8967922" cy="1077218"/>
          </a:xfrm>
          <a:prstGeom prst="rect">
            <a:avLst/>
          </a:prstGeom>
          <a:noFill/>
        </p:spPr>
        <p:txBody>
          <a:bodyPr wrap="square" lIns="91440" tIns="45720" rIns="91440" bIns="45720" numCol="1" rtlCol="0" anchor="t">
            <a:spAutoFit/>
          </a:bodyPr>
          <a:lstStyle/>
          <a:p>
            <a:pPr algn="ctr"/>
            <a:r>
              <a:rPr lang="en-GB" altLang="en-GB" sz="3200" b="1" i="0">
                <a:solidFill>
                  <a:schemeClr val="bg1">
                    <a:lumMod val="95000"/>
                  </a:schemeClr>
                </a:solidFill>
                <a:effectLst/>
                <a:latin typeface="Söhne"/>
              </a:rPr>
              <a:t>Table of Contents</a:t>
            </a:r>
            <a:endParaRPr lang="en-GB" altLang="en-GB" sz="3200">
              <a:solidFill>
                <a:schemeClr val="bg1">
                  <a:lumMod val="95000"/>
                </a:schemeClr>
              </a:solidFill>
              <a:ea typeface="Calibri" panose="020F0502020204030204"/>
              <a:cs typeface="Calibri" panose="020F0502020204030204"/>
            </a:endParaRPr>
          </a:p>
          <a:p>
            <a:endParaRPr lang="en-GB" altLang="en-GB" sz="3200" b="1" dirty="0">
              <a:solidFill>
                <a:schemeClr val="bg1">
                  <a:lumMod val="95000"/>
                </a:schemeClr>
              </a:solidFill>
              <a:ea typeface="Calibri"/>
              <a:cs typeface="Calibri"/>
            </a:endParaRPr>
          </a:p>
        </p:txBody>
      </p:sp>
      <p:sp>
        <p:nvSpPr>
          <p:cNvPr id="5" name="TextBox 4">
            <a:extLst>
              <a:ext uri="{FF2B5EF4-FFF2-40B4-BE49-F238E27FC236}">
                <a16:creationId xmlns:a16="http://schemas.microsoft.com/office/drawing/2014/main" id="{998E513C-4C91-E339-3874-4E901360A189}"/>
              </a:ext>
            </a:extLst>
          </p:cNvPr>
          <p:cNvSpPr txBox="1"/>
          <p:nvPr/>
        </p:nvSpPr>
        <p:spPr>
          <a:xfrm>
            <a:off x="2183724" y="1552100"/>
            <a:ext cx="8365661" cy="86177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solidFill>
                  <a:schemeClr val="bg1">
                    <a:lumMod val="95000"/>
                  </a:schemeClr>
                </a:solidFill>
                <a:ea typeface="Calibri"/>
                <a:cs typeface="Calibri"/>
              </a:rPr>
              <a:t>Introduction</a:t>
            </a:r>
          </a:p>
          <a:p>
            <a:r>
              <a:rPr lang="en-GB" sz="2800">
                <a:solidFill>
                  <a:schemeClr val="bg1">
                    <a:lumMod val="95000"/>
                  </a:schemeClr>
                </a:solidFill>
                <a:ea typeface="Calibri"/>
                <a:cs typeface="Calibri"/>
              </a:rPr>
              <a:t>Overview of the Business Idea</a:t>
            </a:r>
          </a:p>
          <a:p>
            <a:r>
              <a:rPr lang="en-GB" sz="2800">
                <a:solidFill>
                  <a:schemeClr val="bg2"/>
                </a:solidFill>
                <a:ea typeface="Calibri"/>
                <a:cs typeface="Calibri"/>
              </a:rPr>
              <a:t>Legal Format and Management Structure</a:t>
            </a:r>
          </a:p>
          <a:p>
            <a:r>
              <a:rPr lang="en-GB" sz="2800">
                <a:solidFill>
                  <a:schemeClr val="bg2"/>
                </a:solidFill>
                <a:ea typeface="Calibri"/>
                <a:cs typeface="Calibri"/>
              </a:rPr>
              <a:t>Management structure chart</a:t>
            </a:r>
          </a:p>
          <a:p>
            <a:r>
              <a:rPr lang="en-GB" sz="2800">
                <a:solidFill>
                  <a:schemeClr val="bg2"/>
                </a:solidFill>
                <a:ea typeface="Calibri"/>
                <a:cs typeface="Calibri"/>
              </a:rPr>
              <a:t>PESTEL Analysis</a:t>
            </a:r>
          </a:p>
          <a:p>
            <a:r>
              <a:rPr lang="en-GB" sz="2800">
                <a:solidFill>
                  <a:schemeClr val="bg2"/>
                </a:solidFill>
                <a:ea typeface="Calibri"/>
                <a:cs typeface="Calibri"/>
              </a:rPr>
              <a:t>Target market and customer segments</a:t>
            </a:r>
          </a:p>
          <a:p>
            <a:r>
              <a:rPr lang="en-GB" sz="2800">
                <a:solidFill>
                  <a:schemeClr val="bg2"/>
                </a:solidFill>
                <a:ea typeface="Calibri"/>
                <a:cs typeface="Calibri"/>
              </a:rPr>
              <a:t>Marketing Strategies</a:t>
            </a:r>
          </a:p>
          <a:p>
            <a:r>
              <a:rPr lang="en-GB" sz="2800">
                <a:solidFill>
                  <a:schemeClr val="bg2"/>
                </a:solidFill>
                <a:ea typeface="Calibri"/>
                <a:cs typeface="Calibri"/>
              </a:rPr>
              <a:t>Funding Requirements and Allocation</a:t>
            </a:r>
          </a:p>
          <a:p>
            <a:r>
              <a:rPr lang="en-GB" sz="2800">
                <a:solidFill>
                  <a:schemeClr val="bg2"/>
                </a:solidFill>
                <a:ea typeface="Calibri"/>
                <a:cs typeface="Calibri"/>
              </a:rPr>
              <a:t>Conclusion</a:t>
            </a:r>
          </a:p>
          <a:p>
            <a:r>
              <a:rPr lang="en-GB" sz="2800">
                <a:solidFill>
                  <a:schemeClr val="bg2"/>
                </a:solidFill>
                <a:latin typeface="Calibri" panose="020F0502020204030204"/>
                <a:ea typeface="Calibri"/>
                <a:cs typeface="Calibri"/>
              </a:rPr>
              <a:t>References</a:t>
            </a:r>
          </a:p>
          <a:p>
            <a:endParaRPr lang="en-GB" sz="3200" b="1" dirty="0">
              <a:solidFill>
                <a:schemeClr val="bg2"/>
              </a:solidFill>
              <a:ea typeface="Calibri"/>
              <a:cs typeface="Calibri"/>
            </a:endParaRPr>
          </a:p>
          <a:p>
            <a:endParaRPr lang="en-GB" sz="3200" b="1" dirty="0">
              <a:solidFill>
                <a:srgbClr val="E7E6E6"/>
              </a:solidFill>
              <a:ea typeface="Calibri"/>
              <a:cs typeface="Calibri"/>
            </a:endParaRPr>
          </a:p>
          <a:p>
            <a:endParaRPr lang="en-GB" sz="3200" b="1" dirty="0">
              <a:solidFill>
                <a:srgbClr val="E7E6E6"/>
              </a:solidFill>
              <a:ea typeface="Calibri"/>
              <a:cs typeface="Calibri"/>
            </a:endParaRPr>
          </a:p>
          <a:p>
            <a:endParaRPr lang="en-GB" sz="3200" b="1" dirty="0">
              <a:solidFill>
                <a:srgbClr val="E7E6E6"/>
              </a:solidFill>
              <a:ea typeface="Calibri"/>
              <a:cs typeface="Calibri"/>
            </a:endParaRPr>
          </a:p>
          <a:p>
            <a:endParaRPr lang="en-GB" sz="3200" b="1" dirty="0">
              <a:solidFill>
                <a:srgbClr val="E7E6E6"/>
              </a:solidFill>
              <a:ea typeface="Calibri"/>
              <a:cs typeface="Calibri"/>
            </a:endParaRPr>
          </a:p>
          <a:p>
            <a:endParaRPr lang="en-GB" sz="3200" b="1" dirty="0">
              <a:solidFill>
                <a:srgbClr val="E7E6E6"/>
              </a:solidFill>
              <a:ea typeface="Calibri"/>
              <a:cs typeface="Calibri"/>
            </a:endParaRPr>
          </a:p>
          <a:p>
            <a:endParaRPr lang="en-GB" sz="3200" b="1" dirty="0">
              <a:solidFill>
                <a:srgbClr val="E7E6E6"/>
              </a:solidFill>
              <a:ea typeface="Calibri"/>
              <a:cs typeface="Calibri"/>
            </a:endParaRPr>
          </a:p>
          <a:p>
            <a:endParaRPr lang="en-GB" sz="3200" b="1" dirty="0">
              <a:solidFill>
                <a:srgbClr val="F2F2F2"/>
              </a:solidFill>
              <a:ea typeface="Calibri"/>
              <a:cs typeface="Calibri"/>
            </a:endParaRPr>
          </a:p>
          <a:p>
            <a:endParaRPr lang="en-GB" dirty="0">
              <a:ea typeface="Calibri"/>
              <a:cs typeface="Calibri"/>
            </a:endParaRPr>
          </a:p>
        </p:txBody>
      </p:sp>
      <p:pic>
        <p:nvPicPr>
          <p:cNvPr id="7" name="Picture 6">
            <a:extLst>
              <a:ext uri="{FF2B5EF4-FFF2-40B4-BE49-F238E27FC236}">
                <a16:creationId xmlns:a16="http://schemas.microsoft.com/office/drawing/2014/main" id="{BB0CC89A-0114-F4DC-32C4-F3407270DC0E}"/>
              </a:ext>
            </a:extLst>
          </p:cNvPr>
          <p:cNvPicPr>
            <a:picLocks noChangeAspect="1"/>
          </p:cNvPicPr>
          <p:nvPr/>
        </p:nvPicPr>
        <p:blipFill>
          <a:blip r:embed="rId3"/>
          <a:srcRect t="-174" r="57203" b="174"/>
          <a:stretch>
            <a:fillRect/>
          </a:stretch>
        </p:blipFill>
        <p:spPr>
          <a:xfrm>
            <a:off x="7522951" y="174969"/>
            <a:ext cx="3913731" cy="6225403"/>
          </a:xfrm>
          <a:prstGeom prst="rect">
            <a:avLst/>
          </a:prstGeom>
        </p:spPr>
      </p:pic>
    </p:spTree>
    <p:extLst>
      <p:ext uri="{BB962C8B-B14F-4D97-AF65-F5344CB8AC3E}">
        <p14:creationId xmlns:p14="http://schemas.microsoft.com/office/powerpoint/2010/main" val="105180609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69282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a:xfrm>
            <a:off x="852577" y="1753739"/>
            <a:ext cx="5656053" cy="4207564"/>
          </a:xfrm>
        </p:spPr>
        <p:txBody>
          <a:bodyPr vert="horz" lIns="91440" tIns="45720" rIns="91440" bIns="45720" numCol="1" rtlCol="0" anchor="t">
            <a:normAutofit/>
          </a:bodyPr>
          <a:lstStyle/>
          <a:p>
            <a:pPr marL="457200" indent="-457200" algn="just"/>
            <a:r>
              <a:rPr lang="en-GB" dirty="0">
                <a:solidFill>
                  <a:schemeClr val="bg1">
                    <a:lumMod val="95000"/>
                  </a:schemeClr>
                </a:solidFill>
                <a:latin typeface="Calibri Light"/>
                <a:ea typeface="Calibri Light"/>
                <a:cs typeface="Calibri Light"/>
              </a:rPr>
              <a:t>I am Jackeline </a:t>
            </a:r>
            <a:r>
              <a:rPr lang="en-GB">
                <a:solidFill>
                  <a:schemeClr val="bg1">
                    <a:lumMod val="95000"/>
                  </a:schemeClr>
                </a:solidFill>
                <a:latin typeface="Calibri Light"/>
                <a:ea typeface="Calibri Light"/>
                <a:cs typeface="Calibri Light"/>
              </a:rPr>
              <a:t>Hernandez</a:t>
            </a:r>
            <a:r>
              <a:rPr lang="en-GB" dirty="0">
                <a:solidFill>
                  <a:schemeClr val="bg1">
                    <a:lumMod val="95000"/>
                  </a:schemeClr>
                </a:solidFill>
                <a:latin typeface="Calibri Light"/>
                <a:ea typeface="Calibri Light"/>
                <a:cs typeface="Calibri Light"/>
              </a:rPr>
              <a:t> </a:t>
            </a:r>
            <a:endParaRPr lang="en-US">
              <a:solidFill>
                <a:schemeClr val="bg1">
                  <a:lumMod val="95000"/>
                </a:schemeClr>
              </a:solidFill>
              <a:latin typeface="Calibri Light"/>
              <a:ea typeface="Calibri Light"/>
              <a:cs typeface="Calibri Light"/>
            </a:endParaRPr>
          </a:p>
          <a:p>
            <a:pPr marL="457200" indent="-457200" algn="just"/>
            <a:endParaRPr lang="en-GB" dirty="0">
              <a:solidFill>
                <a:schemeClr val="bg1">
                  <a:lumMod val="95000"/>
                </a:schemeClr>
              </a:solidFill>
              <a:latin typeface="Calibri Light"/>
              <a:ea typeface="Calibri Light"/>
              <a:cs typeface="Calibri Light"/>
            </a:endParaRPr>
          </a:p>
          <a:p>
            <a:pPr marL="457200" indent="-457200" algn="just"/>
            <a:r>
              <a:rPr lang="en-GB">
                <a:solidFill>
                  <a:schemeClr val="bg1">
                    <a:lumMod val="95000"/>
                  </a:schemeClr>
                </a:solidFill>
                <a:latin typeface="Calibri Light"/>
                <a:ea typeface="Calibri Light"/>
                <a:cs typeface="Calibri Light"/>
              </a:rPr>
              <a:t>My business idea stems from the rise in tourism in El Salvador. ( In 2024, El Salvador welcomed 3.9 million visitors )</a:t>
            </a:r>
            <a:endParaRPr lang="en-GB" dirty="0">
              <a:solidFill>
                <a:schemeClr val="bg1">
                  <a:lumMod val="95000"/>
                </a:schemeClr>
              </a:solidFill>
              <a:latin typeface="Calibri Light"/>
              <a:ea typeface="Calibri Light"/>
              <a:cs typeface="Calibri Light"/>
            </a:endParaRPr>
          </a:p>
          <a:p>
            <a:pPr marL="457200" indent="-457200" algn="just"/>
            <a:endParaRPr lang="en-GB" dirty="0">
              <a:solidFill>
                <a:schemeClr val="bg1">
                  <a:lumMod val="95000"/>
                </a:schemeClr>
              </a:solidFill>
              <a:latin typeface="Calibri Light"/>
              <a:ea typeface="Calibri Light"/>
              <a:cs typeface="Calibri Light"/>
            </a:endParaRPr>
          </a:p>
          <a:p>
            <a:pPr marL="457200" indent="-457200" algn="just"/>
            <a:r>
              <a:rPr lang="en-GB" dirty="0">
                <a:solidFill>
                  <a:schemeClr val="bg1">
                    <a:lumMod val="95000"/>
                  </a:schemeClr>
                </a:solidFill>
                <a:latin typeface="Calibri Light"/>
                <a:ea typeface="Calibri Light"/>
                <a:cs typeface="Calibri Light"/>
              </a:rPr>
              <a:t>Ocean Dream will offer </a:t>
            </a:r>
            <a:r>
              <a:rPr lang="en-GB">
                <a:solidFill>
                  <a:schemeClr val="bg1">
                    <a:lumMod val="95000"/>
                  </a:schemeClr>
                </a:solidFill>
                <a:latin typeface="Calibri Light"/>
                <a:ea typeface="Calibri Light"/>
                <a:cs typeface="Calibri Light"/>
              </a:rPr>
              <a:t>beachfront</a:t>
            </a:r>
            <a:r>
              <a:rPr lang="en-GB" dirty="0">
                <a:solidFill>
                  <a:schemeClr val="bg1">
                    <a:lumMod val="95000"/>
                  </a:schemeClr>
                </a:solidFill>
                <a:latin typeface="Calibri Light"/>
                <a:ea typeface="Calibri Light"/>
                <a:cs typeface="Calibri Light"/>
              </a:rPr>
              <a:t> accommodation.</a:t>
            </a:r>
          </a:p>
        </p:txBody>
      </p:sp>
      <p:sp>
        <p:nvSpPr>
          <p:cNvPr id="4" name="TextBox 3">
            <a:extLst>
              <a:ext uri="{FF2B5EF4-FFF2-40B4-BE49-F238E27FC236}">
                <a16:creationId xmlns:a16="http://schemas.microsoft.com/office/drawing/2014/main" id="{37957E82-7305-647C-4919-676C7AE35DAB}"/>
              </a:ext>
            </a:extLst>
          </p:cNvPr>
          <p:cNvSpPr txBox="1"/>
          <p:nvPr/>
        </p:nvSpPr>
        <p:spPr>
          <a:xfrm>
            <a:off x="977461" y="681037"/>
            <a:ext cx="2309478" cy="1077218"/>
          </a:xfrm>
          <a:prstGeom prst="rect">
            <a:avLst/>
          </a:prstGeom>
          <a:noFill/>
        </p:spPr>
        <p:txBody>
          <a:bodyPr wrap="none" lIns="91440" tIns="45720" rIns="91440" bIns="45720" numCol="1" rtlCol="0" anchor="t">
            <a:spAutoFit/>
          </a:bodyPr>
          <a:lstStyle/>
          <a:p>
            <a:r>
              <a:rPr lang="en-GB" altLang="en-GB" sz="3200" b="1" i="0" dirty="0">
                <a:solidFill>
                  <a:schemeClr val="bg1">
                    <a:lumMod val="95000"/>
                  </a:schemeClr>
                </a:solidFill>
                <a:effectLst/>
                <a:latin typeface="Calibri"/>
                <a:ea typeface="Calibri"/>
                <a:cs typeface="Calibri"/>
              </a:rPr>
              <a:t>Introduction</a:t>
            </a:r>
            <a:endParaRPr lang="en-GB" altLang="en-GB" sz="3200">
              <a:solidFill>
                <a:schemeClr val="bg1">
                  <a:lumMod val="95000"/>
                </a:schemeClr>
              </a:solidFill>
              <a:latin typeface="Calibri"/>
              <a:ea typeface="Calibri"/>
              <a:cs typeface="Calibri"/>
            </a:endParaRPr>
          </a:p>
          <a:p>
            <a:endParaRPr lang="en-GB" altLang="en-GB" sz="3200" b="1" dirty="0">
              <a:solidFill>
                <a:schemeClr val="bg1">
                  <a:lumMod val="95000"/>
                </a:schemeClr>
              </a:solidFill>
              <a:ea typeface="Calibri"/>
              <a:cs typeface="Calibri"/>
            </a:endParaRPr>
          </a:p>
        </p:txBody>
      </p:sp>
      <p:sp>
        <p:nvSpPr>
          <p:cNvPr id="2" name="Rectangle 1">
            <a:extLst>
              <a:ext uri="{FF2B5EF4-FFF2-40B4-BE49-F238E27FC236}">
                <a16:creationId xmlns:a16="http://schemas.microsoft.com/office/drawing/2014/main" id="{676C4FA2-D664-2B93-452C-B58820788594}"/>
              </a:ext>
            </a:extLst>
          </p:cNvPr>
          <p:cNvSpPr/>
          <p:nvPr/>
        </p:nvSpPr>
        <p:spPr>
          <a:xfrm>
            <a:off x="673448" y="522486"/>
            <a:ext cx="6011369" cy="5660104"/>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EA8FEB75-8995-3334-2125-BF99DF4EF5F2}"/>
              </a:ext>
            </a:extLst>
          </p:cNvPr>
          <p:cNvSpPr/>
          <p:nvPr/>
        </p:nvSpPr>
        <p:spPr>
          <a:xfrm>
            <a:off x="6907013" y="525426"/>
            <a:ext cx="4618072" cy="5665986"/>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8B9C682E-4C63-E5F5-0842-BE2202AB30D4}"/>
              </a:ext>
            </a:extLst>
          </p:cNvPr>
          <p:cNvPicPr>
            <a:picLocks noChangeAspect="1"/>
          </p:cNvPicPr>
          <p:nvPr/>
        </p:nvPicPr>
        <p:blipFill>
          <a:blip r:embed="rId3"/>
          <a:stretch>
            <a:fillRect/>
          </a:stretch>
        </p:blipFill>
        <p:spPr>
          <a:xfrm>
            <a:off x="7055023" y="1032506"/>
            <a:ext cx="4293771" cy="4691546"/>
          </a:xfrm>
          <a:prstGeom prst="rect">
            <a:avLst/>
          </a:prstGeom>
        </p:spPr>
      </p:pic>
    </p:spTree>
    <p:extLst>
      <p:ext uri="{BB962C8B-B14F-4D97-AF65-F5344CB8AC3E}">
        <p14:creationId xmlns:p14="http://schemas.microsoft.com/office/powerpoint/2010/main" val="35518279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692820"/>
        </a:solidFill>
        <a:effectLst/>
      </p:bgPr>
    </p:bg>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2B6E69AB-4E17-1E97-34D8-0147F20DF845}"/>
              </a:ext>
            </a:extLst>
          </p:cNvPr>
          <p:cNvPicPr>
            <a:picLocks noGrp="1" noChangeAspect="1"/>
          </p:cNvPicPr>
          <p:nvPr>
            <p:ph idx="1"/>
          </p:nvPr>
        </p:nvPicPr>
        <p:blipFill>
          <a:blip r:embed="rId3"/>
          <a:stretch>
            <a:fillRect/>
          </a:stretch>
        </p:blipFill>
        <p:spPr>
          <a:xfrm>
            <a:off x="1091949" y="1609964"/>
            <a:ext cx="2920062" cy="4380093"/>
          </a:xfrm>
          <a:prstGeom prst="rect">
            <a:avLst/>
          </a:prstGeom>
        </p:spPr>
      </p:pic>
      <p:sp>
        <p:nvSpPr>
          <p:cNvPr id="4" name="TextBox 3">
            <a:extLst>
              <a:ext uri="{FF2B5EF4-FFF2-40B4-BE49-F238E27FC236}">
                <a16:creationId xmlns:a16="http://schemas.microsoft.com/office/drawing/2014/main" id="{0A16EA78-2872-4151-ACDE-85DE92917660}"/>
              </a:ext>
            </a:extLst>
          </p:cNvPr>
          <p:cNvSpPr txBox="1"/>
          <p:nvPr/>
        </p:nvSpPr>
        <p:spPr>
          <a:xfrm>
            <a:off x="713109" y="681804"/>
            <a:ext cx="10667182" cy="584775"/>
          </a:xfrm>
          <a:prstGeom prst="rect">
            <a:avLst/>
          </a:prstGeom>
          <a:noFill/>
        </p:spPr>
        <p:txBody>
          <a:bodyPr wrap="square" lIns="91440" tIns="45720" rIns="91440" bIns="45720" numCol="1" rtlCol="0" anchor="t">
            <a:spAutoFit/>
          </a:bodyPr>
          <a:lstStyle/>
          <a:p>
            <a:pPr algn="ctr"/>
            <a:r>
              <a:rPr lang="en-GB" altLang="en-GB" sz="3200" b="1" dirty="0">
                <a:latin typeface="Calibri"/>
                <a:ea typeface="Calibri"/>
                <a:cs typeface="Calibri"/>
              </a:rPr>
              <a:t> </a:t>
            </a:r>
            <a:r>
              <a:rPr lang="en-GB" altLang="en-GB" sz="3200" b="1" i="0" dirty="0">
                <a:solidFill>
                  <a:schemeClr val="bg1">
                    <a:lumMod val="95000"/>
                  </a:schemeClr>
                </a:solidFill>
                <a:effectLst/>
                <a:latin typeface="Calibri"/>
                <a:ea typeface="Calibri"/>
                <a:cs typeface="Calibri"/>
              </a:rPr>
              <a:t>Overview of the Business Idea</a:t>
            </a:r>
            <a:endParaRPr lang="en-GB" altLang="en-GB" sz="3200" b="1" dirty="0">
              <a:solidFill>
                <a:schemeClr val="bg1">
                  <a:lumMod val="95000"/>
                </a:schemeClr>
              </a:solidFill>
              <a:latin typeface="Calibri"/>
              <a:ea typeface="Calibri"/>
              <a:cs typeface="Calibri"/>
            </a:endParaRPr>
          </a:p>
        </p:txBody>
      </p:sp>
      <p:sp>
        <p:nvSpPr>
          <p:cNvPr id="2" name="Rectangle 1">
            <a:extLst>
              <a:ext uri="{FF2B5EF4-FFF2-40B4-BE49-F238E27FC236}">
                <a16:creationId xmlns:a16="http://schemas.microsoft.com/office/drawing/2014/main" id="{A372B24D-7372-BCBC-3CE9-69DD827437EB}"/>
              </a:ext>
            </a:extLst>
          </p:cNvPr>
          <p:cNvSpPr/>
          <p:nvPr/>
        </p:nvSpPr>
        <p:spPr>
          <a:xfrm>
            <a:off x="540785" y="429686"/>
            <a:ext cx="11102260" cy="6009409"/>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82F9BC4C-4664-D788-4030-6467F427D29C}"/>
              </a:ext>
            </a:extLst>
          </p:cNvPr>
          <p:cNvSpPr txBox="1"/>
          <p:nvPr/>
        </p:nvSpPr>
        <p:spPr>
          <a:xfrm>
            <a:off x="4641273" y="2030474"/>
            <a:ext cx="6743305"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800" dirty="0">
                <a:solidFill>
                  <a:schemeClr val="bg1">
                    <a:lumMod val="95000"/>
                  </a:schemeClr>
                </a:solidFill>
                <a:latin typeface="Calibri Light"/>
                <a:ea typeface="Calibri Light"/>
                <a:cs typeface="Calibri Light"/>
              </a:rPr>
              <a:t>I am aiming to stablish a successful Airbnb located in San Blas, El Salvador and called Ocean Dream. </a:t>
            </a:r>
            <a:endParaRPr lang="en-US" sz="2800">
              <a:solidFill>
                <a:schemeClr val="bg1">
                  <a:lumMod val="95000"/>
                </a:schemeClr>
              </a:solidFill>
              <a:latin typeface="Calibri Light"/>
              <a:ea typeface="Calibri Light"/>
              <a:cs typeface="Calibri Light"/>
            </a:endParaRPr>
          </a:p>
          <a:p>
            <a:pPr marL="457200" indent="-457200">
              <a:buFont typeface="Arial"/>
              <a:buChar char="•"/>
            </a:pPr>
            <a:endParaRPr lang="en-GB" sz="2800" dirty="0">
              <a:solidFill>
                <a:schemeClr val="bg1">
                  <a:lumMod val="95000"/>
                </a:schemeClr>
              </a:solidFill>
              <a:latin typeface="Calibri Light"/>
              <a:ea typeface="Calibri Light"/>
              <a:cs typeface="Calibri Light"/>
            </a:endParaRPr>
          </a:p>
          <a:p>
            <a:pPr marL="457200" indent="-457200">
              <a:buFont typeface="Arial"/>
              <a:buChar char="•"/>
            </a:pPr>
            <a:endParaRPr lang="en-GB" sz="2800" dirty="0">
              <a:solidFill>
                <a:schemeClr val="bg1">
                  <a:lumMod val="95000"/>
                </a:schemeClr>
              </a:solidFill>
              <a:latin typeface="Calibri Light"/>
              <a:ea typeface="Calibri Light"/>
              <a:cs typeface="Calibri Light"/>
            </a:endParaRPr>
          </a:p>
          <a:p>
            <a:pPr marL="457200" indent="-457200">
              <a:buFont typeface="Arial"/>
              <a:buChar char="•"/>
            </a:pPr>
            <a:r>
              <a:rPr lang="en-GB" sz="2800" dirty="0">
                <a:solidFill>
                  <a:schemeClr val="bg1">
                    <a:lumMod val="95000"/>
                  </a:schemeClr>
                </a:solidFill>
                <a:latin typeface="Calibri Light"/>
                <a:ea typeface="Calibri Light"/>
                <a:cs typeface="Calibri Light"/>
              </a:rPr>
              <a:t>Our purpose is to provide affordable, clean and easily accessible accommodation for locals and international </a:t>
            </a:r>
            <a:r>
              <a:rPr lang="en-GB" sz="2800">
                <a:solidFill>
                  <a:schemeClr val="bg1">
                    <a:lumMod val="95000"/>
                  </a:schemeClr>
                </a:solidFill>
                <a:latin typeface="Calibri Light"/>
                <a:ea typeface="Calibri Light"/>
                <a:cs typeface="Calibri Light"/>
              </a:rPr>
              <a:t>travellers</a:t>
            </a:r>
            <a:r>
              <a:rPr lang="en-GB" sz="2800" dirty="0">
                <a:solidFill>
                  <a:schemeClr val="bg1">
                    <a:lumMod val="95000"/>
                  </a:schemeClr>
                </a:solidFill>
                <a:latin typeface="Calibri Light"/>
                <a:ea typeface="Calibri Light"/>
                <a:cs typeface="Calibri Light"/>
              </a:rPr>
              <a:t>.</a:t>
            </a:r>
          </a:p>
        </p:txBody>
      </p:sp>
      <p:sp>
        <p:nvSpPr>
          <p:cNvPr id="9" name="Rectangle 8">
            <a:extLst>
              <a:ext uri="{FF2B5EF4-FFF2-40B4-BE49-F238E27FC236}">
                <a16:creationId xmlns:a16="http://schemas.microsoft.com/office/drawing/2014/main" id="{4122E3B3-4B64-C327-8D35-0579944B3C7D}"/>
              </a:ext>
            </a:extLst>
          </p:cNvPr>
          <p:cNvSpPr/>
          <p:nvPr/>
        </p:nvSpPr>
        <p:spPr>
          <a:xfrm>
            <a:off x="883226" y="1402772"/>
            <a:ext cx="3342409" cy="4814454"/>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3485390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692820"/>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E701876-51D1-5011-436B-C39A528CC4AE}"/>
              </a:ext>
            </a:extLst>
          </p:cNvPr>
          <p:cNvPicPr>
            <a:picLocks noChangeAspect="1"/>
          </p:cNvPicPr>
          <p:nvPr/>
        </p:nvPicPr>
        <p:blipFill>
          <a:blip r:embed="rId3">
            <a:alphaModFix amt="40000"/>
          </a:blip>
          <a:stretch>
            <a:fillRect/>
          </a:stretch>
        </p:blipFill>
        <p:spPr>
          <a:xfrm>
            <a:off x="664953" y="675735"/>
            <a:ext cx="10818961" cy="5492153"/>
          </a:xfrm>
          <a:prstGeom prst="rect">
            <a:avLst/>
          </a:prstGeom>
        </p:spPr>
      </p:pic>
      <p:sp>
        <p:nvSpPr>
          <p:cNvPr id="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847083" y="1610888"/>
            <a:ext cx="10515600" cy="4739767"/>
          </a:xfrm>
        </p:spPr>
        <p:txBody>
          <a:bodyPr vert="horz" lIns="91440" tIns="45720" rIns="91440" bIns="45720" numCol="1" rtlCol="0" anchor="t">
            <a:normAutofit/>
          </a:bodyPr>
          <a:lstStyle/>
          <a:p>
            <a:pPr marL="0" indent="0">
              <a:buNone/>
            </a:pPr>
            <a:r>
              <a:rPr lang="en-GB" altLang="en-GB">
                <a:solidFill>
                  <a:schemeClr val="bg2"/>
                </a:solidFill>
                <a:ea typeface="Calibri"/>
                <a:cs typeface="Calibri"/>
              </a:rPr>
              <a:t>Legal structure: Family partnership</a:t>
            </a:r>
            <a:endParaRPr lang="en-GB" altLang="en-GB" dirty="0">
              <a:solidFill>
                <a:schemeClr val="bg2"/>
              </a:solidFill>
              <a:ea typeface="Calibri"/>
              <a:cs typeface="Calibri"/>
            </a:endParaRPr>
          </a:p>
          <a:p>
            <a:pPr marL="0" indent="0">
              <a:buNone/>
            </a:pPr>
            <a:endParaRPr lang="en-GB" altLang="en-GB" b="1" dirty="0">
              <a:solidFill>
                <a:schemeClr val="bg2"/>
              </a:solidFill>
              <a:ea typeface="Calibri" panose="020F0502020204030204"/>
              <a:cs typeface="Calibri" panose="020F0502020204030204"/>
            </a:endParaRPr>
          </a:p>
          <a:p>
            <a:pPr marL="0" indent="0">
              <a:buNone/>
            </a:pPr>
            <a:endParaRPr lang="en-GB" altLang="en-GB" b="1" dirty="0">
              <a:solidFill>
                <a:schemeClr val="bg2"/>
              </a:solidFill>
            </a:endParaRPr>
          </a:p>
          <a:p>
            <a:pPr marL="457200" indent="-457200"/>
            <a:r>
              <a:rPr lang="en-GB" altLang="en-GB" dirty="0">
                <a:solidFill>
                  <a:schemeClr val="bg2"/>
                </a:solidFill>
              </a:rPr>
              <a:t>Share </a:t>
            </a:r>
            <a:r>
              <a:rPr lang="en-GB" altLang="en-GB">
                <a:solidFill>
                  <a:schemeClr val="bg2"/>
                </a:solidFill>
              </a:rPr>
              <a:t>responsibilities</a:t>
            </a:r>
            <a:endParaRPr lang="en-GB" altLang="en-GB">
              <a:solidFill>
                <a:schemeClr val="bg2"/>
              </a:solidFill>
              <a:ea typeface="Calibri" panose="020F0502020204030204"/>
              <a:cs typeface="Calibri" panose="020F0502020204030204"/>
            </a:endParaRPr>
          </a:p>
          <a:p>
            <a:pPr marL="457200" indent="-457200"/>
            <a:endParaRPr lang="en-GB" altLang="en-GB" dirty="0">
              <a:solidFill>
                <a:schemeClr val="bg2"/>
              </a:solidFill>
            </a:endParaRPr>
          </a:p>
          <a:p>
            <a:pPr marL="457200" indent="-457200"/>
            <a:r>
              <a:rPr lang="en-GB" altLang="en-GB">
                <a:solidFill>
                  <a:schemeClr val="bg2"/>
                </a:solidFill>
              </a:rPr>
              <a:t>Investment</a:t>
            </a:r>
            <a:r>
              <a:rPr lang="en-GB" altLang="en-GB" dirty="0">
                <a:solidFill>
                  <a:schemeClr val="bg2"/>
                </a:solidFill>
              </a:rPr>
              <a:t> costs</a:t>
            </a:r>
            <a:endParaRPr lang="en-GB" altLang="en-GB" dirty="0">
              <a:solidFill>
                <a:schemeClr val="bg2"/>
              </a:solidFill>
              <a:ea typeface="Calibri"/>
              <a:cs typeface="Calibri"/>
            </a:endParaRPr>
          </a:p>
          <a:p>
            <a:pPr marL="457200" indent="-457200"/>
            <a:endParaRPr lang="en-GB" altLang="en-GB" dirty="0">
              <a:solidFill>
                <a:schemeClr val="bg2"/>
              </a:solidFill>
            </a:endParaRPr>
          </a:p>
          <a:p>
            <a:pPr marL="457200" indent="-457200"/>
            <a:r>
              <a:rPr lang="en-GB" altLang="en-GB">
                <a:solidFill>
                  <a:schemeClr val="bg2"/>
                </a:solidFill>
              </a:rPr>
              <a:t>Support</a:t>
            </a:r>
            <a:endParaRPr lang="en-GB" altLang="en-GB">
              <a:solidFill>
                <a:schemeClr val="bg2"/>
              </a:solidFill>
              <a:ea typeface="Calibri"/>
              <a:cs typeface="Calibri"/>
            </a:endParaRPr>
          </a:p>
          <a:p>
            <a:pPr marL="0" indent="0">
              <a:buNone/>
            </a:pPr>
            <a:endParaRPr lang="en-GB" altLang="en-GB" dirty="0">
              <a:solidFill>
                <a:schemeClr val="bg2"/>
              </a:solidFill>
              <a:ea typeface="Calibri"/>
              <a:cs typeface="Calibri"/>
            </a:endParaRPr>
          </a:p>
          <a:p>
            <a:endParaRPr lang="en-GB" altLang="en-GB" dirty="0"/>
          </a:p>
        </p:txBody>
      </p:sp>
      <p:sp>
        <p:nvSpPr>
          <p:cNvPr id="4" name="TextBox 3">
            <a:extLst>
              <a:ext uri="{FF2B5EF4-FFF2-40B4-BE49-F238E27FC236}">
                <a16:creationId xmlns:a16="http://schemas.microsoft.com/office/drawing/2014/main" id="{B64F5224-38DF-9A0E-ED62-37C8785B3FBD}"/>
              </a:ext>
            </a:extLst>
          </p:cNvPr>
          <p:cNvSpPr txBox="1"/>
          <p:nvPr/>
        </p:nvSpPr>
        <p:spPr>
          <a:xfrm>
            <a:off x="838200" y="681037"/>
            <a:ext cx="11030712" cy="1077218"/>
          </a:xfrm>
          <a:prstGeom prst="rect">
            <a:avLst/>
          </a:prstGeom>
          <a:noFill/>
        </p:spPr>
        <p:txBody>
          <a:bodyPr wrap="square" lIns="91440" tIns="45720" rIns="91440" bIns="45720" numCol="1" rtlCol="0" anchor="t">
            <a:spAutoFit/>
          </a:bodyPr>
          <a:lstStyle/>
          <a:p>
            <a:r>
              <a:rPr lang="en-GB" altLang="en-GB" sz="3200" b="1" dirty="0"/>
              <a:t> </a:t>
            </a:r>
            <a:r>
              <a:rPr lang="en-GB" altLang="en-GB" sz="3200" b="1" dirty="0">
                <a:solidFill>
                  <a:schemeClr val="bg2"/>
                </a:solidFill>
              </a:rPr>
              <a:t>Legal Format and Management Structure</a:t>
            </a:r>
          </a:p>
          <a:p>
            <a:endParaRPr lang="en-GB" altLang="en-GB" sz="3200" b="1" dirty="0"/>
          </a:p>
        </p:txBody>
      </p:sp>
      <p:sp>
        <p:nvSpPr>
          <p:cNvPr id="2" name="Rectangle 1">
            <a:extLst>
              <a:ext uri="{FF2B5EF4-FFF2-40B4-BE49-F238E27FC236}">
                <a16:creationId xmlns:a16="http://schemas.microsoft.com/office/drawing/2014/main" id="{4ABF1E9F-4B96-B793-A40D-7AA9492A144A}"/>
              </a:ext>
            </a:extLst>
          </p:cNvPr>
          <p:cNvSpPr/>
          <p:nvPr/>
        </p:nvSpPr>
        <p:spPr>
          <a:xfrm>
            <a:off x="477067" y="519545"/>
            <a:ext cx="11180356" cy="5836227"/>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3D82CB5C-63CC-A7D3-E840-7B8DD2D08C77}"/>
              </a:ext>
            </a:extLst>
          </p:cNvPr>
          <p:cNvSpPr txBox="1"/>
          <p:nvPr/>
        </p:nvSpPr>
        <p:spPr>
          <a:xfrm>
            <a:off x="6615545" y="3165633"/>
            <a:ext cx="3636818" cy="19000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lnSpc>
                <a:spcPct val="90000"/>
              </a:lnSpc>
              <a:spcBef>
                <a:spcPts val="1000"/>
              </a:spcBef>
              <a:buFont typeface="Arial"/>
              <a:buChar char="•"/>
            </a:pPr>
            <a:r>
              <a:rPr lang="en-GB" sz="2800">
                <a:solidFill>
                  <a:schemeClr val="bg2"/>
                </a:solidFill>
                <a:ea typeface="Calibri"/>
                <a:cs typeface="Calibri"/>
              </a:rPr>
              <a:t>Management</a:t>
            </a:r>
            <a:endParaRPr lang="en-GB" sz="2800">
              <a:ea typeface="Calibri"/>
              <a:cs typeface="Calibri"/>
            </a:endParaRPr>
          </a:p>
          <a:p>
            <a:pPr marL="457200" indent="-457200">
              <a:lnSpc>
                <a:spcPct val="90000"/>
              </a:lnSpc>
              <a:spcBef>
                <a:spcPts val="1000"/>
              </a:spcBef>
              <a:buFont typeface="Arial"/>
              <a:buChar char="•"/>
            </a:pPr>
            <a:endParaRPr lang="en-GB" sz="2800" dirty="0">
              <a:solidFill>
                <a:schemeClr val="bg2"/>
              </a:solidFill>
              <a:ea typeface="Calibri"/>
              <a:cs typeface="Calibri"/>
            </a:endParaRPr>
          </a:p>
          <a:p>
            <a:pPr marL="457200" indent="-457200">
              <a:lnSpc>
                <a:spcPct val="90000"/>
              </a:lnSpc>
              <a:spcBef>
                <a:spcPts val="1000"/>
              </a:spcBef>
              <a:buFont typeface="Arial"/>
              <a:buChar char="•"/>
            </a:pPr>
            <a:r>
              <a:rPr lang="en-GB" sz="2800">
                <a:solidFill>
                  <a:schemeClr val="bg2"/>
                </a:solidFill>
                <a:ea typeface="Calibri"/>
                <a:cs typeface="Calibri"/>
              </a:rPr>
              <a:t>Decision-making</a:t>
            </a:r>
            <a:br>
              <a:rPr lang="en-GB" sz="2800" dirty="0">
                <a:solidFill>
                  <a:schemeClr val="bg2"/>
                </a:solidFill>
                <a:ea typeface="Calibri"/>
                <a:cs typeface="Calibri"/>
              </a:rPr>
            </a:br>
            <a:endParaRPr lang="en-GB" sz="2800">
              <a:ea typeface="Calibri"/>
              <a:cs typeface="Calibri"/>
            </a:endParaRPr>
          </a:p>
        </p:txBody>
      </p:sp>
    </p:spTree>
    <p:extLst>
      <p:ext uri="{BB962C8B-B14F-4D97-AF65-F5344CB8AC3E}">
        <p14:creationId xmlns:p14="http://schemas.microsoft.com/office/powerpoint/2010/main" val="41669405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69282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F78E2-EAFE-AE2C-35B9-A1C18FCF434D}"/>
              </a:ext>
            </a:extLst>
          </p:cNvPr>
          <p:cNvSpPr>
            <a:spLocks noGrp="1"/>
          </p:cNvSpPr>
          <p:nvPr>
            <p:ph type="title"/>
          </p:nvPr>
        </p:nvSpPr>
        <p:spPr/>
        <p:txBody>
          <a:bodyPr numCol="1">
            <a:normAutofit/>
          </a:bodyPr>
          <a:lstStyle/>
          <a:p>
            <a:pPr algn="ctr"/>
            <a:r>
              <a:rPr lang="en-GB" altLang="en-GB" sz="3200" b="1">
                <a:solidFill>
                  <a:schemeClr val="bg2"/>
                </a:solidFill>
                <a:latin typeface="Calibri"/>
                <a:ea typeface="Calibri"/>
                <a:cs typeface="Calibri"/>
              </a:rPr>
              <a:t>Management structure chart</a:t>
            </a:r>
            <a:endParaRPr lang="en-US" sz="3200" b="1">
              <a:solidFill>
                <a:schemeClr val="bg2"/>
              </a:solidFill>
              <a:latin typeface="Calibri"/>
              <a:ea typeface="Calibri"/>
              <a:cs typeface="Calibri"/>
            </a:endParaRPr>
          </a:p>
        </p:txBody>
      </p:sp>
      <p:pic>
        <p:nvPicPr>
          <p:cNvPr id="10" name="Content Placeholder 9">
            <a:extLst>
              <a:ext uri="{FF2B5EF4-FFF2-40B4-BE49-F238E27FC236}">
                <a16:creationId xmlns:a16="http://schemas.microsoft.com/office/drawing/2014/main" id="{7405701F-6ED6-621D-05BA-77F07CCF94BA}"/>
              </a:ext>
            </a:extLst>
          </p:cNvPr>
          <p:cNvPicPr>
            <a:picLocks noGrp="1" noChangeAspect="1"/>
          </p:cNvPicPr>
          <p:nvPr>
            <p:ph idx="1"/>
          </p:nvPr>
        </p:nvPicPr>
        <p:blipFill>
          <a:blip r:embed="rId3">
            <a:extLst>
              <a:ext uri="{BEBA8EAE-BF5A-486C-A8C5-ECC9F3942E4B}">
                <a14:imgProps xmlns:a14="http://schemas.microsoft.com/office/drawing/2010/main">
                  <a14:imgLayer r:embed="rId4">
                    <a14:imgEffect>
                      <a14:brightnessContrast bright="-15000" contrast="40000"/>
                    </a14:imgEffect>
                  </a14:imgLayer>
                </a14:imgProps>
              </a:ext>
            </a:extLst>
          </a:blip>
          <a:stretch>
            <a:fillRect/>
          </a:stretch>
        </p:blipFill>
        <p:spPr>
          <a:xfrm>
            <a:off x="771363" y="131270"/>
            <a:ext cx="10676795" cy="6720823"/>
          </a:xfrm>
        </p:spPr>
      </p:pic>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p:txBody>
          <a:bodyPr numCol="1"/>
          <a:lstStyle/>
          <a:p>
            <a:fld id="{C3F65BB1-9206-4D7F-97F9-47DCC7DC6334}" type="slidenum">
              <a:rPr lang="en-GB" altLang="en-GB" smtClean="0"/>
              <a:pPr/>
              <a:t>7</a:t>
            </a:fld>
            <a:endParaRPr lang="en-GB" altLang="en-GB"/>
          </a:p>
        </p:txBody>
      </p:sp>
      <p:sp>
        <p:nvSpPr>
          <p:cNvPr id="5" name="Rectangle 4">
            <a:extLst>
              <a:ext uri="{FF2B5EF4-FFF2-40B4-BE49-F238E27FC236}">
                <a16:creationId xmlns:a16="http://schemas.microsoft.com/office/drawing/2014/main" id="{CEAA39C9-5312-87DC-748E-BB3BBA52D7EB}"/>
              </a:ext>
            </a:extLst>
          </p:cNvPr>
          <p:cNvSpPr/>
          <p:nvPr/>
        </p:nvSpPr>
        <p:spPr>
          <a:xfrm>
            <a:off x="525754" y="361068"/>
            <a:ext cx="11152254" cy="6000586"/>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4850480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692820"/>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9FB4DE-DBB1-0BF2-DBFA-00D692BAF33E}"/>
              </a:ext>
            </a:extLst>
          </p:cNvPr>
          <p:cNvSpPr txBox="1"/>
          <p:nvPr/>
        </p:nvSpPr>
        <p:spPr>
          <a:xfrm>
            <a:off x="838200" y="510760"/>
            <a:ext cx="10469996" cy="584775"/>
          </a:xfrm>
          <a:prstGeom prst="rect">
            <a:avLst/>
          </a:prstGeom>
          <a:noFill/>
        </p:spPr>
        <p:txBody>
          <a:bodyPr wrap="square" lIns="91440" tIns="45720" rIns="91440" bIns="45720" numCol="1" rtlCol="0" anchor="t">
            <a:spAutoFit/>
          </a:bodyPr>
          <a:lstStyle/>
          <a:p>
            <a:pPr algn="ctr"/>
            <a:r>
              <a:rPr lang="en-GB" altLang="en-GB" sz="3200" b="1">
                <a:solidFill>
                  <a:schemeClr val="bg2"/>
                </a:solidFill>
              </a:rPr>
              <a:t>PESTEL Analysis</a:t>
            </a:r>
            <a:endParaRPr lang="en-GB" altLang="en-GB" sz="3200" b="1">
              <a:solidFill>
                <a:schemeClr val="bg2"/>
              </a:solidFill>
              <a:ea typeface="Calibri"/>
              <a:cs typeface="Calibri"/>
            </a:endParaRPr>
          </a:p>
        </p:txBody>
      </p:sp>
      <p:sp>
        <p:nvSpPr>
          <p:cNvPr id="3" name="TextBox 2">
            <a:extLst>
              <a:ext uri="{FF2B5EF4-FFF2-40B4-BE49-F238E27FC236}">
                <a16:creationId xmlns:a16="http://schemas.microsoft.com/office/drawing/2014/main" id="{85BF6541-B0FA-9297-3DE4-B13C722629AE}"/>
              </a:ext>
            </a:extLst>
          </p:cNvPr>
          <p:cNvSpPr txBox="1"/>
          <p:nvPr/>
        </p:nvSpPr>
        <p:spPr>
          <a:xfrm>
            <a:off x="576515" y="1370263"/>
            <a:ext cx="10062091" cy="4401205"/>
          </a:xfrm>
          <a:prstGeom prst="rect">
            <a:avLst/>
          </a:prstGeom>
          <a:noFill/>
        </p:spPr>
        <p:txBody>
          <a:bodyPr wrap="square" lIns="91440" tIns="45720" rIns="91440" bIns="45720" numCol="1" rtlCol="0" anchor="t">
            <a:spAutoFit/>
          </a:bodyPr>
          <a:lstStyle/>
          <a:p>
            <a:endParaRPr lang="en-GB" altLang="en-GB" sz="2800" dirty="0">
              <a:solidFill>
                <a:schemeClr val="bg2"/>
              </a:solidFill>
              <a:ea typeface="Calibri"/>
              <a:cs typeface="Calibri"/>
            </a:endParaRPr>
          </a:p>
          <a:p>
            <a:pPr marL="457200" indent="-457200">
              <a:buFont typeface="Arial"/>
              <a:buChar char="•"/>
            </a:pPr>
            <a:r>
              <a:rPr lang="en-GB" altLang="en-GB" sz="2800" dirty="0">
                <a:solidFill>
                  <a:schemeClr val="bg2"/>
                </a:solidFill>
              </a:rPr>
              <a:t>Political: </a:t>
            </a:r>
            <a:r>
              <a:rPr lang="en-GB" sz="2800" dirty="0">
                <a:solidFill>
                  <a:schemeClr val="bg2"/>
                </a:solidFill>
                <a:ea typeface="+mn-lt"/>
                <a:cs typeface="+mn-lt"/>
              </a:rPr>
              <a:t>Political decisions could affect the business growth such as new laws. </a:t>
            </a:r>
            <a:endParaRPr lang="en-GB" altLang="en-GB" sz="2800" dirty="0">
              <a:solidFill>
                <a:schemeClr val="bg2"/>
              </a:solidFill>
              <a:ea typeface="+mn-lt"/>
              <a:cs typeface="+mn-lt"/>
            </a:endParaRPr>
          </a:p>
          <a:p>
            <a:pPr marL="457200" indent="-457200">
              <a:buFont typeface="Arial"/>
              <a:buChar char="•"/>
            </a:pPr>
            <a:endParaRPr lang="en-GB" sz="2800" dirty="0">
              <a:solidFill>
                <a:schemeClr val="bg2"/>
              </a:solidFill>
              <a:ea typeface="+mn-lt"/>
              <a:cs typeface="+mn-lt"/>
            </a:endParaRPr>
          </a:p>
          <a:p>
            <a:pPr marL="457200" indent="-457200">
              <a:buFont typeface="Arial"/>
              <a:buChar char="•"/>
            </a:pPr>
            <a:endParaRPr lang="en-GB" sz="2800" dirty="0">
              <a:solidFill>
                <a:schemeClr val="bg2"/>
              </a:solidFill>
              <a:ea typeface="+mn-lt"/>
              <a:cs typeface="+mn-lt"/>
            </a:endParaRPr>
          </a:p>
          <a:p>
            <a:pPr marL="457200" indent="-457200">
              <a:buFont typeface="Arial"/>
              <a:buChar char="•"/>
            </a:pPr>
            <a:r>
              <a:rPr lang="en-GB" sz="2800">
                <a:solidFill>
                  <a:schemeClr val="bg2"/>
                </a:solidFill>
                <a:ea typeface="+mn-lt"/>
                <a:cs typeface="+mn-lt"/>
              </a:rPr>
              <a:t>Economic: Rental prices are rising rapidly.</a:t>
            </a:r>
            <a:endParaRPr lang="en-GB" sz="2800" b="1">
              <a:solidFill>
                <a:schemeClr val="bg2"/>
              </a:solidFill>
              <a:ea typeface="+mn-lt"/>
              <a:cs typeface="+mn-lt"/>
            </a:endParaRPr>
          </a:p>
          <a:p>
            <a:pPr marL="457200" indent="-457200">
              <a:buFont typeface="Arial"/>
              <a:buChar char="•"/>
            </a:pPr>
            <a:endParaRPr lang="en-GB" sz="2800" dirty="0">
              <a:solidFill>
                <a:schemeClr val="bg2"/>
              </a:solidFill>
              <a:ea typeface="Calibri"/>
              <a:cs typeface="Calibri"/>
            </a:endParaRPr>
          </a:p>
          <a:p>
            <a:pPr marL="457200" indent="-457200">
              <a:buFont typeface="Arial"/>
              <a:buChar char="•"/>
            </a:pPr>
            <a:endParaRPr lang="en-GB" sz="2800" dirty="0">
              <a:solidFill>
                <a:schemeClr val="bg2"/>
              </a:solidFill>
              <a:ea typeface="Calibri"/>
              <a:cs typeface="Calibri"/>
            </a:endParaRPr>
          </a:p>
          <a:p>
            <a:pPr marL="457200" indent="-457200">
              <a:buFont typeface="Arial"/>
              <a:buChar char="•"/>
            </a:pPr>
            <a:r>
              <a:rPr lang="en-GB" sz="2800">
                <a:solidFill>
                  <a:schemeClr val="bg2"/>
                </a:solidFill>
                <a:ea typeface="Calibri"/>
                <a:cs typeface="Calibri"/>
              </a:rPr>
              <a:t>Environmental: </a:t>
            </a:r>
            <a:r>
              <a:rPr lang="en-GB" sz="2800">
                <a:solidFill>
                  <a:schemeClr val="bg2"/>
                </a:solidFill>
                <a:ea typeface="+mn-lt"/>
                <a:cs typeface="+mn-lt"/>
              </a:rPr>
              <a:t>The property must be prepared for any natural disaster.</a:t>
            </a:r>
            <a:endParaRPr lang="en-GB">
              <a:solidFill>
                <a:schemeClr val="bg2"/>
              </a:solidFill>
              <a:ea typeface="Calibri" panose="020F0502020204030204"/>
              <a:cs typeface="Calibri" panose="020F0502020204030204"/>
            </a:endParaRPr>
          </a:p>
        </p:txBody>
      </p:sp>
      <p:sp>
        <p:nvSpPr>
          <p:cNvPr id="2" name="Rectangle 1">
            <a:extLst>
              <a:ext uri="{FF2B5EF4-FFF2-40B4-BE49-F238E27FC236}">
                <a16:creationId xmlns:a16="http://schemas.microsoft.com/office/drawing/2014/main" id="{0EF90869-B897-0BA9-1D5F-5897AB742F07}"/>
              </a:ext>
            </a:extLst>
          </p:cNvPr>
          <p:cNvSpPr/>
          <p:nvPr/>
        </p:nvSpPr>
        <p:spPr>
          <a:xfrm>
            <a:off x="578035" y="381000"/>
            <a:ext cx="11036255" cy="6098940"/>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Graphic 6">
            <a:extLst>
              <a:ext uri="{FF2B5EF4-FFF2-40B4-BE49-F238E27FC236}">
                <a16:creationId xmlns:a16="http://schemas.microsoft.com/office/drawing/2014/main" id="{60264338-16C5-995D-C91D-972811829492}"/>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642121" y="1562819"/>
            <a:ext cx="914400" cy="914400"/>
          </a:xfrm>
          <a:prstGeom prst="rect">
            <a:avLst/>
          </a:prstGeom>
        </p:spPr>
      </p:pic>
      <p:pic>
        <p:nvPicPr>
          <p:cNvPr id="8" name="Graphic 7">
            <a:extLst>
              <a:ext uri="{FF2B5EF4-FFF2-40B4-BE49-F238E27FC236}">
                <a16:creationId xmlns:a16="http://schemas.microsoft.com/office/drawing/2014/main" id="{E49A6E93-A25C-6C74-F508-4187C2D83DD9}"/>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714007" y="3259346"/>
            <a:ext cx="799381" cy="770627"/>
          </a:xfrm>
          <a:prstGeom prst="rect">
            <a:avLst/>
          </a:prstGeom>
        </p:spPr>
      </p:pic>
      <p:pic>
        <p:nvPicPr>
          <p:cNvPr id="9" name="Graphic 8">
            <a:extLst>
              <a:ext uri="{FF2B5EF4-FFF2-40B4-BE49-F238E27FC236}">
                <a16:creationId xmlns:a16="http://schemas.microsoft.com/office/drawing/2014/main" id="{DFBA5FF4-E863-B075-1092-3860EDC3CB2D}"/>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0699630" y="4754591"/>
            <a:ext cx="813758" cy="799381"/>
          </a:xfrm>
          <a:prstGeom prst="rect">
            <a:avLst/>
          </a:prstGeom>
        </p:spPr>
      </p:pic>
    </p:spTree>
    <p:extLst>
      <p:ext uri="{BB962C8B-B14F-4D97-AF65-F5344CB8AC3E}">
        <p14:creationId xmlns:p14="http://schemas.microsoft.com/office/powerpoint/2010/main" val="152424660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69282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8FDE8E-B325-0DB0-C8C4-FBDD3F35941C}"/>
              </a:ext>
            </a:extLst>
          </p:cNvPr>
          <p:cNvSpPr>
            <a:spLocks noGrp="1"/>
          </p:cNvSpPr>
          <p:nvPr>
            <p:ph idx="1"/>
          </p:nvPr>
        </p:nvSpPr>
        <p:spPr>
          <a:xfrm>
            <a:off x="838200" y="1710607"/>
            <a:ext cx="10529977" cy="4466356"/>
          </a:xfrm>
        </p:spPr>
        <p:txBody>
          <a:bodyPr vert="horz" lIns="91440" tIns="45720" rIns="91440" bIns="45720" numCol="1" rtlCol="0" anchor="t">
            <a:normAutofit/>
          </a:bodyPr>
          <a:lstStyle/>
          <a:p>
            <a:r>
              <a:rPr lang="en-GB" altLang="en-GB" dirty="0">
                <a:solidFill>
                  <a:schemeClr val="bg2"/>
                </a:solidFill>
                <a:ea typeface="Calibri" panose="020F0502020204030204"/>
                <a:cs typeface="Calibri" panose="020F0502020204030204"/>
              </a:rPr>
              <a:t>Families, couples and </a:t>
            </a:r>
            <a:r>
              <a:rPr lang="en-GB" altLang="en-GB">
                <a:solidFill>
                  <a:schemeClr val="bg2"/>
                </a:solidFill>
                <a:ea typeface="Calibri" panose="020F0502020204030204"/>
                <a:cs typeface="Calibri" panose="020F0502020204030204"/>
              </a:rPr>
              <a:t>groups of friends.</a:t>
            </a:r>
            <a:endParaRPr lang="en-GB" altLang="en-GB" dirty="0">
              <a:solidFill>
                <a:schemeClr val="bg2"/>
              </a:solidFill>
              <a:ea typeface="Calibri" panose="020F0502020204030204"/>
              <a:cs typeface="Calibri" panose="020F0502020204030204"/>
            </a:endParaRPr>
          </a:p>
          <a:p>
            <a:pPr marL="0" indent="0">
              <a:buNone/>
            </a:pPr>
            <a:endParaRPr lang="en-GB" altLang="en-GB" dirty="0">
              <a:solidFill>
                <a:schemeClr val="bg2"/>
              </a:solidFill>
              <a:ea typeface="Calibri" panose="020F0502020204030204"/>
              <a:cs typeface="Calibri" panose="020F0502020204030204"/>
            </a:endParaRPr>
          </a:p>
          <a:p>
            <a:r>
              <a:rPr lang="en-GB" altLang="en-GB">
                <a:solidFill>
                  <a:schemeClr val="bg2"/>
                </a:solidFill>
                <a:ea typeface="Calibri" panose="020F0502020204030204"/>
                <a:cs typeface="Calibri" panose="020F0502020204030204"/>
              </a:rPr>
              <a:t>International and local tourists.</a:t>
            </a:r>
          </a:p>
          <a:p>
            <a:pPr marL="0" indent="0">
              <a:buNone/>
            </a:pPr>
            <a:endParaRPr lang="en-GB" altLang="en-GB" dirty="0">
              <a:solidFill>
                <a:schemeClr val="bg2"/>
              </a:solidFill>
              <a:ea typeface="Calibri" panose="020F0502020204030204"/>
              <a:cs typeface="Calibri" panose="020F0502020204030204"/>
            </a:endParaRPr>
          </a:p>
          <a:p>
            <a:r>
              <a:rPr lang="en-GB" altLang="en-GB">
                <a:solidFill>
                  <a:schemeClr val="bg2"/>
                </a:solidFill>
                <a:ea typeface="Calibri" panose="020F0502020204030204"/>
                <a:cs typeface="Calibri" panose="020F0502020204030204"/>
              </a:rPr>
              <a:t>Customers between 20 and 55 years old.</a:t>
            </a:r>
          </a:p>
          <a:p>
            <a:endParaRPr lang="en-GB" altLang="en-GB" dirty="0">
              <a:solidFill>
                <a:schemeClr val="bg2"/>
              </a:solidFill>
              <a:ea typeface="Calibri"/>
              <a:cs typeface="Calibri"/>
            </a:endParaRPr>
          </a:p>
          <a:p>
            <a:r>
              <a:rPr lang="en-GB" altLang="en-GB" dirty="0">
                <a:solidFill>
                  <a:schemeClr val="bg2"/>
                </a:solidFill>
                <a:ea typeface="Calibri"/>
                <a:cs typeface="Calibri"/>
              </a:rPr>
              <a:t>Visitors who enjoy nature </a:t>
            </a:r>
            <a:r>
              <a:rPr lang="en-GB" altLang="en-GB">
                <a:solidFill>
                  <a:schemeClr val="bg2"/>
                </a:solidFill>
                <a:ea typeface="Calibri"/>
                <a:cs typeface="Calibri"/>
              </a:rPr>
              <a:t>experiences.</a:t>
            </a:r>
            <a:endParaRPr lang="en-GB" altLang="en-GB" dirty="0">
              <a:solidFill>
                <a:schemeClr val="bg2"/>
              </a:solidFill>
              <a:ea typeface="Calibri"/>
              <a:cs typeface="Calibri"/>
            </a:endParaRPr>
          </a:p>
          <a:p>
            <a:pPr marL="0" indent="0">
              <a:buNone/>
            </a:pPr>
            <a:endParaRPr lang="en-GB" altLang="en-GB" dirty="0">
              <a:solidFill>
                <a:srgbClr val="E7E6E6"/>
              </a:solidFill>
              <a:ea typeface="Calibri"/>
              <a:cs typeface="Calibri"/>
            </a:endParaRPr>
          </a:p>
          <a:p>
            <a:pPr marL="0" indent="0">
              <a:buNone/>
            </a:pPr>
            <a:endParaRPr lang="en-GB" altLang="en-GB" dirty="0">
              <a:solidFill>
                <a:srgbClr val="000000"/>
              </a:solidFill>
              <a:ea typeface="Calibri"/>
              <a:cs typeface="Calibri"/>
            </a:endParaRPr>
          </a:p>
          <a:p>
            <a:endParaRPr lang="en-GB" altLang="en-GB" dirty="0">
              <a:solidFill>
                <a:srgbClr val="000000"/>
              </a:solidFill>
              <a:ea typeface="Calibri"/>
              <a:cs typeface="Calibri"/>
            </a:endParaRPr>
          </a:p>
        </p:txBody>
      </p:sp>
      <p:sp>
        <p:nvSpPr>
          <p:cNvPr id="4" name="TextBox 3">
            <a:extLst>
              <a:ext uri="{FF2B5EF4-FFF2-40B4-BE49-F238E27FC236}">
                <a16:creationId xmlns:a16="http://schemas.microsoft.com/office/drawing/2014/main" id="{7CA7CFC1-D7AD-1D38-BE48-0537EF316731}"/>
              </a:ext>
            </a:extLst>
          </p:cNvPr>
          <p:cNvSpPr txBox="1"/>
          <p:nvPr/>
        </p:nvSpPr>
        <p:spPr>
          <a:xfrm>
            <a:off x="838200" y="681037"/>
            <a:ext cx="10527505" cy="1077218"/>
          </a:xfrm>
          <a:prstGeom prst="rect">
            <a:avLst/>
          </a:prstGeom>
          <a:noFill/>
        </p:spPr>
        <p:txBody>
          <a:bodyPr wrap="square" lIns="91440" tIns="45720" rIns="91440" bIns="45720" numCol="1" rtlCol="0" anchor="t">
            <a:spAutoFit/>
          </a:bodyPr>
          <a:lstStyle/>
          <a:p>
            <a:pPr algn="ctr"/>
            <a:r>
              <a:rPr lang="en-GB" sz="3200" b="1">
                <a:solidFill>
                  <a:schemeClr val="bg2"/>
                </a:solidFill>
                <a:ea typeface="Calibri"/>
                <a:cs typeface="Calibri"/>
              </a:rPr>
              <a:t>Target market and customer segments</a:t>
            </a:r>
            <a:endParaRPr lang="en-GB" sz="3200" b="1">
              <a:solidFill>
                <a:srgbClr val="E7E6E6"/>
              </a:solidFill>
              <a:ea typeface="Calibri"/>
              <a:cs typeface="Calibri"/>
            </a:endParaRPr>
          </a:p>
          <a:p>
            <a:pPr algn="ctr"/>
            <a:endParaRPr lang="en-GB" altLang="en-GB" sz="3200" b="1" dirty="0">
              <a:solidFill>
                <a:schemeClr val="bg2"/>
              </a:solidFill>
              <a:ea typeface="Calibri"/>
              <a:cs typeface="Calibri"/>
            </a:endParaRPr>
          </a:p>
        </p:txBody>
      </p:sp>
      <p:sp>
        <p:nvSpPr>
          <p:cNvPr id="2" name="Rectangle 1">
            <a:extLst>
              <a:ext uri="{FF2B5EF4-FFF2-40B4-BE49-F238E27FC236}">
                <a16:creationId xmlns:a16="http://schemas.microsoft.com/office/drawing/2014/main" id="{F1B010F6-0157-82B5-AAE5-3B8C05228492}"/>
              </a:ext>
            </a:extLst>
          </p:cNvPr>
          <p:cNvSpPr/>
          <p:nvPr/>
        </p:nvSpPr>
        <p:spPr>
          <a:xfrm>
            <a:off x="612671" y="380999"/>
            <a:ext cx="11059783" cy="6044045"/>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a:extLst>
              <a:ext uri="{FF2B5EF4-FFF2-40B4-BE49-F238E27FC236}">
                <a16:creationId xmlns:a16="http://schemas.microsoft.com/office/drawing/2014/main" id="{F7B5736F-0098-9F9A-0F8C-CCD73F2EE912}"/>
              </a:ext>
            </a:extLst>
          </p:cNvPr>
          <p:cNvPicPr>
            <a:picLocks noChangeAspect="1"/>
          </p:cNvPicPr>
          <p:nvPr/>
        </p:nvPicPr>
        <p:blipFill>
          <a:blip r:embed="rId3">
            <a:alphaModFix amt="36000"/>
          </a:blip>
          <a:stretch>
            <a:fillRect/>
          </a:stretch>
        </p:blipFill>
        <p:spPr>
          <a:xfrm>
            <a:off x="721950" y="517584"/>
            <a:ext cx="10819985" cy="5765322"/>
          </a:xfrm>
          <a:prstGeom prst="rect">
            <a:avLst/>
          </a:prstGeom>
        </p:spPr>
      </p:pic>
    </p:spTree>
    <p:extLst>
      <p:ext uri="{BB962C8B-B14F-4D97-AF65-F5344CB8AC3E}">
        <p14:creationId xmlns:p14="http://schemas.microsoft.com/office/powerpoint/2010/main" val="148128187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692820"/>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8A4877F-95A4-77A9-8D13-7CC74ADF4FB7}"/>
              </a:ext>
            </a:extLst>
          </p:cNvPr>
          <p:cNvSpPr/>
          <p:nvPr/>
        </p:nvSpPr>
        <p:spPr>
          <a:xfrm>
            <a:off x="821372" y="1340555"/>
            <a:ext cx="4808960" cy="3640666"/>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E6E00DFF-57D6-2209-0D39-FD1E27ADC9C5}"/>
              </a:ext>
            </a:extLst>
          </p:cNvPr>
          <p:cNvSpPr>
            <a:spLocks noGrp="1"/>
          </p:cNvSpPr>
          <p:nvPr>
            <p:ph type="title"/>
          </p:nvPr>
        </p:nvSpPr>
        <p:spPr>
          <a:xfrm>
            <a:off x="838200" y="562681"/>
            <a:ext cx="10515600" cy="1325563"/>
          </a:xfrm>
        </p:spPr>
        <p:txBody>
          <a:bodyPr/>
          <a:lstStyle/>
          <a:p>
            <a:pPr algn="ctr"/>
            <a:r>
              <a:rPr lang="en-GB" sz="3200" b="1">
                <a:solidFill>
                  <a:schemeClr val="bg2"/>
                </a:solidFill>
                <a:latin typeface="Calibri"/>
                <a:ea typeface="Calibri"/>
                <a:cs typeface="Calibri"/>
              </a:rPr>
              <a:t>Marketing Strategies</a:t>
            </a:r>
            <a:endParaRPr lang="en-GB" sz="3200">
              <a:solidFill>
                <a:schemeClr val="bg2"/>
              </a:solidFill>
              <a:latin typeface="Calibri"/>
              <a:ea typeface="Calibri"/>
              <a:cs typeface="Calibri"/>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11823107-CBE8-B501-663F-4B2D6973B1B0}"/>
              </a:ext>
            </a:extLst>
          </p:cNvPr>
          <p:cNvSpPr>
            <a:spLocks noGrp="1"/>
          </p:cNvSpPr>
          <p:nvPr>
            <p:ph idx="1"/>
          </p:nvPr>
        </p:nvSpPr>
        <p:spPr>
          <a:xfrm>
            <a:off x="838200" y="1486958"/>
            <a:ext cx="10261599" cy="2629783"/>
          </a:xfrm>
        </p:spPr>
        <p:txBody>
          <a:bodyPr vert="horz" lIns="91440" tIns="45720" rIns="91440" bIns="45720" numCol="1" rtlCol="0" anchor="t">
            <a:normAutofit fontScale="92500" lnSpcReduction="10000"/>
          </a:bodyPr>
          <a:lstStyle/>
          <a:p>
            <a:pPr marL="0" indent="0">
              <a:lnSpc>
                <a:spcPct val="100000"/>
              </a:lnSpc>
              <a:spcBef>
                <a:spcPts val="0"/>
              </a:spcBef>
              <a:buNone/>
            </a:pPr>
            <a:r>
              <a:rPr lang="en-GB">
                <a:solidFill>
                  <a:schemeClr val="bg2"/>
                </a:solidFill>
                <a:ea typeface="Calibri"/>
                <a:cs typeface="Calibri"/>
              </a:rPr>
              <a:t>Unique selling point:</a:t>
            </a:r>
          </a:p>
          <a:p>
            <a:pPr marL="0" indent="0">
              <a:lnSpc>
                <a:spcPct val="100000"/>
              </a:lnSpc>
              <a:spcBef>
                <a:spcPts val="0"/>
              </a:spcBef>
              <a:buNone/>
            </a:pPr>
            <a:endParaRPr lang="en-GB" dirty="0">
              <a:solidFill>
                <a:schemeClr val="bg2"/>
              </a:solidFill>
              <a:ea typeface="Calibri"/>
              <a:cs typeface="Calibri"/>
            </a:endParaRPr>
          </a:p>
          <a:p>
            <a:pPr marL="285750" indent="-285750">
              <a:lnSpc>
                <a:spcPct val="100000"/>
              </a:lnSpc>
              <a:spcBef>
                <a:spcPts val="0"/>
              </a:spcBef>
              <a:buFont typeface="Arial,Sans-Serif" panose="020B0604020202020204" pitchFamily="34" charset="0"/>
            </a:pPr>
            <a:r>
              <a:rPr lang="en-GB">
                <a:solidFill>
                  <a:schemeClr val="bg2"/>
                </a:solidFill>
                <a:ea typeface="Calibri"/>
                <a:cs typeface="Calibri"/>
              </a:rPr>
              <a:t>Stunning ocean views</a:t>
            </a:r>
          </a:p>
          <a:p>
            <a:pPr marL="285750" indent="-285750">
              <a:lnSpc>
                <a:spcPct val="100000"/>
              </a:lnSpc>
              <a:spcBef>
                <a:spcPts val="0"/>
              </a:spcBef>
              <a:buFont typeface="Arial,Sans-Serif" panose="020B0604020202020204" pitchFamily="34" charset="0"/>
            </a:pPr>
            <a:endParaRPr lang="en-GB" dirty="0">
              <a:solidFill>
                <a:schemeClr val="bg2"/>
              </a:solidFill>
              <a:ea typeface="Calibri"/>
              <a:cs typeface="Calibri"/>
            </a:endParaRPr>
          </a:p>
          <a:p>
            <a:pPr marL="285750" indent="-285750">
              <a:lnSpc>
                <a:spcPct val="100000"/>
              </a:lnSpc>
              <a:spcBef>
                <a:spcPts val="0"/>
              </a:spcBef>
              <a:buFont typeface="Arial,Sans-Serif" panose="020B0604020202020204" pitchFamily="34" charset="0"/>
            </a:pPr>
            <a:r>
              <a:rPr lang="en-GB">
                <a:solidFill>
                  <a:schemeClr val="bg2"/>
                </a:solidFill>
                <a:ea typeface="Calibri"/>
                <a:cs typeface="Calibri"/>
              </a:rPr>
              <a:t>Private swimming pool</a:t>
            </a:r>
          </a:p>
          <a:p>
            <a:pPr marL="285750" indent="-285750">
              <a:lnSpc>
                <a:spcPct val="100000"/>
              </a:lnSpc>
              <a:spcBef>
                <a:spcPts val="0"/>
              </a:spcBef>
              <a:buFont typeface="Arial,Sans-Serif" panose="020B0604020202020204" pitchFamily="34" charset="0"/>
            </a:pPr>
            <a:endParaRPr lang="en-GB" dirty="0">
              <a:solidFill>
                <a:schemeClr val="bg2"/>
              </a:solidFill>
              <a:ea typeface="Calibri"/>
              <a:cs typeface="Calibri"/>
            </a:endParaRPr>
          </a:p>
          <a:p>
            <a:pPr marL="285750" indent="-285750">
              <a:lnSpc>
                <a:spcPct val="100000"/>
              </a:lnSpc>
              <a:spcBef>
                <a:spcPts val="0"/>
              </a:spcBef>
              <a:buFont typeface="Arial,Sans-Serif" panose="020B0604020202020204" pitchFamily="34" charset="0"/>
            </a:pPr>
            <a:r>
              <a:rPr lang="en-GB">
                <a:solidFill>
                  <a:schemeClr val="bg2"/>
                </a:solidFill>
                <a:ea typeface="Calibri"/>
                <a:cs typeface="Calibri"/>
              </a:rPr>
              <a:t>Beach soccer court</a:t>
            </a:r>
            <a:endParaRPr lang="en-GB">
              <a:ea typeface="Calibri"/>
              <a:cs typeface="Calibri"/>
            </a:endParaRPr>
          </a:p>
          <a:p>
            <a:endParaRPr lang="en-GB" dirty="0">
              <a:ea typeface="Calibri"/>
              <a:cs typeface="Calibri"/>
            </a:endParaRPr>
          </a:p>
        </p:txBody>
      </p:sp>
      <p:sp>
        <p:nvSpPr>
          <p:cNvPr id="4" name="TextBox 3">
            <a:extLst>
              <a:ext uri="{FF2B5EF4-FFF2-40B4-BE49-F238E27FC236}">
                <a16:creationId xmlns:a16="http://schemas.microsoft.com/office/drawing/2014/main" id="{717DBBBB-6150-8222-ED44-3E0F137FD4A5}"/>
              </a:ext>
            </a:extLst>
          </p:cNvPr>
          <p:cNvSpPr txBox="1"/>
          <p:nvPr/>
        </p:nvSpPr>
        <p:spPr>
          <a:xfrm>
            <a:off x="5969000" y="2808111"/>
            <a:ext cx="7605887" cy="43396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dirty="0">
                <a:solidFill>
                  <a:schemeClr val="bg2"/>
                </a:solidFill>
                <a:ea typeface="Calibri"/>
                <a:cs typeface="Calibri"/>
              </a:rPr>
              <a:t>Marketi</a:t>
            </a:r>
            <a:r>
              <a:rPr lang="en-GB" sz="2400">
                <a:solidFill>
                  <a:schemeClr val="bg2"/>
                </a:solidFill>
                <a:ea typeface="Calibri"/>
                <a:cs typeface="Calibri"/>
              </a:rPr>
              <a:t>ng:</a:t>
            </a:r>
            <a:endParaRPr lang="en-GB" sz="2400" dirty="0">
              <a:solidFill>
                <a:schemeClr val="bg2"/>
              </a:solidFill>
              <a:ea typeface="Calibri"/>
              <a:cs typeface="Calibri"/>
            </a:endParaRPr>
          </a:p>
          <a:p>
            <a:endParaRPr lang="en-GB" sz="2400" dirty="0">
              <a:solidFill>
                <a:schemeClr val="bg2"/>
              </a:solidFill>
              <a:ea typeface="Calibri"/>
              <a:cs typeface="Calibri"/>
            </a:endParaRPr>
          </a:p>
          <a:p>
            <a:pPr marL="342900" indent="-342900">
              <a:buFont typeface="Arial"/>
              <a:buChar char="•"/>
            </a:pPr>
            <a:r>
              <a:rPr lang="en-GB" sz="2400">
                <a:solidFill>
                  <a:schemeClr val="bg2"/>
                </a:solidFill>
                <a:ea typeface="Calibri"/>
                <a:cs typeface="Calibri"/>
              </a:rPr>
              <a:t>Airbnb App, and social media platforms.</a:t>
            </a:r>
            <a:endParaRPr lang="en-GB" sz="2400" dirty="0">
              <a:solidFill>
                <a:schemeClr val="bg2"/>
              </a:solidFill>
              <a:ea typeface="Calibri"/>
              <a:cs typeface="Calibri"/>
            </a:endParaRPr>
          </a:p>
          <a:p>
            <a:endParaRPr lang="en-GB" sz="2400" dirty="0">
              <a:solidFill>
                <a:schemeClr val="bg2"/>
              </a:solidFill>
              <a:ea typeface="Calibri"/>
              <a:cs typeface="Calibri"/>
            </a:endParaRPr>
          </a:p>
          <a:p>
            <a:pPr marL="342900" indent="-342900">
              <a:buFont typeface="Arial"/>
              <a:buChar char="•"/>
            </a:pPr>
            <a:r>
              <a:rPr lang="en-GB" sz="2400">
                <a:solidFill>
                  <a:schemeClr val="bg2"/>
                </a:solidFill>
                <a:ea typeface="Calibri"/>
                <a:cs typeface="Calibri"/>
              </a:rPr>
              <a:t>High-quality photos and videos.</a:t>
            </a:r>
          </a:p>
          <a:p>
            <a:endParaRPr lang="en-GB" sz="2400" dirty="0">
              <a:solidFill>
                <a:schemeClr val="bg2"/>
              </a:solidFill>
              <a:ea typeface="Calibri"/>
              <a:cs typeface="Calibri"/>
            </a:endParaRPr>
          </a:p>
          <a:p>
            <a:pPr marL="342900" indent="-342900">
              <a:buFont typeface="Arial"/>
              <a:buChar char="•"/>
            </a:pPr>
            <a:r>
              <a:rPr lang="en-GB" sz="2400">
                <a:solidFill>
                  <a:schemeClr val="bg2"/>
                </a:solidFill>
                <a:ea typeface="Calibri"/>
                <a:cs typeface="Calibri"/>
              </a:rPr>
              <a:t>Positive reviews</a:t>
            </a:r>
            <a:endParaRPr lang="en-GB" sz="2400" dirty="0">
              <a:solidFill>
                <a:schemeClr val="bg2"/>
              </a:solidFill>
              <a:ea typeface="Calibri"/>
              <a:cs typeface="Calibri"/>
            </a:endParaRPr>
          </a:p>
          <a:p>
            <a:endParaRPr lang="en-GB" sz="2400" dirty="0">
              <a:solidFill>
                <a:schemeClr val="bg2"/>
              </a:solidFill>
              <a:ea typeface="Calibri"/>
              <a:cs typeface="Calibri"/>
            </a:endParaRPr>
          </a:p>
          <a:p>
            <a:pPr marL="342900" indent="-342900">
              <a:buFont typeface="Arial"/>
              <a:buChar char="•"/>
            </a:pPr>
            <a:r>
              <a:rPr lang="en-GB" sz="2400">
                <a:solidFill>
                  <a:schemeClr val="bg2"/>
                </a:solidFill>
                <a:ea typeface="Calibri"/>
                <a:cs typeface="Calibri"/>
              </a:rPr>
              <a:t>Discounts to returning guests</a:t>
            </a:r>
            <a:endParaRPr lang="en-GB" sz="2400" dirty="0">
              <a:solidFill>
                <a:schemeClr val="bg2"/>
              </a:solidFill>
              <a:ea typeface="Calibri"/>
              <a:cs typeface="Calibri"/>
            </a:endParaRPr>
          </a:p>
          <a:p>
            <a:endParaRPr lang="en-GB" sz="2400" dirty="0">
              <a:solidFill>
                <a:schemeClr val="bg2"/>
              </a:solidFill>
              <a:ea typeface="Calibri"/>
              <a:cs typeface="Calibri"/>
            </a:endParaRPr>
          </a:p>
          <a:p>
            <a:endParaRPr lang="en-GB" dirty="0">
              <a:ea typeface="Calibri"/>
              <a:cs typeface="Calibri"/>
            </a:endParaRPr>
          </a:p>
          <a:p>
            <a:endParaRPr lang="en-GB" dirty="0">
              <a:ea typeface="Calibri"/>
              <a:cs typeface="Calibri"/>
            </a:endParaRPr>
          </a:p>
        </p:txBody>
      </p:sp>
      <p:sp>
        <p:nvSpPr>
          <p:cNvPr id="6" name="Rectangle 5">
            <a:extLst>
              <a:ext uri="{FF2B5EF4-FFF2-40B4-BE49-F238E27FC236}">
                <a16:creationId xmlns:a16="http://schemas.microsoft.com/office/drawing/2014/main" id="{2C75BB43-BFF6-EB59-41C2-B8D963F1EC5B}"/>
              </a:ext>
            </a:extLst>
          </p:cNvPr>
          <p:cNvSpPr/>
          <p:nvPr/>
        </p:nvSpPr>
        <p:spPr>
          <a:xfrm>
            <a:off x="5970064" y="2554111"/>
            <a:ext cx="5529959" cy="3725333"/>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3D609B7A-E045-B520-02EB-8B72E681C6F6}"/>
              </a:ext>
            </a:extLst>
          </p:cNvPr>
          <p:cNvSpPr/>
          <p:nvPr/>
        </p:nvSpPr>
        <p:spPr>
          <a:xfrm>
            <a:off x="522111" y="465666"/>
            <a:ext cx="11190110" cy="5940777"/>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7826504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692820"/>
        </a:solidFill>
        <a:effectLst/>
      </p:bgPr>
    </p:bg>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84AB0C6C-1B62-BD5B-4E39-AC5A0700187D}"/>
              </a:ext>
            </a:extLst>
          </p:cNvPr>
          <p:cNvGraphicFramePr>
            <a:graphicFrameLocks noGrp="1"/>
          </p:cNvGraphicFramePr>
          <p:nvPr>
            <p:extLst>
              <p:ext uri="{D42A27DB-BD31-4B8C-83A1-F6EECF244321}">
                <p14:modId xmlns:p14="http://schemas.microsoft.com/office/powerpoint/2010/main" val="2183319563"/>
              </p:ext>
            </p:extLst>
          </p:nvPr>
        </p:nvGraphicFramePr>
        <p:xfrm>
          <a:off x="833886" y="3982528"/>
          <a:ext cx="10569358" cy="1997391"/>
        </p:xfrm>
        <a:graphic>
          <a:graphicData uri="http://schemas.openxmlformats.org/drawingml/2006/table">
            <a:tbl>
              <a:tblPr bandRow="1">
                <a:tableStyleId>{5C22544A-7EE6-4342-B048-85BDC9FD1C3A}</a:tableStyleId>
              </a:tblPr>
              <a:tblGrid>
                <a:gridCol w="2036791">
                  <a:extLst>
                    <a:ext uri="{9D8B030D-6E8A-4147-A177-3AD203B41FA5}">
                      <a16:colId xmlns:a16="http://schemas.microsoft.com/office/drawing/2014/main" val="4078324115"/>
                    </a:ext>
                  </a:extLst>
                </a:gridCol>
                <a:gridCol w="1430417">
                  <a:extLst>
                    <a:ext uri="{9D8B030D-6E8A-4147-A177-3AD203B41FA5}">
                      <a16:colId xmlns:a16="http://schemas.microsoft.com/office/drawing/2014/main" val="3261734122"/>
                    </a:ext>
                  </a:extLst>
                </a:gridCol>
                <a:gridCol w="1361736">
                  <a:extLst>
                    <a:ext uri="{9D8B030D-6E8A-4147-A177-3AD203B41FA5}">
                      <a16:colId xmlns:a16="http://schemas.microsoft.com/office/drawing/2014/main" val="2240928980"/>
                    </a:ext>
                  </a:extLst>
                </a:gridCol>
                <a:gridCol w="1492856">
                  <a:extLst>
                    <a:ext uri="{9D8B030D-6E8A-4147-A177-3AD203B41FA5}">
                      <a16:colId xmlns:a16="http://schemas.microsoft.com/office/drawing/2014/main" val="1645914633"/>
                    </a:ext>
                  </a:extLst>
                </a:gridCol>
                <a:gridCol w="1365250">
                  <a:extLst>
                    <a:ext uri="{9D8B030D-6E8A-4147-A177-3AD203B41FA5}">
                      <a16:colId xmlns:a16="http://schemas.microsoft.com/office/drawing/2014/main" val="1158943697"/>
                    </a:ext>
                  </a:extLst>
                </a:gridCol>
                <a:gridCol w="1466463">
                  <a:extLst>
                    <a:ext uri="{9D8B030D-6E8A-4147-A177-3AD203B41FA5}">
                      <a16:colId xmlns:a16="http://schemas.microsoft.com/office/drawing/2014/main" val="3382413282"/>
                    </a:ext>
                  </a:extLst>
                </a:gridCol>
                <a:gridCol w="1415845">
                  <a:extLst>
                    <a:ext uri="{9D8B030D-6E8A-4147-A177-3AD203B41FA5}">
                      <a16:colId xmlns:a16="http://schemas.microsoft.com/office/drawing/2014/main" val="845562443"/>
                    </a:ext>
                  </a:extLst>
                </a:gridCol>
              </a:tblGrid>
              <a:tr h="949313">
                <a:tc>
                  <a:txBody>
                    <a:bodyPr/>
                    <a:lstStyle/>
                    <a:p>
                      <a:pPr algn="ctr" rtl="0" fontAlgn="ctr"/>
                      <a:r>
                        <a:rPr lang="en-GB" altLang="en-GB" sz="2400" u="none" strike="noStrike" dirty="0">
                          <a:effectLst/>
                        </a:rPr>
                        <a:t>Fixed Costs</a:t>
                      </a:r>
                      <a:endParaRPr lang="en-GB" altLang="en-GB" sz="2400" b="1" i="0" u="none" strike="noStrike">
                        <a:solidFill>
                          <a:srgbClr val="000000"/>
                        </a:solidFill>
                        <a:effectLst/>
                        <a:latin typeface="Calibri"/>
                      </a:endParaRPr>
                    </a:p>
                  </a:txBody>
                  <a:tcPr marL="15716" marR="15716" marT="15716" marB="0" anchor="ctr">
                    <a:solidFill>
                      <a:schemeClr val="accent6">
                        <a:lumMod val="60000"/>
                        <a:lumOff val="40000"/>
                      </a:schemeClr>
                    </a:solidFill>
                  </a:tcPr>
                </a:tc>
                <a:tc>
                  <a:txBody>
                    <a:bodyPr/>
                    <a:lstStyle/>
                    <a:p>
                      <a:pPr lvl="0" algn="ctr">
                        <a:lnSpc>
                          <a:spcPct val="100000"/>
                        </a:lnSpc>
                        <a:spcBef>
                          <a:spcPts val="0"/>
                        </a:spcBef>
                        <a:spcAft>
                          <a:spcPts val="0"/>
                        </a:spcAft>
                        <a:buNone/>
                      </a:pPr>
                      <a:r>
                        <a:rPr lang="en-GB" sz="2400" b="0" i="0" u="none" strike="noStrike" noProof="0">
                          <a:solidFill>
                            <a:srgbClr val="000000"/>
                          </a:solidFill>
                          <a:effectLst/>
                          <a:latin typeface="Calibri"/>
                          <a:ea typeface="Calibri"/>
                          <a:cs typeface="Calibri"/>
                        </a:rPr>
                        <a:t>Rent</a:t>
                      </a:r>
                    </a:p>
                    <a:p>
                      <a:pPr lvl="0" algn="ctr">
                        <a:buNone/>
                      </a:pPr>
                      <a:endParaRPr lang="en-GB" altLang="en-GB" sz="2400" u="none" strike="noStrike" dirty="0">
                        <a:effectLst/>
                      </a:endParaRPr>
                    </a:p>
                  </a:txBody>
                  <a:tcPr marL="15716" marR="15716" marT="15716" marB="0" anchor="ctr">
                    <a:solidFill>
                      <a:schemeClr val="accent6">
                        <a:lumMod val="60000"/>
                        <a:lumOff val="40000"/>
                      </a:schemeClr>
                    </a:solidFill>
                  </a:tcPr>
                </a:tc>
                <a:tc>
                  <a:txBody>
                    <a:bodyPr/>
                    <a:lstStyle/>
                    <a:p>
                      <a:pPr lvl="0" algn="ctr">
                        <a:buNone/>
                      </a:pPr>
                      <a:r>
                        <a:rPr lang="en-GB" altLang="en-GB" sz="2400" u="none" strike="noStrike" dirty="0">
                          <a:effectLst/>
                        </a:rPr>
                        <a:t>Staff </a:t>
                      </a:r>
                      <a:r>
                        <a:rPr lang="en-GB" altLang="en-GB" sz="2400" u="none" strike="noStrike">
                          <a:effectLst/>
                        </a:rPr>
                        <a:t>salary</a:t>
                      </a:r>
                      <a:endParaRPr lang="en-GB" altLang="en-GB" sz="2400" u="none" strike="noStrike" dirty="0">
                        <a:effectLst/>
                      </a:endParaRPr>
                    </a:p>
                  </a:txBody>
                  <a:tcPr marL="15715" marR="15715" marT="15715" marB="0" anchor="ctr">
                    <a:solidFill>
                      <a:schemeClr val="accent6">
                        <a:lumMod val="60000"/>
                        <a:lumOff val="40000"/>
                      </a:schemeClr>
                    </a:solidFill>
                  </a:tcPr>
                </a:tc>
                <a:tc>
                  <a:txBody>
                    <a:bodyPr/>
                    <a:lstStyle/>
                    <a:p>
                      <a:pPr lvl="0" algn="ctr">
                        <a:buNone/>
                      </a:pPr>
                      <a:r>
                        <a:rPr lang="en-GB" altLang="en-GB" sz="2400" u="none" strike="noStrike">
                          <a:effectLst/>
                        </a:rPr>
                        <a:t>My salary</a:t>
                      </a:r>
                      <a:endParaRPr lang="en-GB" altLang="en-GB" sz="2400" u="none" strike="noStrike" dirty="0">
                        <a:effectLst/>
                      </a:endParaRPr>
                    </a:p>
                  </a:txBody>
                  <a:tcPr marL="15715" marR="15715" marT="15715" marB="0" anchor="ctr">
                    <a:solidFill>
                      <a:schemeClr val="accent6">
                        <a:lumMod val="60000"/>
                        <a:lumOff val="40000"/>
                      </a:schemeClr>
                    </a:solidFill>
                  </a:tcPr>
                </a:tc>
                <a:tc>
                  <a:txBody>
                    <a:bodyPr/>
                    <a:lstStyle/>
                    <a:p>
                      <a:pPr lvl="0" algn="ctr">
                        <a:buNone/>
                      </a:pPr>
                      <a:r>
                        <a:rPr lang="en-GB" altLang="en-GB" sz="2400" u="none" strike="noStrike">
                          <a:effectLst/>
                        </a:rPr>
                        <a:t>Partners salary</a:t>
                      </a:r>
                      <a:endParaRPr lang="en-GB" altLang="en-GB" sz="2400" u="none" strike="noStrike" dirty="0">
                        <a:effectLst/>
                      </a:endParaRPr>
                    </a:p>
                  </a:txBody>
                  <a:tcPr marL="15715" marR="15715" marT="15715" marB="0" anchor="ctr">
                    <a:solidFill>
                      <a:schemeClr val="accent6">
                        <a:lumMod val="60000"/>
                        <a:lumOff val="40000"/>
                      </a:schemeClr>
                    </a:solidFill>
                  </a:tcPr>
                </a:tc>
                <a:tc>
                  <a:txBody>
                    <a:bodyPr/>
                    <a:lstStyle/>
                    <a:p>
                      <a:pPr lvl="0" algn="ctr">
                        <a:buNone/>
                      </a:pPr>
                      <a:r>
                        <a:rPr lang="en-GB" altLang="en-GB" sz="2400" u="none" strike="noStrike" dirty="0">
                          <a:effectLst/>
                        </a:rPr>
                        <a:t>Startup </a:t>
                      </a:r>
                      <a:r>
                        <a:rPr lang="en-GB" altLang="en-GB" sz="2400" u="none" strike="noStrike">
                          <a:effectLst/>
                        </a:rPr>
                        <a:t>loan +Insur</a:t>
                      </a:r>
                      <a:r>
                        <a:rPr lang="en-GB" altLang="en-GB" sz="2400" u="none" strike="noStrike" dirty="0">
                          <a:effectLst/>
                        </a:rPr>
                        <a:t>ance</a:t>
                      </a:r>
                    </a:p>
                  </a:txBody>
                  <a:tcPr marL="15715" marR="15715" marT="15715" marB="0" anchor="ctr">
                    <a:solidFill>
                      <a:schemeClr val="accent6">
                        <a:lumMod val="60000"/>
                        <a:lumOff val="40000"/>
                      </a:schemeClr>
                    </a:solidFill>
                  </a:tcPr>
                </a:tc>
                <a:tc>
                  <a:txBody>
                    <a:bodyPr/>
                    <a:lstStyle/>
                    <a:p>
                      <a:pPr lvl="0" algn="ctr">
                        <a:buNone/>
                      </a:pPr>
                      <a:r>
                        <a:rPr lang="en-GB" altLang="en-GB" sz="2400" u="none" strike="noStrike">
                          <a:effectLst/>
                        </a:rPr>
                        <a:t>total</a:t>
                      </a:r>
                      <a:endParaRPr lang="en-GB" altLang="en-GB" sz="2400" u="none" strike="noStrike" dirty="0">
                        <a:effectLst/>
                      </a:endParaRPr>
                    </a:p>
                  </a:txBody>
                  <a:tcPr marL="15715" marR="15715" marT="15715" marB="0" anchor="ctr">
                    <a:solidFill>
                      <a:schemeClr val="accent2">
                        <a:lumMod val="40000"/>
                        <a:lumOff val="60000"/>
                      </a:schemeClr>
                    </a:solidFill>
                  </a:tcPr>
                </a:tc>
                <a:extLst>
                  <a:ext uri="{0D108BD9-81ED-4DB2-BD59-A6C34878D82A}">
                    <a16:rowId xmlns:a16="http://schemas.microsoft.com/office/drawing/2014/main" val="1773919177"/>
                  </a:ext>
                </a:extLst>
              </a:tr>
              <a:tr h="876290">
                <a:tc>
                  <a:txBody>
                    <a:bodyPr/>
                    <a:lstStyle/>
                    <a:p>
                      <a:pPr lvl="0" algn="l">
                        <a:lnSpc>
                          <a:spcPct val="100000"/>
                        </a:lnSpc>
                        <a:spcBef>
                          <a:spcPts val="0"/>
                        </a:spcBef>
                        <a:spcAft>
                          <a:spcPts val="0"/>
                        </a:spcAft>
                        <a:buNone/>
                      </a:pPr>
                      <a:r>
                        <a:rPr lang="en-GB" sz="2400" b="0" i="0" u="none" strike="noStrike" noProof="0">
                          <a:solidFill>
                            <a:srgbClr val="000000"/>
                          </a:solidFill>
                          <a:effectLst/>
                          <a:latin typeface="Calibri"/>
                          <a:ea typeface="Calibri"/>
                          <a:cs typeface="Calibri"/>
                        </a:rPr>
                        <a:t>per month</a:t>
                      </a:r>
                    </a:p>
                    <a:p>
                      <a:pPr lvl="0" algn="l">
                        <a:buNone/>
                      </a:pPr>
                      <a:endParaRPr lang="en-GB" altLang="en-GB" sz="3300" u="none" strike="noStrike" dirty="0">
                        <a:effectLst/>
                      </a:endParaRPr>
                    </a:p>
                  </a:txBody>
                  <a:tcPr marL="15716" marR="15716" marT="15716" marB="0" anchor="ctr"/>
                </a:tc>
                <a:tc>
                  <a:txBody>
                    <a:bodyPr/>
                    <a:lstStyle/>
                    <a:p>
                      <a:pPr algn="r" rtl="0" fontAlgn="ctr"/>
                      <a:r>
                        <a:rPr lang="en-GB" altLang="en-GB" sz="3300" u="none" strike="noStrike">
                          <a:effectLst/>
                        </a:rPr>
                        <a:t>£1,500</a:t>
                      </a:r>
                      <a:endParaRPr lang="en-GB" altLang="en-GB" sz="3300" b="0" i="0" u="none" strike="noStrike">
                        <a:solidFill>
                          <a:srgbClr val="000000"/>
                        </a:solidFill>
                        <a:effectLst/>
                        <a:latin typeface="Calibri" panose="020F0502020204030204" pitchFamily="34" charset="0"/>
                      </a:endParaRPr>
                    </a:p>
                  </a:txBody>
                  <a:tcPr marL="15716" marR="15716" marT="15716" marB="0" anchor="ctr"/>
                </a:tc>
                <a:tc>
                  <a:txBody>
                    <a:bodyPr/>
                    <a:lstStyle/>
                    <a:p>
                      <a:pPr lvl="0" algn="r">
                        <a:buNone/>
                      </a:pPr>
                      <a:r>
                        <a:rPr lang="en-GB" altLang="en-GB" sz="3300" u="none" strike="noStrike">
                          <a:effectLst/>
                        </a:rPr>
                        <a:t>£600</a:t>
                      </a:r>
                      <a:endParaRPr lang="en-GB" altLang="en-GB" sz="3300" u="none" strike="noStrike" dirty="0">
                        <a:effectLst/>
                      </a:endParaRPr>
                    </a:p>
                  </a:txBody>
                  <a:tcPr marL="15715" marR="15715" marT="15715" marB="0" anchor="ctr"/>
                </a:tc>
                <a:tc>
                  <a:txBody>
                    <a:bodyPr/>
                    <a:lstStyle/>
                    <a:p>
                      <a:pPr lvl="0" algn="r">
                        <a:buNone/>
                      </a:pPr>
                      <a:r>
                        <a:rPr lang="en-GB" altLang="en-GB" sz="3300" u="none" strike="noStrike">
                          <a:effectLst/>
                        </a:rPr>
                        <a:t>£1000</a:t>
                      </a:r>
                      <a:endParaRPr lang="en-GB" altLang="en-GB" sz="3300" u="none" strike="noStrike" dirty="0">
                        <a:effectLst/>
                      </a:endParaRPr>
                    </a:p>
                  </a:txBody>
                  <a:tcPr marL="15715" marR="15715" marT="15715" marB="0" anchor="ctr"/>
                </a:tc>
                <a:tc>
                  <a:txBody>
                    <a:bodyPr/>
                    <a:lstStyle/>
                    <a:p>
                      <a:pPr lvl="0" algn="r">
                        <a:buNone/>
                      </a:pPr>
                      <a:r>
                        <a:rPr lang="en-GB" altLang="en-GB" sz="3300" u="none" strike="noStrike">
                          <a:effectLst/>
                        </a:rPr>
                        <a:t>£2000</a:t>
                      </a:r>
                      <a:endParaRPr lang="en-GB" altLang="en-GB" sz="3300" u="none" strike="noStrike" dirty="0">
                        <a:effectLst/>
                      </a:endParaRPr>
                    </a:p>
                  </a:txBody>
                  <a:tcPr marL="15715" marR="15715" marT="15715" marB="0" anchor="ctr"/>
                </a:tc>
                <a:tc>
                  <a:txBody>
                    <a:bodyPr/>
                    <a:lstStyle/>
                    <a:p>
                      <a:pPr lvl="0" algn="r">
                        <a:buNone/>
                      </a:pPr>
                      <a:r>
                        <a:rPr lang="en-GB" altLang="en-GB" sz="3300" u="none" strike="noStrike">
                          <a:effectLst/>
                        </a:rPr>
                        <a:t>£500</a:t>
                      </a:r>
                      <a:endParaRPr lang="en-GB" altLang="en-GB" sz="3300" u="none" strike="noStrike" dirty="0">
                        <a:effectLst/>
                      </a:endParaRPr>
                    </a:p>
                  </a:txBody>
                  <a:tcPr marL="15715" marR="15715" marT="15715" marB="0" anchor="ctr"/>
                </a:tc>
                <a:tc>
                  <a:txBody>
                    <a:bodyPr/>
                    <a:lstStyle/>
                    <a:p>
                      <a:pPr lvl="0" algn="r">
                        <a:buNone/>
                      </a:pPr>
                      <a:r>
                        <a:rPr lang="en-GB" altLang="en-GB" sz="3300" u="none" strike="noStrike">
                          <a:effectLst/>
                        </a:rPr>
                        <a:t>£5,600</a:t>
                      </a:r>
                      <a:endParaRPr lang="en-GB" altLang="en-GB" sz="3300" u="none" strike="noStrike" dirty="0">
                        <a:effectLst/>
                      </a:endParaRPr>
                    </a:p>
                  </a:txBody>
                  <a:tcPr marL="15715" marR="15715" marT="15715" marB="0" anchor="ctr">
                    <a:solidFill>
                      <a:schemeClr val="accent2">
                        <a:lumMod val="40000"/>
                        <a:lumOff val="60000"/>
                      </a:schemeClr>
                    </a:solidFill>
                  </a:tcPr>
                </a:tc>
                <a:extLst>
                  <a:ext uri="{0D108BD9-81ED-4DB2-BD59-A6C34878D82A}">
                    <a16:rowId xmlns:a16="http://schemas.microsoft.com/office/drawing/2014/main" val="3366274579"/>
                  </a:ext>
                </a:extLst>
              </a:tr>
            </a:tbl>
          </a:graphicData>
        </a:graphic>
      </p:graphicFrame>
      <p:graphicFrame>
        <p:nvGraphicFramePr>
          <p:cNvPr id="4" name="Content Placeholder 3">
            <a:extLst>
              <a:ext uri="{FF2B5EF4-FFF2-40B4-BE49-F238E27FC236}">
                <a16:creationId xmlns:a16="http://schemas.microsoft.com/office/drawing/2014/main" id="{3BF6B87C-753B-0606-B7C1-F526C69EB0B1}"/>
              </a:ext>
            </a:extLst>
          </p:cNvPr>
          <p:cNvGraphicFramePr>
            <a:graphicFrameLocks noGrp="1"/>
          </p:cNvGraphicFramePr>
          <p:nvPr>
            <p:ph idx="1"/>
            <p:extLst>
              <p:ext uri="{D42A27DB-BD31-4B8C-83A1-F6EECF244321}">
                <p14:modId xmlns:p14="http://schemas.microsoft.com/office/powerpoint/2010/main" val="831710359"/>
              </p:ext>
            </p:extLst>
          </p:nvPr>
        </p:nvGraphicFramePr>
        <p:xfrm>
          <a:off x="805132" y="1710905"/>
          <a:ext cx="10522291" cy="1920874"/>
        </p:xfrm>
        <a:graphic>
          <a:graphicData uri="http://schemas.openxmlformats.org/drawingml/2006/table">
            <a:tbl>
              <a:tblPr firstRow="1"/>
              <a:tblGrid>
                <a:gridCol w="1947871">
                  <a:extLst>
                    <a:ext uri="{9D8B030D-6E8A-4147-A177-3AD203B41FA5}">
                      <a16:colId xmlns:a16="http://schemas.microsoft.com/office/drawing/2014/main" val="3173173661"/>
                    </a:ext>
                  </a:extLst>
                </a:gridCol>
                <a:gridCol w="1429070">
                  <a:extLst>
                    <a:ext uri="{9D8B030D-6E8A-4147-A177-3AD203B41FA5}">
                      <a16:colId xmlns:a16="http://schemas.microsoft.com/office/drawing/2014/main" val="958808017"/>
                    </a:ext>
                  </a:extLst>
                </a:gridCol>
                <a:gridCol w="1429070">
                  <a:extLst>
                    <a:ext uri="{9D8B030D-6E8A-4147-A177-3AD203B41FA5}">
                      <a16:colId xmlns:a16="http://schemas.microsoft.com/office/drawing/2014/main" val="875518216"/>
                    </a:ext>
                  </a:extLst>
                </a:gridCol>
                <a:gridCol w="1429070">
                  <a:extLst>
                    <a:ext uri="{9D8B030D-6E8A-4147-A177-3AD203B41FA5}">
                      <a16:colId xmlns:a16="http://schemas.microsoft.com/office/drawing/2014/main" val="2590041095"/>
                    </a:ext>
                  </a:extLst>
                </a:gridCol>
                <a:gridCol w="1429070">
                  <a:extLst>
                    <a:ext uri="{9D8B030D-6E8A-4147-A177-3AD203B41FA5}">
                      <a16:colId xmlns:a16="http://schemas.microsoft.com/office/drawing/2014/main" val="896379705"/>
                    </a:ext>
                  </a:extLst>
                </a:gridCol>
                <a:gridCol w="1429070">
                  <a:extLst>
                    <a:ext uri="{9D8B030D-6E8A-4147-A177-3AD203B41FA5}">
                      <a16:colId xmlns:a16="http://schemas.microsoft.com/office/drawing/2014/main" val="677911673"/>
                    </a:ext>
                  </a:extLst>
                </a:gridCol>
                <a:gridCol w="1429070">
                  <a:extLst>
                    <a:ext uri="{9D8B030D-6E8A-4147-A177-3AD203B41FA5}">
                      <a16:colId xmlns:a16="http://schemas.microsoft.com/office/drawing/2014/main" val="2931324969"/>
                    </a:ext>
                  </a:extLst>
                </a:gridCol>
              </a:tblGrid>
              <a:tr h="1185540">
                <a:tc>
                  <a:txBody>
                    <a:bodyPr/>
                    <a:lstStyle/>
                    <a:p>
                      <a:pPr algn="ctr" rtl="0" fontAlgn="ctr">
                        <a:spcBef>
                          <a:spcPts val="0"/>
                        </a:spcBef>
                        <a:spcAft>
                          <a:spcPts val="0"/>
                        </a:spcAft>
                      </a:pPr>
                      <a:r>
                        <a:rPr lang="en-GB" altLang="en-GB" sz="2400" b="1" i="0" u="none" strike="noStrike">
                          <a:solidFill>
                            <a:srgbClr val="000000"/>
                          </a:solidFill>
                          <a:effectLst/>
                          <a:latin typeface="Calibri Light"/>
                          <a:ea typeface="Calibri Light"/>
                          <a:cs typeface="Calibri Light"/>
                        </a:rPr>
                        <a:t>Startup</a:t>
                      </a:r>
                      <a:r>
                        <a:rPr lang="en-GB" altLang="en-GB" sz="2400" b="0" i="0" u="none" strike="noStrike" dirty="0">
                          <a:solidFill>
                            <a:srgbClr val="000000"/>
                          </a:solidFill>
                          <a:effectLst/>
                          <a:latin typeface="Calibri Light"/>
                          <a:ea typeface="Calibri Light"/>
                          <a:cs typeface="Calibri Light"/>
                        </a:rPr>
                        <a:t> </a:t>
                      </a:r>
                      <a:r>
                        <a:rPr lang="en-GB" altLang="en-GB" sz="2400" b="1" i="0" u="none" strike="noStrike">
                          <a:solidFill>
                            <a:srgbClr val="000000"/>
                          </a:solidFill>
                          <a:effectLst/>
                          <a:latin typeface="Calibri Light"/>
                          <a:ea typeface="Calibri Light"/>
                          <a:cs typeface="Calibri Light"/>
                        </a:rPr>
                        <a:t>Cost</a:t>
                      </a:r>
                      <a:endParaRPr lang="en-GB" altLang="en-GB" sz="2400" b="0" i="0" u="none" strike="noStrike">
                        <a:effectLst/>
                        <a:latin typeface="Calibri Light"/>
                        <a:ea typeface="Calibri Light"/>
                        <a:cs typeface="Calibri Light"/>
                      </a:endParaRPr>
                    </a:p>
                  </a:txBody>
                  <a:tcPr marL="13097" marR="13097" marT="13097"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6">
                        <a:lumMod val="60000"/>
                        <a:lumOff val="40000"/>
                      </a:schemeClr>
                    </a:solidFill>
                  </a:tcPr>
                </a:tc>
                <a:tc>
                  <a:txBody>
                    <a:bodyPr/>
                    <a:lstStyle/>
                    <a:p>
                      <a:pPr lvl="0" algn="ctr">
                        <a:lnSpc>
                          <a:spcPct val="100000"/>
                        </a:lnSpc>
                        <a:spcBef>
                          <a:spcPts val="0"/>
                        </a:spcBef>
                        <a:spcAft>
                          <a:spcPts val="0"/>
                        </a:spcAft>
                        <a:buNone/>
                      </a:pPr>
                      <a:endParaRPr lang="en-GB" sz="2400" b="0" i="0" u="none" strike="noStrike" noProof="0" dirty="0">
                        <a:solidFill>
                          <a:srgbClr val="000000"/>
                        </a:solidFill>
                        <a:effectLst/>
                        <a:latin typeface="Calibri Light"/>
                        <a:ea typeface="Calibri Light"/>
                        <a:cs typeface="Calibri Light"/>
                      </a:endParaRPr>
                    </a:p>
                    <a:p>
                      <a:pPr lvl="0" algn="ctr">
                        <a:lnSpc>
                          <a:spcPct val="100000"/>
                        </a:lnSpc>
                        <a:spcBef>
                          <a:spcPts val="0"/>
                        </a:spcBef>
                        <a:spcAft>
                          <a:spcPts val="0"/>
                        </a:spcAft>
                        <a:buNone/>
                      </a:pPr>
                      <a:r>
                        <a:rPr lang="en-GB" sz="2400" b="0" i="0" u="none" strike="noStrike" noProof="0">
                          <a:solidFill>
                            <a:srgbClr val="000000"/>
                          </a:solidFill>
                          <a:effectLst/>
                          <a:latin typeface="Calibri Light"/>
                          <a:ea typeface="Calibri Light"/>
                          <a:cs typeface="Calibri Light"/>
                        </a:rPr>
                        <a:t>Furniture</a:t>
                      </a:r>
                      <a:endParaRPr lang="en-GB" sz="2400" b="0" i="0" u="none" strike="noStrike" noProof="0" dirty="0">
                        <a:solidFill>
                          <a:srgbClr val="000000"/>
                        </a:solidFill>
                        <a:effectLst/>
                        <a:latin typeface="Calibri Light"/>
                        <a:ea typeface="Calibri Light"/>
                        <a:cs typeface="Calibri Light"/>
                      </a:endParaRPr>
                    </a:p>
                    <a:p>
                      <a:pPr lvl="0" algn="ctr">
                        <a:spcBef>
                          <a:spcPts val="0"/>
                        </a:spcBef>
                        <a:spcAft>
                          <a:spcPts val="0"/>
                        </a:spcAft>
                        <a:buNone/>
                      </a:pPr>
                      <a:endParaRPr lang="en-GB" altLang="en-GB" sz="2400" b="0" i="0" u="none" strike="noStrike" dirty="0">
                        <a:solidFill>
                          <a:srgbClr val="000000"/>
                        </a:solidFill>
                        <a:effectLst/>
                        <a:latin typeface="Calibri Light"/>
                        <a:ea typeface="Calibri Light"/>
                        <a:cs typeface="Calibri Light"/>
                      </a:endParaRPr>
                    </a:p>
                  </a:txBody>
                  <a:tcPr marL="13096" marR="13096" marT="13096" marB="0" anchor="ctr">
                    <a:lnL w="12700">
                      <a:solidFill>
                        <a:schemeClr val="bg1"/>
                      </a:solidFill>
                    </a:lnL>
                    <a:lnR w="12700">
                      <a:solidFill>
                        <a:schemeClr val="bg1"/>
                      </a:solidFill>
                    </a:lnR>
                    <a:lnT w="12700">
                      <a:solidFill>
                        <a:schemeClr val="bg1"/>
                      </a:solidFill>
                    </a:lnT>
                    <a:lnB w="12700">
                      <a:solidFill>
                        <a:schemeClr val="bg1"/>
                      </a:solidFill>
                    </a:lnB>
                    <a:solidFill>
                      <a:schemeClr val="accent6">
                        <a:lumMod val="60000"/>
                        <a:lumOff val="40000"/>
                      </a:schemeClr>
                    </a:solidFill>
                  </a:tcPr>
                </a:tc>
                <a:tc>
                  <a:txBody>
                    <a:bodyPr/>
                    <a:lstStyle/>
                    <a:p>
                      <a:pPr lvl="0" algn="ctr">
                        <a:spcBef>
                          <a:spcPts val="0"/>
                        </a:spcBef>
                        <a:spcAft>
                          <a:spcPts val="0"/>
                        </a:spcAft>
                        <a:buNone/>
                      </a:pPr>
                      <a:r>
                        <a:rPr lang="en-GB" altLang="en-GB" sz="2400" b="0" i="0" u="none" strike="noStrike">
                          <a:solidFill>
                            <a:srgbClr val="000000"/>
                          </a:solidFill>
                          <a:effectLst/>
                          <a:latin typeface="Calibri Light"/>
                          <a:ea typeface="Calibri Light"/>
                          <a:cs typeface="Calibri Light"/>
                        </a:rPr>
                        <a:t>Decoration</a:t>
                      </a:r>
                      <a:endParaRPr lang="en-GB" altLang="en-GB" sz="2400" b="0" i="0" u="none" strike="noStrike" dirty="0">
                        <a:solidFill>
                          <a:srgbClr val="000000"/>
                        </a:solidFill>
                        <a:effectLst/>
                        <a:latin typeface="Calibri Light"/>
                        <a:ea typeface="Calibri Light"/>
                        <a:cs typeface="Calibri Light"/>
                      </a:endParaRPr>
                    </a:p>
                  </a:txBody>
                  <a:tcPr marL="13095" marR="13095" marT="13095" marB="0" anchor="ctr">
                    <a:lnL w="12700">
                      <a:solidFill>
                        <a:schemeClr val="bg1"/>
                      </a:solidFill>
                    </a:lnL>
                    <a:lnR w="12700">
                      <a:solidFill>
                        <a:schemeClr val="bg1"/>
                      </a:solidFill>
                    </a:lnR>
                    <a:lnT w="12700">
                      <a:solidFill>
                        <a:schemeClr val="bg1"/>
                      </a:solidFill>
                    </a:lnT>
                    <a:lnB w="12700">
                      <a:solidFill>
                        <a:schemeClr val="bg1"/>
                      </a:solidFill>
                    </a:lnB>
                    <a:solidFill>
                      <a:schemeClr val="accent6">
                        <a:lumMod val="60000"/>
                        <a:lumOff val="40000"/>
                      </a:schemeClr>
                    </a:solidFill>
                  </a:tcPr>
                </a:tc>
                <a:tc>
                  <a:txBody>
                    <a:bodyPr/>
                    <a:lstStyle/>
                    <a:p>
                      <a:pPr lvl="0" algn="ctr">
                        <a:spcBef>
                          <a:spcPts val="0"/>
                        </a:spcBef>
                        <a:spcAft>
                          <a:spcPts val="0"/>
                        </a:spcAft>
                        <a:buNone/>
                      </a:pPr>
                      <a:r>
                        <a:rPr lang="en-GB" altLang="en-GB" sz="2400" b="0" i="0" u="none" strike="noStrike">
                          <a:solidFill>
                            <a:srgbClr val="000000"/>
                          </a:solidFill>
                          <a:effectLst/>
                          <a:latin typeface="Calibri Light"/>
                          <a:ea typeface="Calibri Light"/>
                          <a:cs typeface="Calibri Light"/>
                        </a:rPr>
                        <a:t>Household items</a:t>
                      </a:r>
                      <a:endParaRPr lang="en-GB" altLang="en-GB" sz="2400" b="0" i="0" u="none" strike="noStrike" dirty="0">
                        <a:solidFill>
                          <a:srgbClr val="000000"/>
                        </a:solidFill>
                        <a:effectLst/>
                        <a:latin typeface="Calibri Light"/>
                        <a:ea typeface="Calibri Light"/>
                        <a:cs typeface="Calibri Light"/>
                      </a:endParaRPr>
                    </a:p>
                  </a:txBody>
                  <a:tcPr marL="13095" marR="13095" marT="13095" marB="0" anchor="ctr">
                    <a:lnL w="12700">
                      <a:solidFill>
                        <a:schemeClr val="bg1"/>
                      </a:solidFill>
                    </a:lnL>
                    <a:lnR w="12700">
                      <a:solidFill>
                        <a:schemeClr val="bg1"/>
                      </a:solidFill>
                    </a:lnR>
                    <a:lnT w="12700">
                      <a:solidFill>
                        <a:schemeClr val="bg1"/>
                      </a:solidFill>
                    </a:lnT>
                    <a:lnB w="12700">
                      <a:solidFill>
                        <a:schemeClr val="bg1"/>
                      </a:solidFill>
                    </a:lnB>
                    <a:solidFill>
                      <a:schemeClr val="accent6">
                        <a:lumMod val="60000"/>
                        <a:lumOff val="40000"/>
                      </a:schemeClr>
                    </a:solidFill>
                  </a:tcPr>
                </a:tc>
                <a:tc>
                  <a:txBody>
                    <a:bodyPr/>
                    <a:lstStyle/>
                    <a:p>
                      <a:pPr lvl="0" algn="ctr">
                        <a:spcBef>
                          <a:spcPts val="0"/>
                        </a:spcBef>
                        <a:spcAft>
                          <a:spcPts val="0"/>
                        </a:spcAft>
                        <a:buNone/>
                      </a:pPr>
                      <a:r>
                        <a:rPr lang="en-GB" altLang="en-GB" sz="2400" b="0" i="0" u="none" strike="noStrike">
                          <a:solidFill>
                            <a:srgbClr val="000000"/>
                          </a:solidFill>
                          <a:effectLst/>
                          <a:latin typeface="Calibri Light"/>
                          <a:ea typeface="Calibri Light"/>
                          <a:cs typeface="Calibri Light"/>
                        </a:rPr>
                        <a:t>Rent-Deposit</a:t>
                      </a:r>
                      <a:endParaRPr lang="en-GB" altLang="en-GB" sz="2400" b="0" i="0" u="none" strike="noStrike" dirty="0">
                        <a:solidFill>
                          <a:srgbClr val="000000"/>
                        </a:solidFill>
                        <a:effectLst/>
                        <a:latin typeface="Calibri Light"/>
                        <a:ea typeface="Calibri Light"/>
                        <a:cs typeface="Calibri Light"/>
                      </a:endParaRPr>
                    </a:p>
                  </a:txBody>
                  <a:tcPr marL="13097" marR="13097" marT="13097"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6">
                        <a:lumMod val="60000"/>
                        <a:lumOff val="40000"/>
                      </a:schemeClr>
                    </a:solidFill>
                  </a:tcPr>
                </a:tc>
                <a:tc>
                  <a:txBody>
                    <a:bodyPr/>
                    <a:lstStyle/>
                    <a:p>
                      <a:pPr lvl="0" algn="ctr">
                        <a:spcBef>
                          <a:spcPts val="0"/>
                        </a:spcBef>
                        <a:spcAft>
                          <a:spcPts val="0"/>
                        </a:spcAft>
                        <a:buNone/>
                      </a:pPr>
                      <a:r>
                        <a:rPr lang="en-GB" altLang="en-GB" sz="2400" b="0" i="0" u="none" strike="noStrike">
                          <a:solidFill>
                            <a:srgbClr val="000000"/>
                          </a:solidFill>
                          <a:effectLst/>
                          <a:latin typeface="Calibri Light"/>
                          <a:ea typeface="Calibri Light"/>
                          <a:cs typeface="Calibri Light"/>
                        </a:rPr>
                        <a:t>safety</a:t>
                      </a:r>
                      <a:endParaRPr lang="en-GB" altLang="en-GB" sz="2400" b="0" i="0" u="none" strike="noStrike" dirty="0">
                        <a:solidFill>
                          <a:srgbClr val="000000"/>
                        </a:solidFill>
                        <a:effectLst/>
                        <a:latin typeface="Calibri Light"/>
                        <a:ea typeface="Calibri Light"/>
                        <a:cs typeface="Calibri Light"/>
                      </a:endParaRPr>
                    </a:p>
                  </a:txBody>
                  <a:tcPr marL="13096" marR="13096" marT="13096" marB="0" anchor="ctr">
                    <a:lnL w="12700">
                      <a:solidFill>
                        <a:schemeClr val="bg1"/>
                      </a:solidFill>
                    </a:lnL>
                    <a:lnR w="12700">
                      <a:solidFill>
                        <a:schemeClr val="bg1"/>
                      </a:solidFill>
                    </a:lnR>
                    <a:lnT w="12700">
                      <a:solidFill>
                        <a:schemeClr val="bg1"/>
                      </a:solidFill>
                    </a:lnT>
                    <a:lnB w="12700">
                      <a:solidFill>
                        <a:schemeClr val="bg1"/>
                      </a:solidFill>
                    </a:lnB>
                    <a:solidFill>
                      <a:schemeClr val="accent6">
                        <a:lumMod val="60000"/>
                        <a:lumOff val="40000"/>
                      </a:schemeClr>
                    </a:solidFill>
                  </a:tcPr>
                </a:tc>
                <a:tc>
                  <a:txBody>
                    <a:bodyPr/>
                    <a:lstStyle/>
                    <a:p>
                      <a:pPr lvl="0" algn="ctr">
                        <a:spcBef>
                          <a:spcPts val="0"/>
                        </a:spcBef>
                        <a:spcAft>
                          <a:spcPts val="0"/>
                        </a:spcAft>
                        <a:buNone/>
                      </a:pPr>
                      <a:r>
                        <a:rPr lang="en-GB" altLang="en-GB" sz="2400" b="0" i="0" u="none" strike="noStrike">
                          <a:solidFill>
                            <a:srgbClr val="000000"/>
                          </a:solidFill>
                          <a:effectLst/>
                          <a:latin typeface="Calibri Light"/>
                          <a:ea typeface="Calibri Light"/>
                          <a:cs typeface="Calibri Light"/>
                        </a:rPr>
                        <a:t>total</a:t>
                      </a:r>
                      <a:endParaRPr lang="en-GB" altLang="en-GB" sz="2400" b="0" i="0" u="none" strike="noStrike" dirty="0">
                        <a:solidFill>
                          <a:srgbClr val="000000"/>
                        </a:solidFill>
                        <a:effectLst/>
                        <a:latin typeface="Calibri Light"/>
                        <a:ea typeface="Calibri Light"/>
                        <a:cs typeface="Calibri Light"/>
                      </a:endParaRPr>
                    </a:p>
                  </a:txBody>
                  <a:tcPr marL="13095" marR="13095" marT="13095" marB="0" anchor="ctr">
                    <a:lnL w="12700">
                      <a:solidFill>
                        <a:schemeClr val="bg1"/>
                      </a:solidFill>
                    </a:lnL>
                    <a:lnR w="12700">
                      <a:solidFill>
                        <a:schemeClr val="bg1"/>
                      </a:solidFill>
                    </a:lnR>
                    <a:lnT w="12700">
                      <a:solidFill>
                        <a:schemeClr val="bg1"/>
                      </a:solidFill>
                    </a:lnT>
                    <a:lnB w="12700">
                      <a:solidFill>
                        <a:schemeClr val="bg1"/>
                      </a:solidFill>
                    </a:lnB>
                    <a:solidFill>
                      <a:schemeClr val="accent2">
                        <a:lumMod val="40000"/>
                        <a:lumOff val="60000"/>
                      </a:schemeClr>
                    </a:solidFill>
                  </a:tcPr>
                </a:tc>
                <a:extLst>
                  <a:ext uri="{0D108BD9-81ED-4DB2-BD59-A6C34878D82A}">
                    <a16:rowId xmlns:a16="http://schemas.microsoft.com/office/drawing/2014/main" val="1695073799"/>
                  </a:ext>
                </a:extLst>
              </a:tr>
              <a:tr h="735334">
                <a:tc>
                  <a:txBody>
                    <a:bodyPr/>
                    <a:lstStyle/>
                    <a:p>
                      <a:pPr algn="l" rtl="0" fontAlgn="ctr">
                        <a:spcBef>
                          <a:spcPts val="0"/>
                        </a:spcBef>
                        <a:spcAft>
                          <a:spcPts val="0"/>
                        </a:spcAft>
                      </a:pPr>
                      <a:endParaRPr lang="en-GB" altLang="en-GB" sz="3300" b="0" i="0" u="none" strike="noStrike" dirty="0">
                        <a:solidFill>
                          <a:srgbClr val="000000"/>
                        </a:solidFill>
                        <a:effectLst/>
                        <a:highlight>
                          <a:srgbClr val="CAEDFB"/>
                        </a:highlight>
                        <a:latin typeface="Calibri"/>
                      </a:endParaRPr>
                    </a:p>
                  </a:txBody>
                  <a:tcPr marL="13097" marR="13097" marT="13097"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CAEDFB"/>
                    </a:solidFill>
                  </a:tcPr>
                </a:tc>
                <a:tc>
                  <a:txBody>
                    <a:bodyPr/>
                    <a:lstStyle/>
                    <a:p>
                      <a:pPr lvl="0" algn="r">
                        <a:spcBef>
                          <a:spcPts val="0"/>
                        </a:spcBef>
                        <a:spcAft>
                          <a:spcPts val="0"/>
                        </a:spcAft>
                        <a:buNone/>
                      </a:pPr>
                      <a:r>
                        <a:rPr lang="en-GB" altLang="en-GB" sz="3300" b="0" i="0" u="none" strike="noStrike">
                          <a:solidFill>
                            <a:srgbClr val="000000"/>
                          </a:solidFill>
                          <a:effectLst/>
                          <a:highlight>
                            <a:srgbClr val="E9EBF5"/>
                          </a:highlight>
                          <a:latin typeface="Calibri"/>
                        </a:rPr>
                        <a:t>£9000</a:t>
                      </a:r>
                      <a:endParaRPr lang="en-GB" altLang="en-GB" sz="3300" b="0" i="0" u="none" strike="noStrike" dirty="0">
                        <a:solidFill>
                          <a:srgbClr val="000000"/>
                        </a:solidFill>
                        <a:effectLst/>
                        <a:highlight>
                          <a:srgbClr val="E9EBF5"/>
                        </a:highlight>
                        <a:latin typeface="Calibri"/>
                      </a:endParaRPr>
                    </a:p>
                  </a:txBody>
                  <a:tcPr marL="13096" marR="13096" marT="13096" marB="0" anchor="ctr">
                    <a:lnL w="12700">
                      <a:solidFill>
                        <a:schemeClr val="bg1"/>
                      </a:solidFill>
                    </a:lnL>
                    <a:lnR w="12700">
                      <a:solidFill>
                        <a:schemeClr val="bg1"/>
                      </a:solidFill>
                    </a:lnR>
                    <a:lnT w="12700">
                      <a:solidFill>
                        <a:schemeClr val="bg1"/>
                      </a:solidFill>
                    </a:lnT>
                    <a:lnB w="12700">
                      <a:solidFill>
                        <a:schemeClr val="bg1"/>
                      </a:solidFill>
                    </a:lnB>
                    <a:solidFill>
                      <a:srgbClr val="E9EBF5"/>
                    </a:solidFill>
                  </a:tcPr>
                </a:tc>
                <a:tc>
                  <a:txBody>
                    <a:bodyPr/>
                    <a:lstStyle/>
                    <a:p>
                      <a:pPr lvl="0" algn="r">
                        <a:spcBef>
                          <a:spcPts val="0"/>
                        </a:spcBef>
                        <a:spcAft>
                          <a:spcPts val="0"/>
                        </a:spcAft>
                        <a:buNone/>
                      </a:pPr>
                      <a:r>
                        <a:rPr lang="en-GB" altLang="en-GB" sz="3300" b="0" i="0" u="none" strike="noStrike">
                          <a:solidFill>
                            <a:srgbClr val="000000"/>
                          </a:solidFill>
                          <a:effectLst/>
                          <a:highlight>
                            <a:srgbClr val="E9EBF5"/>
                          </a:highlight>
                          <a:latin typeface="Calibri"/>
                        </a:rPr>
                        <a:t>£1000</a:t>
                      </a:r>
                      <a:endParaRPr lang="en-GB" altLang="en-GB" sz="3300" b="0" i="0" u="none" strike="noStrike" dirty="0">
                        <a:solidFill>
                          <a:srgbClr val="000000"/>
                        </a:solidFill>
                        <a:effectLst/>
                        <a:highlight>
                          <a:srgbClr val="E9EBF5"/>
                        </a:highlight>
                        <a:latin typeface="Calibri"/>
                      </a:endParaRPr>
                    </a:p>
                  </a:txBody>
                  <a:tcPr marL="13095" marR="13095" marT="13095" marB="0" anchor="ctr">
                    <a:lnL w="12700">
                      <a:solidFill>
                        <a:schemeClr val="bg1"/>
                      </a:solidFill>
                    </a:lnL>
                    <a:lnR w="12700">
                      <a:solidFill>
                        <a:schemeClr val="bg1"/>
                      </a:solidFill>
                    </a:lnR>
                    <a:lnT w="12700">
                      <a:solidFill>
                        <a:schemeClr val="bg1"/>
                      </a:solidFill>
                    </a:lnT>
                    <a:lnB w="12700">
                      <a:solidFill>
                        <a:schemeClr val="bg1"/>
                      </a:solidFill>
                    </a:lnB>
                    <a:solidFill>
                      <a:srgbClr val="E9EBF5"/>
                    </a:solidFill>
                  </a:tcPr>
                </a:tc>
                <a:tc>
                  <a:txBody>
                    <a:bodyPr/>
                    <a:lstStyle/>
                    <a:p>
                      <a:pPr lvl="0" algn="r">
                        <a:spcBef>
                          <a:spcPts val="0"/>
                        </a:spcBef>
                        <a:spcAft>
                          <a:spcPts val="0"/>
                        </a:spcAft>
                        <a:buNone/>
                      </a:pPr>
                      <a:r>
                        <a:rPr lang="en-GB" altLang="en-GB" sz="3300" b="0" i="0" u="none" strike="noStrike">
                          <a:solidFill>
                            <a:srgbClr val="000000"/>
                          </a:solidFill>
                          <a:effectLst/>
                          <a:highlight>
                            <a:srgbClr val="E9EBF5"/>
                          </a:highlight>
                          <a:latin typeface="Calibri"/>
                        </a:rPr>
                        <a:t>£200</a:t>
                      </a:r>
                      <a:endParaRPr lang="en-GB" altLang="en-GB" sz="3300" b="0" i="0" u="none" strike="noStrike" dirty="0">
                        <a:solidFill>
                          <a:srgbClr val="000000"/>
                        </a:solidFill>
                        <a:effectLst/>
                        <a:highlight>
                          <a:srgbClr val="E9EBF5"/>
                        </a:highlight>
                        <a:latin typeface="Calibri"/>
                      </a:endParaRPr>
                    </a:p>
                  </a:txBody>
                  <a:tcPr marL="13095" marR="13095" marT="13095" marB="0" anchor="ctr">
                    <a:lnL w="12700">
                      <a:solidFill>
                        <a:schemeClr val="bg1"/>
                      </a:solidFill>
                    </a:lnL>
                    <a:lnR w="12700">
                      <a:solidFill>
                        <a:schemeClr val="bg1"/>
                      </a:solidFill>
                    </a:lnR>
                    <a:lnT w="12700">
                      <a:solidFill>
                        <a:schemeClr val="bg1"/>
                      </a:solidFill>
                    </a:lnT>
                    <a:lnB w="12700">
                      <a:solidFill>
                        <a:schemeClr val="bg1"/>
                      </a:solidFill>
                    </a:lnB>
                    <a:solidFill>
                      <a:srgbClr val="E9EBF5"/>
                    </a:solidFill>
                  </a:tcPr>
                </a:tc>
                <a:tc>
                  <a:txBody>
                    <a:bodyPr/>
                    <a:lstStyle/>
                    <a:p>
                      <a:pPr algn="r" rtl="0" fontAlgn="ctr">
                        <a:spcBef>
                          <a:spcPts val="0"/>
                        </a:spcBef>
                        <a:spcAft>
                          <a:spcPts val="0"/>
                        </a:spcAft>
                      </a:pPr>
                      <a:r>
                        <a:rPr lang="en-GB" altLang="en-GB" sz="3300" b="0" i="0" u="none" strike="noStrike">
                          <a:solidFill>
                            <a:srgbClr val="000000"/>
                          </a:solidFill>
                          <a:effectLst/>
                          <a:highlight>
                            <a:srgbClr val="E9EBF5"/>
                          </a:highlight>
                          <a:latin typeface="Calibri"/>
                        </a:rPr>
                        <a:t>£1500</a:t>
                      </a:r>
                      <a:endParaRPr lang="en-GB" altLang="en-GB" sz="2500" b="0" i="0" u="none" strike="noStrike">
                        <a:effectLst/>
                        <a:highlight>
                          <a:srgbClr val="E9EBF5"/>
                        </a:highlight>
                        <a:latin typeface="Calibri"/>
                      </a:endParaRPr>
                    </a:p>
                  </a:txBody>
                  <a:tcPr marL="13097" marR="13097" marT="13097" marB="0"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E9EBF5"/>
                    </a:solidFill>
                  </a:tcPr>
                </a:tc>
                <a:tc>
                  <a:txBody>
                    <a:bodyPr/>
                    <a:lstStyle/>
                    <a:p>
                      <a:pPr lvl="0" algn="r">
                        <a:spcBef>
                          <a:spcPts val="0"/>
                        </a:spcBef>
                        <a:spcAft>
                          <a:spcPts val="0"/>
                        </a:spcAft>
                        <a:buNone/>
                      </a:pPr>
                      <a:r>
                        <a:rPr lang="en-GB" altLang="en-GB" sz="3300" b="0" i="0" u="none" strike="noStrike">
                          <a:solidFill>
                            <a:srgbClr val="000000"/>
                          </a:solidFill>
                          <a:effectLst/>
                          <a:highlight>
                            <a:srgbClr val="E9EBF5"/>
                          </a:highlight>
                          <a:latin typeface="Calibri"/>
                        </a:rPr>
                        <a:t>£200</a:t>
                      </a:r>
                      <a:endParaRPr lang="en-GB" altLang="en-GB" sz="3300" b="0" i="0" u="none" strike="noStrike" dirty="0">
                        <a:solidFill>
                          <a:srgbClr val="000000"/>
                        </a:solidFill>
                        <a:effectLst/>
                        <a:highlight>
                          <a:srgbClr val="E9EBF5"/>
                        </a:highlight>
                        <a:latin typeface="Calibri"/>
                      </a:endParaRPr>
                    </a:p>
                  </a:txBody>
                  <a:tcPr marL="13096" marR="13096" marT="13096" marB="0" anchor="ctr">
                    <a:lnL w="12700">
                      <a:solidFill>
                        <a:schemeClr val="bg1"/>
                      </a:solidFill>
                    </a:lnL>
                    <a:lnR w="12700">
                      <a:solidFill>
                        <a:schemeClr val="bg1"/>
                      </a:solidFill>
                    </a:lnR>
                    <a:lnT w="12700">
                      <a:solidFill>
                        <a:schemeClr val="bg1"/>
                      </a:solidFill>
                    </a:lnT>
                    <a:lnB w="12700">
                      <a:solidFill>
                        <a:schemeClr val="bg1"/>
                      </a:solidFill>
                    </a:lnB>
                    <a:solidFill>
                      <a:srgbClr val="E9EBF5"/>
                    </a:solidFill>
                  </a:tcPr>
                </a:tc>
                <a:tc>
                  <a:txBody>
                    <a:bodyPr/>
                    <a:lstStyle/>
                    <a:p>
                      <a:pPr lvl="0" algn="r">
                        <a:spcBef>
                          <a:spcPts val="0"/>
                        </a:spcBef>
                        <a:spcAft>
                          <a:spcPts val="0"/>
                        </a:spcAft>
                        <a:buNone/>
                      </a:pPr>
                      <a:r>
                        <a:rPr lang="en-GB" altLang="en-GB" sz="3300" b="0" i="0" u="none" strike="noStrike">
                          <a:solidFill>
                            <a:srgbClr val="000000"/>
                          </a:solidFill>
                          <a:effectLst/>
                          <a:latin typeface="Calibri"/>
                        </a:rPr>
                        <a:t>£11,900</a:t>
                      </a:r>
                      <a:endParaRPr lang="en-GB" altLang="en-GB" sz="3300" b="0" i="0" u="none" strike="noStrike" dirty="0">
                        <a:solidFill>
                          <a:srgbClr val="000000"/>
                        </a:solidFill>
                        <a:effectLst/>
                        <a:latin typeface="Calibri"/>
                      </a:endParaRPr>
                    </a:p>
                  </a:txBody>
                  <a:tcPr marL="13095" marR="13095" marT="13095" marB="0" anchor="ctr">
                    <a:lnL w="12700">
                      <a:solidFill>
                        <a:schemeClr val="bg1"/>
                      </a:solidFill>
                    </a:lnL>
                    <a:lnR w="12700">
                      <a:solidFill>
                        <a:schemeClr val="bg1"/>
                      </a:solidFill>
                    </a:lnR>
                    <a:lnT w="12700">
                      <a:solidFill>
                        <a:schemeClr val="bg1"/>
                      </a:solidFill>
                    </a:lnT>
                    <a:lnB w="12700">
                      <a:solidFill>
                        <a:schemeClr val="bg1"/>
                      </a:solidFill>
                    </a:lnB>
                    <a:solidFill>
                      <a:schemeClr val="accent2">
                        <a:lumMod val="40000"/>
                        <a:lumOff val="60000"/>
                      </a:schemeClr>
                    </a:solidFill>
                  </a:tcPr>
                </a:tc>
                <a:extLst>
                  <a:ext uri="{0D108BD9-81ED-4DB2-BD59-A6C34878D82A}">
                    <a16:rowId xmlns:a16="http://schemas.microsoft.com/office/drawing/2014/main" val="2238123093"/>
                  </a:ext>
                </a:extLst>
              </a:tr>
            </a:tbl>
          </a:graphicData>
        </a:graphic>
      </p:graphicFrame>
      <p:sp>
        <p:nvSpPr>
          <p:cNvPr id="7" name="TextBox 6">
            <a:extLst>
              <a:ext uri="{FF2B5EF4-FFF2-40B4-BE49-F238E27FC236}">
                <a16:creationId xmlns:a16="http://schemas.microsoft.com/office/drawing/2014/main" id="{9C5CBF30-AB7E-A1E9-3AB5-2F504D264BE2}"/>
              </a:ext>
            </a:extLst>
          </p:cNvPr>
          <p:cNvSpPr txBox="1"/>
          <p:nvPr/>
        </p:nvSpPr>
        <p:spPr>
          <a:xfrm>
            <a:off x="904874" y="733545"/>
            <a:ext cx="10429875"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a:solidFill>
                  <a:schemeClr val="bg2"/>
                </a:solidFill>
                <a:ea typeface="+mn-lt"/>
                <a:cs typeface="+mn-lt"/>
              </a:rPr>
              <a:t>Funding Requirements and Allocation</a:t>
            </a:r>
            <a:endParaRPr lang="en-GB" sz="3200">
              <a:solidFill>
                <a:schemeClr val="bg2"/>
              </a:solidFill>
              <a:ea typeface="+mn-lt"/>
              <a:cs typeface="+mn-lt"/>
            </a:endParaRPr>
          </a:p>
          <a:p>
            <a:pPr algn="l"/>
            <a:endParaRPr lang="en-GB" dirty="0">
              <a:ea typeface="Calibri"/>
              <a:cs typeface="Calibri"/>
            </a:endParaRPr>
          </a:p>
        </p:txBody>
      </p:sp>
      <p:sp>
        <p:nvSpPr>
          <p:cNvPr id="8" name="Rectangle 7">
            <a:extLst>
              <a:ext uri="{FF2B5EF4-FFF2-40B4-BE49-F238E27FC236}">
                <a16:creationId xmlns:a16="http://schemas.microsoft.com/office/drawing/2014/main" id="{BE133DAB-2773-4D19-70B8-64A277F4E87F}"/>
              </a:ext>
            </a:extLst>
          </p:cNvPr>
          <p:cNvSpPr/>
          <p:nvPr/>
        </p:nvSpPr>
        <p:spPr>
          <a:xfrm>
            <a:off x="398972" y="426229"/>
            <a:ext cx="11401245" cy="6005542"/>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2387228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692820"/>
        </a:solidFill>
        <a:effectLst/>
      </p:bgPr>
    </p:bg>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2F6F19B2-8C3F-D75A-7C23-E7E461F14C7E}"/>
              </a:ext>
            </a:extLst>
          </p:cNvPr>
          <p:cNvGraphicFramePr>
            <a:graphicFrameLocks noGrp="1"/>
          </p:cNvGraphicFramePr>
          <p:nvPr>
            <p:extLst>
              <p:ext uri="{D42A27DB-BD31-4B8C-83A1-F6EECF244321}">
                <p14:modId xmlns:p14="http://schemas.microsoft.com/office/powerpoint/2010/main" val="3877187456"/>
              </p:ext>
            </p:extLst>
          </p:nvPr>
        </p:nvGraphicFramePr>
        <p:xfrm>
          <a:off x="1222075" y="1337094"/>
          <a:ext cx="9799653" cy="4015405"/>
        </p:xfrm>
        <a:graphic>
          <a:graphicData uri="http://schemas.openxmlformats.org/drawingml/2006/table">
            <a:tbl>
              <a:tblPr firstRow="1" bandRow="1"/>
              <a:tblGrid>
                <a:gridCol w="2039210">
                  <a:extLst>
                    <a:ext uri="{9D8B030D-6E8A-4147-A177-3AD203B41FA5}">
                      <a16:colId xmlns:a16="http://schemas.microsoft.com/office/drawing/2014/main" val="2167734324"/>
                    </a:ext>
                  </a:extLst>
                </a:gridCol>
                <a:gridCol w="1044533">
                  <a:extLst>
                    <a:ext uri="{9D8B030D-6E8A-4147-A177-3AD203B41FA5}">
                      <a16:colId xmlns:a16="http://schemas.microsoft.com/office/drawing/2014/main" val="2955019756"/>
                    </a:ext>
                  </a:extLst>
                </a:gridCol>
                <a:gridCol w="1343182">
                  <a:extLst>
                    <a:ext uri="{9D8B030D-6E8A-4147-A177-3AD203B41FA5}">
                      <a16:colId xmlns:a16="http://schemas.microsoft.com/office/drawing/2014/main" val="4290968929"/>
                    </a:ext>
                  </a:extLst>
                </a:gridCol>
                <a:gridCol w="1343182">
                  <a:extLst>
                    <a:ext uri="{9D8B030D-6E8A-4147-A177-3AD203B41FA5}">
                      <a16:colId xmlns:a16="http://schemas.microsoft.com/office/drawing/2014/main" val="1994572689"/>
                    </a:ext>
                  </a:extLst>
                </a:gridCol>
                <a:gridCol w="1343182">
                  <a:extLst>
                    <a:ext uri="{9D8B030D-6E8A-4147-A177-3AD203B41FA5}">
                      <a16:colId xmlns:a16="http://schemas.microsoft.com/office/drawing/2014/main" val="2634358367"/>
                    </a:ext>
                  </a:extLst>
                </a:gridCol>
                <a:gridCol w="1343182">
                  <a:extLst>
                    <a:ext uri="{9D8B030D-6E8A-4147-A177-3AD203B41FA5}">
                      <a16:colId xmlns:a16="http://schemas.microsoft.com/office/drawing/2014/main" val="1333549612"/>
                    </a:ext>
                  </a:extLst>
                </a:gridCol>
                <a:gridCol w="1343182">
                  <a:extLst>
                    <a:ext uri="{9D8B030D-6E8A-4147-A177-3AD203B41FA5}">
                      <a16:colId xmlns:a16="http://schemas.microsoft.com/office/drawing/2014/main" val="2091956516"/>
                    </a:ext>
                  </a:extLst>
                </a:gridCol>
              </a:tblGrid>
              <a:tr h="886283">
                <a:tc>
                  <a:txBody>
                    <a:bodyPr/>
                    <a:lstStyle/>
                    <a:p>
                      <a:pPr algn="l" rtl="0" fontAlgn="ctr">
                        <a:spcBef>
                          <a:spcPts val="0"/>
                        </a:spcBef>
                        <a:spcAft>
                          <a:spcPts val="0"/>
                        </a:spcAft>
                      </a:pPr>
                      <a:r>
                        <a:rPr lang="en-GB" altLang="en-GB" sz="2400" b="1" i="0" u="none" strike="noStrike">
                          <a:solidFill>
                            <a:srgbClr val="000000"/>
                          </a:solidFill>
                          <a:effectLst/>
                          <a:latin typeface="Calibri"/>
                        </a:rPr>
                        <a:t>Variable Costs</a:t>
                      </a:r>
                      <a:endParaRPr lang="en-GB" altLang="en-GB" sz="2200" b="0" i="0" u="none" strike="noStrike">
                        <a:effectLs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6">
                        <a:lumMod val="60000"/>
                        <a:lumOff val="40000"/>
                      </a:schemeClr>
                    </a:solidFill>
                  </a:tcPr>
                </a:tc>
                <a:tc>
                  <a:txBody>
                    <a:bodyPr/>
                    <a:lstStyle/>
                    <a:p>
                      <a:pPr algn="l" rtl="0" fontAlgn="ctr">
                        <a:spcBef>
                          <a:spcPts val="0"/>
                        </a:spcBef>
                        <a:spcAft>
                          <a:spcPts val="0"/>
                        </a:spcAft>
                      </a:pPr>
                      <a:r>
                        <a:rPr lang="en-GB" altLang="en-GB" sz="2400" b="1" i="0" u="none" strike="noStrike">
                          <a:solidFill>
                            <a:srgbClr val="000000"/>
                          </a:solidFill>
                          <a:effectLst/>
                          <a:latin typeface="Calibri"/>
                        </a:rPr>
                        <a:t>Jan</a:t>
                      </a:r>
                      <a:endParaRPr lang="en-GB" altLang="en-GB" sz="2200" b="0" i="0" u="none" strike="noStrike">
                        <a:effectLs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6">
                        <a:lumMod val="60000"/>
                        <a:lumOff val="40000"/>
                      </a:schemeClr>
                    </a:solidFill>
                  </a:tcPr>
                </a:tc>
                <a:tc>
                  <a:txBody>
                    <a:bodyPr/>
                    <a:lstStyle/>
                    <a:p>
                      <a:pPr algn="l" rtl="0" fontAlgn="ctr">
                        <a:spcBef>
                          <a:spcPts val="0"/>
                        </a:spcBef>
                        <a:spcAft>
                          <a:spcPts val="0"/>
                        </a:spcAft>
                      </a:pPr>
                      <a:r>
                        <a:rPr lang="en-GB" altLang="en-GB" sz="2400" b="1" i="0" u="none" strike="noStrike" dirty="0">
                          <a:solidFill>
                            <a:srgbClr val="000000"/>
                          </a:solidFill>
                          <a:effectLst/>
                          <a:latin typeface="Calibri"/>
                        </a:rPr>
                        <a:t>Feb</a:t>
                      </a:r>
                      <a:endParaRPr lang="en-GB" altLang="en-GB" sz="2200" b="0" i="0" u="none" strike="noStrike">
                        <a:effectLs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6">
                        <a:lumMod val="60000"/>
                        <a:lumOff val="40000"/>
                      </a:schemeClr>
                    </a:solidFill>
                  </a:tcPr>
                </a:tc>
                <a:tc>
                  <a:txBody>
                    <a:bodyPr/>
                    <a:lstStyle/>
                    <a:p>
                      <a:pPr algn="l" rtl="0" fontAlgn="ctr">
                        <a:spcBef>
                          <a:spcPts val="0"/>
                        </a:spcBef>
                        <a:spcAft>
                          <a:spcPts val="0"/>
                        </a:spcAft>
                      </a:pPr>
                      <a:r>
                        <a:rPr lang="en-GB" altLang="en-GB" sz="2400" b="1" i="0" u="none" strike="noStrike">
                          <a:solidFill>
                            <a:srgbClr val="000000"/>
                          </a:solidFill>
                          <a:effectLst/>
                          <a:latin typeface="Calibri"/>
                        </a:rPr>
                        <a:t>Mar</a:t>
                      </a:r>
                      <a:endParaRPr lang="en-GB" altLang="en-GB" sz="2200" b="0" i="0" u="none" strike="noStrike">
                        <a:effectLs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6">
                        <a:lumMod val="60000"/>
                        <a:lumOff val="40000"/>
                      </a:schemeClr>
                    </a:solidFill>
                  </a:tcPr>
                </a:tc>
                <a:tc>
                  <a:txBody>
                    <a:bodyPr/>
                    <a:lstStyle/>
                    <a:p>
                      <a:pPr algn="l" rtl="0" fontAlgn="ctr">
                        <a:spcBef>
                          <a:spcPts val="0"/>
                        </a:spcBef>
                        <a:spcAft>
                          <a:spcPts val="0"/>
                        </a:spcAft>
                      </a:pPr>
                      <a:r>
                        <a:rPr lang="en-GB" altLang="en-GB" sz="2400" b="1" i="0" u="none" strike="noStrike">
                          <a:solidFill>
                            <a:srgbClr val="000000"/>
                          </a:solidFill>
                          <a:effectLst/>
                          <a:latin typeface="Calibri"/>
                        </a:rPr>
                        <a:t>Apr</a:t>
                      </a:r>
                      <a:endParaRPr lang="en-GB" altLang="en-GB" sz="2200" b="0" i="0" u="none" strike="noStrike">
                        <a:effectLs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6">
                        <a:lumMod val="60000"/>
                        <a:lumOff val="40000"/>
                      </a:schemeClr>
                    </a:solidFill>
                  </a:tcPr>
                </a:tc>
                <a:tc>
                  <a:txBody>
                    <a:bodyPr/>
                    <a:lstStyle/>
                    <a:p>
                      <a:pPr algn="l" rtl="0" fontAlgn="ctr">
                        <a:spcBef>
                          <a:spcPts val="0"/>
                        </a:spcBef>
                        <a:spcAft>
                          <a:spcPts val="0"/>
                        </a:spcAft>
                      </a:pPr>
                      <a:r>
                        <a:rPr lang="en-GB" altLang="en-GB" sz="2400" b="1" i="0" u="none" strike="noStrike">
                          <a:solidFill>
                            <a:srgbClr val="000000"/>
                          </a:solidFill>
                          <a:effectLst/>
                          <a:latin typeface="Calibri"/>
                        </a:rPr>
                        <a:t>May</a:t>
                      </a:r>
                      <a:endParaRPr lang="en-GB" altLang="en-GB" sz="2200" b="0" i="0" u="none" strike="noStrike">
                        <a:effectLs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6">
                        <a:lumMod val="60000"/>
                        <a:lumOff val="40000"/>
                      </a:schemeClr>
                    </a:solidFill>
                  </a:tcPr>
                </a:tc>
                <a:tc>
                  <a:txBody>
                    <a:bodyPr/>
                    <a:lstStyle/>
                    <a:p>
                      <a:pPr algn="l" rtl="0" fontAlgn="ctr">
                        <a:spcBef>
                          <a:spcPts val="0"/>
                        </a:spcBef>
                        <a:spcAft>
                          <a:spcPts val="0"/>
                        </a:spcAft>
                      </a:pPr>
                      <a:r>
                        <a:rPr lang="en-GB" altLang="en-GB" sz="2400" b="1" i="0" u="none" strike="noStrike">
                          <a:solidFill>
                            <a:srgbClr val="000000"/>
                          </a:solidFill>
                          <a:effectLst/>
                          <a:latin typeface="Calibri"/>
                        </a:rPr>
                        <a:t>June</a:t>
                      </a:r>
                      <a:endParaRPr lang="en-GB" altLang="en-GB" sz="2200" b="0" i="0" u="none" strike="noStrike">
                        <a:effectLs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6">
                        <a:lumMod val="60000"/>
                        <a:lumOff val="40000"/>
                      </a:schemeClr>
                    </a:solidFill>
                  </a:tcPr>
                </a:tc>
                <a:extLst>
                  <a:ext uri="{0D108BD9-81ED-4DB2-BD59-A6C34878D82A}">
                    <a16:rowId xmlns:a16="http://schemas.microsoft.com/office/drawing/2014/main" val="1363295777"/>
                  </a:ext>
                </a:extLst>
              </a:tr>
              <a:tr h="470273">
                <a:tc>
                  <a:txBody>
                    <a:bodyPr/>
                    <a:lstStyle/>
                    <a:p>
                      <a:pPr algn="l" rtl="0" fontAlgn="ctr">
                        <a:spcBef>
                          <a:spcPts val="0"/>
                        </a:spcBef>
                        <a:spcAft>
                          <a:spcPts val="0"/>
                        </a:spcAft>
                      </a:pPr>
                      <a:r>
                        <a:rPr lang="en-GB" altLang="en-GB" sz="2400" b="0" i="0" u="none" strike="noStrike">
                          <a:solidFill>
                            <a:srgbClr val="000000"/>
                          </a:solidFill>
                          <a:effectLst/>
                          <a:highlight>
                            <a:srgbClr val="CAEDFB"/>
                          </a:highlight>
                          <a:latin typeface="Calibri"/>
                        </a:rPr>
                        <a:t>Utilities</a:t>
                      </a:r>
                      <a:endParaRPr lang="en-GB" altLang="en-GB" sz="2400" b="0" i="0" u="none" strike="noStrike" dirty="0">
                        <a:solidFill>
                          <a:srgbClr val="000000"/>
                        </a:solidFill>
                        <a:effectLst/>
                        <a:highlight>
                          <a:srgbClr val="CAEDFB"/>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altLang="en-GB" sz="2400" b="0" i="0" u="none" strike="noStrike">
                          <a:solidFill>
                            <a:srgbClr val="000000"/>
                          </a:solidFill>
                          <a:effectLst/>
                          <a:highlight>
                            <a:srgbClr val="E9EBF5"/>
                          </a:highlight>
                          <a:latin typeface="Calibri" panose="020F0502020204030204" pitchFamily="34" charset="0"/>
                        </a:rPr>
                        <a:t>£300</a:t>
                      </a:r>
                      <a:endParaRPr lang="en-GB" alt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altLang="en-GB" sz="2400" b="0" i="0" u="none" strike="noStrike">
                          <a:solidFill>
                            <a:srgbClr val="000000"/>
                          </a:solidFill>
                          <a:effectLst/>
                          <a:highlight>
                            <a:srgbClr val="E9EBF5"/>
                          </a:highlight>
                          <a:latin typeface="Calibri"/>
                        </a:rPr>
                        <a:t>£400</a:t>
                      </a:r>
                      <a:endParaRPr lang="en-GB" altLang="en-GB" sz="2200" b="0" i="0" u="none" strike="noStrike">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altLang="en-GB" sz="2400" b="0" i="0" u="none" strike="noStrike">
                          <a:solidFill>
                            <a:srgbClr val="000000"/>
                          </a:solidFill>
                          <a:effectLst/>
                          <a:highlight>
                            <a:srgbClr val="E9EBF5"/>
                          </a:highlight>
                          <a:latin typeface="Calibri"/>
                        </a:rPr>
                        <a:t>£300</a:t>
                      </a:r>
                      <a:endParaRPr lang="en-GB" alt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altLang="en-GB" sz="2400" b="0" i="0" u="none" strike="noStrike">
                          <a:solidFill>
                            <a:srgbClr val="000000"/>
                          </a:solidFill>
                          <a:effectLst/>
                          <a:highlight>
                            <a:srgbClr val="E9EBF5"/>
                          </a:highlight>
                          <a:latin typeface="Calibri"/>
                        </a:rPr>
                        <a:t>£500</a:t>
                      </a:r>
                      <a:endParaRPr lang="en-GB" alt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altLang="en-GB" sz="2400" b="0" i="0" u="none" strike="noStrike">
                          <a:solidFill>
                            <a:srgbClr val="000000"/>
                          </a:solidFill>
                          <a:effectLst/>
                          <a:highlight>
                            <a:srgbClr val="E9EBF5"/>
                          </a:highlight>
                          <a:latin typeface="Calibri"/>
                        </a:rPr>
                        <a:t>£500</a:t>
                      </a:r>
                      <a:endParaRPr lang="en-GB" alt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altLang="en-GB" sz="2400" b="0" i="0" u="none" strike="noStrike">
                          <a:solidFill>
                            <a:srgbClr val="000000"/>
                          </a:solidFill>
                          <a:effectLst/>
                          <a:highlight>
                            <a:srgbClr val="E9EBF5"/>
                          </a:highlight>
                          <a:latin typeface="Calibri"/>
                        </a:rPr>
                        <a:t>£550</a:t>
                      </a:r>
                      <a:endParaRPr lang="en-GB" alt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3115191722"/>
                  </a:ext>
                </a:extLst>
              </a:tr>
              <a:tr h="886283">
                <a:tc>
                  <a:txBody>
                    <a:bodyPr/>
                    <a:lstStyle/>
                    <a:p>
                      <a:pPr algn="l" rtl="0" fontAlgn="ctr">
                        <a:spcBef>
                          <a:spcPts val="0"/>
                        </a:spcBef>
                        <a:spcAft>
                          <a:spcPts val="0"/>
                        </a:spcAft>
                      </a:pPr>
                      <a:r>
                        <a:rPr lang="en-GB" altLang="en-GB" sz="2400" b="0" i="0" u="none" strike="noStrike">
                          <a:solidFill>
                            <a:srgbClr val="000000"/>
                          </a:solidFill>
                          <a:effectLst/>
                          <a:highlight>
                            <a:srgbClr val="CAEDFB"/>
                          </a:highlight>
                          <a:latin typeface="Calibri"/>
                        </a:rPr>
                        <a:t>Taxes</a:t>
                      </a:r>
                      <a:endParaRPr lang="en-GB" altLang="en-GB" sz="2400" b="0" i="0" u="none" strike="noStrike" dirty="0">
                        <a:solidFill>
                          <a:srgbClr val="000000"/>
                        </a:solidFill>
                        <a:effectLst/>
                        <a:highlight>
                          <a:srgbClr val="CAEDFB"/>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altLang="en-GB" sz="2400" b="0" i="0" u="none" strike="noStrike">
                          <a:solidFill>
                            <a:srgbClr val="000000"/>
                          </a:solidFill>
                          <a:effectLst/>
                          <a:highlight>
                            <a:srgbClr val="E9EBF5"/>
                          </a:highlight>
                          <a:latin typeface="Calibri"/>
                        </a:rPr>
                        <a:t>£100</a:t>
                      </a:r>
                      <a:endParaRPr lang="en-GB" alt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altLang="en-GB" sz="2400" b="0" i="0" u="none" strike="noStrike">
                          <a:solidFill>
                            <a:srgbClr val="000000"/>
                          </a:solidFill>
                          <a:effectLst/>
                          <a:highlight>
                            <a:srgbClr val="E9EBF5"/>
                          </a:highlight>
                          <a:latin typeface="Calibri"/>
                        </a:rPr>
                        <a:t>£150</a:t>
                      </a:r>
                      <a:endParaRPr lang="en-GB" alt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altLang="en-GB" sz="2400" b="0" i="0" u="none" strike="noStrike">
                          <a:solidFill>
                            <a:srgbClr val="000000"/>
                          </a:solidFill>
                          <a:effectLst/>
                          <a:highlight>
                            <a:srgbClr val="E9EBF5"/>
                          </a:highlight>
                          <a:latin typeface="Calibri"/>
                        </a:rPr>
                        <a:t>£150</a:t>
                      </a:r>
                      <a:endParaRPr lang="en-GB" altLang="en-GB" sz="2200" b="0" i="0" u="none" strike="noStrike">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altLang="en-GB" sz="2400" b="0" i="0" u="none" strike="noStrike">
                          <a:solidFill>
                            <a:srgbClr val="000000"/>
                          </a:solidFill>
                          <a:effectLst/>
                          <a:highlight>
                            <a:srgbClr val="E9EBF5"/>
                          </a:highlight>
                          <a:latin typeface="Calibri"/>
                        </a:rPr>
                        <a:t>£200</a:t>
                      </a:r>
                      <a:endParaRPr lang="en-GB" alt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altLang="en-GB" sz="2400" b="0" i="0" u="none" strike="noStrike">
                          <a:solidFill>
                            <a:srgbClr val="000000"/>
                          </a:solidFill>
                          <a:effectLst/>
                          <a:highlight>
                            <a:srgbClr val="E9EBF5"/>
                          </a:highlight>
                          <a:latin typeface="Calibri"/>
                        </a:rPr>
                        <a:t>£200</a:t>
                      </a:r>
                      <a:endParaRPr lang="en-GB" alt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altLang="en-GB" sz="2400" b="0" i="0" u="none" strike="noStrike">
                          <a:solidFill>
                            <a:srgbClr val="000000"/>
                          </a:solidFill>
                          <a:effectLst/>
                          <a:highlight>
                            <a:srgbClr val="E9EBF5"/>
                          </a:highlight>
                          <a:latin typeface="Calibri"/>
                        </a:rPr>
                        <a:t>£150</a:t>
                      </a:r>
                      <a:endParaRPr lang="en-GB" alt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929915193"/>
                  </a:ext>
                </a:extLst>
              </a:tr>
              <a:tr h="886283">
                <a:tc>
                  <a:txBody>
                    <a:bodyPr/>
                    <a:lstStyle/>
                    <a:p>
                      <a:pPr algn="l" rtl="0" fontAlgn="ctr">
                        <a:spcBef>
                          <a:spcPts val="0"/>
                        </a:spcBef>
                        <a:spcAft>
                          <a:spcPts val="0"/>
                        </a:spcAft>
                      </a:pPr>
                      <a:r>
                        <a:rPr lang="en-GB" altLang="en-GB" sz="2400" b="0" i="0" u="none" strike="noStrike" dirty="0">
                          <a:solidFill>
                            <a:srgbClr val="000000"/>
                          </a:solidFill>
                          <a:effectLst/>
                          <a:highlight>
                            <a:srgbClr val="CAEDFB"/>
                          </a:highlight>
                          <a:latin typeface="Calibri"/>
                        </a:rPr>
                        <a:t>Advertisi</a:t>
                      </a:r>
                      <a:r>
                        <a:rPr lang="en-GB" altLang="en-GB" sz="2400" b="0" i="0" u="none" strike="noStrike">
                          <a:solidFill>
                            <a:srgbClr val="000000"/>
                          </a:solidFill>
                          <a:effectLst/>
                          <a:highlight>
                            <a:srgbClr val="CAEDFB"/>
                          </a:highlight>
                          <a:latin typeface="Calibri"/>
                        </a:rPr>
                        <a:t>ng</a:t>
                      </a: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altLang="en-GB" sz="2400" b="0" i="0" u="none" strike="noStrike">
                          <a:solidFill>
                            <a:srgbClr val="000000"/>
                          </a:solidFill>
                          <a:effectLst/>
                          <a:highlight>
                            <a:srgbClr val="E9EBF5"/>
                          </a:highlight>
                          <a:latin typeface="Calibri"/>
                        </a:rPr>
                        <a:t>£80</a:t>
                      </a:r>
                      <a:endParaRPr lang="en-GB" alt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altLang="en-GB" sz="2400" b="0" i="0" u="none" strike="noStrike">
                          <a:solidFill>
                            <a:srgbClr val="000000"/>
                          </a:solidFill>
                          <a:effectLst/>
                          <a:highlight>
                            <a:srgbClr val="E9EBF5"/>
                          </a:highlight>
                          <a:latin typeface="Calibri"/>
                        </a:rPr>
                        <a:t>£80</a:t>
                      </a:r>
                      <a:endParaRPr lang="en-GB" alt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altLang="en-GB" sz="2400" b="0" i="0" u="none" strike="noStrike">
                          <a:solidFill>
                            <a:srgbClr val="000000"/>
                          </a:solidFill>
                          <a:effectLst/>
                          <a:highlight>
                            <a:srgbClr val="E9EBF5"/>
                          </a:highlight>
                          <a:latin typeface="Calibri"/>
                        </a:rPr>
                        <a:t>£70</a:t>
                      </a:r>
                      <a:endParaRPr lang="en-GB" alt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altLang="en-GB" sz="2400" b="0" i="0" u="none" strike="noStrike">
                          <a:solidFill>
                            <a:srgbClr val="000000"/>
                          </a:solidFill>
                          <a:effectLst/>
                          <a:highlight>
                            <a:srgbClr val="E9EBF5"/>
                          </a:highlight>
                          <a:latin typeface="Calibri"/>
                        </a:rPr>
                        <a:t>£60</a:t>
                      </a:r>
                      <a:endParaRPr lang="en-GB" altLang="en-GB" sz="2200" b="0" i="0" u="none" strike="noStrike">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altLang="en-GB" sz="2400" b="0" i="0" u="none" strike="noStrike">
                          <a:solidFill>
                            <a:srgbClr val="000000"/>
                          </a:solidFill>
                          <a:effectLst/>
                          <a:highlight>
                            <a:srgbClr val="E9EBF5"/>
                          </a:highlight>
                          <a:latin typeface="Calibri"/>
                        </a:rPr>
                        <a:t>£50</a:t>
                      </a:r>
                      <a:endParaRPr lang="en-GB" altLang="en-GB" sz="2200" b="0" i="0" u="none" strike="noStrike">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altLang="en-GB" sz="2400" b="0" i="0" u="none" strike="noStrike">
                          <a:solidFill>
                            <a:srgbClr val="000000"/>
                          </a:solidFill>
                          <a:effectLst/>
                          <a:highlight>
                            <a:srgbClr val="E9EBF5"/>
                          </a:highlight>
                          <a:latin typeface="Calibri"/>
                        </a:rPr>
                        <a:t>£70</a:t>
                      </a:r>
                      <a:endParaRPr lang="en-GB" alt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682338931"/>
                  </a:ext>
                </a:extLst>
              </a:tr>
              <a:tr h="886283">
                <a:tc>
                  <a:txBody>
                    <a:bodyPr/>
                    <a:lstStyle/>
                    <a:p>
                      <a:pPr algn="l" rtl="0" fontAlgn="ctr">
                        <a:spcBef>
                          <a:spcPts val="0"/>
                        </a:spcBef>
                        <a:spcAft>
                          <a:spcPts val="0"/>
                        </a:spcAft>
                      </a:pPr>
                      <a:r>
                        <a:rPr lang="en-GB" altLang="en-GB" sz="2400" b="0" i="0" u="none" strike="noStrike" dirty="0">
                          <a:solidFill>
                            <a:srgbClr val="000000"/>
                          </a:solidFill>
                          <a:effectLst/>
                          <a:latin typeface="Calibri"/>
                        </a:rPr>
                        <a:t>Total Var cost</a:t>
                      </a:r>
                      <a:endParaRPr lang="en-GB" altLang="en-GB" sz="2200" b="0" i="0" u="none" strike="noStrike">
                        <a:effectLs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lumMod val="60000"/>
                        <a:lumOff val="40000"/>
                      </a:schemeClr>
                    </a:solidFill>
                  </a:tcPr>
                </a:tc>
                <a:tc>
                  <a:txBody>
                    <a:bodyPr/>
                    <a:lstStyle/>
                    <a:p>
                      <a:pPr algn="r" rtl="0" fontAlgn="ctr">
                        <a:spcBef>
                          <a:spcPts val="0"/>
                        </a:spcBef>
                        <a:spcAft>
                          <a:spcPts val="0"/>
                        </a:spcAft>
                      </a:pPr>
                      <a:r>
                        <a:rPr lang="en-GB" altLang="en-GB" sz="2400" b="0" i="0" u="none" strike="noStrike">
                          <a:solidFill>
                            <a:srgbClr val="000000"/>
                          </a:solidFill>
                          <a:effectLst/>
                          <a:latin typeface="Calibri"/>
                        </a:rPr>
                        <a:t>£480</a:t>
                      </a:r>
                      <a:endParaRPr lang="en-GB" altLang="en-GB" sz="2200" b="0" i="0" u="none" strike="noStrike">
                        <a:effectLs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lumMod val="60000"/>
                        <a:lumOff val="40000"/>
                      </a:schemeClr>
                    </a:solidFill>
                  </a:tcPr>
                </a:tc>
                <a:tc>
                  <a:txBody>
                    <a:bodyPr/>
                    <a:lstStyle/>
                    <a:p>
                      <a:pPr algn="r" rtl="0" fontAlgn="ctr">
                        <a:spcBef>
                          <a:spcPts val="0"/>
                        </a:spcBef>
                        <a:spcAft>
                          <a:spcPts val="0"/>
                        </a:spcAft>
                      </a:pPr>
                      <a:r>
                        <a:rPr lang="en-GB" altLang="en-GB" sz="2400" b="0" i="0" u="none" strike="noStrike">
                          <a:solidFill>
                            <a:srgbClr val="000000"/>
                          </a:solidFill>
                          <a:effectLst/>
                          <a:latin typeface="Calibri"/>
                        </a:rPr>
                        <a:t>£640</a:t>
                      </a:r>
                      <a:endParaRPr lang="en-GB" altLang="en-GB" sz="2200" b="0" i="0" u="none" strike="noStrike">
                        <a:effectLs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lumMod val="60000"/>
                        <a:lumOff val="40000"/>
                      </a:schemeClr>
                    </a:solidFill>
                  </a:tcPr>
                </a:tc>
                <a:tc>
                  <a:txBody>
                    <a:bodyPr/>
                    <a:lstStyle/>
                    <a:p>
                      <a:pPr algn="r" rtl="0" fontAlgn="ctr">
                        <a:spcBef>
                          <a:spcPts val="0"/>
                        </a:spcBef>
                        <a:spcAft>
                          <a:spcPts val="0"/>
                        </a:spcAft>
                      </a:pPr>
                      <a:r>
                        <a:rPr lang="en-GB" altLang="en-GB" sz="2400" b="0" i="0" u="none" strike="noStrike">
                          <a:solidFill>
                            <a:srgbClr val="000000"/>
                          </a:solidFill>
                          <a:effectLst/>
                          <a:latin typeface="Calibri"/>
                        </a:rPr>
                        <a:t>£530</a:t>
                      </a:r>
                      <a:endParaRPr lang="en-GB" altLang="en-GB" sz="2200" b="0" i="0" u="none" strike="noStrike">
                        <a:effectLs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lumMod val="60000"/>
                        <a:lumOff val="40000"/>
                      </a:schemeClr>
                    </a:solidFill>
                  </a:tcPr>
                </a:tc>
                <a:tc>
                  <a:txBody>
                    <a:bodyPr/>
                    <a:lstStyle/>
                    <a:p>
                      <a:pPr algn="r" rtl="0" fontAlgn="ctr">
                        <a:spcBef>
                          <a:spcPts val="0"/>
                        </a:spcBef>
                        <a:spcAft>
                          <a:spcPts val="0"/>
                        </a:spcAft>
                      </a:pPr>
                      <a:r>
                        <a:rPr lang="en-GB" altLang="en-GB" sz="2400" b="0" i="0" u="none" strike="noStrike">
                          <a:solidFill>
                            <a:srgbClr val="000000"/>
                          </a:solidFill>
                          <a:effectLst/>
                          <a:latin typeface="Calibri"/>
                        </a:rPr>
                        <a:t>£760</a:t>
                      </a:r>
                      <a:endParaRPr lang="en-GB" altLang="en-GB" sz="2200" b="0" i="0" u="none" strike="noStrike">
                        <a:effectLs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lumMod val="60000"/>
                        <a:lumOff val="40000"/>
                      </a:schemeClr>
                    </a:solidFill>
                  </a:tcPr>
                </a:tc>
                <a:tc>
                  <a:txBody>
                    <a:bodyPr/>
                    <a:lstStyle/>
                    <a:p>
                      <a:pPr algn="r" rtl="0" fontAlgn="ctr">
                        <a:spcBef>
                          <a:spcPts val="0"/>
                        </a:spcBef>
                        <a:spcAft>
                          <a:spcPts val="0"/>
                        </a:spcAft>
                      </a:pPr>
                      <a:r>
                        <a:rPr lang="en-GB" altLang="en-GB" sz="2400" b="0" i="0" u="none" strike="noStrike">
                          <a:solidFill>
                            <a:srgbClr val="000000"/>
                          </a:solidFill>
                          <a:effectLst/>
                          <a:latin typeface="Calibri"/>
                        </a:rPr>
                        <a:t>£750</a:t>
                      </a:r>
                      <a:endParaRPr lang="en-GB" altLang="en-GB" sz="2200" b="0" i="0" u="none" strike="noStrike">
                        <a:effectLs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lumMod val="60000"/>
                        <a:lumOff val="40000"/>
                      </a:schemeClr>
                    </a:solidFill>
                  </a:tcPr>
                </a:tc>
                <a:tc>
                  <a:txBody>
                    <a:bodyPr/>
                    <a:lstStyle/>
                    <a:p>
                      <a:pPr algn="r" rtl="0" fontAlgn="ctr">
                        <a:spcBef>
                          <a:spcPts val="0"/>
                        </a:spcBef>
                        <a:spcAft>
                          <a:spcPts val="0"/>
                        </a:spcAft>
                      </a:pPr>
                      <a:r>
                        <a:rPr lang="en-GB" altLang="en-GB" sz="2400" b="0" i="0" u="none" strike="noStrike">
                          <a:solidFill>
                            <a:srgbClr val="000000"/>
                          </a:solidFill>
                          <a:effectLst/>
                          <a:latin typeface="Calibri"/>
                        </a:rPr>
                        <a:t>£770</a:t>
                      </a:r>
                      <a:endParaRPr lang="en-GB" altLang="en-GB" sz="2200" b="0" i="0" u="none" strike="noStrike">
                        <a:effectLs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2153831962"/>
                  </a:ext>
                </a:extLst>
              </a:tr>
            </a:tbl>
          </a:graphicData>
        </a:graphic>
      </p:graphicFrame>
      <p:sp>
        <p:nvSpPr>
          <p:cNvPr id="2" name="Rectangle 1">
            <a:extLst>
              <a:ext uri="{FF2B5EF4-FFF2-40B4-BE49-F238E27FC236}">
                <a16:creationId xmlns:a16="http://schemas.microsoft.com/office/drawing/2014/main" id="{3857924F-9640-6115-6AF5-FC9888AD090B}"/>
              </a:ext>
            </a:extLst>
          </p:cNvPr>
          <p:cNvSpPr/>
          <p:nvPr/>
        </p:nvSpPr>
        <p:spPr>
          <a:xfrm>
            <a:off x="457979" y="457978"/>
            <a:ext cx="11328160" cy="5992662"/>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3272719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692820"/>
        </a:solidFill>
        <a:effectLst/>
      </p:bgPr>
    </p:bg>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BED89189-FB6E-F6A5-FE8F-2CDDE5D6F9C0}"/>
              </a:ext>
            </a:extLst>
          </p:cNvPr>
          <p:cNvGraphicFramePr>
            <a:graphicFrameLocks noGrp="1"/>
          </p:cNvGraphicFramePr>
          <p:nvPr>
            <p:extLst>
              <p:ext uri="{D42A27DB-BD31-4B8C-83A1-F6EECF244321}">
                <p14:modId xmlns:p14="http://schemas.microsoft.com/office/powerpoint/2010/main" val="3767357513"/>
              </p:ext>
            </p:extLst>
          </p:nvPr>
        </p:nvGraphicFramePr>
        <p:xfrm>
          <a:off x="920150" y="1035169"/>
          <a:ext cx="10485376" cy="3252990"/>
        </p:xfrm>
        <a:graphic>
          <a:graphicData uri="http://schemas.openxmlformats.org/drawingml/2006/table">
            <a:tbl>
              <a:tblPr/>
              <a:tblGrid>
                <a:gridCol w="2057993">
                  <a:extLst>
                    <a:ext uri="{9D8B030D-6E8A-4147-A177-3AD203B41FA5}">
                      <a16:colId xmlns:a16="http://schemas.microsoft.com/office/drawing/2014/main" val="2231490072"/>
                    </a:ext>
                  </a:extLst>
                </a:gridCol>
                <a:gridCol w="1405239">
                  <a:extLst>
                    <a:ext uri="{9D8B030D-6E8A-4147-A177-3AD203B41FA5}">
                      <a16:colId xmlns:a16="http://schemas.microsoft.com/office/drawing/2014/main" val="188148330"/>
                    </a:ext>
                  </a:extLst>
                </a:gridCol>
                <a:gridCol w="1405239">
                  <a:extLst>
                    <a:ext uri="{9D8B030D-6E8A-4147-A177-3AD203B41FA5}">
                      <a16:colId xmlns:a16="http://schemas.microsoft.com/office/drawing/2014/main" val="2562362153"/>
                    </a:ext>
                  </a:extLst>
                </a:gridCol>
                <a:gridCol w="1405239">
                  <a:extLst>
                    <a:ext uri="{9D8B030D-6E8A-4147-A177-3AD203B41FA5}">
                      <a16:colId xmlns:a16="http://schemas.microsoft.com/office/drawing/2014/main" val="2352855495"/>
                    </a:ext>
                  </a:extLst>
                </a:gridCol>
                <a:gridCol w="1403213">
                  <a:extLst>
                    <a:ext uri="{9D8B030D-6E8A-4147-A177-3AD203B41FA5}">
                      <a16:colId xmlns:a16="http://schemas.microsoft.com/office/drawing/2014/main" val="1421131222"/>
                    </a:ext>
                  </a:extLst>
                </a:gridCol>
                <a:gridCol w="1549255">
                  <a:extLst>
                    <a:ext uri="{9D8B030D-6E8A-4147-A177-3AD203B41FA5}">
                      <a16:colId xmlns:a16="http://schemas.microsoft.com/office/drawing/2014/main" val="1789028460"/>
                    </a:ext>
                  </a:extLst>
                </a:gridCol>
                <a:gridCol w="1259198">
                  <a:extLst>
                    <a:ext uri="{9D8B030D-6E8A-4147-A177-3AD203B41FA5}">
                      <a16:colId xmlns:a16="http://schemas.microsoft.com/office/drawing/2014/main" val="2007591605"/>
                    </a:ext>
                  </a:extLst>
                </a:gridCol>
              </a:tblGrid>
              <a:tr h="677945">
                <a:tc>
                  <a:txBody>
                    <a:bodyPr/>
                    <a:lstStyle/>
                    <a:p>
                      <a:pPr algn="l" fontAlgn="b">
                        <a:spcBef>
                          <a:spcPts val="0"/>
                        </a:spcBef>
                        <a:spcAft>
                          <a:spcPts val="0"/>
                        </a:spcAft>
                      </a:pPr>
                      <a:endParaRPr lang="en-GB" altLang="en-GB" sz="2300" b="0" i="0" u="none" strike="noStrike" dirty="0">
                        <a:effectLst/>
                        <a:latin typeface="Arial"/>
                      </a:endParaRPr>
                    </a:p>
                  </a:txBody>
                  <a:tcPr marL="12089" marR="12089" marT="12089"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r>
                        <a:rPr lang="en-GB" altLang="en-GB" sz="2800" b="1" i="0" u="none" strike="noStrike">
                          <a:solidFill>
                            <a:srgbClr val="000000"/>
                          </a:solidFill>
                          <a:effectLst/>
                          <a:latin typeface="Aptos Narrow"/>
                        </a:rPr>
                        <a:t>Jan(20)</a:t>
                      </a:r>
                      <a:endParaRPr lang="en-GB" altLang="en-GB" sz="2800" b="0" i="0" u="none" strike="noStrike">
                        <a:effectLst/>
                        <a:latin typeface="Aptos Narrow"/>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lumMod val="60000"/>
                        <a:lumOff val="40000"/>
                      </a:schemeClr>
                    </a:solidFill>
                  </a:tcPr>
                </a:tc>
                <a:tc>
                  <a:txBody>
                    <a:bodyPr/>
                    <a:lstStyle/>
                    <a:p>
                      <a:pPr algn="l" fontAlgn="b">
                        <a:spcBef>
                          <a:spcPts val="0"/>
                        </a:spcBef>
                        <a:spcAft>
                          <a:spcPts val="0"/>
                        </a:spcAft>
                      </a:pPr>
                      <a:r>
                        <a:rPr lang="en-GB" altLang="en-GB" sz="2800" b="1" i="0" u="none" strike="noStrike">
                          <a:solidFill>
                            <a:srgbClr val="000000"/>
                          </a:solidFill>
                          <a:effectLst/>
                          <a:latin typeface="Aptos Narrow"/>
                        </a:rPr>
                        <a:t>Feb(25)</a:t>
                      </a:r>
                      <a:endParaRPr lang="en-GB" altLang="en-GB" sz="2800" b="0" i="0" u="none" strike="noStrike">
                        <a:effectLst/>
                        <a:latin typeface="Aptos Narrow"/>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lumMod val="60000"/>
                        <a:lumOff val="40000"/>
                      </a:schemeClr>
                    </a:solidFill>
                  </a:tcPr>
                </a:tc>
                <a:tc>
                  <a:txBody>
                    <a:bodyPr/>
                    <a:lstStyle/>
                    <a:p>
                      <a:pPr algn="l" fontAlgn="b">
                        <a:spcBef>
                          <a:spcPts val="0"/>
                        </a:spcBef>
                        <a:spcAft>
                          <a:spcPts val="0"/>
                        </a:spcAft>
                      </a:pPr>
                      <a:r>
                        <a:rPr lang="en-GB" altLang="en-GB" sz="2800" b="1" i="0" u="none" strike="noStrike">
                          <a:solidFill>
                            <a:srgbClr val="000000"/>
                          </a:solidFill>
                          <a:effectLst/>
                          <a:latin typeface="Aptos Narrow"/>
                        </a:rPr>
                        <a:t>Mar(22)</a:t>
                      </a:r>
                      <a:endParaRPr lang="en-GB" altLang="en-GB" sz="2800" b="0" i="0" u="none" strike="noStrike">
                        <a:effectLst/>
                        <a:latin typeface="Aptos Narrow"/>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lumMod val="60000"/>
                        <a:lumOff val="40000"/>
                      </a:schemeClr>
                    </a:solidFill>
                  </a:tcPr>
                </a:tc>
                <a:tc>
                  <a:txBody>
                    <a:bodyPr/>
                    <a:lstStyle/>
                    <a:p>
                      <a:pPr algn="l" fontAlgn="b">
                        <a:spcBef>
                          <a:spcPts val="0"/>
                        </a:spcBef>
                        <a:spcAft>
                          <a:spcPts val="0"/>
                        </a:spcAft>
                      </a:pPr>
                      <a:r>
                        <a:rPr lang="en-GB" altLang="en-GB" sz="2800" b="1" i="0" u="none" strike="noStrike">
                          <a:solidFill>
                            <a:srgbClr val="000000"/>
                          </a:solidFill>
                          <a:effectLst/>
                          <a:latin typeface="Aptos Narrow"/>
                        </a:rPr>
                        <a:t>Apr(26)</a:t>
                      </a:r>
                      <a:endParaRPr lang="en-GB" altLang="en-GB" sz="2800" b="0" i="0" u="none" strike="noStrike">
                        <a:effectLst/>
                        <a:latin typeface="Aptos Narrow"/>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lumMod val="60000"/>
                        <a:lumOff val="40000"/>
                      </a:schemeClr>
                    </a:solidFill>
                  </a:tcPr>
                </a:tc>
                <a:tc>
                  <a:txBody>
                    <a:bodyPr/>
                    <a:lstStyle/>
                    <a:p>
                      <a:pPr algn="l" fontAlgn="b">
                        <a:spcBef>
                          <a:spcPts val="0"/>
                        </a:spcBef>
                        <a:spcAft>
                          <a:spcPts val="0"/>
                        </a:spcAft>
                      </a:pPr>
                      <a:r>
                        <a:rPr lang="en-GB" altLang="en-GB" sz="2800" b="1" i="0" u="none" strike="noStrike">
                          <a:solidFill>
                            <a:srgbClr val="000000"/>
                          </a:solidFill>
                          <a:effectLst/>
                          <a:latin typeface="Aptos Narrow"/>
                        </a:rPr>
                        <a:t>May(28)</a:t>
                      </a: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lumMod val="60000"/>
                        <a:lumOff val="40000"/>
                      </a:schemeClr>
                    </a:solidFill>
                  </a:tcPr>
                </a:tc>
                <a:tc>
                  <a:txBody>
                    <a:bodyPr/>
                    <a:lstStyle/>
                    <a:p>
                      <a:pPr algn="l" fontAlgn="b">
                        <a:spcBef>
                          <a:spcPts val="0"/>
                        </a:spcBef>
                        <a:spcAft>
                          <a:spcPts val="0"/>
                        </a:spcAft>
                      </a:pPr>
                      <a:r>
                        <a:rPr lang="en-GB" altLang="en-GB" sz="2800" b="1" i="0" u="none" strike="noStrike">
                          <a:solidFill>
                            <a:srgbClr val="000000"/>
                          </a:solidFill>
                          <a:effectLst/>
                          <a:latin typeface="Aptos Narrow"/>
                        </a:rPr>
                        <a:t>Jun(29)</a:t>
                      </a: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2295798917"/>
                  </a:ext>
                </a:extLst>
              </a:tr>
              <a:tr h="512224">
                <a:tc>
                  <a:txBody>
                    <a:bodyPr/>
                    <a:lstStyle/>
                    <a:p>
                      <a:pPr algn="l" fontAlgn="b">
                        <a:spcBef>
                          <a:spcPts val="0"/>
                        </a:spcBef>
                        <a:spcAft>
                          <a:spcPts val="0"/>
                        </a:spcAft>
                      </a:pPr>
                      <a:r>
                        <a:rPr lang="en-GB" altLang="en-GB" sz="3200" b="1" i="0" u="none" strike="noStrike">
                          <a:solidFill>
                            <a:srgbClr val="000000"/>
                          </a:solidFill>
                          <a:effectLst/>
                          <a:latin typeface="Aptos Narrow"/>
                        </a:rPr>
                        <a:t>Fixed cost</a:t>
                      </a:r>
                      <a:endParaRPr lang="en-GB" altLang="en-GB" sz="3200" b="0" i="0" u="none" strike="noStrike">
                        <a:effectLst/>
                        <a:latin typeface="Arial"/>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r" fontAlgn="b">
                        <a:spcBef>
                          <a:spcPts val="0"/>
                        </a:spcBef>
                        <a:spcAft>
                          <a:spcPts val="0"/>
                        </a:spcAft>
                      </a:pPr>
                      <a:r>
                        <a:rPr lang="en-GB" altLang="en-GB" sz="3300" b="0" i="0" u="none" strike="noStrike">
                          <a:solidFill>
                            <a:srgbClr val="000000"/>
                          </a:solidFill>
                          <a:effectLst/>
                          <a:latin typeface="Aptos Narrow"/>
                        </a:rPr>
                        <a:t>£5,600</a:t>
                      </a:r>
                      <a:endParaRPr lang="en-GB" altLang="en-GB" sz="2300" b="0" i="0" u="none" strike="noStrike">
                        <a:effectLst/>
                        <a:latin typeface="Arial"/>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r" fontAlgn="b">
                        <a:spcBef>
                          <a:spcPts val="0"/>
                        </a:spcBef>
                        <a:spcAft>
                          <a:spcPts val="0"/>
                        </a:spcAft>
                      </a:pPr>
                      <a:r>
                        <a:rPr lang="en-GB" altLang="en-GB" sz="3300" b="0" i="0" u="none" strike="noStrike">
                          <a:solidFill>
                            <a:srgbClr val="000000"/>
                          </a:solidFill>
                          <a:effectLst/>
                          <a:latin typeface="Aptos Narrow"/>
                        </a:rPr>
                        <a:t>£5,600</a:t>
                      </a:r>
                      <a:endParaRPr lang="en-GB" altLang="en-GB" sz="2300" b="0" i="0" u="none" strike="noStrike">
                        <a:effectLst/>
                        <a:latin typeface="Arial"/>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r" fontAlgn="b">
                        <a:spcBef>
                          <a:spcPts val="0"/>
                        </a:spcBef>
                        <a:spcAft>
                          <a:spcPts val="0"/>
                        </a:spcAft>
                      </a:pPr>
                      <a:r>
                        <a:rPr lang="en-GB" altLang="en-GB" sz="3300" b="0" i="0" u="none" strike="noStrike">
                          <a:solidFill>
                            <a:srgbClr val="000000"/>
                          </a:solidFill>
                          <a:effectLst/>
                          <a:latin typeface="Aptos Narrow"/>
                        </a:rPr>
                        <a:t>£5,600</a:t>
                      </a:r>
                      <a:endParaRPr lang="en-GB" altLang="en-GB" sz="2300" b="0" i="0" u="none" strike="noStrike">
                        <a:effectLst/>
                        <a:latin typeface="Arial"/>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r" fontAlgn="b">
                        <a:spcBef>
                          <a:spcPts val="0"/>
                        </a:spcBef>
                        <a:spcAft>
                          <a:spcPts val="0"/>
                        </a:spcAft>
                      </a:pPr>
                      <a:r>
                        <a:rPr lang="en-GB" altLang="en-GB" sz="3300" b="0" i="0" u="none" strike="noStrike">
                          <a:solidFill>
                            <a:srgbClr val="000000"/>
                          </a:solidFill>
                          <a:effectLst/>
                          <a:latin typeface="Aptos Narrow"/>
                        </a:rPr>
                        <a:t>£5,600</a:t>
                      </a:r>
                      <a:endParaRPr lang="en-GB" altLang="en-GB" sz="2300" b="0" i="0" u="none" strike="noStrike">
                        <a:effectLst/>
                        <a:latin typeface="Arial"/>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r" fontAlgn="b">
                        <a:spcBef>
                          <a:spcPts val="0"/>
                        </a:spcBef>
                        <a:spcAft>
                          <a:spcPts val="0"/>
                        </a:spcAft>
                      </a:pPr>
                      <a:r>
                        <a:rPr lang="en-GB" altLang="en-GB" sz="3300" b="0" i="0" u="none" strike="noStrike">
                          <a:solidFill>
                            <a:srgbClr val="000000"/>
                          </a:solidFill>
                          <a:effectLst/>
                          <a:latin typeface="Aptos Narrow"/>
                        </a:rPr>
                        <a:t>£5,600</a:t>
                      </a:r>
                      <a:endParaRPr lang="en-GB" altLang="en-GB" sz="2300" b="0" i="0" u="none" strike="noStrike">
                        <a:effectLst/>
                        <a:latin typeface="Arial"/>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r" fontAlgn="b">
                        <a:spcBef>
                          <a:spcPts val="0"/>
                        </a:spcBef>
                        <a:spcAft>
                          <a:spcPts val="0"/>
                        </a:spcAft>
                      </a:pPr>
                      <a:r>
                        <a:rPr lang="en-GB" altLang="en-GB" sz="3300" b="0" i="0" u="none" strike="noStrike">
                          <a:solidFill>
                            <a:srgbClr val="000000"/>
                          </a:solidFill>
                          <a:effectLst/>
                          <a:latin typeface="Aptos Narrow"/>
                        </a:rPr>
                        <a:t>£5,600</a:t>
                      </a:r>
                      <a:endParaRPr lang="en-GB" altLang="en-GB" sz="2300" b="0" i="0" u="none" strike="noStrike">
                        <a:effectLst/>
                        <a:latin typeface="Arial"/>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413318362"/>
                  </a:ext>
                </a:extLst>
              </a:tr>
              <a:tr h="512224">
                <a:tc>
                  <a:txBody>
                    <a:bodyPr/>
                    <a:lstStyle/>
                    <a:p>
                      <a:pPr algn="l" fontAlgn="b">
                        <a:spcBef>
                          <a:spcPts val="0"/>
                        </a:spcBef>
                        <a:spcAft>
                          <a:spcPts val="0"/>
                        </a:spcAft>
                      </a:pPr>
                      <a:r>
                        <a:rPr lang="en-GB" altLang="en-GB" sz="2800" b="1" i="0" u="none" strike="noStrike">
                          <a:solidFill>
                            <a:srgbClr val="000000"/>
                          </a:solidFill>
                          <a:effectLst/>
                          <a:latin typeface="Aptos Narrow"/>
                        </a:rPr>
                        <a:t>Variable cost</a:t>
                      </a:r>
                      <a:endParaRPr lang="en-GB" altLang="en-GB" sz="2800" b="0" i="0" u="none" strike="noStrike">
                        <a:effectLst/>
                        <a:latin typeface="Aptos Narrow"/>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r" fontAlgn="b">
                        <a:spcBef>
                          <a:spcPts val="0"/>
                        </a:spcBef>
                        <a:spcAft>
                          <a:spcPts val="0"/>
                        </a:spcAft>
                      </a:pPr>
                      <a:r>
                        <a:rPr lang="en-GB" altLang="en-GB" sz="3300" b="0" i="0" u="none" strike="noStrike">
                          <a:solidFill>
                            <a:srgbClr val="000000"/>
                          </a:solidFill>
                          <a:effectLst/>
                          <a:latin typeface="Aptos Narrow"/>
                        </a:rPr>
                        <a:t>£480</a:t>
                      </a:r>
                      <a:endParaRPr lang="en-GB" altLang="en-GB" sz="2300" b="0" i="0" u="none" strike="noStrike">
                        <a:effectLst/>
                        <a:latin typeface="Arial"/>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r" fontAlgn="b">
                        <a:spcBef>
                          <a:spcPts val="0"/>
                        </a:spcBef>
                        <a:spcAft>
                          <a:spcPts val="0"/>
                        </a:spcAft>
                      </a:pPr>
                      <a:r>
                        <a:rPr lang="en-GB" altLang="en-GB" sz="3300" b="0" i="0" u="none" strike="noStrike">
                          <a:solidFill>
                            <a:srgbClr val="000000"/>
                          </a:solidFill>
                          <a:effectLst/>
                          <a:latin typeface="Aptos Narrow"/>
                        </a:rPr>
                        <a:t>£640</a:t>
                      </a:r>
                      <a:endParaRPr lang="en-GB" altLang="en-GB" sz="2300" b="0" i="0" u="none" strike="noStrike">
                        <a:effectLst/>
                        <a:latin typeface="Arial"/>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r" fontAlgn="b">
                        <a:spcBef>
                          <a:spcPts val="0"/>
                        </a:spcBef>
                        <a:spcAft>
                          <a:spcPts val="0"/>
                        </a:spcAft>
                      </a:pPr>
                      <a:r>
                        <a:rPr lang="en-GB" altLang="en-GB" sz="3300" b="0" i="0" u="none" strike="noStrike">
                          <a:solidFill>
                            <a:srgbClr val="000000"/>
                          </a:solidFill>
                          <a:effectLst/>
                          <a:latin typeface="Aptos Narrow"/>
                        </a:rPr>
                        <a:t>£530</a:t>
                      </a:r>
                      <a:endParaRPr lang="en-GB" altLang="en-GB" sz="2300" b="0" i="0" u="none" strike="noStrike">
                        <a:effectLst/>
                        <a:latin typeface="Arial"/>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r" fontAlgn="b">
                        <a:spcBef>
                          <a:spcPts val="0"/>
                        </a:spcBef>
                        <a:spcAft>
                          <a:spcPts val="0"/>
                        </a:spcAft>
                      </a:pPr>
                      <a:r>
                        <a:rPr lang="en-GB" altLang="en-GB" sz="3300" b="0" i="0" u="none" strike="noStrike">
                          <a:solidFill>
                            <a:srgbClr val="000000"/>
                          </a:solidFill>
                          <a:effectLst/>
                          <a:latin typeface="Aptos Narrow"/>
                        </a:rPr>
                        <a:t>£760</a:t>
                      </a:r>
                      <a:endParaRPr lang="en-GB" altLang="en-GB" sz="2300" b="0" i="0" u="none" strike="noStrike">
                        <a:effectLst/>
                        <a:latin typeface="Arial"/>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r" fontAlgn="b">
                        <a:spcBef>
                          <a:spcPts val="0"/>
                        </a:spcBef>
                        <a:spcAft>
                          <a:spcPts val="0"/>
                        </a:spcAft>
                      </a:pPr>
                      <a:r>
                        <a:rPr lang="en-GB" altLang="en-GB" sz="3300" b="0" i="0" u="none" strike="noStrike">
                          <a:solidFill>
                            <a:srgbClr val="000000"/>
                          </a:solidFill>
                          <a:effectLst/>
                          <a:latin typeface="Aptos Narrow"/>
                        </a:rPr>
                        <a:t>£750</a:t>
                      </a:r>
                      <a:endParaRPr lang="en-GB" altLang="en-GB" sz="2300" b="0" i="0" u="none" strike="noStrike">
                        <a:effectLst/>
                        <a:latin typeface="Arial"/>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r" fontAlgn="b">
                        <a:spcBef>
                          <a:spcPts val="0"/>
                        </a:spcBef>
                        <a:spcAft>
                          <a:spcPts val="0"/>
                        </a:spcAft>
                      </a:pPr>
                      <a:r>
                        <a:rPr lang="en-GB" altLang="en-GB" sz="3300" b="0" i="0" u="none" strike="noStrike">
                          <a:solidFill>
                            <a:srgbClr val="000000"/>
                          </a:solidFill>
                          <a:effectLst/>
                          <a:latin typeface="Aptos Narrow"/>
                        </a:rPr>
                        <a:t>£770</a:t>
                      </a:r>
                      <a:endParaRPr lang="en-GB" altLang="en-GB" sz="2300" b="0" i="0" u="none" strike="noStrike">
                        <a:effectLst/>
                        <a:latin typeface="Arial"/>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1569448225"/>
                  </a:ext>
                </a:extLst>
              </a:tr>
              <a:tr h="512224">
                <a:tc>
                  <a:txBody>
                    <a:bodyPr/>
                    <a:lstStyle/>
                    <a:p>
                      <a:pPr algn="l" fontAlgn="b">
                        <a:spcBef>
                          <a:spcPts val="0"/>
                        </a:spcBef>
                        <a:spcAft>
                          <a:spcPts val="0"/>
                        </a:spcAft>
                      </a:pPr>
                      <a:r>
                        <a:rPr lang="en-GB" altLang="en-GB" sz="3300" b="0" i="0" u="none" strike="noStrike">
                          <a:solidFill>
                            <a:srgbClr val="FF0000"/>
                          </a:solidFill>
                          <a:effectLst/>
                          <a:latin typeface="Aptos Narrow"/>
                        </a:rPr>
                        <a:t>Total cost</a:t>
                      </a:r>
                      <a:endParaRPr lang="en-GB" altLang="en-GB" sz="2300" b="0" i="0" u="none" strike="noStrike">
                        <a:effectLst/>
                        <a:latin typeface="Aptos Narrow"/>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lumMod val="40000"/>
                        <a:lumOff val="60000"/>
                      </a:schemeClr>
                    </a:solidFill>
                  </a:tcPr>
                </a:tc>
                <a:tc>
                  <a:txBody>
                    <a:bodyPr/>
                    <a:lstStyle/>
                    <a:p>
                      <a:pPr algn="r" fontAlgn="b">
                        <a:spcBef>
                          <a:spcPts val="0"/>
                        </a:spcBef>
                        <a:spcAft>
                          <a:spcPts val="0"/>
                        </a:spcAft>
                      </a:pPr>
                      <a:r>
                        <a:rPr lang="en-GB" altLang="en-GB" sz="3300" b="0" i="0" u="none" strike="noStrike">
                          <a:solidFill>
                            <a:srgbClr val="000000"/>
                          </a:solidFill>
                          <a:effectLst/>
                          <a:latin typeface="Aptos Narrow"/>
                        </a:rPr>
                        <a:t>£6,080</a:t>
                      </a:r>
                      <a:endParaRPr lang="en-GB" altLang="en-GB" sz="2300" b="0" i="0" u="none" strike="noStrike">
                        <a:effectLst/>
                        <a:latin typeface="Arial"/>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lumMod val="40000"/>
                        <a:lumOff val="60000"/>
                      </a:schemeClr>
                    </a:solidFill>
                  </a:tcPr>
                </a:tc>
                <a:tc>
                  <a:txBody>
                    <a:bodyPr/>
                    <a:lstStyle/>
                    <a:p>
                      <a:pPr algn="r" fontAlgn="b">
                        <a:spcBef>
                          <a:spcPts val="0"/>
                        </a:spcBef>
                        <a:spcAft>
                          <a:spcPts val="0"/>
                        </a:spcAft>
                      </a:pPr>
                      <a:r>
                        <a:rPr lang="en-GB" altLang="en-GB" sz="3300" b="0" i="0" u="none" strike="noStrike">
                          <a:solidFill>
                            <a:srgbClr val="000000"/>
                          </a:solidFill>
                          <a:effectLst/>
                          <a:latin typeface="Aptos Narrow"/>
                        </a:rPr>
                        <a:t>£6,240</a:t>
                      </a:r>
                      <a:endParaRPr lang="en-GB" altLang="en-GB" sz="2300" b="0" i="0" u="none" strike="noStrike">
                        <a:effectLst/>
                        <a:latin typeface="Arial"/>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lumMod val="40000"/>
                        <a:lumOff val="60000"/>
                      </a:schemeClr>
                    </a:solidFill>
                  </a:tcPr>
                </a:tc>
                <a:tc>
                  <a:txBody>
                    <a:bodyPr/>
                    <a:lstStyle/>
                    <a:p>
                      <a:pPr algn="r" fontAlgn="b">
                        <a:spcBef>
                          <a:spcPts val="0"/>
                        </a:spcBef>
                        <a:spcAft>
                          <a:spcPts val="0"/>
                        </a:spcAft>
                      </a:pPr>
                      <a:r>
                        <a:rPr lang="en-GB" altLang="en-GB" sz="3300" b="0" i="0" u="none" strike="noStrike">
                          <a:solidFill>
                            <a:srgbClr val="000000"/>
                          </a:solidFill>
                          <a:effectLst/>
                          <a:latin typeface="Aptos Narrow"/>
                        </a:rPr>
                        <a:t>£6,130</a:t>
                      </a:r>
                      <a:endParaRPr lang="en-GB" altLang="en-GB" sz="2300" b="0" i="0" u="none" strike="noStrike">
                        <a:effectLst/>
                        <a:latin typeface="Arial"/>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lumMod val="40000"/>
                        <a:lumOff val="60000"/>
                      </a:schemeClr>
                    </a:solidFill>
                  </a:tcPr>
                </a:tc>
                <a:tc>
                  <a:txBody>
                    <a:bodyPr/>
                    <a:lstStyle/>
                    <a:p>
                      <a:pPr algn="r" fontAlgn="b">
                        <a:spcBef>
                          <a:spcPts val="0"/>
                        </a:spcBef>
                        <a:spcAft>
                          <a:spcPts val="0"/>
                        </a:spcAft>
                      </a:pPr>
                      <a:r>
                        <a:rPr lang="en-GB" altLang="en-GB" sz="3300" b="0" i="0" u="none" strike="noStrike">
                          <a:solidFill>
                            <a:srgbClr val="000000"/>
                          </a:solidFill>
                          <a:effectLst/>
                          <a:latin typeface="Aptos Narrow"/>
                        </a:rPr>
                        <a:t>£6,360</a:t>
                      </a:r>
                      <a:endParaRPr lang="en-GB" altLang="en-GB" sz="2300" b="0" i="0" u="none" strike="noStrike">
                        <a:effectLst/>
                        <a:latin typeface="Arial"/>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lumMod val="40000"/>
                        <a:lumOff val="60000"/>
                      </a:schemeClr>
                    </a:solidFill>
                  </a:tcPr>
                </a:tc>
                <a:tc>
                  <a:txBody>
                    <a:bodyPr/>
                    <a:lstStyle/>
                    <a:p>
                      <a:pPr algn="r" fontAlgn="b">
                        <a:spcBef>
                          <a:spcPts val="0"/>
                        </a:spcBef>
                        <a:spcAft>
                          <a:spcPts val="0"/>
                        </a:spcAft>
                      </a:pPr>
                      <a:r>
                        <a:rPr lang="en-GB" altLang="en-GB" sz="3300" b="0" i="0" u="none" strike="noStrike">
                          <a:solidFill>
                            <a:srgbClr val="000000"/>
                          </a:solidFill>
                          <a:effectLst/>
                          <a:latin typeface="Aptos Narrow"/>
                        </a:rPr>
                        <a:t>£6,350</a:t>
                      </a:r>
                      <a:endParaRPr lang="en-GB" altLang="en-GB" sz="2300" b="0" i="0" u="none" strike="noStrike">
                        <a:effectLst/>
                        <a:latin typeface="Arial"/>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lumMod val="40000"/>
                        <a:lumOff val="60000"/>
                      </a:schemeClr>
                    </a:solidFill>
                  </a:tcPr>
                </a:tc>
                <a:tc>
                  <a:txBody>
                    <a:bodyPr/>
                    <a:lstStyle/>
                    <a:p>
                      <a:pPr algn="r" fontAlgn="b">
                        <a:spcBef>
                          <a:spcPts val="0"/>
                        </a:spcBef>
                        <a:spcAft>
                          <a:spcPts val="0"/>
                        </a:spcAft>
                      </a:pPr>
                      <a:r>
                        <a:rPr lang="en-GB" altLang="en-GB" sz="3300" b="0" i="0" u="none" strike="noStrike">
                          <a:solidFill>
                            <a:srgbClr val="000000"/>
                          </a:solidFill>
                          <a:effectLst/>
                          <a:latin typeface="Aptos Narrow"/>
                        </a:rPr>
                        <a:t>£6,370</a:t>
                      </a:r>
                      <a:endParaRPr lang="en-GB" altLang="en-GB" sz="2300" b="0" i="0" u="none" strike="noStrike">
                        <a:effectLst/>
                        <a:latin typeface="Arial"/>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lumMod val="40000"/>
                        <a:lumOff val="60000"/>
                      </a:schemeClr>
                    </a:solidFill>
                  </a:tcPr>
                </a:tc>
                <a:extLst>
                  <a:ext uri="{0D108BD9-81ED-4DB2-BD59-A6C34878D82A}">
                    <a16:rowId xmlns:a16="http://schemas.microsoft.com/office/drawing/2014/main" val="1915319405"/>
                  </a:ext>
                </a:extLst>
              </a:tr>
              <a:tr h="512224">
                <a:tc>
                  <a:txBody>
                    <a:bodyPr/>
                    <a:lstStyle/>
                    <a:p>
                      <a:pPr algn="l" fontAlgn="b">
                        <a:spcBef>
                          <a:spcPts val="0"/>
                        </a:spcBef>
                        <a:spcAft>
                          <a:spcPts val="0"/>
                        </a:spcAft>
                      </a:pPr>
                      <a:r>
                        <a:rPr lang="en-GB" altLang="en-GB" sz="3300" b="0" i="0" u="none" strike="noStrike">
                          <a:solidFill>
                            <a:srgbClr val="000000"/>
                          </a:solidFill>
                          <a:effectLst/>
                          <a:latin typeface="Aptos Narrow"/>
                        </a:rPr>
                        <a:t>Revenue</a:t>
                      </a:r>
                      <a:endParaRPr lang="en-GB" altLang="en-GB" sz="2300" b="0" i="0" u="none" strike="noStrike" dirty="0">
                        <a:effectLst/>
                        <a:latin typeface="Aptos Narrow"/>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r" fontAlgn="b">
                        <a:spcBef>
                          <a:spcPts val="0"/>
                        </a:spcBef>
                        <a:spcAft>
                          <a:spcPts val="0"/>
                        </a:spcAft>
                      </a:pPr>
                      <a:r>
                        <a:rPr lang="en-GB" altLang="en-GB" sz="3300" b="0" i="0" u="none" strike="noStrike">
                          <a:solidFill>
                            <a:srgbClr val="000000"/>
                          </a:solidFill>
                          <a:effectLst/>
                          <a:latin typeface="Aptos Narrow"/>
                        </a:rPr>
                        <a:t>£5,500</a:t>
                      </a:r>
                      <a:endParaRPr lang="en-GB" altLang="en-GB" sz="2300" b="0" i="0" u="none" strike="noStrike" dirty="0">
                        <a:effectLst/>
                        <a:latin typeface="Aptos Narrow"/>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r" fontAlgn="b">
                        <a:spcBef>
                          <a:spcPts val="0"/>
                        </a:spcBef>
                        <a:spcAft>
                          <a:spcPts val="0"/>
                        </a:spcAft>
                      </a:pPr>
                      <a:r>
                        <a:rPr lang="en-GB" altLang="en-GB" sz="3300" b="0" i="0" u="none" strike="noStrike">
                          <a:solidFill>
                            <a:srgbClr val="000000"/>
                          </a:solidFill>
                          <a:effectLst/>
                          <a:latin typeface="Aptos Narrow"/>
                        </a:rPr>
                        <a:t>£6,875</a:t>
                      </a:r>
                      <a:endParaRPr lang="en-GB" altLang="en-GB" sz="2300" b="0" i="0" u="none" strike="noStrike" dirty="0">
                        <a:effectLst/>
                        <a:latin typeface="Aptos Narrow"/>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r" fontAlgn="b">
                        <a:spcBef>
                          <a:spcPts val="0"/>
                        </a:spcBef>
                        <a:spcAft>
                          <a:spcPts val="0"/>
                        </a:spcAft>
                      </a:pPr>
                      <a:r>
                        <a:rPr lang="en-GB" altLang="en-GB" sz="3300" b="0" i="0" u="none" strike="noStrike">
                          <a:solidFill>
                            <a:srgbClr val="000000"/>
                          </a:solidFill>
                          <a:effectLst/>
                          <a:latin typeface="Aptos Narrow"/>
                        </a:rPr>
                        <a:t>£6,050</a:t>
                      </a:r>
                      <a:endParaRPr lang="en-GB" altLang="en-GB" sz="2300" b="0" i="0" u="none" strike="noStrike" dirty="0">
                        <a:effectLst/>
                        <a:latin typeface="Aptos Narrow"/>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r" fontAlgn="b">
                        <a:spcBef>
                          <a:spcPts val="0"/>
                        </a:spcBef>
                        <a:spcAft>
                          <a:spcPts val="0"/>
                        </a:spcAft>
                      </a:pPr>
                      <a:r>
                        <a:rPr lang="en-GB" altLang="en-GB" sz="3300" b="0" i="0" u="none" strike="noStrike">
                          <a:solidFill>
                            <a:srgbClr val="000000"/>
                          </a:solidFill>
                          <a:effectLst/>
                          <a:latin typeface="Aptos Narrow"/>
                        </a:rPr>
                        <a:t>£7,150</a:t>
                      </a:r>
                      <a:endParaRPr lang="en-GB" altLang="en-GB" sz="2300" b="0" i="0" u="none" strike="noStrike" dirty="0">
                        <a:effectLst/>
                        <a:latin typeface="Aptos Narrow"/>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r" fontAlgn="b">
                        <a:spcBef>
                          <a:spcPts val="0"/>
                        </a:spcBef>
                        <a:spcAft>
                          <a:spcPts val="0"/>
                        </a:spcAft>
                      </a:pPr>
                      <a:r>
                        <a:rPr lang="en-GB" altLang="en-GB" sz="3300" b="0" i="0" u="none" strike="noStrike">
                          <a:solidFill>
                            <a:srgbClr val="000000"/>
                          </a:solidFill>
                          <a:effectLst/>
                          <a:latin typeface="Aptos Narrow"/>
                        </a:rPr>
                        <a:t>£7,700</a:t>
                      </a:r>
                      <a:endParaRPr lang="en-GB" altLang="en-GB" sz="2300" b="0" i="0" u="none" strike="noStrike" dirty="0">
                        <a:effectLst/>
                        <a:latin typeface="Aptos Narrow"/>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r" fontAlgn="b">
                        <a:spcBef>
                          <a:spcPts val="0"/>
                        </a:spcBef>
                        <a:spcAft>
                          <a:spcPts val="0"/>
                        </a:spcAft>
                      </a:pPr>
                      <a:r>
                        <a:rPr lang="en-GB" altLang="en-GB" sz="3300" b="0" i="0" u="none" strike="noStrike">
                          <a:solidFill>
                            <a:srgbClr val="000000"/>
                          </a:solidFill>
                          <a:effectLst/>
                          <a:latin typeface="Aptos Narrow"/>
                        </a:rPr>
                        <a:t>£7,975</a:t>
                      </a:r>
                      <a:endParaRPr lang="en-GB" altLang="en-GB" sz="2300" b="0" i="0" u="none" strike="noStrike" dirty="0">
                        <a:effectLst/>
                        <a:latin typeface="Aptos Narrow"/>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3654665380"/>
                  </a:ext>
                </a:extLst>
              </a:tr>
              <a:tr h="512224">
                <a:tc>
                  <a:txBody>
                    <a:bodyPr/>
                    <a:lstStyle/>
                    <a:p>
                      <a:pPr algn="l" fontAlgn="b">
                        <a:spcBef>
                          <a:spcPts val="0"/>
                        </a:spcBef>
                        <a:spcAft>
                          <a:spcPts val="0"/>
                        </a:spcAft>
                      </a:pPr>
                      <a:r>
                        <a:rPr lang="en-GB" altLang="en-GB" sz="3300" b="1" i="0" u="none" strike="noStrike">
                          <a:solidFill>
                            <a:srgbClr val="000000"/>
                          </a:solidFill>
                          <a:effectLst/>
                          <a:latin typeface="Aptos Narrow"/>
                        </a:rPr>
                        <a:t>Profit/loss</a:t>
                      </a:r>
                      <a:endParaRPr lang="en-GB" altLang="en-GB" sz="2300" b="0" i="0" u="none" strike="noStrike">
                        <a:effectLst/>
                        <a:latin typeface="Aptos Narrow"/>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6">
                        <a:lumMod val="60000"/>
                        <a:lumOff val="40000"/>
                      </a:schemeClr>
                    </a:solidFill>
                  </a:tcPr>
                </a:tc>
                <a:tc>
                  <a:txBody>
                    <a:bodyPr/>
                    <a:lstStyle/>
                    <a:p>
                      <a:pPr algn="r" fontAlgn="b">
                        <a:spcBef>
                          <a:spcPts val="0"/>
                        </a:spcBef>
                        <a:spcAft>
                          <a:spcPts val="0"/>
                        </a:spcAft>
                      </a:pPr>
                      <a:r>
                        <a:rPr lang="en-GB" altLang="en-GB" sz="3300" b="1" i="0" u="none" strike="noStrike">
                          <a:solidFill>
                            <a:srgbClr val="000000"/>
                          </a:solidFill>
                          <a:effectLst/>
                          <a:latin typeface="Aptos Narrow"/>
                        </a:rPr>
                        <a:t>-£580</a:t>
                      </a:r>
                      <a:endParaRPr lang="en-GB" altLang="en-GB" sz="2300" b="0" i="0" u="none" strike="noStrike">
                        <a:effectLst/>
                        <a:latin typeface="Aptos Narrow"/>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6">
                        <a:lumMod val="60000"/>
                        <a:lumOff val="40000"/>
                      </a:schemeClr>
                    </a:solidFill>
                  </a:tcPr>
                </a:tc>
                <a:tc>
                  <a:txBody>
                    <a:bodyPr/>
                    <a:lstStyle/>
                    <a:p>
                      <a:pPr algn="r" fontAlgn="b">
                        <a:spcBef>
                          <a:spcPts val="0"/>
                        </a:spcBef>
                        <a:spcAft>
                          <a:spcPts val="0"/>
                        </a:spcAft>
                      </a:pPr>
                      <a:r>
                        <a:rPr lang="en-GB" altLang="en-GB" sz="3300" b="1" i="0" u="none" strike="noStrike">
                          <a:solidFill>
                            <a:srgbClr val="000000"/>
                          </a:solidFill>
                          <a:effectLst/>
                          <a:latin typeface="Aptos Narrow"/>
                        </a:rPr>
                        <a:t>-£635</a:t>
                      </a:r>
                      <a:endParaRPr lang="en-GB" altLang="en-GB" sz="2300" b="0" i="0" u="none" strike="noStrike">
                        <a:effectLst/>
                        <a:latin typeface="Aptos Narrow"/>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6">
                        <a:lumMod val="60000"/>
                        <a:lumOff val="40000"/>
                      </a:schemeClr>
                    </a:solidFill>
                  </a:tcPr>
                </a:tc>
                <a:tc>
                  <a:txBody>
                    <a:bodyPr/>
                    <a:lstStyle/>
                    <a:p>
                      <a:pPr algn="r" fontAlgn="b">
                        <a:spcBef>
                          <a:spcPts val="0"/>
                        </a:spcBef>
                        <a:spcAft>
                          <a:spcPts val="0"/>
                        </a:spcAft>
                      </a:pPr>
                      <a:r>
                        <a:rPr lang="en-GB" altLang="en-GB" sz="3300" b="1" i="0" u="none" strike="noStrike">
                          <a:solidFill>
                            <a:srgbClr val="000000"/>
                          </a:solidFill>
                          <a:effectLst/>
                          <a:latin typeface="Aptos Narrow"/>
                        </a:rPr>
                        <a:t>-£80</a:t>
                      </a:r>
                      <a:endParaRPr lang="en-GB" altLang="en-GB" sz="2300" b="0" i="0" u="none" strike="noStrike">
                        <a:effectLst/>
                        <a:latin typeface="Aptos Narrow"/>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6">
                        <a:lumMod val="60000"/>
                        <a:lumOff val="40000"/>
                      </a:schemeClr>
                    </a:solidFill>
                  </a:tcPr>
                </a:tc>
                <a:tc>
                  <a:txBody>
                    <a:bodyPr/>
                    <a:lstStyle/>
                    <a:p>
                      <a:pPr algn="r" fontAlgn="b">
                        <a:spcBef>
                          <a:spcPts val="0"/>
                        </a:spcBef>
                        <a:spcAft>
                          <a:spcPts val="0"/>
                        </a:spcAft>
                      </a:pPr>
                      <a:r>
                        <a:rPr lang="en-GB" altLang="en-GB" sz="3300" b="1" i="0" u="none" strike="noStrike">
                          <a:solidFill>
                            <a:srgbClr val="000000"/>
                          </a:solidFill>
                          <a:effectLst/>
                          <a:latin typeface="Aptos Narrow"/>
                        </a:rPr>
                        <a:t>£790</a:t>
                      </a:r>
                      <a:endParaRPr lang="en-GB" altLang="en-GB" sz="2300" b="0" i="0" u="none" strike="noStrike">
                        <a:effectLst/>
                        <a:latin typeface="Aptos Narrow"/>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6">
                        <a:lumMod val="60000"/>
                        <a:lumOff val="40000"/>
                      </a:schemeClr>
                    </a:solidFill>
                  </a:tcPr>
                </a:tc>
                <a:tc>
                  <a:txBody>
                    <a:bodyPr/>
                    <a:lstStyle/>
                    <a:p>
                      <a:pPr algn="r" fontAlgn="b">
                        <a:spcBef>
                          <a:spcPts val="0"/>
                        </a:spcBef>
                        <a:spcAft>
                          <a:spcPts val="0"/>
                        </a:spcAft>
                      </a:pPr>
                      <a:r>
                        <a:rPr lang="en-GB" altLang="en-GB" sz="3300" b="1" i="0" u="none" strike="noStrike">
                          <a:solidFill>
                            <a:srgbClr val="000000"/>
                          </a:solidFill>
                          <a:effectLst/>
                          <a:latin typeface="Aptos Narrow"/>
                        </a:rPr>
                        <a:t>£1,350</a:t>
                      </a:r>
                      <a:endParaRPr lang="en-GB" altLang="en-GB" sz="2300" b="0" i="0" u="none" strike="noStrike">
                        <a:effectLst/>
                        <a:latin typeface="Aptos Narrow"/>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6">
                        <a:lumMod val="60000"/>
                        <a:lumOff val="40000"/>
                      </a:schemeClr>
                    </a:solidFill>
                  </a:tcPr>
                </a:tc>
                <a:tc>
                  <a:txBody>
                    <a:bodyPr/>
                    <a:lstStyle/>
                    <a:p>
                      <a:pPr algn="r" fontAlgn="b">
                        <a:spcBef>
                          <a:spcPts val="0"/>
                        </a:spcBef>
                        <a:spcAft>
                          <a:spcPts val="0"/>
                        </a:spcAft>
                      </a:pPr>
                      <a:r>
                        <a:rPr lang="en-GB" altLang="en-GB" sz="3300" b="1" i="0" u="none" strike="noStrike">
                          <a:solidFill>
                            <a:srgbClr val="000000"/>
                          </a:solidFill>
                          <a:effectLst/>
                          <a:latin typeface="Aptos Narrow"/>
                        </a:rPr>
                        <a:t>£1,605</a:t>
                      </a:r>
                      <a:endParaRPr lang="en-GB" altLang="en-GB" sz="2300" b="0" i="0" u="none" strike="noStrike">
                        <a:effectLst/>
                        <a:latin typeface="Aptos Narrow"/>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6">
                        <a:lumMod val="60000"/>
                        <a:lumOff val="40000"/>
                      </a:schemeClr>
                    </a:solidFill>
                  </a:tcPr>
                </a:tc>
                <a:extLst>
                  <a:ext uri="{0D108BD9-81ED-4DB2-BD59-A6C34878D82A}">
                    <a16:rowId xmlns:a16="http://schemas.microsoft.com/office/drawing/2014/main" val="1439213082"/>
                  </a:ext>
                </a:extLst>
              </a:tr>
            </a:tbl>
          </a:graphicData>
        </a:graphic>
      </p:graphicFrame>
      <p:sp>
        <p:nvSpPr>
          <p:cNvPr id="7" name="TextBox 6">
            <a:extLst>
              <a:ext uri="{FF2B5EF4-FFF2-40B4-BE49-F238E27FC236}">
                <a16:creationId xmlns:a16="http://schemas.microsoft.com/office/drawing/2014/main" id="{B48ED22E-60CB-C575-C560-F579BE600A27}"/>
              </a:ext>
            </a:extLst>
          </p:cNvPr>
          <p:cNvSpPr txBox="1"/>
          <p:nvPr/>
        </p:nvSpPr>
        <p:spPr>
          <a:xfrm>
            <a:off x="914400" y="4548966"/>
            <a:ext cx="10241280" cy="984885"/>
          </a:xfrm>
          <a:prstGeom prst="rect">
            <a:avLst/>
          </a:prstGeom>
          <a:noFill/>
        </p:spPr>
        <p:txBody>
          <a:bodyPr wrap="square" lIns="91440" tIns="45720" rIns="91440" bIns="45720" numCol="1" rtlCol="0" anchor="t">
            <a:spAutoFit/>
          </a:bodyPr>
          <a:lstStyle/>
          <a:p>
            <a:r>
              <a:rPr lang="en-GB" altLang="en-GB" sz="4000" b="1" i="0" u="none" strike="noStrike">
                <a:solidFill>
                  <a:schemeClr val="bg2"/>
                </a:solidFill>
                <a:effectLst/>
                <a:latin typeface="Aptos Narrow"/>
              </a:rPr>
              <a:t>Investment capital needed = £</a:t>
            </a:r>
            <a:r>
              <a:rPr lang="en-GB" altLang="en-GB" sz="4000" b="1">
                <a:solidFill>
                  <a:schemeClr val="bg2"/>
                </a:solidFill>
                <a:latin typeface="Aptos Narrow"/>
              </a:rPr>
              <a:t>13,195</a:t>
            </a:r>
            <a:endParaRPr lang="en-US">
              <a:solidFill>
                <a:schemeClr val="bg2"/>
              </a:solidFill>
              <a:ea typeface="Calibri"/>
              <a:cs typeface="Calibri"/>
            </a:endParaRPr>
          </a:p>
          <a:p>
            <a:r>
              <a:rPr lang="en-GB" altLang="en-GB" sz="1800" b="0" i="0" u="none" strike="noStrike">
                <a:solidFill>
                  <a:schemeClr val="bg2"/>
                </a:solidFill>
                <a:effectLst/>
                <a:latin typeface="Aptos Narrow"/>
              </a:rPr>
              <a:t>('£</a:t>
            </a:r>
            <a:r>
              <a:rPr lang="en-GB" altLang="en-GB">
                <a:solidFill>
                  <a:schemeClr val="bg2"/>
                </a:solidFill>
                <a:latin typeface="Aptos Narrow"/>
              </a:rPr>
              <a:t>11,900+</a:t>
            </a:r>
            <a:r>
              <a:rPr lang="en-GB" altLang="en-GB" sz="1800" b="0" i="0" u="none" strike="noStrike">
                <a:solidFill>
                  <a:schemeClr val="bg2"/>
                </a:solidFill>
                <a:effectLst/>
                <a:latin typeface="Aptos Narrow"/>
              </a:rPr>
              <a:t> £</a:t>
            </a:r>
            <a:r>
              <a:rPr lang="en-GB" altLang="en-GB">
                <a:solidFill>
                  <a:schemeClr val="bg2"/>
                </a:solidFill>
                <a:latin typeface="Aptos Narrow"/>
              </a:rPr>
              <a:t>580</a:t>
            </a:r>
            <a:r>
              <a:rPr lang="en-GB" altLang="en-GB" sz="1800" b="0" i="0" u="none" strike="noStrike">
                <a:solidFill>
                  <a:schemeClr val="bg2"/>
                </a:solidFill>
                <a:effectLst/>
                <a:latin typeface="Aptos Narrow"/>
              </a:rPr>
              <a:t> + £</a:t>
            </a:r>
            <a:r>
              <a:rPr lang="en-GB" altLang="en-GB">
                <a:solidFill>
                  <a:schemeClr val="bg2"/>
                </a:solidFill>
                <a:latin typeface="Aptos Narrow"/>
              </a:rPr>
              <a:t>635</a:t>
            </a:r>
            <a:r>
              <a:rPr lang="en-GB" altLang="en-GB" sz="1800" b="0" i="0" u="none" strike="noStrike">
                <a:solidFill>
                  <a:schemeClr val="bg2"/>
                </a:solidFill>
                <a:effectLst/>
                <a:latin typeface="Aptos Narrow"/>
              </a:rPr>
              <a:t> + £</a:t>
            </a:r>
            <a:r>
              <a:rPr lang="en-GB" altLang="en-GB">
                <a:solidFill>
                  <a:schemeClr val="bg2"/>
                </a:solidFill>
                <a:latin typeface="Aptos Narrow"/>
              </a:rPr>
              <a:t>80</a:t>
            </a:r>
            <a:r>
              <a:rPr lang="en-GB" altLang="en-GB" sz="1800" b="0" i="0" u="none" strike="noStrike">
                <a:solidFill>
                  <a:schemeClr val="bg2"/>
                </a:solidFill>
                <a:effectLst/>
                <a:latin typeface="Aptos Narrow"/>
              </a:rPr>
              <a:t>)</a:t>
            </a:r>
            <a:r>
              <a:rPr lang="en-GB" altLang="en-GB" dirty="0">
                <a:solidFill>
                  <a:schemeClr val="bg2"/>
                </a:solidFill>
              </a:rPr>
              <a:t> </a:t>
            </a:r>
            <a:endParaRPr lang="en-GB">
              <a:solidFill>
                <a:schemeClr val="bg2"/>
              </a:solidFill>
              <a:ea typeface="Calibri"/>
              <a:cs typeface="Calibri"/>
            </a:endParaRPr>
          </a:p>
        </p:txBody>
      </p:sp>
      <p:sp>
        <p:nvSpPr>
          <p:cNvPr id="8" name="TextBox 7">
            <a:extLst>
              <a:ext uri="{FF2B5EF4-FFF2-40B4-BE49-F238E27FC236}">
                <a16:creationId xmlns:a16="http://schemas.microsoft.com/office/drawing/2014/main" id="{C895F13B-A6A0-47E2-82A6-F316CAD0016A}"/>
              </a:ext>
            </a:extLst>
          </p:cNvPr>
          <p:cNvSpPr txBox="1"/>
          <p:nvPr/>
        </p:nvSpPr>
        <p:spPr>
          <a:xfrm>
            <a:off x="900022" y="5533851"/>
            <a:ext cx="10257797" cy="646331"/>
          </a:xfrm>
          <a:prstGeom prst="rect">
            <a:avLst/>
          </a:prstGeom>
          <a:noFill/>
        </p:spPr>
        <p:txBody>
          <a:bodyPr wrap="square" lIns="91440" tIns="45720" rIns="91440" bIns="45720" numCol="1" rtlCol="0" anchor="t">
            <a:spAutoFit/>
          </a:bodyPr>
          <a:lstStyle/>
          <a:p>
            <a:r>
              <a:rPr lang="en-GB" altLang="en-GB" sz="1800" kern="100" dirty="0">
                <a:effectLst/>
                <a:highlight>
                  <a:srgbClr val="C0C0C0"/>
                </a:highlight>
                <a:latin typeface="Aptos"/>
                <a:ea typeface="DengXian"/>
                <a:cs typeface="Times New Roman"/>
              </a:rPr>
              <a:t>Investment needed = Total Startup Cost + (Operational Cost– Revenue</a:t>
            </a:r>
            <a:r>
              <a:rPr lang="en-GB" altLang="en-GB" sz="1800" kern="100" dirty="0">
                <a:effectLst/>
                <a:latin typeface="Aptos"/>
                <a:ea typeface="DengXian"/>
                <a:cs typeface="Times New Roman"/>
              </a:rPr>
              <a:t>  up to the break-even point)</a:t>
            </a:r>
          </a:p>
          <a:p>
            <a:endParaRPr lang="en-GB" altLang="en-GB" dirty="0"/>
          </a:p>
        </p:txBody>
      </p:sp>
      <p:sp>
        <p:nvSpPr>
          <p:cNvPr id="2" name="Rectangle 1">
            <a:extLst>
              <a:ext uri="{FF2B5EF4-FFF2-40B4-BE49-F238E27FC236}">
                <a16:creationId xmlns:a16="http://schemas.microsoft.com/office/drawing/2014/main" id="{9686F0FB-53D9-0485-288F-42FAF1ED4444}"/>
              </a:ext>
            </a:extLst>
          </p:cNvPr>
          <p:cNvSpPr/>
          <p:nvPr/>
        </p:nvSpPr>
        <p:spPr>
          <a:xfrm>
            <a:off x="443602" y="508000"/>
            <a:ext cx="11319773" cy="5905500"/>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015332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69282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27338-E91C-5F09-6CC7-6EAF15CC11AB}"/>
              </a:ext>
            </a:extLst>
          </p:cNvPr>
          <p:cNvSpPr>
            <a:spLocks noGrp="1"/>
          </p:cNvSpPr>
          <p:nvPr>
            <p:ph type="title"/>
          </p:nvPr>
        </p:nvSpPr>
        <p:spPr/>
        <p:txBody>
          <a:bodyPr>
            <a:normAutofit/>
          </a:bodyPr>
          <a:lstStyle/>
          <a:p>
            <a:r>
              <a:rPr lang="en-GB" sz="3200" b="1">
                <a:solidFill>
                  <a:schemeClr val="bg2"/>
                </a:solidFill>
                <a:latin typeface="Calibri"/>
                <a:ea typeface="Calibri"/>
                <a:cs typeface="Calibri"/>
              </a:rPr>
              <a:t>Break-even analysis (6 months)</a:t>
            </a:r>
            <a:endParaRPr lang="en-US" sz="3200">
              <a:solidFill>
                <a:schemeClr val="bg2"/>
              </a:solidFill>
              <a:ea typeface="Calibri Light"/>
              <a:cs typeface="Calibri Light"/>
            </a:endParaRPr>
          </a:p>
        </p:txBody>
      </p:sp>
      <p:sp>
        <p:nvSpPr>
          <p:cNvPr id="3" name="Content Placeholder 2">
            <a:extLst>
              <a:ext uri="{FF2B5EF4-FFF2-40B4-BE49-F238E27FC236}">
                <a16:creationId xmlns:a16="http://schemas.microsoft.com/office/drawing/2014/main" id="{9A329F47-9A74-2EC9-7FEF-4D577326C6FA}"/>
              </a:ext>
            </a:extLst>
          </p:cNvPr>
          <p:cNvSpPr>
            <a:spLocks noGrp="1"/>
          </p:cNvSpPr>
          <p:nvPr>
            <p:ph idx="1"/>
          </p:nvPr>
        </p:nvSpPr>
        <p:spPr>
          <a:xfrm>
            <a:off x="838200" y="1825625"/>
            <a:ext cx="5814204" cy="4351338"/>
          </a:xfrm>
        </p:spPr>
        <p:txBody>
          <a:bodyPr vert="horz" lIns="91440" tIns="45720" rIns="91440" bIns="45720" rtlCol="0" anchor="t">
            <a:normAutofit/>
          </a:bodyPr>
          <a:lstStyle/>
          <a:p>
            <a:r>
              <a:rPr lang="en-GB">
                <a:solidFill>
                  <a:schemeClr val="bg2"/>
                </a:solidFill>
                <a:ea typeface="Calibri"/>
                <a:cs typeface="Calibri"/>
              </a:rPr>
              <a:t>Fixed costs: £33,600</a:t>
            </a:r>
            <a:endParaRPr lang="en-US">
              <a:solidFill>
                <a:schemeClr val="bg2"/>
              </a:solidFill>
              <a:ea typeface="Calibri"/>
              <a:cs typeface="Calibri"/>
            </a:endParaRPr>
          </a:p>
          <a:p>
            <a:r>
              <a:rPr lang="en-GB">
                <a:solidFill>
                  <a:schemeClr val="bg2"/>
                </a:solidFill>
                <a:ea typeface="Calibri"/>
                <a:cs typeface="Calibri"/>
              </a:rPr>
              <a:t>Variable cost: £3,930</a:t>
            </a:r>
          </a:p>
          <a:p>
            <a:r>
              <a:rPr lang="en-GB">
                <a:solidFill>
                  <a:schemeClr val="bg2"/>
                </a:solidFill>
                <a:ea typeface="Calibri"/>
                <a:cs typeface="Calibri"/>
              </a:rPr>
              <a:t>Price per night: £275</a:t>
            </a:r>
          </a:p>
          <a:p>
            <a:r>
              <a:rPr lang="en-GB">
                <a:solidFill>
                  <a:schemeClr val="bg2"/>
                </a:solidFill>
                <a:ea typeface="Calibri"/>
                <a:cs typeface="Calibri"/>
              </a:rPr>
              <a:t>Expected bookings: 150 nights</a:t>
            </a:r>
            <a:endParaRPr lang="en-GB" dirty="0">
              <a:solidFill>
                <a:schemeClr val="bg2"/>
              </a:solidFill>
              <a:ea typeface="Calibri"/>
              <a:cs typeface="Calibri"/>
            </a:endParaRPr>
          </a:p>
        </p:txBody>
      </p:sp>
      <p:sp>
        <p:nvSpPr>
          <p:cNvPr id="4" name="TextBox 3">
            <a:extLst>
              <a:ext uri="{FF2B5EF4-FFF2-40B4-BE49-F238E27FC236}">
                <a16:creationId xmlns:a16="http://schemas.microsoft.com/office/drawing/2014/main" id="{79E865C8-D712-5362-D73E-48F23A85F5B8}"/>
              </a:ext>
            </a:extLst>
          </p:cNvPr>
          <p:cNvSpPr txBox="1"/>
          <p:nvPr/>
        </p:nvSpPr>
        <p:spPr>
          <a:xfrm>
            <a:off x="5689540" y="1700721"/>
            <a:ext cx="5832114" cy="19430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800" b="1">
                <a:solidFill>
                  <a:schemeClr val="bg2"/>
                </a:solidFill>
                <a:ea typeface="Calibri"/>
                <a:cs typeface="Calibri"/>
              </a:rPr>
              <a:t>Break-even point</a:t>
            </a:r>
          </a:p>
          <a:p>
            <a:pPr>
              <a:lnSpc>
                <a:spcPct val="90000"/>
              </a:lnSpc>
              <a:spcBef>
                <a:spcPts val="1000"/>
              </a:spcBef>
            </a:pPr>
            <a:r>
              <a:rPr lang="en-GB" sz="2800">
                <a:solidFill>
                  <a:schemeClr val="bg2"/>
                </a:solidFill>
                <a:ea typeface="Calibri"/>
                <a:cs typeface="Calibri"/>
              </a:rPr>
              <a:t>Units =             fixed costs</a:t>
            </a:r>
            <a:endParaRPr lang="en-US" sz="2800">
              <a:solidFill>
                <a:schemeClr val="bg2"/>
              </a:solidFill>
              <a:ea typeface="Calibri"/>
              <a:cs typeface="Calibri"/>
            </a:endParaRPr>
          </a:p>
          <a:p>
            <a:pPr>
              <a:lnSpc>
                <a:spcPct val="90000"/>
              </a:lnSpc>
              <a:spcBef>
                <a:spcPts val="1000"/>
              </a:spcBef>
            </a:pPr>
            <a:r>
              <a:rPr lang="en-GB" sz="2800">
                <a:solidFill>
                  <a:schemeClr val="bg2"/>
                </a:solidFill>
                <a:ea typeface="Calibri"/>
                <a:cs typeface="Calibri"/>
              </a:rPr>
              <a:t>       Unit sales price - unit variable cost</a:t>
            </a:r>
            <a:endParaRPr lang="en-GB" sz="2800" dirty="0">
              <a:solidFill>
                <a:schemeClr val="bg2"/>
              </a:solidFill>
              <a:ea typeface="Calibri"/>
              <a:cs typeface="Calibri"/>
            </a:endParaRPr>
          </a:p>
          <a:p>
            <a:pPr algn="l"/>
            <a:endParaRPr lang="en-GB" sz="2800" dirty="0">
              <a:ea typeface="Calibri"/>
              <a:cs typeface="Calibri"/>
            </a:endParaRPr>
          </a:p>
        </p:txBody>
      </p:sp>
      <p:cxnSp>
        <p:nvCxnSpPr>
          <p:cNvPr id="5" name="Straight Arrow Connector 4">
            <a:extLst>
              <a:ext uri="{FF2B5EF4-FFF2-40B4-BE49-F238E27FC236}">
                <a16:creationId xmlns:a16="http://schemas.microsoft.com/office/drawing/2014/main" id="{3A122F2D-6704-CEEE-7DF5-58C21C719F2C}"/>
              </a:ext>
            </a:extLst>
          </p:cNvPr>
          <p:cNvCxnSpPr/>
          <p:nvPr/>
        </p:nvCxnSpPr>
        <p:spPr>
          <a:xfrm>
            <a:off x="6413499" y="2651124"/>
            <a:ext cx="4841875" cy="15875"/>
          </a:xfrm>
          <a:prstGeom prst="straightConnector1">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4E067A63-D3E8-87FD-3CFC-ED1F3C7E5AB6}"/>
              </a:ext>
            </a:extLst>
          </p:cNvPr>
          <p:cNvSpPr txBox="1"/>
          <p:nvPr/>
        </p:nvSpPr>
        <p:spPr>
          <a:xfrm>
            <a:off x="844370" y="4397374"/>
            <a:ext cx="10891147"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solidFill>
                  <a:schemeClr val="bg2"/>
                </a:solidFill>
                <a:ea typeface="Calibri"/>
                <a:cs typeface="Calibri"/>
              </a:rPr>
              <a:t> £33,600                   =          £33,600             =        £33,600         = </a:t>
            </a:r>
            <a:r>
              <a:rPr lang="en-GB" sz="2800" dirty="0">
                <a:solidFill>
                  <a:schemeClr val="bg2"/>
                </a:solidFill>
                <a:highlight>
                  <a:srgbClr val="C0C0C0"/>
                </a:highlight>
                <a:ea typeface="Calibri"/>
                <a:cs typeface="Calibri"/>
              </a:rPr>
              <a:t>   </a:t>
            </a:r>
            <a:r>
              <a:rPr lang="en-GB" sz="2800">
                <a:solidFill>
                  <a:schemeClr val="accent4">
                    <a:lumMod val="49000"/>
                  </a:schemeClr>
                </a:solidFill>
                <a:highlight>
                  <a:srgbClr val="C0C0C0"/>
                </a:highlight>
                <a:ea typeface="Calibri"/>
                <a:cs typeface="Calibri"/>
              </a:rPr>
              <a:t>135.04  </a:t>
            </a:r>
            <a:endParaRPr lang="en-GB" sz="2800" dirty="0">
              <a:solidFill>
                <a:schemeClr val="accent4">
                  <a:lumMod val="49000"/>
                </a:schemeClr>
              </a:solidFill>
              <a:highlight>
                <a:srgbClr val="C0C0C0"/>
              </a:highlight>
              <a:ea typeface="Calibri"/>
              <a:cs typeface="Calibri"/>
            </a:endParaRPr>
          </a:p>
          <a:p>
            <a:r>
              <a:rPr lang="en-GB" sz="2800">
                <a:solidFill>
                  <a:schemeClr val="bg2"/>
                </a:solidFill>
                <a:ea typeface="Calibri"/>
                <a:cs typeface="Calibri"/>
              </a:rPr>
              <a:t>£275-(3930÷150)              £275-26.2                        248.8</a:t>
            </a:r>
            <a:endParaRPr lang="en-GB" sz="2800">
              <a:solidFill>
                <a:schemeClr val="bg2"/>
              </a:solidFill>
              <a:latin typeface="Calibri"/>
              <a:ea typeface="Calibri"/>
              <a:cs typeface="Calibri"/>
            </a:endParaRPr>
          </a:p>
        </p:txBody>
      </p:sp>
      <p:cxnSp>
        <p:nvCxnSpPr>
          <p:cNvPr id="7" name="Straight Arrow Connector 6">
            <a:extLst>
              <a:ext uri="{FF2B5EF4-FFF2-40B4-BE49-F238E27FC236}">
                <a16:creationId xmlns:a16="http://schemas.microsoft.com/office/drawing/2014/main" id="{B0BCE66A-0814-9057-C80D-B366C2D96E34}"/>
              </a:ext>
            </a:extLst>
          </p:cNvPr>
          <p:cNvCxnSpPr/>
          <p:nvPr/>
        </p:nvCxnSpPr>
        <p:spPr>
          <a:xfrm flipV="1">
            <a:off x="857250" y="4825999"/>
            <a:ext cx="2508250" cy="15875"/>
          </a:xfrm>
          <a:prstGeom prst="straightConnector1">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735B009C-C703-BAE7-0DBD-EE01769E7974}"/>
              </a:ext>
            </a:extLst>
          </p:cNvPr>
          <p:cNvCxnSpPr/>
          <p:nvPr/>
        </p:nvCxnSpPr>
        <p:spPr>
          <a:xfrm flipV="1">
            <a:off x="4312609" y="4832887"/>
            <a:ext cx="1965504" cy="18871"/>
          </a:xfrm>
          <a:prstGeom prst="straightConnector1">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79C532CF-6F9C-892E-142A-C7C5A53A7309}"/>
              </a:ext>
            </a:extLst>
          </p:cNvPr>
          <p:cNvCxnSpPr/>
          <p:nvPr/>
        </p:nvCxnSpPr>
        <p:spPr>
          <a:xfrm flipV="1">
            <a:off x="7490604" y="4869132"/>
            <a:ext cx="1693533" cy="2995"/>
          </a:xfrm>
          <a:prstGeom prst="straightConnector1">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88FA4871-B1DB-3747-5338-06B00596FEC5}"/>
              </a:ext>
            </a:extLst>
          </p:cNvPr>
          <p:cNvSpPr/>
          <p:nvPr/>
        </p:nvSpPr>
        <p:spPr>
          <a:xfrm>
            <a:off x="345722" y="369617"/>
            <a:ext cx="11505978" cy="6137035"/>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2673768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69282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9946-2FC8-EC64-1E92-F78DFD873961}"/>
              </a:ext>
            </a:extLst>
          </p:cNvPr>
          <p:cNvSpPr>
            <a:spLocks noGrp="1"/>
          </p:cNvSpPr>
          <p:nvPr>
            <p:ph type="title"/>
          </p:nvPr>
        </p:nvSpPr>
        <p:spPr/>
        <p:txBody>
          <a:bodyPr>
            <a:normAutofit/>
          </a:bodyPr>
          <a:lstStyle/>
          <a:p>
            <a:pPr algn="ctr"/>
            <a:r>
              <a:rPr lang="en-GB" sz="4000" b="1">
                <a:solidFill>
                  <a:schemeClr val="bg2"/>
                </a:solidFill>
                <a:latin typeface="Calibri"/>
                <a:ea typeface="Calibri"/>
                <a:cs typeface="Calibri"/>
              </a:rPr>
              <a:t>Conclusion</a:t>
            </a:r>
            <a:endParaRPr lang="en-GB" altLang="en-GB" sz="4000" b="1">
              <a:solidFill>
                <a:schemeClr val="bg2"/>
              </a:solidFill>
              <a:latin typeface="Calibri"/>
              <a:ea typeface="Calibri"/>
              <a:cs typeface="Calibri"/>
            </a:endParaRPr>
          </a:p>
        </p:txBody>
      </p:sp>
      <p:sp>
        <p:nvSpPr>
          <p:cNvPr id="3" name="Content Placeholder 2">
            <a:extLst>
              <a:ext uri="{FF2B5EF4-FFF2-40B4-BE49-F238E27FC236}">
                <a16:creationId xmlns:a16="http://schemas.microsoft.com/office/drawing/2014/main" id="{6A4B76E7-B870-3099-50BD-6831DC9F658D}"/>
              </a:ext>
            </a:extLst>
          </p:cNvPr>
          <p:cNvSpPr>
            <a:spLocks noGrp="1"/>
          </p:cNvSpPr>
          <p:nvPr>
            <p:ph idx="1"/>
          </p:nvPr>
        </p:nvSpPr>
        <p:spPr/>
        <p:txBody>
          <a:bodyPr vert="horz" lIns="91440" tIns="45720" rIns="91440" bIns="45720" rtlCol="0" anchor="t">
            <a:normAutofit/>
          </a:bodyPr>
          <a:lstStyle/>
          <a:p>
            <a:r>
              <a:rPr lang="en-US">
                <a:solidFill>
                  <a:schemeClr val="bg2"/>
                </a:solidFill>
                <a:ea typeface="Calibri"/>
                <a:cs typeface="Calibri"/>
              </a:rPr>
              <a:t>Ocean Dream has strong potential to become a successful and sustainable business.</a:t>
            </a:r>
            <a:endParaRPr lang="en-US" dirty="0">
              <a:solidFill>
                <a:schemeClr val="bg2"/>
              </a:solidFill>
              <a:ea typeface="Calibri"/>
              <a:cs typeface="Calibri"/>
            </a:endParaRPr>
          </a:p>
          <a:p>
            <a:endParaRPr lang="en-US" dirty="0">
              <a:solidFill>
                <a:schemeClr val="bg2"/>
              </a:solidFill>
              <a:ea typeface="Calibri"/>
              <a:cs typeface="Calibri"/>
            </a:endParaRPr>
          </a:p>
          <a:p>
            <a:r>
              <a:rPr lang="en-US" dirty="0">
                <a:solidFill>
                  <a:schemeClr val="bg2"/>
                </a:solidFill>
                <a:ea typeface="Calibri"/>
                <a:cs typeface="Calibri"/>
              </a:rPr>
              <a:t>Focusing on excellent customer service and delivering a cohesive </a:t>
            </a:r>
            <a:r>
              <a:rPr lang="en-US">
                <a:solidFill>
                  <a:schemeClr val="bg2"/>
                </a:solidFill>
                <a:ea typeface="Calibri"/>
                <a:cs typeface="Calibri"/>
              </a:rPr>
              <a:t>experience will grow this business.</a:t>
            </a:r>
          </a:p>
          <a:p>
            <a:pPr marL="0" indent="0">
              <a:buNone/>
            </a:pPr>
            <a:endParaRPr lang="en-US" dirty="0">
              <a:solidFill>
                <a:schemeClr val="bg2"/>
              </a:solidFill>
              <a:ea typeface="Calibri"/>
              <a:cs typeface="Calibri"/>
            </a:endParaRPr>
          </a:p>
          <a:p>
            <a:r>
              <a:rPr lang="en-US">
                <a:solidFill>
                  <a:schemeClr val="bg2"/>
                </a:solidFill>
                <a:ea typeface="Calibri"/>
                <a:cs typeface="Calibri"/>
              </a:rPr>
              <a:t>The business needs to sell 22 nights a month to cover its costs.</a:t>
            </a:r>
            <a:endParaRPr lang="en-US" dirty="0">
              <a:solidFill>
                <a:schemeClr val="bg2"/>
              </a:solidFill>
              <a:ea typeface="Calibri"/>
              <a:cs typeface="Calibri"/>
            </a:endParaRPr>
          </a:p>
          <a:p>
            <a:endParaRPr lang="en-US" dirty="0">
              <a:solidFill>
                <a:schemeClr val="bg2"/>
              </a:solidFill>
              <a:ea typeface="Calibri"/>
              <a:cs typeface="Calibri"/>
            </a:endParaRPr>
          </a:p>
        </p:txBody>
      </p:sp>
      <p:sp>
        <p:nvSpPr>
          <p:cNvPr id="4" name="Rectangle 3">
            <a:extLst>
              <a:ext uri="{FF2B5EF4-FFF2-40B4-BE49-F238E27FC236}">
                <a16:creationId xmlns:a16="http://schemas.microsoft.com/office/drawing/2014/main" id="{5DD55304-ED34-8BC1-A517-7401F34E453B}"/>
              </a:ext>
            </a:extLst>
          </p:cNvPr>
          <p:cNvSpPr/>
          <p:nvPr/>
        </p:nvSpPr>
        <p:spPr>
          <a:xfrm>
            <a:off x="467590" y="381000"/>
            <a:ext cx="11343409" cy="6113318"/>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69282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a:xfrm>
            <a:off x="4360653" y="2751767"/>
            <a:ext cx="10515600" cy="1325563"/>
          </a:xfrm>
        </p:spPr>
        <p:txBody>
          <a:bodyPr numCol="1"/>
          <a:lstStyle/>
          <a:p>
            <a:pPr algn="ctr"/>
            <a:r>
              <a:rPr lang="en-GB" altLang="en-GB" sz="4000" b="1" dirty="0">
                <a:solidFill>
                  <a:schemeClr val="bg2"/>
                </a:solidFill>
                <a:latin typeface="Calibri"/>
                <a:ea typeface="Calibri"/>
                <a:cs typeface="Calibri"/>
              </a:rPr>
              <a:t>Questions?</a:t>
            </a:r>
            <a:r>
              <a:rPr lang="en-GB" altLang="en-GB" dirty="0"/>
              <a:t> </a:t>
            </a:r>
          </a:p>
        </p:txBody>
      </p:sp>
      <p:pic>
        <p:nvPicPr>
          <p:cNvPr id="5" name="Content Placeholder 4" descr="Person with idea concept">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a:stretch>
            <a:fillRect/>
          </a:stretch>
        </p:blipFill>
        <p:spPr>
          <a:xfrm>
            <a:off x="750957" y="744649"/>
            <a:ext cx="6693179" cy="5363100"/>
          </a:xfrm>
        </p:spPr>
      </p:pic>
      <p:sp>
        <p:nvSpPr>
          <p:cNvPr id="3" name="Rectangle 2">
            <a:extLst>
              <a:ext uri="{FF2B5EF4-FFF2-40B4-BE49-F238E27FC236}">
                <a16:creationId xmlns:a16="http://schemas.microsoft.com/office/drawing/2014/main" id="{EA57E3FC-D1CB-D126-C31E-D22916A0386C}"/>
              </a:ext>
            </a:extLst>
          </p:cNvPr>
          <p:cNvSpPr/>
          <p:nvPr/>
        </p:nvSpPr>
        <p:spPr>
          <a:xfrm>
            <a:off x="329372" y="343422"/>
            <a:ext cx="11533582" cy="6171155"/>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3321514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692820"/>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784D5D1-2239-841F-DB4A-10FD4CCC6840}"/>
              </a:ext>
            </a:extLst>
          </p:cNvPr>
          <p:cNvPicPr>
            <a:picLocks noGrp="1" noChangeAspect="1"/>
          </p:cNvPicPr>
          <p:nvPr>
            <p:ph idx="1"/>
          </p:nvPr>
        </p:nvPicPr>
        <p:blipFill>
          <a:blip r:embed="rId2"/>
          <a:stretch>
            <a:fillRect/>
          </a:stretch>
        </p:blipFill>
        <p:spPr>
          <a:xfrm>
            <a:off x="3735841" y="2951"/>
            <a:ext cx="5122883" cy="6875253"/>
          </a:xfrm>
          <a:prstGeom prst="rect">
            <a:avLst/>
          </a:prstGeom>
        </p:spPr>
      </p:pic>
      <p:sp>
        <p:nvSpPr>
          <p:cNvPr id="2" name="TextBox 1">
            <a:extLst>
              <a:ext uri="{FF2B5EF4-FFF2-40B4-BE49-F238E27FC236}">
                <a16:creationId xmlns:a16="http://schemas.microsoft.com/office/drawing/2014/main" id="{305D3DD1-068D-D8E6-2DE1-E35E59F71FF8}"/>
              </a:ext>
            </a:extLst>
          </p:cNvPr>
          <p:cNvSpPr txBox="1"/>
          <p:nvPr/>
        </p:nvSpPr>
        <p:spPr>
          <a:xfrm>
            <a:off x="1036803" y="530981"/>
            <a:ext cx="270163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i="1">
                <a:solidFill>
                  <a:schemeClr val="bg2"/>
                </a:solidFill>
                <a:ea typeface="Calibri"/>
                <a:cs typeface="Calibri"/>
              </a:rPr>
              <a:t>POSTER</a:t>
            </a:r>
          </a:p>
        </p:txBody>
      </p:sp>
      <p:sp>
        <p:nvSpPr>
          <p:cNvPr id="3" name="TextBox 2">
            <a:extLst>
              <a:ext uri="{FF2B5EF4-FFF2-40B4-BE49-F238E27FC236}">
                <a16:creationId xmlns:a16="http://schemas.microsoft.com/office/drawing/2014/main" id="{913D2A46-E7D0-E806-C47D-29C6BE4CA88D}"/>
              </a:ext>
            </a:extLst>
          </p:cNvPr>
          <p:cNvSpPr txBox="1"/>
          <p:nvPr/>
        </p:nvSpPr>
        <p:spPr>
          <a:xfrm>
            <a:off x="1040724" y="1049546"/>
            <a:ext cx="234154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dirty="0">
                <a:solidFill>
                  <a:schemeClr val="bg2"/>
                </a:solidFill>
                <a:ea typeface="Calibri"/>
                <a:cs typeface="Calibri"/>
              </a:rPr>
              <a:t>Using AIDA </a:t>
            </a:r>
            <a:r>
              <a:rPr lang="en-GB" i="1">
                <a:solidFill>
                  <a:schemeClr val="bg2"/>
                </a:solidFill>
                <a:ea typeface="Calibri"/>
                <a:cs typeface="Calibri"/>
              </a:rPr>
              <a:t>model</a:t>
            </a:r>
            <a:endParaRPr lang="en-GB" i="1" dirty="0">
              <a:solidFill>
                <a:schemeClr val="bg2"/>
              </a:solidFill>
              <a:ea typeface="Calibri"/>
              <a:cs typeface="Calibri"/>
            </a:endParaRPr>
          </a:p>
        </p:txBody>
      </p:sp>
    </p:spTree>
    <p:extLst>
      <p:ext uri="{BB962C8B-B14F-4D97-AF65-F5344CB8AC3E}">
        <p14:creationId xmlns:p14="http://schemas.microsoft.com/office/powerpoint/2010/main" val="155000777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69282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4BE75-0C6C-99E1-C0ED-581D00DAB5D0}"/>
              </a:ext>
            </a:extLst>
          </p:cNvPr>
          <p:cNvSpPr>
            <a:spLocks noGrp="1"/>
          </p:cNvSpPr>
          <p:nvPr>
            <p:ph type="title"/>
          </p:nvPr>
        </p:nvSpPr>
        <p:spPr/>
        <p:txBody>
          <a:bodyPr/>
          <a:lstStyle/>
          <a:p>
            <a:pPr algn="ctr"/>
            <a:r>
              <a:rPr lang="en-GB" sz="4000" b="1" dirty="0">
                <a:solidFill>
                  <a:schemeClr val="bg2"/>
                </a:solidFill>
                <a:ea typeface="Calibri Light"/>
                <a:cs typeface="Calibri Light"/>
              </a:rPr>
              <a:t>Referen</a:t>
            </a:r>
            <a:r>
              <a:rPr lang="en-GB" sz="4000" b="1">
                <a:solidFill>
                  <a:schemeClr val="bg2"/>
                </a:solidFill>
                <a:ea typeface="Calibri Light"/>
                <a:cs typeface="Calibri Light"/>
              </a:rPr>
              <a:t>ces</a:t>
            </a:r>
            <a:endParaRPr lang="en-GB" sz="4000" b="1" dirty="0">
              <a:solidFill>
                <a:schemeClr val="bg2"/>
              </a:solidFill>
              <a:ea typeface="Calibri Light"/>
              <a:cs typeface="Calibri Light"/>
            </a:endParaRPr>
          </a:p>
        </p:txBody>
      </p:sp>
      <p:sp>
        <p:nvSpPr>
          <p:cNvPr id="3" name="Content Placeholder 2">
            <a:extLst>
              <a:ext uri="{FF2B5EF4-FFF2-40B4-BE49-F238E27FC236}">
                <a16:creationId xmlns:a16="http://schemas.microsoft.com/office/drawing/2014/main" id="{7E44367C-B9A0-C7D4-B84D-90F12E0D897C}"/>
              </a:ext>
            </a:extLst>
          </p:cNvPr>
          <p:cNvSpPr>
            <a:spLocks noGrp="1"/>
          </p:cNvSpPr>
          <p:nvPr>
            <p:ph idx="1"/>
          </p:nvPr>
        </p:nvSpPr>
        <p:spPr/>
        <p:txBody>
          <a:bodyPr vert="horz" lIns="91440" tIns="45720" rIns="91440" bIns="45720" numCol="1" rtlCol="0" anchor="t">
            <a:noAutofit/>
          </a:bodyPr>
          <a:lstStyle/>
          <a:p>
            <a:pPr marL="285750" indent="-285750">
              <a:buFont typeface="Arial,Sans-Serif" panose="020B0604020202020204" pitchFamily="34" charset="0"/>
            </a:pPr>
            <a:r>
              <a:rPr lang="en-GB" sz="2400">
                <a:solidFill>
                  <a:schemeClr val="bg2"/>
                </a:solidFill>
                <a:ea typeface="Calibri"/>
                <a:cs typeface="Calibri"/>
              </a:rPr>
              <a:t>British Business Bank (2026) </a:t>
            </a:r>
            <a:r>
              <a:rPr lang="en-GB" sz="2400" i="1">
                <a:solidFill>
                  <a:schemeClr val="bg2"/>
                </a:solidFill>
                <a:ea typeface="Calibri"/>
                <a:cs typeface="Calibri"/>
              </a:rPr>
              <a:t>What is a partnership? A guide to UK partnership business structures</a:t>
            </a:r>
            <a:r>
              <a:rPr lang="en-GB" sz="2400">
                <a:solidFill>
                  <a:schemeClr val="bg2"/>
                </a:solidFill>
                <a:ea typeface="Calibri"/>
                <a:cs typeface="Calibri"/>
              </a:rPr>
              <a:t>. Available at: </a:t>
            </a:r>
            <a:r>
              <a:rPr lang="en-GB" sz="2400" dirty="0">
                <a:solidFill>
                  <a:schemeClr val="accent4"/>
                </a:solidFill>
                <a:ea typeface="Calibri"/>
                <a:cs typeface="Calibri"/>
                <a:hlinkClick r:id="rId3">
                  <a:extLst>
                    <a:ext uri="{A12FA001-AC4F-418D-AE19-62706E023703}">
                      <ahyp:hlinkClr xmlns:ahyp="http://schemas.microsoft.com/office/drawing/2018/hyperlinkcolor" val="tx"/>
                    </a:ext>
                  </a:extLst>
                </a:hlinkClick>
              </a:rPr>
              <a:t>https://www.startuploans.co.uk/support-and-guidance/business-guidance/starting-up/a-guide-to-partnership-business-structures</a:t>
            </a:r>
            <a:r>
              <a:rPr lang="en-GB" sz="2400" dirty="0">
                <a:solidFill>
                  <a:schemeClr val="bg2"/>
                </a:solidFill>
                <a:ea typeface="Calibri"/>
                <a:cs typeface="Calibri"/>
              </a:rPr>
              <a:t> </a:t>
            </a:r>
            <a:r>
              <a:rPr lang="en-GB" sz="2400">
                <a:solidFill>
                  <a:schemeClr val="bg2"/>
                </a:solidFill>
                <a:ea typeface="Calibri"/>
                <a:cs typeface="Calibri"/>
              </a:rPr>
              <a:t>(Accessed: 02/08/2026)</a:t>
            </a:r>
            <a:endParaRPr lang="en-US" sz="2400">
              <a:solidFill>
                <a:schemeClr val="bg2"/>
              </a:solidFill>
              <a:ea typeface="Calibri"/>
              <a:cs typeface="Calibri"/>
            </a:endParaRPr>
          </a:p>
          <a:p>
            <a:pPr marL="285750" indent="-285750">
              <a:buFont typeface="Arial,Sans-Serif" panose="020B0604020202020204" pitchFamily="34" charset="0"/>
            </a:pPr>
            <a:r>
              <a:rPr lang="en-GB" sz="2400">
                <a:solidFill>
                  <a:schemeClr val="bg2"/>
                </a:solidFill>
                <a:ea typeface="Calibri"/>
                <a:cs typeface="Calibri"/>
              </a:rPr>
              <a:t>Chartered Institute of Personnel and Development (CIPD) (2025) </a:t>
            </a:r>
            <a:r>
              <a:rPr lang="en-GB" sz="2400" i="1">
                <a:solidFill>
                  <a:schemeClr val="bg2"/>
                </a:solidFill>
                <a:ea typeface="Calibri"/>
                <a:cs typeface="Calibri"/>
              </a:rPr>
              <a:t>PESTLE analysis.</a:t>
            </a:r>
            <a:r>
              <a:rPr lang="en-GB" sz="2400" dirty="0">
                <a:solidFill>
                  <a:schemeClr val="bg2"/>
                </a:solidFill>
                <a:ea typeface="Calibri"/>
                <a:cs typeface="Calibri"/>
              </a:rPr>
              <a:t> </a:t>
            </a:r>
            <a:r>
              <a:rPr lang="en-GB" sz="2400">
                <a:solidFill>
                  <a:schemeClr val="bg2"/>
                </a:solidFill>
                <a:ea typeface="Calibri"/>
                <a:cs typeface="Calibri"/>
              </a:rPr>
              <a:t>Available at: </a:t>
            </a:r>
            <a:r>
              <a:rPr lang="en-GB" sz="2400" dirty="0">
                <a:solidFill>
                  <a:schemeClr val="accent4"/>
                </a:solidFill>
                <a:ea typeface="Calibri"/>
                <a:cs typeface="Calibri"/>
                <a:hlinkClick r:id="rId4">
                  <a:extLst>
                    <a:ext uri="{A12FA001-AC4F-418D-AE19-62706E023703}">
                      <ahyp:hlinkClr xmlns:ahyp="http://schemas.microsoft.com/office/drawing/2018/hyperlinkcolor" val="tx"/>
                    </a:ext>
                  </a:extLst>
                </a:hlinkClick>
              </a:rPr>
              <a:t>https://www.cipd.org/en/knowledge/factsheets/pestle-analysis-factsheet/</a:t>
            </a:r>
            <a:r>
              <a:rPr lang="en-GB" sz="2400">
                <a:solidFill>
                  <a:schemeClr val="bg2"/>
                </a:solidFill>
                <a:ea typeface="Calibri"/>
                <a:cs typeface="Calibri"/>
              </a:rPr>
              <a:t>  (Accessed: 02/08/2026)</a:t>
            </a:r>
            <a:endParaRPr lang="en-US" sz="2400">
              <a:solidFill>
                <a:schemeClr val="bg2"/>
              </a:solidFill>
              <a:ea typeface="Calibri"/>
              <a:cs typeface="Calibri"/>
            </a:endParaRPr>
          </a:p>
          <a:p>
            <a:pPr marL="285750" indent="-285750">
              <a:buFont typeface="Arial,Sans-Serif" panose="020B0604020202020204" pitchFamily="34" charset="0"/>
            </a:pPr>
            <a:r>
              <a:rPr lang="en-GB" sz="2400">
                <a:solidFill>
                  <a:schemeClr val="bg2"/>
                </a:solidFill>
                <a:ea typeface="Calibri"/>
                <a:cs typeface="Calibri"/>
              </a:rPr>
              <a:t>Travel Mole News (2025)</a:t>
            </a:r>
            <a:r>
              <a:rPr lang="en-GB" sz="2400" i="1">
                <a:solidFill>
                  <a:schemeClr val="bg2"/>
                </a:solidFill>
                <a:ea typeface="Calibri"/>
                <a:cs typeface="Calibri"/>
              </a:rPr>
              <a:t> El Salvador among the fastest growing tourism destinations worldwide.</a:t>
            </a:r>
            <a:r>
              <a:rPr lang="en-GB" sz="2400">
                <a:solidFill>
                  <a:schemeClr val="bg2"/>
                </a:solidFill>
                <a:ea typeface="Calibri"/>
                <a:cs typeface="Calibri"/>
              </a:rPr>
              <a:t> Available at:</a:t>
            </a:r>
            <a:r>
              <a:rPr lang="en-GB" sz="2400" dirty="0">
                <a:solidFill>
                  <a:schemeClr val="accent4"/>
                </a:solidFill>
                <a:ea typeface="Calibri"/>
                <a:cs typeface="Calibri"/>
              </a:rPr>
              <a:t> </a:t>
            </a:r>
            <a:r>
              <a:rPr lang="en-GB" sz="2400" dirty="0">
                <a:solidFill>
                  <a:schemeClr val="accent4"/>
                </a:solidFill>
                <a:ea typeface="Calibri"/>
                <a:cs typeface="Calibri"/>
                <a:hlinkClick r:id="rId5">
                  <a:extLst>
                    <a:ext uri="{A12FA001-AC4F-418D-AE19-62706E023703}">
                      <ahyp:hlinkClr xmlns:ahyp="http://schemas.microsoft.com/office/drawing/2018/hyperlinkcolor" val="tx"/>
                    </a:ext>
                  </a:extLst>
                </a:hlinkClick>
              </a:rPr>
              <a:t>https://travelmole.com/news/el-salvador-top-growing-tourism-destination</a:t>
            </a:r>
            <a:r>
              <a:rPr lang="en-GB" sz="2400">
                <a:solidFill>
                  <a:schemeClr val="bg2"/>
                </a:solidFill>
                <a:ea typeface="Calibri"/>
                <a:cs typeface="Calibri"/>
              </a:rPr>
              <a:t> (Accessed 01/08/2026)</a:t>
            </a:r>
            <a:endParaRPr lang="en-US" sz="2400">
              <a:solidFill>
                <a:schemeClr val="bg2"/>
              </a:solidFill>
              <a:ea typeface="Calibri"/>
              <a:cs typeface="Calibri"/>
            </a:endParaRPr>
          </a:p>
          <a:p>
            <a:pPr marL="285750" indent="-285750">
              <a:buFont typeface="Arial,Sans-Serif" panose="020B0604020202020204" pitchFamily="34" charset="0"/>
            </a:pPr>
            <a:endParaRPr lang="en-GB" sz="1200" dirty="0">
              <a:ea typeface="Calibri"/>
              <a:cs typeface="Calibri"/>
            </a:endParaRPr>
          </a:p>
          <a:p>
            <a:pPr marL="285750" indent="-285750">
              <a:buFont typeface="Arial,Sans-Serif" panose="020B0604020202020204" pitchFamily="34" charset="0"/>
            </a:pPr>
            <a:endParaRPr lang="en-GB" sz="1200" dirty="0">
              <a:ea typeface="Calibri"/>
              <a:cs typeface="Calibri"/>
            </a:endParaRPr>
          </a:p>
          <a:p>
            <a:endParaRPr lang="en-GB" dirty="0">
              <a:ea typeface="Calibri"/>
              <a:cs typeface="Calibri"/>
            </a:endParaRPr>
          </a:p>
        </p:txBody>
      </p:sp>
      <p:sp>
        <p:nvSpPr>
          <p:cNvPr id="4" name="Rectangle 3">
            <a:extLst>
              <a:ext uri="{FF2B5EF4-FFF2-40B4-BE49-F238E27FC236}">
                <a16:creationId xmlns:a16="http://schemas.microsoft.com/office/drawing/2014/main" id="{958A4C55-0F33-E8F5-C817-7DA223ECF624}"/>
              </a:ext>
            </a:extLst>
          </p:cNvPr>
          <p:cNvSpPr/>
          <p:nvPr/>
        </p:nvSpPr>
        <p:spPr>
          <a:xfrm>
            <a:off x="390477" y="364009"/>
            <a:ext cx="11403204" cy="6130308"/>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0226170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1406</Words>
  <Application>Microsoft Office PowerPoint</Application>
  <PresentationFormat>Widescreen</PresentationFormat>
  <Paragraphs>212</Paragraphs>
  <Slides>18</Slides>
  <Notes>12</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PowerPoint Presentation</vt:lpstr>
      <vt:lpstr>Business Plan</vt:lpstr>
      <vt:lpstr>PowerPoint Presentation</vt:lpstr>
      <vt:lpstr>PowerPoint Presentation</vt:lpstr>
      <vt:lpstr>PowerPoint Presentation</vt:lpstr>
      <vt:lpstr>PowerPoint Presentation</vt:lpstr>
      <vt:lpstr>Management structure chart</vt:lpstr>
      <vt:lpstr>PowerPoint Presentation</vt:lpstr>
      <vt:lpstr>PowerPoint Presentation</vt:lpstr>
      <vt:lpstr>Marketing Strategies </vt:lpstr>
      <vt:lpstr>PowerPoint Presentation</vt:lpstr>
      <vt:lpstr>PowerPoint Presentation</vt:lpstr>
      <vt:lpstr>PowerPoint Presentation</vt:lpstr>
      <vt:lpstr>Break-even analysis (6 months)</vt:lpstr>
      <vt:lpstr>Conclusion</vt:lpstr>
      <vt:lpstr>Questions? </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Balendran Kandasamy</cp:lastModifiedBy>
  <cp:revision>1922</cp:revision>
  <dcterms:created xsi:type="dcterms:W3CDTF">2023-07-31T07:37:43Z</dcterms:created>
  <dcterms:modified xsi:type="dcterms:W3CDTF">2026-08-09T18:09:00Z</dcterms:modified>
</cp:coreProperties>
</file>