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7" r:id="rId9"/>
    <p:sldId id="272" r:id="rId10"/>
    <p:sldId id="273" r:id="rId11"/>
    <p:sldId id="271"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400"/>
    <a:srgbClr val="006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7254E9-F268-46FA-BBD2-005645FE3F9D}" v="7" dt="2025-05-19T18:55:57.0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27" autoAdjust="0"/>
    <p:restoredTop sz="93447" autoAdjust="0"/>
  </p:normalViewPr>
  <p:slideViewPr>
    <p:cSldViewPr snapToGrid="0">
      <p:cViewPr varScale="1">
        <p:scale>
          <a:sx n="58" d="100"/>
          <a:sy n="58" d="100"/>
        </p:scale>
        <p:origin x="52" y="68"/>
      </p:cViewPr>
      <p:guideLst/>
    </p:cSldViewPr>
  </p:slideViewPr>
  <p:notesTextViewPr>
    <p:cViewPr>
      <p:scale>
        <a:sx n="202" d="100"/>
        <a:sy n="202"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eb Adera" userId="63de9313a83411bc" providerId="LiveId" clId="{787254E9-F268-46FA-BBD2-005645FE3F9D}"/>
    <pc:docChg chg="undo custSel addSld delSld modSld sldOrd">
      <pc:chgData name="Azeb Adera" userId="63de9313a83411bc" providerId="LiveId" clId="{787254E9-F268-46FA-BBD2-005645FE3F9D}" dt="2025-05-19T18:59:15.637" v="624" actId="207"/>
      <pc:docMkLst>
        <pc:docMk/>
      </pc:docMkLst>
      <pc:sldChg chg="modNotesTx">
        <pc:chgData name="Azeb Adera" userId="63de9313a83411bc" providerId="LiveId" clId="{787254E9-F268-46FA-BBD2-005645FE3F9D}" dt="2025-05-19T18:22:33.482" v="316" actId="20577"/>
        <pc:sldMkLst>
          <pc:docMk/>
          <pc:sldMk cId="3325411510" sldId="256"/>
        </pc:sldMkLst>
      </pc:sldChg>
      <pc:sldChg chg="modSp mod">
        <pc:chgData name="Azeb Adera" userId="63de9313a83411bc" providerId="LiveId" clId="{787254E9-F268-46FA-BBD2-005645FE3F9D}" dt="2025-05-19T18:42:35.173" v="549" actId="20577"/>
        <pc:sldMkLst>
          <pc:docMk/>
          <pc:sldMk cId="328958337" sldId="257"/>
        </pc:sldMkLst>
        <pc:spChg chg="mod">
          <ac:chgData name="Azeb Adera" userId="63de9313a83411bc" providerId="LiveId" clId="{787254E9-F268-46FA-BBD2-005645FE3F9D}" dt="2025-05-19T18:42:35.173" v="549" actId="20577"/>
          <ac:spMkLst>
            <pc:docMk/>
            <pc:sldMk cId="328958337" sldId="257"/>
            <ac:spMk id="3" creationId="{877D6C03-E98A-859D-0FC7-7AC6C00ADE92}"/>
          </ac:spMkLst>
        </pc:spChg>
        <pc:picChg chg="mod">
          <ac:chgData name="Azeb Adera" userId="63de9313a83411bc" providerId="LiveId" clId="{787254E9-F268-46FA-BBD2-005645FE3F9D}" dt="2025-05-19T18:41:35.132" v="518" actId="14100"/>
          <ac:picMkLst>
            <pc:docMk/>
            <pc:sldMk cId="328958337" sldId="257"/>
            <ac:picMk id="4" creationId="{0CB979BE-A584-77E5-EB8D-74FD641449D7}"/>
          </ac:picMkLst>
        </pc:picChg>
      </pc:sldChg>
      <pc:sldChg chg="modSp mod">
        <pc:chgData name="Azeb Adera" userId="63de9313a83411bc" providerId="LiveId" clId="{787254E9-F268-46FA-BBD2-005645FE3F9D}" dt="2025-05-19T18:27:25.562" v="319" actId="113"/>
        <pc:sldMkLst>
          <pc:docMk/>
          <pc:sldMk cId="329581662" sldId="259"/>
        </pc:sldMkLst>
        <pc:spChg chg="mod">
          <ac:chgData name="Azeb Adera" userId="63de9313a83411bc" providerId="LiveId" clId="{787254E9-F268-46FA-BBD2-005645FE3F9D}" dt="2025-05-19T18:27:25.562" v="319" actId="113"/>
          <ac:spMkLst>
            <pc:docMk/>
            <pc:sldMk cId="329581662" sldId="259"/>
            <ac:spMk id="3" creationId="{D455E211-8E80-EBE8-D6D6-54F7467AC67E}"/>
          </ac:spMkLst>
        </pc:spChg>
      </pc:sldChg>
      <pc:sldChg chg="modSp mod">
        <pc:chgData name="Azeb Adera" userId="63de9313a83411bc" providerId="LiveId" clId="{787254E9-F268-46FA-BBD2-005645FE3F9D}" dt="2025-05-19T17:43:20.592" v="250" actId="14100"/>
        <pc:sldMkLst>
          <pc:docMk/>
          <pc:sldMk cId="753662175" sldId="260"/>
        </pc:sldMkLst>
        <pc:picChg chg="mod">
          <ac:chgData name="Azeb Adera" userId="63de9313a83411bc" providerId="LiveId" clId="{787254E9-F268-46FA-BBD2-005645FE3F9D}" dt="2025-05-19T17:43:20.592" v="250" actId="14100"/>
          <ac:picMkLst>
            <pc:docMk/>
            <pc:sldMk cId="753662175" sldId="260"/>
            <ac:picMk id="9" creationId="{72F87BB7-F13B-3F16-3DE8-B46A402061AA}"/>
          </ac:picMkLst>
        </pc:picChg>
      </pc:sldChg>
      <pc:sldChg chg="addSp delSp modSp mod">
        <pc:chgData name="Azeb Adera" userId="63de9313a83411bc" providerId="LiveId" clId="{787254E9-F268-46FA-BBD2-005645FE3F9D}" dt="2025-05-19T18:56:40.776" v="614" actId="255"/>
        <pc:sldMkLst>
          <pc:docMk/>
          <pc:sldMk cId="2692188173" sldId="261"/>
        </pc:sldMkLst>
        <pc:spChg chg="mod">
          <ac:chgData name="Azeb Adera" userId="63de9313a83411bc" providerId="LiveId" clId="{787254E9-F268-46FA-BBD2-005645FE3F9D}" dt="2025-05-19T18:54:55.215" v="590" actId="27636"/>
          <ac:spMkLst>
            <pc:docMk/>
            <pc:sldMk cId="2692188173" sldId="261"/>
            <ac:spMk id="2" creationId="{5C8893C4-C37E-5B8A-BFA5-C001DDA09FB2}"/>
          </ac:spMkLst>
        </pc:spChg>
        <pc:spChg chg="mod">
          <ac:chgData name="Azeb Adera" userId="63de9313a83411bc" providerId="LiveId" clId="{787254E9-F268-46FA-BBD2-005645FE3F9D}" dt="2025-05-19T18:56:40.776" v="614" actId="255"/>
          <ac:spMkLst>
            <pc:docMk/>
            <pc:sldMk cId="2692188173" sldId="261"/>
            <ac:spMk id="8" creationId="{AC8ED3F8-3990-2579-5C83-CA492CF04FFD}"/>
          </ac:spMkLst>
        </pc:spChg>
        <pc:spChg chg="del">
          <ac:chgData name="Azeb Adera" userId="63de9313a83411bc" providerId="LiveId" clId="{787254E9-F268-46FA-BBD2-005645FE3F9D}" dt="2025-05-19T18:53:06.746" v="568" actId="26606"/>
          <ac:spMkLst>
            <pc:docMk/>
            <pc:sldMk cId="2692188173" sldId="261"/>
            <ac:spMk id="16" creationId="{04812C46-200A-4DEB-A05E-3ED6C68C2387}"/>
          </ac:spMkLst>
        </pc:spChg>
        <pc:spChg chg="del">
          <ac:chgData name="Azeb Adera" userId="63de9313a83411bc" providerId="LiveId" clId="{787254E9-F268-46FA-BBD2-005645FE3F9D}" dt="2025-05-19T18:53:06.746" v="568" actId="26606"/>
          <ac:spMkLst>
            <pc:docMk/>
            <pc:sldMk cId="2692188173" sldId="261"/>
            <ac:spMk id="18" creationId="{D1EA859B-E555-4109-94F3-6700E046E008}"/>
          </ac:spMkLst>
        </pc:spChg>
        <pc:spChg chg="add">
          <ac:chgData name="Azeb Adera" userId="63de9313a83411bc" providerId="LiveId" clId="{787254E9-F268-46FA-BBD2-005645FE3F9D}" dt="2025-05-19T18:53:06.746" v="568" actId="26606"/>
          <ac:spMkLst>
            <pc:docMk/>
            <pc:sldMk cId="2692188173" sldId="261"/>
            <ac:spMk id="23" creationId="{D1D34770-47A8-402C-AF23-2B653F2D88C1}"/>
          </ac:spMkLst>
        </pc:spChg>
        <pc:picChg chg="mod ord">
          <ac:chgData name="Azeb Adera" userId="63de9313a83411bc" providerId="LiveId" clId="{787254E9-F268-46FA-BBD2-005645FE3F9D}" dt="2025-05-19T18:53:06.746" v="568" actId="26606"/>
          <ac:picMkLst>
            <pc:docMk/>
            <pc:sldMk cId="2692188173" sldId="261"/>
            <ac:picMk id="7" creationId="{292FAC3B-6951-1CA5-30EE-BBCFB66982B6}"/>
          </ac:picMkLst>
        </pc:picChg>
      </pc:sldChg>
      <pc:sldChg chg="modSp mod">
        <pc:chgData name="Azeb Adera" userId="63de9313a83411bc" providerId="LiveId" clId="{787254E9-F268-46FA-BBD2-005645FE3F9D}" dt="2025-05-19T18:18:13.288" v="314" actId="113"/>
        <pc:sldMkLst>
          <pc:docMk/>
          <pc:sldMk cId="1602854921" sldId="264"/>
        </pc:sldMkLst>
        <pc:spChg chg="mod">
          <ac:chgData name="Azeb Adera" userId="63de9313a83411bc" providerId="LiveId" clId="{787254E9-F268-46FA-BBD2-005645FE3F9D}" dt="2025-05-19T18:18:13.288" v="314" actId="113"/>
          <ac:spMkLst>
            <pc:docMk/>
            <pc:sldMk cId="1602854921" sldId="264"/>
            <ac:spMk id="3" creationId="{A2354CB9-6B84-D32C-9D52-69FAB7244896}"/>
          </ac:spMkLst>
        </pc:spChg>
      </pc:sldChg>
      <pc:sldChg chg="modSp mod">
        <pc:chgData name="Azeb Adera" userId="63de9313a83411bc" providerId="LiveId" clId="{787254E9-F268-46FA-BBD2-005645FE3F9D}" dt="2025-05-19T18:17:39.660" v="312" actId="20577"/>
        <pc:sldMkLst>
          <pc:docMk/>
          <pc:sldMk cId="1149491586" sldId="265"/>
        </pc:sldMkLst>
        <pc:spChg chg="mod">
          <ac:chgData name="Azeb Adera" userId="63de9313a83411bc" providerId="LiveId" clId="{787254E9-F268-46FA-BBD2-005645FE3F9D}" dt="2025-05-19T18:17:39.660" v="312" actId="20577"/>
          <ac:spMkLst>
            <pc:docMk/>
            <pc:sldMk cId="1149491586" sldId="265"/>
            <ac:spMk id="3" creationId="{5BFBEDEC-36AD-4D84-D97C-9A85A3816D26}"/>
          </ac:spMkLst>
        </pc:spChg>
      </pc:sldChg>
      <pc:sldChg chg="addSp delSp modSp del mod chgLayout">
        <pc:chgData name="Azeb Adera" userId="63de9313a83411bc" providerId="LiveId" clId="{787254E9-F268-46FA-BBD2-005645FE3F9D}" dt="2025-05-19T16:44:29.279" v="105" actId="2696"/>
        <pc:sldMkLst>
          <pc:docMk/>
          <pc:sldMk cId="3062203920" sldId="266"/>
        </pc:sldMkLst>
        <pc:spChg chg="mod ord">
          <ac:chgData name="Azeb Adera" userId="63de9313a83411bc" providerId="LiveId" clId="{787254E9-F268-46FA-BBD2-005645FE3F9D}" dt="2025-05-19T16:43:51.300" v="104" actId="6264"/>
          <ac:spMkLst>
            <pc:docMk/>
            <pc:sldMk cId="3062203920" sldId="266"/>
            <ac:spMk id="2" creationId="{216C0A23-80CD-8ADB-76B6-75C63BCA20D7}"/>
          </ac:spMkLst>
        </pc:spChg>
        <pc:spChg chg="mod ord">
          <ac:chgData name="Azeb Adera" userId="63de9313a83411bc" providerId="LiveId" clId="{787254E9-F268-46FA-BBD2-005645FE3F9D}" dt="2025-05-19T16:43:51.300" v="104" actId="6264"/>
          <ac:spMkLst>
            <pc:docMk/>
            <pc:sldMk cId="3062203920" sldId="266"/>
            <ac:spMk id="3" creationId="{4DBFFC63-A0B7-8D83-B4A0-45802129FC69}"/>
          </ac:spMkLst>
        </pc:spChg>
        <pc:spChg chg="add del mod">
          <ac:chgData name="Azeb Adera" userId="63de9313a83411bc" providerId="LiveId" clId="{787254E9-F268-46FA-BBD2-005645FE3F9D}" dt="2025-05-19T16:43:51.300" v="104" actId="6264"/>
          <ac:spMkLst>
            <pc:docMk/>
            <pc:sldMk cId="3062203920" sldId="266"/>
            <ac:spMk id="4" creationId="{95567515-32A9-EBD1-7A0F-C38C4CF7EFE3}"/>
          </ac:spMkLst>
        </pc:spChg>
        <pc:spChg chg="add del mod">
          <ac:chgData name="Azeb Adera" userId="63de9313a83411bc" providerId="LiveId" clId="{787254E9-F268-46FA-BBD2-005645FE3F9D}" dt="2025-05-19T16:43:51.300" v="104" actId="6264"/>
          <ac:spMkLst>
            <pc:docMk/>
            <pc:sldMk cId="3062203920" sldId="266"/>
            <ac:spMk id="5" creationId="{BC6D931A-1E3D-5F59-8A85-056949ECF019}"/>
          </ac:spMkLst>
        </pc:spChg>
      </pc:sldChg>
      <pc:sldChg chg="modSp mod">
        <pc:chgData name="Azeb Adera" userId="63de9313a83411bc" providerId="LiveId" clId="{787254E9-F268-46FA-BBD2-005645FE3F9D}" dt="2025-05-19T18:18:31.926" v="315" actId="115"/>
        <pc:sldMkLst>
          <pc:docMk/>
          <pc:sldMk cId="718280317" sldId="267"/>
        </pc:sldMkLst>
        <pc:spChg chg="mod">
          <ac:chgData name="Azeb Adera" userId="63de9313a83411bc" providerId="LiveId" clId="{787254E9-F268-46FA-BBD2-005645FE3F9D}" dt="2025-05-19T18:18:31.926" v="315" actId="115"/>
          <ac:spMkLst>
            <pc:docMk/>
            <pc:sldMk cId="718280317" sldId="267"/>
            <ac:spMk id="4" creationId="{37F626AC-F848-43B9-4227-2C7198F4D780}"/>
          </ac:spMkLst>
        </pc:spChg>
        <pc:spChg chg="mod">
          <ac:chgData name="Azeb Adera" userId="63de9313a83411bc" providerId="LiveId" clId="{787254E9-F268-46FA-BBD2-005645FE3F9D}" dt="2025-05-19T18:11:05.506" v="267" actId="14100"/>
          <ac:spMkLst>
            <pc:docMk/>
            <pc:sldMk cId="718280317" sldId="267"/>
            <ac:spMk id="5" creationId="{E59120F2-CB54-A7B0-3F0E-794F80168F17}"/>
          </ac:spMkLst>
        </pc:spChg>
        <pc:spChg chg="mod">
          <ac:chgData name="Azeb Adera" userId="63de9313a83411bc" providerId="LiveId" clId="{787254E9-F268-46FA-BBD2-005645FE3F9D}" dt="2025-05-19T18:12:10.751" v="272" actId="27636"/>
          <ac:spMkLst>
            <pc:docMk/>
            <pc:sldMk cId="718280317" sldId="267"/>
            <ac:spMk id="6" creationId="{11ABCD7E-2C47-679D-7BD1-0A17F21D5E69}"/>
          </ac:spMkLst>
        </pc:spChg>
        <pc:graphicFrameChg chg="mod modGraphic">
          <ac:chgData name="Azeb Adera" userId="63de9313a83411bc" providerId="LiveId" clId="{787254E9-F268-46FA-BBD2-005645FE3F9D}" dt="2025-05-19T18:08:45.118" v="255" actId="14100"/>
          <ac:graphicFrameMkLst>
            <pc:docMk/>
            <pc:sldMk cId="718280317" sldId="267"/>
            <ac:graphicFrameMk id="3" creationId="{8B1A282B-440D-5CD0-3811-776C4579AEDA}"/>
          </ac:graphicFrameMkLst>
        </pc:graphicFrameChg>
      </pc:sldChg>
      <pc:sldChg chg="addSp delSp modSp del mod">
        <pc:chgData name="Azeb Adera" userId="63de9313a83411bc" providerId="LiveId" clId="{787254E9-F268-46FA-BBD2-005645FE3F9D}" dt="2025-05-19T16:46:25.088" v="115" actId="2696"/>
        <pc:sldMkLst>
          <pc:docMk/>
          <pc:sldMk cId="2793316949" sldId="269"/>
        </pc:sldMkLst>
        <pc:spChg chg="add mod">
          <ac:chgData name="Azeb Adera" userId="63de9313a83411bc" providerId="LiveId" clId="{787254E9-F268-46FA-BBD2-005645FE3F9D}" dt="2025-05-19T16:45:32.283" v="112" actId="478"/>
          <ac:spMkLst>
            <pc:docMk/>
            <pc:sldMk cId="2793316949" sldId="269"/>
            <ac:spMk id="3" creationId="{F19E3FCA-0013-095E-C475-69B89CFA6EEF}"/>
          </ac:spMkLst>
        </pc:spChg>
        <pc:graphicFrameChg chg="modGraphic">
          <ac:chgData name="Azeb Adera" userId="63de9313a83411bc" providerId="LiveId" clId="{787254E9-F268-46FA-BBD2-005645FE3F9D}" dt="2025-05-19T16:45:45.416" v="114" actId="14100"/>
          <ac:graphicFrameMkLst>
            <pc:docMk/>
            <pc:sldMk cId="2793316949" sldId="269"/>
            <ac:graphicFrameMk id="5" creationId="{86147DE3-6202-B8F9-D671-F9692FACF620}"/>
          </ac:graphicFrameMkLst>
        </pc:graphicFrameChg>
        <pc:graphicFrameChg chg="del mod modGraphic">
          <ac:chgData name="Azeb Adera" userId="63de9313a83411bc" providerId="LiveId" clId="{787254E9-F268-46FA-BBD2-005645FE3F9D}" dt="2025-05-19T16:45:32.283" v="112" actId="478"/>
          <ac:graphicFrameMkLst>
            <pc:docMk/>
            <pc:sldMk cId="2793316949" sldId="269"/>
            <ac:graphicFrameMk id="6" creationId="{82490329-01C3-5DE3-5774-AC6AD57FE4AD}"/>
          </ac:graphicFrameMkLst>
        </pc:graphicFrameChg>
      </pc:sldChg>
      <pc:sldChg chg="addSp delSp modSp new del mod">
        <pc:chgData name="Azeb Adera" userId="63de9313a83411bc" providerId="LiveId" clId="{787254E9-F268-46FA-BBD2-005645FE3F9D}" dt="2025-05-19T16:39:06.275" v="68" actId="2696"/>
        <pc:sldMkLst>
          <pc:docMk/>
          <pc:sldMk cId="1933039345" sldId="270"/>
        </pc:sldMkLst>
        <pc:spChg chg="mod">
          <ac:chgData name="Azeb Adera" userId="63de9313a83411bc" providerId="LiveId" clId="{787254E9-F268-46FA-BBD2-005645FE3F9D}" dt="2025-05-19T16:38:26.035" v="67" actId="14100"/>
          <ac:spMkLst>
            <pc:docMk/>
            <pc:sldMk cId="1933039345" sldId="270"/>
            <ac:spMk id="2" creationId="{4560EFCB-F971-7F85-1A47-23DA13F6E6E6}"/>
          </ac:spMkLst>
        </pc:spChg>
        <pc:spChg chg="del mod">
          <ac:chgData name="Azeb Adera" userId="63de9313a83411bc" providerId="LiveId" clId="{787254E9-F268-46FA-BBD2-005645FE3F9D}" dt="2025-05-19T16:33:57.171" v="11"/>
          <ac:spMkLst>
            <pc:docMk/>
            <pc:sldMk cId="1933039345" sldId="270"/>
            <ac:spMk id="3" creationId="{F8475155-A5AF-B0B3-91AE-BDF8CF212200}"/>
          </ac:spMkLst>
        </pc:spChg>
        <pc:graphicFrameChg chg="add mod modGraphic">
          <ac:chgData name="Azeb Adera" userId="63de9313a83411bc" providerId="LiveId" clId="{787254E9-F268-46FA-BBD2-005645FE3F9D}" dt="2025-05-19T16:36:03.854" v="37" actId="14100"/>
          <ac:graphicFrameMkLst>
            <pc:docMk/>
            <pc:sldMk cId="1933039345" sldId="270"/>
            <ac:graphicFrameMk id="4" creationId="{EDD2D609-2513-298E-F2EF-89DFB59366F0}"/>
          </ac:graphicFrameMkLst>
        </pc:graphicFrameChg>
      </pc:sldChg>
      <pc:sldChg chg="addSp delSp modSp new add del mod ord">
        <pc:chgData name="Azeb Adera" userId="63de9313a83411bc" providerId="LiveId" clId="{787254E9-F268-46FA-BBD2-005645FE3F9D}" dt="2025-05-19T16:50:50.859" v="160" actId="2696"/>
        <pc:sldMkLst>
          <pc:docMk/>
          <pc:sldMk cId="3233443621" sldId="270"/>
        </pc:sldMkLst>
        <pc:spChg chg="add del">
          <ac:chgData name="Azeb Adera" userId="63de9313a83411bc" providerId="LiveId" clId="{787254E9-F268-46FA-BBD2-005645FE3F9D}" dt="2025-05-19T16:39:57.486" v="72" actId="22"/>
          <ac:spMkLst>
            <pc:docMk/>
            <pc:sldMk cId="3233443621" sldId="270"/>
            <ac:spMk id="4" creationId="{D144097A-1BE0-9441-22F2-9C1FE9C73297}"/>
          </ac:spMkLst>
        </pc:spChg>
        <pc:graphicFrameChg chg="add del">
          <ac:chgData name="Azeb Adera" userId="63de9313a83411bc" providerId="LiveId" clId="{787254E9-F268-46FA-BBD2-005645FE3F9D}" dt="2025-05-19T16:39:57.705" v="73" actId="3680"/>
          <ac:graphicFrameMkLst>
            <pc:docMk/>
            <pc:sldMk cId="3233443621" sldId="270"/>
            <ac:graphicFrameMk id="2" creationId="{64D8AA9D-6A49-0BCE-B30C-12894F77D309}"/>
          </ac:graphicFrameMkLst>
        </pc:graphicFrameChg>
        <pc:graphicFrameChg chg="add mod modGraphic">
          <ac:chgData name="Azeb Adera" userId="63de9313a83411bc" providerId="LiveId" clId="{787254E9-F268-46FA-BBD2-005645FE3F9D}" dt="2025-05-19T16:43:17.510" v="102" actId="13926"/>
          <ac:graphicFrameMkLst>
            <pc:docMk/>
            <pc:sldMk cId="3233443621" sldId="270"/>
            <ac:graphicFrameMk id="5" creationId="{8D4152EC-7509-7B00-B700-A5FDD9162FCC}"/>
          </ac:graphicFrameMkLst>
        </pc:graphicFrameChg>
        <pc:graphicFrameChg chg="add mod modGraphic">
          <ac:chgData name="Azeb Adera" userId="63de9313a83411bc" providerId="LiveId" clId="{787254E9-F268-46FA-BBD2-005645FE3F9D}" dt="2025-05-19T16:49:14.507" v="150" actId="14100"/>
          <ac:graphicFrameMkLst>
            <pc:docMk/>
            <pc:sldMk cId="3233443621" sldId="270"/>
            <ac:graphicFrameMk id="6" creationId="{C8511A53-3553-E1BF-7733-C37B9EF3F7E4}"/>
          </ac:graphicFrameMkLst>
        </pc:graphicFrameChg>
      </pc:sldChg>
      <pc:sldChg chg="addSp modSp new mod">
        <pc:chgData name="Azeb Adera" userId="63de9313a83411bc" providerId="LiveId" clId="{787254E9-F268-46FA-BBD2-005645FE3F9D}" dt="2025-05-19T17:42:22.122" v="249" actId="20577"/>
        <pc:sldMkLst>
          <pc:docMk/>
          <pc:sldMk cId="3797964053" sldId="271"/>
        </pc:sldMkLst>
        <pc:spChg chg="mod">
          <ac:chgData name="Azeb Adera" userId="63de9313a83411bc" providerId="LiveId" clId="{787254E9-F268-46FA-BBD2-005645FE3F9D}" dt="2025-05-19T16:44:40.588" v="107"/>
          <ac:spMkLst>
            <pc:docMk/>
            <pc:sldMk cId="3797964053" sldId="271"/>
            <ac:spMk id="2" creationId="{5FCAB315-E522-BF02-3F7E-E58B0E45891C}"/>
          </ac:spMkLst>
        </pc:spChg>
        <pc:spChg chg="add mod">
          <ac:chgData name="Azeb Adera" userId="63de9313a83411bc" providerId="LiveId" clId="{787254E9-F268-46FA-BBD2-005645FE3F9D}" dt="2025-05-19T17:42:22.122" v="249" actId="20577"/>
          <ac:spMkLst>
            <pc:docMk/>
            <pc:sldMk cId="3797964053" sldId="271"/>
            <ac:spMk id="4" creationId="{5F046EF4-58F9-0449-9D90-9050A7D02953}"/>
          </ac:spMkLst>
        </pc:spChg>
      </pc:sldChg>
      <pc:sldChg chg="addSp modSp new mod">
        <pc:chgData name="Azeb Adera" userId="63de9313a83411bc" providerId="LiveId" clId="{787254E9-F268-46FA-BBD2-005645FE3F9D}" dt="2025-05-19T18:59:15.637" v="624" actId="207"/>
        <pc:sldMkLst>
          <pc:docMk/>
          <pc:sldMk cId="3636739982" sldId="272"/>
        </pc:sldMkLst>
        <pc:spChg chg="mod">
          <ac:chgData name="Azeb Adera" userId="63de9313a83411bc" providerId="LiveId" clId="{787254E9-F268-46FA-BBD2-005645FE3F9D}" dt="2025-05-19T16:48:00.304" v="143" actId="27636"/>
          <ac:spMkLst>
            <pc:docMk/>
            <pc:sldMk cId="3636739982" sldId="272"/>
            <ac:spMk id="2" creationId="{1A295B12-913D-7326-B0D5-26C659D0BF5E}"/>
          </ac:spMkLst>
        </pc:spChg>
        <pc:graphicFrameChg chg="add mod modGraphic">
          <ac:chgData name="Azeb Adera" userId="63de9313a83411bc" providerId="LiveId" clId="{787254E9-F268-46FA-BBD2-005645FE3F9D}" dt="2025-05-19T18:59:15.637" v="624" actId="207"/>
          <ac:graphicFrameMkLst>
            <pc:docMk/>
            <pc:sldMk cId="3636739982" sldId="272"/>
            <ac:graphicFrameMk id="3" creationId="{A569D99D-28C6-BD9C-F212-88FFF6EC82DB}"/>
          </ac:graphicFrameMkLst>
        </pc:graphicFrameChg>
      </pc:sldChg>
      <pc:sldChg chg="new del">
        <pc:chgData name="Azeb Adera" userId="63de9313a83411bc" providerId="LiveId" clId="{787254E9-F268-46FA-BBD2-005645FE3F9D}" dt="2025-05-19T16:50:34.809" v="158" actId="680"/>
        <pc:sldMkLst>
          <pc:docMk/>
          <pc:sldMk cId="3396859578" sldId="273"/>
        </pc:sldMkLst>
      </pc:sldChg>
      <pc:sldChg chg="addSp modSp new mod">
        <pc:chgData name="Azeb Adera" userId="63de9313a83411bc" providerId="LiveId" clId="{787254E9-F268-46FA-BBD2-005645FE3F9D}" dt="2025-05-19T18:59:05.274" v="623" actId="207"/>
        <pc:sldMkLst>
          <pc:docMk/>
          <pc:sldMk cId="4147392230" sldId="273"/>
        </pc:sldMkLst>
        <pc:spChg chg="mod">
          <ac:chgData name="Azeb Adera" userId="63de9313a83411bc" providerId="LiveId" clId="{787254E9-F268-46FA-BBD2-005645FE3F9D}" dt="2025-05-19T16:52:03.026" v="194" actId="20577"/>
          <ac:spMkLst>
            <pc:docMk/>
            <pc:sldMk cId="4147392230" sldId="273"/>
            <ac:spMk id="2" creationId="{CABA74AD-8388-6B78-C0D8-4B55007277DC}"/>
          </ac:spMkLst>
        </pc:spChg>
        <pc:graphicFrameChg chg="add mod modGraphic">
          <ac:chgData name="Azeb Adera" userId="63de9313a83411bc" providerId="LiveId" clId="{787254E9-F268-46FA-BBD2-005645FE3F9D}" dt="2025-05-19T18:59:05.274" v="623" actId="207"/>
          <ac:graphicFrameMkLst>
            <pc:docMk/>
            <pc:sldMk cId="4147392230" sldId="273"/>
            <ac:graphicFrameMk id="3" creationId="{CE6142EB-FE48-0AB2-3A1A-F2C2DA7448E7}"/>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01DF55-77BE-43C4-8B2C-A31281304101}"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CA82E-AB1D-4953-850F-4274AB2A0FB9}" type="slidenum">
              <a:rPr lang="en-GB" smtClean="0"/>
              <a:t>‹#›</a:t>
            </a:fld>
            <a:endParaRPr lang="en-GB"/>
          </a:p>
        </p:txBody>
      </p:sp>
    </p:spTree>
    <p:extLst>
      <p:ext uri="{BB962C8B-B14F-4D97-AF65-F5344CB8AC3E}">
        <p14:creationId xmlns:p14="http://schemas.microsoft.com/office/powerpoint/2010/main" val="1436023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CA82E-AB1D-4953-850F-4274AB2A0FB9}" type="slidenum">
              <a:rPr lang="en-GB" smtClean="0"/>
              <a:t>1</a:t>
            </a:fld>
            <a:endParaRPr lang="en-GB"/>
          </a:p>
        </p:txBody>
      </p:sp>
    </p:spTree>
    <p:extLst>
      <p:ext uri="{BB962C8B-B14F-4D97-AF65-F5344CB8AC3E}">
        <p14:creationId xmlns:p14="http://schemas.microsoft.com/office/powerpoint/2010/main" val="2825586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endParaRPr lang="en-GB" dirty="0"/>
          </a:p>
        </p:txBody>
      </p:sp>
      <p:sp>
        <p:nvSpPr>
          <p:cNvPr id="4" name="Slide Number Placeholder 3"/>
          <p:cNvSpPr>
            <a:spLocks noGrp="1"/>
          </p:cNvSpPr>
          <p:nvPr>
            <p:ph type="sldNum" sz="quarter" idx="5"/>
          </p:nvPr>
        </p:nvSpPr>
        <p:spPr/>
        <p:txBody>
          <a:bodyPr/>
          <a:lstStyle/>
          <a:p>
            <a:fld id="{819CA82E-AB1D-4953-850F-4274AB2A0FB9}" type="slidenum">
              <a:rPr lang="en-GB" smtClean="0"/>
              <a:t>2</a:t>
            </a:fld>
            <a:endParaRPr lang="en-GB"/>
          </a:p>
        </p:txBody>
      </p:sp>
    </p:spTree>
    <p:extLst>
      <p:ext uri="{BB962C8B-B14F-4D97-AF65-F5344CB8AC3E}">
        <p14:creationId xmlns:p14="http://schemas.microsoft.com/office/powerpoint/2010/main" val="2528344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CA82E-AB1D-4953-850F-4274AB2A0FB9}" type="slidenum">
              <a:rPr lang="en-GB" smtClean="0"/>
              <a:t>3</a:t>
            </a:fld>
            <a:endParaRPr lang="en-GB"/>
          </a:p>
        </p:txBody>
      </p:sp>
    </p:spTree>
    <p:extLst>
      <p:ext uri="{BB962C8B-B14F-4D97-AF65-F5344CB8AC3E}">
        <p14:creationId xmlns:p14="http://schemas.microsoft.com/office/powerpoint/2010/main" val="1689642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CA82E-AB1D-4953-850F-4274AB2A0FB9}" type="slidenum">
              <a:rPr lang="en-GB" smtClean="0"/>
              <a:t>12</a:t>
            </a:fld>
            <a:endParaRPr lang="en-GB"/>
          </a:p>
        </p:txBody>
      </p:sp>
    </p:spTree>
    <p:extLst>
      <p:ext uri="{BB962C8B-B14F-4D97-AF65-F5344CB8AC3E}">
        <p14:creationId xmlns:p14="http://schemas.microsoft.com/office/powerpoint/2010/main" val="451139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CA82E-AB1D-4953-850F-4274AB2A0FB9}" type="slidenum">
              <a:rPr lang="en-GB" smtClean="0"/>
              <a:t>13</a:t>
            </a:fld>
            <a:endParaRPr lang="en-GB"/>
          </a:p>
        </p:txBody>
      </p:sp>
    </p:spTree>
    <p:extLst>
      <p:ext uri="{BB962C8B-B14F-4D97-AF65-F5344CB8AC3E}">
        <p14:creationId xmlns:p14="http://schemas.microsoft.com/office/powerpoint/2010/main" val="3380613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C21AC-5731-125A-9DB6-C6D8B33241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F61758-2533-FF81-42C2-51D43FE98E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EFF98B-9234-64B5-57A8-781D0D21A865}"/>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5" name="Footer Placeholder 4">
            <a:extLst>
              <a:ext uri="{FF2B5EF4-FFF2-40B4-BE49-F238E27FC236}">
                <a16:creationId xmlns:a16="http://schemas.microsoft.com/office/drawing/2014/main" id="{2D6B995E-E217-EA1B-FFAF-48F4DF90F0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0C3A43-05C9-B4CD-EF9C-C4FD46F262BF}"/>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2329850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8923A-1554-EEF3-5E96-959AE14ABE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A0717-84EB-EB10-2CA6-8F81ABC875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389F8B-5A74-350D-6168-467C9A64562A}"/>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5" name="Footer Placeholder 4">
            <a:extLst>
              <a:ext uri="{FF2B5EF4-FFF2-40B4-BE49-F238E27FC236}">
                <a16:creationId xmlns:a16="http://schemas.microsoft.com/office/drawing/2014/main" id="{B2F7DC56-141C-41E5-3DF8-D8EE618E5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AD355-4F26-3ADE-63BF-F3E5FD4B23A6}"/>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2947227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31B2-825E-0B8E-8307-673CE5CB04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E19CE2-839C-81B3-41E0-03F49AC2FF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BBFC67-3495-EB7C-864A-2406870B4564}"/>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5" name="Footer Placeholder 4">
            <a:extLst>
              <a:ext uri="{FF2B5EF4-FFF2-40B4-BE49-F238E27FC236}">
                <a16:creationId xmlns:a16="http://schemas.microsoft.com/office/drawing/2014/main" id="{B267C3DA-B7C0-C7CA-B1D4-E15269DC5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EE4B29-7435-8773-3D09-D3A29E42DFD4}"/>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834213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AC2BE-9F13-E66D-1564-3ADDD28A0E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473BE6-361C-95BE-EEB3-F6C2BBEB4B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9464AE-0DD6-2DE6-D93F-5CCD28676A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7F18BD-A597-DE03-A172-593B96DF4EE9}"/>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6" name="Footer Placeholder 5">
            <a:extLst>
              <a:ext uri="{FF2B5EF4-FFF2-40B4-BE49-F238E27FC236}">
                <a16:creationId xmlns:a16="http://schemas.microsoft.com/office/drawing/2014/main" id="{24ED3075-7039-94B8-8162-540DE74A89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51F278-84C2-5576-0822-99F5A206E0F7}"/>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3729376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02B8C-DE34-C44A-D6DC-DFCA662D88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A0153D-A722-88A9-9445-DDFEE585B5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EEA6C3-D6C1-5BBB-03F6-A1666F00EF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6B1741-65F4-61A5-7359-2CD9F29A99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8BDFBE-F4B8-C3DA-94EC-AFB8DC8471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939491-ED82-C1FC-812D-C1617BA10B82}"/>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8" name="Footer Placeholder 7">
            <a:extLst>
              <a:ext uri="{FF2B5EF4-FFF2-40B4-BE49-F238E27FC236}">
                <a16:creationId xmlns:a16="http://schemas.microsoft.com/office/drawing/2014/main" id="{7D73BF7D-015E-AA2D-DCF2-1AD8CFC3FE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126E83-1439-5A2E-FEBD-586335764E38}"/>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1947640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BC8A4-E814-A000-42EF-FB78BC99FF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25FBD8-7821-9BC9-225A-B576E81E6EB4}"/>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4" name="Footer Placeholder 3">
            <a:extLst>
              <a:ext uri="{FF2B5EF4-FFF2-40B4-BE49-F238E27FC236}">
                <a16:creationId xmlns:a16="http://schemas.microsoft.com/office/drawing/2014/main" id="{46A95D25-0DB6-B18A-85E2-4769BB99D1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515026-9DDA-FF01-F005-DD8DDC0D341B}"/>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18129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92E288-2288-F572-C0E4-EE56DF4E42FE}"/>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3" name="Footer Placeholder 2">
            <a:extLst>
              <a:ext uri="{FF2B5EF4-FFF2-40B4-BE49-F238E27FC236}">
                <a16:creationId xmlns:a16="http://schemas.microsoft.com/office/drawing/2014/main" id="{764BEE90-4972-6669-C87A-691ED82BD4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529C0C-75B2-386C-78E9-CCBDAEBC31B1}"/>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967845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D4432-E0F4-FC2D-DAE6-D6075DE964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A3B2E3-BFBC-65C0-1047-72A7123B22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069CA6-CE0C-D050-9C0E-6CDBA93E93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511B02-E2BD-BFE0-5649-ED0EE15BDB58}"/>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6" name="Footer Placeholder 5">
            <a:extLst>
              <a:ext uri="{FF2B5EF4-FFF2-40B4-BE49-F238E27FC236}">
                <a16:creationId xmlns:a16="http://schemas.microsoft.com/office/drawing/2014/main" id="{4A1BD2AA-9F8B-3722-9204-C5BA76BAF8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8A43BB-05BD-36B7-7A6D-09781C2C3FE8}"/>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2574384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8B815-E101-13EC-CAE7-3D7E90EA7D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B97AA0-892D-FB3F-94FA-7D908FF130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3F27CA-AA01-BF66-3CF2-1F2C73D01C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471748-A8FF-726B-32E7-DE48EDD21B86}"/>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6" name="Footer Placeholder 5">
            <a:extLst>
              <a:ext uri="{FF2B5EF4-FFF2-40B4-BE49-F238E27FC236}">
                <a16:creationId xmlns:a16="http://schemas.microsoft.com/office/drawing/2014/main" id="{17002F6D-A967-60FB-1D5C-F270CF7ABC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C610A5-907E-56C8-5844-04CD69474E58}"/>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3120684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F67F8-B211-7905-212C-00D89503D1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5C6556-C884-4EF8-2E0C-75C4D0B802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B8E8B3-E910-2CF8-4706-EFDEEB0A1D37}"/>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5" name="Footer Placeholder 4">
            <a:extLst>
              <a:ext uri="{FF2B5EF4-FFF2-40B4-BE49-F238E27FC236}">
                <a16:creationId xmlns:a16="http://schemas.microsoft.com/office/drawing/2014/main" id="{00FF0C3D-F8EE-5F93-9D9F-3BF7B11CE1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B57381-29D6-D92B-D31A-3531B028D3D9}"/>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766759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E16A4D-58FE-1497-0E0A-C283A78A70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E52767-66A2-42C1-CF75-A9E5FA4BC9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C0A7EC-CE73-E245-F9CC-F2AB1CC25DA1}"/>
              </a:ext>
            </a:extLst>
          </p:cNvPr>
          <p:cNvSpPr>
            <a:spLocks noGrp="1"/>
          </p:cNvSpPr>
          <p:nvPr>
            <p:ph type="dt" sz="half" idx="10"/>
          </p:nvPr>
        </p:nvSpPr>
        <p:spPr/>
        <p:txBody>
          <a:bodyPr/>
          <a:lstStyle/>
          <a:p>
            <a:fld id="{E98DDA92-822F-4268-BD5B-C19C17E4B2D9}" type="datetimeFigureOut">
              <a:rPr lang="en-GB" smtClean="0"/>
              <a:t>19/05/2025</a:t>
            </a:fld>
            <a:endParaRPr lang="en-GB"/>
          </a:p>
        </p:txBody>
      </p:sp>
      <p:sp>
        <p:nvSpPr>
          <p:cNvPr id="5" name="Footer Placeholder 4">
            <a:extLst>
              <a:ext uri="{FF2B5EF4-FFF2-40B4-BE49-F238E27FC236}">
                <a16:creationId xmlns:a16="http://schemas.microsoft.com/office/drawing/2014/main" id="{993A86C0-1B6A-8A9F-D4D7-3FDC1935B7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FD9987-D5E3-CDE1-FEB9-F97B1DC0CC61}"/>
              </a:ext>
            </a:extLst>
          </p:cNvPr>
          <p:cNvSpPr>
            <a:spLocks noGrp="1"/>
          </p:cNvSpPr>
          <p:nvPr>
            <p:ph type="sldNum" sz="quarter" idx="12"/>
          </p:nvPr>
        </p:nvSpPr>
        <p:spPr/>
        <p:txBody>
          <a:bodyPr/>
          <a:lstStyle/>
          <a:p>
            <a:fld id="{0B0BD588-4FD8-41FA-BDDE-FA3FEE375B58}" type="slidenum">
              <a:rPr lang="en-GB" smtClean="0"/>
              <a:t>‹#›</a:t>
            </a:fld>
            <a:endParaRPr lang="en-GB"/>
          </a:p>
        </p:txBody>
      </p:sp>
    </p:spTree>
    <p:extLst>
      <p:ext uri="{BB962C8B-B14F-4D97-AF65-F5344CB8AC3E}">
        <p14:creationId xmlns:p14="http://schemas.microsoft.com/office/powerpoint/2010/main" val="4269705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C1B25A-0DB9-3CC8-553A-77A49E23CA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9A90E3-E7F0-C53C-507F-EC68A77C9F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18283A-DCE8-9F3A-7EF1-A0D63AA3A7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98DDA92-822F-4268-BD5B-C19C17E4B2D9}" type="datetimeFigureOut">
              <a:rPr lang="en-GB" smtClean="0"/>
              <a:t>19/05/2025</a:t>
            </a:fld>
            <a:endParaRPr lang="en-GB"/>
          </a:p>
        </p:txBody>
      </p:sp>
      <p:sp>
        <p:nvSpPr>
          <p:cNvPr id="5" name="Footer Placeholder 4">
            <a:extLst>
              <a:ext uri="{FF2B5EF4-FFF2-40B4-BE49-F238E27FC236}">
                <a16:creationId xmlns:a16="http://schemas.microsoft.com/office/drawing/2014/main" id="{83FC8990-AF67-1A7C-904C-25CF23BEB2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769655D-03C9-D705-5F71-0138A271F7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0BD588-4FD8-41FA-BDDE-FA3FEE375B58}" type="slidenum">
              <a:rPr lang="en-GB" smtClean="0"/>
              <a:t>‹#›</a:t>
            </a:fld>
            <a:endParaRPr lang="en-GB"/>
          </a:p>
        </p:txBody>
      </p:sp>
    </p:spTree>
    <p:extLst>
      <p:ext uri="{BB962C8B-B14F-4D97-AF65-F5344CB8AC3E}">
        <p14:creationId xmlns:p14="http://schemas.microsoft.com/office/powerpoint/2010/main" val="25957930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www.meetinwales.com/choose-wales/sustainability-key-future-business-events-wales" TargetMode="External"/><Relationship Id="rId3" Type="http://schemas.openxmlformats.org/officeDocument/2006/relationships/hyperlink" Target="https://www.bluestonewales.com/" TargetMode="External"/><Relationship Id="rId7" Type="http://schemas.openxmlformats.org/officeDocument/2006/relationships/hyperlink" Target="https://www.euoffice.eurolympic.org/eu-strategy-sustainable-tourism/#:~:text=On%2025%20March%202021%2C%20a,the%20future%20of%20the%20industr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dyfibiosphere.wales/walking" TargetMode="External"/><Relationship Id="rId5" Type="http://schemas.openxmlformats.org/officeDocument/2006/relationships/hyperlink" Target="https://www.dyfibiosphere.wales/" TargetMode="External"/><Relationship Id="rId4" Type="http://schemas.openxmlformats.org/officeDocument/2006/relationships/hyperlink" Target="https://www.dyfibiosphere.wales/gallery-of-beautiful-photographs?lightbox=dataItem-ixgoxd29"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rspb.org.uk/days-out/reserves/ynys-hir" TargetMode="External"/><Relationship Id="rId13" Type="http://schemas.openxmlformats.org/officeDocument/2006/relationships/hyperlink" Target="https://www.gov.wales/visit-wales-invites-world-feel-hwyl-2025" TargetMode="External"/><Relationship Id="rId3" Type="http://schemas.openxmlformats.org/officeDocument/2006/relationships/hyperlink" Target="https://www.urbanagenda.urban-initiative.eu/sites/default/files/2024-06/ST_DraftActionPlan_V2024_04_11_0.pdf#:~:text=The%20Sustainable%20Tourism%20Partnership%20contributes%20to%20implementing,partnerships%20to%20ensure%20synergy%20and%20prevent%20redundancy.&amp;text=The%20action%20is%20intended%20to%20generate%20guidelines,promote%20better%20tourists'%20behaviour%" TargetMode="External"/><Relationship Id="rId7" Type="http://schemas.openxmlformats.org/officeDocument/2006/relationships/hyperlink" Target="https://www.unesco.org/en/mab/biosffer-dyfi" TargetMode="External"/><Relationship Id="rId12" Type="http://schemas.openxmlformats.org/officeDocument/2006/relationships/hyperlink" Target="https://www.wales.com/visit/food-and-drink/essential-welsh-eats#:~:text=Cawl,during%20a%20frosty%20Welsh%20winter" TargetMode="External"/><Relationship Id="rId17" Type="http://schemas.openxmlformats.org/officeDocument/2006/relationships/hyperlink" Target="https://traveltrade.visitwales.com/useful-information/toolkit/year-of-croeso" TargetMode="External"/><Relationship Id="rId2" Type="http://schemas.openxmlformats.org/officeDocument/2006/relationships/notesSlide" Target="../notesSlides/notesSlide5.xml"/><Relationship Id="rId16" Type="http://schemas.openxmlformats.org/officeDocument/2006/relationships/hyperlink" Target="https://businesswales.gov.wales/tourism/sustainable-tourism-wales" TargetMode="External"/><Relationship Id="rId1" Type="http://schemas.openxmlformats.org/officeDocument/2006/relationships/slideLayout" Target="../slideLayouts/slideLayout2.xml"/><Relationship Id="rId6" Type="http://schemas.openxmlformats.org/officeDocument/2006/relationships/hyperlink" Target="https://www.excel.london/uploads/uk-events-report-2020---the-full-report.pdf" TargetMode="External"/><Relationship Id="rId11" Type="http://schemas.openxmlformats.org/officeDocument/2006/relationships/hyperlink" Target="https://www.visitwales.com/attraction/nature-or-wildlife/unesco-biosphere-reserve-dyfi-1843149" TargetMode="External"/><Relationship Id="rId5" Type="http://schemas.openxmlformats.org/officeDocument/2006/relationships/hyperlink" Target="https://www.celtic-collection.com/#:~:text=The%20Celtic%20Collection%20offers%20a,to%20transform%20your%20next%20event" TargetMode="External"/><Relationship Id="rId15" Type="http://schemas.openxmlformats.org/officeDocument/2006/relationships/hyperlink" Target="https://www.gov.wales/sites/default/files/publications/2022-12/welsh-government-net-zero-strategic-plan.pdf" TargetMode="External"/><Relationship Id="rId10" Type="http://schemas.openxmlformats.org/officeDocument/2006/relationships/hyperlink" Target="https://www.visitmidwales.co.uk/things-to-do/unesco-biosphere-reserve-dyfi-p1726301" TargetMode="External"/><Relationship Id="rId4" Type="http://schemas.openxmlformats.org/officeDocument/2006/relationships/hyperlink" Target="https://www.sykescottages.co.uk/blog/traditional-welsh-food/#:~:text=There%20are%20a%20variety%20of,on%20toast%20you%20can%20have" TargetMode="External"/><Relationship Id="rId9" Type="http://schemas.openxmlformats.org/officeDocument/2006/relationships/hyperlink" Target="https://doi.org/10.4324/9781315815084" TargetMode="External"/><Relationship Id="rId14" Type="http://schemas.openxmlformats.org/officeDocument/2006/relationships/hyperlink" Target="https://www.gov.wales/sites/default/files/pdf-versions/2022/10/2/1664879121/national-events-strategy-wales-2022-203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pper Corris">
            <a:extLst>
              <a:ext uri="{FF2B5EF4-FFF2-40B4-BE49-F238E27FC236}">
                <a16:creationId xmlns:a16="http://schemas.microsoft.com/office/drawing/2014/main" id="{41893597-433C-C879-D191-75F2986D972E}"/>
              </a:ext>
            </a:extLst>
          </p:cNvPr>
          <p:cNvPicPr>
            <a:picLocks noChangeAspect="1"/>
          </p:cNvPicPr>
          <p:nvPr/>
        </p:nvPicPr>
        <p:blipFill>
          <a:blip r:embed="rId3">
            <a:extLst>
              <a:ext uri="{28A0092B-C50C-407E-A947-70E740481C1C}">
                <a14:useLocalDpi xmlns:a14="http://schemas.microsoft.com/office/drawing/2010/main" val="0"/>
              </a:ext>
            </a:extLst>
          </a:blip>
          <a:srcRect t="97" r="-2" b="-2"/>
          <a:stretch>
            <a:fillRect/>
          </a:stretch>
        </p:blipFill>
        <p:spPr bwMode="auto">
          <a:xfrm>
            <a:off x="3229776" y="7053"/>
            <a:ext cx="8937172"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p:spPr>
      </p:pic>
      <p:sp>
        <p:nvSpPr>
          <p:cNvPr id="2" name="Title 1">
            <a:extLst>
              <a:ext uri="{FF2B5EF4-FFF2-40B4-BE49-F238E27FC236}">
                <a16:creationId xmlns:a16="http://schemas.microsoft.com/office/drawing/2014/main" id="{37C3FB54-C0DF-E654-D0FE-6D548B61A0B2}"/>
              </a:ext>
            </a:extLst>
          </p:cNvPr>
          <p:cNvSpPr>
            <a:spLocks noGrp="1"/>
          </p:cNvSpPr>
          <p:nvPr>
            <p:ph type="ctrTitle"/>
          </p:nvPr>
        </p:nvSpPr>
        <p:spPr>
          <a:xfrm>
            <a:off x="2973962" y="1153971"/>
            <a:ext cx="9448799" cy="3243944"/>
          </a:xfrm>
        </p:spPr>
        <p:txBody>
          <a:bodyPr>
            <a:normAutofit/>
          </a:bodyPr>
          <a:lstStyle/>
          <a:p>
            <a:pPr>
              <a:lnSpc>
                <a:spcPct val="150000"/>
              </a:lnSpc>
              <a:spcAft>
                <a:spcPts val="800"/>
              </a:spcAft>
            </a:pPr>
            <a:r>
              <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Event Planner for the MICE industry</a:t>
            </a:r>
            <a:br>
              <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br>
            <a:r>
              <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Theme: VISIT WALES’ = “YEAR OF CROESO 2025</a:t>
            </a:r>
            <a:br>
              <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br>
            <a:r>
              <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 </a:t>
            </a:r>
            <a:br>
              <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br>
            <a:r>
              <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Title: Green Heritage Forum, 2025</a:t>
            </a:r>
            <a:br>
              <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br>
            <a:r>
              <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By Azeb Atsebha (2234854)</a:t>
            </a:r>
            <a:endParaRPr lang="en-GB" sz="2800" b="1" dirty="0">
              <a:ln>
                <a:solidFill>
                  <a:schemeClr val="accent3">
                    <a:lumMod val="60000"/>
                    <a:lumOff val="40000"/>
                  </a:schemeClr>
                </a:solidFill>
              </a:ln>
              <a:solidFill>
                <a:schemeClr val="accent3">
                  <a:lumMod val="60000"/>
                  <a:lumOff val="4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1">
            <a:extLst>
              <a:ext uri="{FF2B5EF4-FFF2-40B4-BE49-F238E27FC236}">
                <a16:creationId xmlns:a16="http://schemas.microsoft.com/office/drawing/2014/main" id="{CBBDFABB-398B-1F3F-366E-A5789C0C7013}"/>
              </a:ext>
            </a:extLst>
          </p:cNvPr>
          <p:cNvSpPr>
            <a:spLocks noGrp="1" noChangeArrowheads="1"/>
          </p:cNvSpPr>
          <p:nvPr>
            <p:ph type="subTitle" idx="1"/>
          </p:nvPr>
        </p:nvSpPr>
        <p:spPr bwMode="auto">
          <a:xfrm>
            <a:off x="141515" y="3133850"/>
            <a:ext cx="4169228" cy="33662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latin typeface="Times New Roman" panose="02020603050405020304" pitchFamily="18" charset="0"/>
                <a:ea typeface="Calibri" panose="020F0502020204030204" pitchFamily="34" charset="0"/>
                <a:cs typeface="Times New Roman" panose="02020603050405020304" pitchFamily="18" charset="0"/>
              </a:rPr>
              <a:t>I acknowledge using Grammarly (https://www.grammarly.com/) on 17 May 2025 to check my work using the prompt Review my text for grammatical and syntactical mistakes while maintaining the original meaning. Including rephrasing some words of my own work within specific standards</a:t>
            </a:r>
            <a:endParaRPr kumimoji="0" lang="en-US" altLang="en-US" sz="1800" b="0" i="0" u="none" strike="noStrike" cap="none" normalizeH="0" baseline="0" dirty="0">
              <a:ln>
                <a:noFill/>
              </a:ln>
              <a:solidFill>
                <a:schemeClr val="tx1"/>
              </a:solidFill>
              <a:latin typeface="Arial" panose="020B0604020202020204" pitchFamily="34" charset="0"/>
            </a:endParaRPr>
          </a:p>
        </p:txBody>
      </p:sp>
      <p:sp>
        <p:nvSpPr>
          <p:cNvPr id="7" name="TextBox 6">
            <a:extLst>
              <a:ext uri="{FF2B5EF4-FFF2-40B4-BE49-F238E27FC236}">
                <a16:creationId xmlns:a16="http://schemas.microsoft.com/office/drawing/2014/main" id="{EFA4D428-E67F-00C9-E2B4-508373AD1E33}"/>
              </a:ext>
            </a:extLst>
          </p:cNvPr>
          <p:cNvSpPr txBox="1"/>
          <p:nvPr/>
        </p:nvSpPr>
        <p:spPr>
          <a:xfrm flipH="1">
            <a:off x="9432471" y="6156082"/>
            <a:ext cx="2095500" cy="646331"/>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rPr>
              <a:t>Dyfi</a:t>
            </a:r>
            <a:r>
              <a:rPr lang="en-GB" sz="1800" dirty="0">
                <a:effectLst/>
                <a:latin typeface="Times New Roman" panose="02020603050405020304" pitchFamily="18" charset="0"/>
                <a:ea typeface="Times New Roman" panose="02020603050405020304" pitchFamily="18" charset="0"/>
              </a:rPr>
              <a:t> Biosphere, no date). </a:t>
            </a:r>
            <a:endParaRPr lang="en-GB" dirty="0"/>
          </a:p>
        </p:txBody>
      </p:sp>
    </p:spTree>
    <p:extLst>
      <p:ext uri="{BB962C8B-B14F-4D97-AF65-F5344CB8AC3E}">
        <p14:creationId xmlns:p14="http://schemas.microsoft.com/office/powerpoint/2010/main" val="3325411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7A1798-DDAD-4617-12F1-A591FBC51E7A}"/>
              </a:ext>
            </a:extLst>
          </p:cNvPr>
          <p:cNvSpPr>
            <a:spLocks noGrp="1"/>
          </p:cNvSpPr>
          <p:nvPr>
            <p:ph type="title"/>
          </p:nvPr>
        </p:nvSpPr>
        <p:spPr>
          <a:xfrm>
            <a:off x="838201" y="365125"/>
            <a:ext cx="5251316" cy="919389"/>
          </a:xfrm>
        </p:spPr>
        <p:txBody>
          <a:bodyPr>
            <a:normAutofit fontScale="90000"/>
          </a:bodyPr>
          <a:lstStyle/>
          <a:p>
            <a:r>
              <a:rPr lang="en-GB" b="1" dirty="0">
                <a:effectLst/>
                <a:latin typeface="Times New Roman" panose="02020603050405020304" pitchFamily="18" charset="0"/>
                <a:ea typeface="Calibri" panose="020F0502020204030204" pitchFamily="34" charset="0"/>
              </a:rPr>
              <a:t>                                                              </a:t>
            </a:r>
            <a:r>
              <a:rPr lang="en-GB" b="1" dirty="0">
                <a:ln>
                  <a:solidFill>
                    <a:schemeClr val="accent3">
                      <a:lumMod val="75000"/>
                    </a:schemeClr>
                  </a:solidFill>
                </a:ln>
                <a:solidFill>
                  <a:schemeClr val="accent3">
                    <a:lumMod val="60000"/>
                    <a:lumOff val="40000"/>
                  </a:schemeClr>
                </a:solidFill>
                <a:effectLst/>
                <a:latin typeface="Algerian" panose="04020705040A02060702" pitchFamily="82" charset="0"/>
                <a:ea typeface="Calibri" panose="020F0502020204030204" pitchFamily="34" charset="0"/>
              </a:rPr>
              <a:t>Introduction</a:t>
            </a:r>
            <a:endParaRPr lang="en-GB" dirty="0">
              <a:ln>
                <a:solidFill>
                  <a:schemeClr val="accent3">
                    <a:lumMod val="75000"/>
                  </a:schemeClr>
                </a:solidFill>
              </a:ln>
              <a:solidFill>
                <a:schemeClr val="accent3">
                  <a:lumMod val="60000"/>
                  <a:lumOff val="40000"/>
                </a:schemeClr>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877D6C03-E98A-859D-0FC7-7AC6C00ADE92}"/>
              </a:ext>
            </a:extLst>
          </p:cNvPr>
          <p:cNvSpPr>
            <a:spLocks noGrp="1"/>
          </p:cNvSpPr>
          <p:nvPr>
            <p:ph idx="1"/>
          </p:nvPr>
        </p:nvSpPr>
        <p:spPr>
          <a:xfrm>
            <a:off x="206505" y="1649629"/>
            <a:ext cx="5486723" cy="4990657"/>
          </a:xfrm>
        </p:spPr>
        <p:txBody>
          <a:bodyPr>
            <a:normAutofit/>
          </a:bodyPr>
          <a:lstStyle/>
          <a:p>
            <a:pPr marL="342900" lvl="0" indent="-342900">
              <a:spcAft>
                <a:spcPts val="800"/>
              </a:spcAft>
              <a:buFont typeface="Wingdings" panose="05000000000000000000" pitchFamily="2"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Green Heritage Forum is strategically planned to align with  Visit Wales, The Year of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which provides a significant opportunity to attract and boost the Welsh economy while promoting global social networks through tourism</a:t>
            </a:r>
            <a:r>
              <a:rPr lang="en-GB" sz="2000"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rPr>
              <a:t>Welsh Government, 2025)</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buFont typeface="Wingdings" panose="05000000000000000000" pitchFamily="2"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dirty="0">
                <a:latin typeface="Times New Roman" panose="02020603050405020304" pitchFamily="18" charset="0"/>
                <a:ea typeface="Calibri" panose="020F0502020204030204" pitchFamily="34" charset="0"/>
                <a:cs typeface="Times New Roman" panose="02020603050405020304" pitchFamily="18" charset="0"/>
              </a:rPr>
              <a:t>A</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 an Event Planner, this Forum is strategically located at the UNESCO recognised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Dyfibiosphere</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which welcomes a global audience to Wales using sustainable tourism and emphasises ecological, cultural, and culinary heritage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Dyfibiosphere</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2025). </a:t>
            </a:r>
          </a:p>
          <a:p>
            <a:pPr marL="342900" lvl="0" indent="-342900">
              <a:spcAft>
                <a:spcPts val="800"/>
              </a:spcAft>
              <a:buFont typeface="Wingdings" panose="05000000000000000000" pitchFamily="2"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cover the background, context, operational, marketing, and financial factors to ensure a profitable Green Heritage Forum. </a:t>
            </a:r>
          </a:p>
        </p:txBody>
      </p:sp>
      <p:pic>
        <p:nvPicPr>
          <p:cNvPr id="4" name="Picture 3" descr="Near the source of the Dyfi">
            <a:extLst>
              <a:ext uri="{FF2B5EF4-FFF2-40B4-BE49-F238E27FC236}">
                <a16:creationId xmlns:a16="http://schemas.microsoft.com/office/drawing/2014/main" id="{0CB979BE-A584-77E5-EB8D-74FD641449D7}"/>
              </a:ext>
            </a:extLst>
          </p:cNvPr>
          <p:cNvPicPr>
            <a:picLocks noChangeAspect="1"/>
          </p:cNvPicPr>
          <p:nvPr/>
        </p:nvPicPr>
        <p:blipFill>
          <a:blip r:embed="rId3">
            <a:extLst>
              <a:ext uri="{28A0092B-C50C-407E-A947-70E740481C1C}">
                <a14:useLocalDpi xmlns:a14="http://schemas.microsoft.com/office/drawing/2010/main" val="0"/>
              </a:ext>
            </a:extLst>
          </a:blip>
          <a:srcRect t="8181" r="1" b="13324"/>
          <a:stretch>
            <a:fillRect/>
          </a:stretch>
        </p:blipFill>
        <p:spPr bwMode="auto">
          <a:xfrm>
            <a:off x="5693227" y="10"/>
            <a:ext cx="629226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
        <p:nvSpPr>
          <p:cNvPr id="6" name="TextBox 5">
            <a:extLst>
              <a:ext uri="{FF2B5EF4-FFF2-40B4-BE49-F238E27FC236}">
                <a16:creationId xmlns:a16="http://schemas.microsoft.com/office/drawing/2014/main" id="{A88D37AD-92C5-5B7B-2C15-4407F0AC8774}"/>
              </a:ext>
            </a:extLst>
          </p:cNvPr>
          <p:cNvSpPr txBox="1"/>
          <p:nvPr/>
        </p:nvSpPr>
        <p:spPr>
          <a:xfrm rot="10800000" flipV="1">
            <a:off x="7987065" y="6176889"/>
            <a:ext cx="3407230" cy="463397"/>
          </a:xfrm>
          <a:prstGeom prst="rect">
            <a:avLst/>
          </a:prstGeom>
          <a:noFill/>
        </p:spPr>
        <p:txBody>
          <a:bodyPr wrap="square">
            <a:spAutoFit/>
          </a:bodyPr>
          <a:lstStyle/>
          <a:p>
            <a:pPr algn="just">
              <a:lnSpc>
                <a:spcPct val="150000"/>
              </a:lnSpc>
              <a:spcAft>
                <a:spcPts val="800"/>
              </a:spcAft>
            </a:pPr>
            <a:r>
              <a:rPr lang="en-GB" sz="1800"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a:t>
            </a:r>
            <a:r>
              <a:rPr lang="en-GB" dirty="0" err="1">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Dyfi</a:t>
            </a:r>
            <a:r>
              <a:rPr lang="en-GB"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Biosphere, no date</a:t>
            </a:r>
            <a:r>
              <a:rPr lang="en-GB" sz="1800"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8958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33" name="Rectangle 213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4" name="Rectangle 213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C90DB-68C1-CA7F-C94E-8595842F5933}"/>
              </a:ext>
            </a:extLst>
          </p:cNvPr>
          <p:cNvSpPr>
            <a:spLocks noGrp="1"/>
          </p:cNvSpPr>
          <p:nvPr>
            <p:ph type="ctrTitle"/>
          </p:nvPr>
        </p:nvSpPr>
        <p:spPr>
          <a:xfrm>
            <a:off x="6901731" y="97972"/>
            <a:ext cx="5682155" cy="1251858"/>
          </a:xfrm>
        </p:spPr>
        <p:txBody>
          <a:bodyPr vert="horz" lIns="91440" tIns="45720" rIns="91440" bIns="45720" rtlCol="0" anchor="ctr">
            <a:normAutofit/>
          </a:bodyPr>
          <a:lstStyle/>
          <a:p>
            <a:pPr algn="l"/>
            <a:r>
              <a:rPr lang="en-US" sz="2800" b="1" dirty="0">
                <a:ln>
                  <a:solidFill>
                    <a:schemeClr val="accent3">
                      <a:lumMod val="75000"/>
                    </a:schemeClr>
                  </a:solidFill>
                </a:ln>
                <a:solidFill>
                  <a:schemeClr val="accent3">
                    <a:lumMod val="60000"/>
                    <a:lumOff val="40000"/>
                  </a:schemeClr>
                </a:solidFill>
                <a:effectLst/>
                <a:latin typeface="Algerian" panose="04020705040A02060702" pitchFamily="82" charset="0"/>
              </a:rPr>
              <a:t>Background Research and Situational Analysis</a:t>
            </a:r>
            <a:endParaRPr lang="en-US" sz="2800" dirty="0">
              <a:ln>
                <a:solidFill>
                  <a:schemeClr val="accent3">
                    <a:lumMod val="75000"/>
                  </a:schemeClr>
                </a:solidFill>
              </a:ln>
              <a:solidFill>
                <a:schemeClr val="accent3">
                  <a:lumMod val="60000"/>
                  <a:lumOff val="40000"/>
                </a:schemeClr>
              </a:solidFill>
              <a:latin typeface="Algerian" panose="04020705040A02060702" pitchFamily="82" charset="0"/>
            </a:endParaRPr>
          </a:p>
        </p:txBody>
      </p:sp>
      <p:pic>
        <p:nvPicPr>
          <p:cNvPr id="2050" name="Picture 2" descr="A group of people sitting in a circle in the woods&#10;&#10;AI-generated content may be incorrect.">
            <a:extLst>
              <a:ext uri="{FF2B5EF4-FFF2-40B4-BE49-F238E27FC236}">
                <a16:creationId xmlns:a16="http://schemas.microsoft.com/office/drawing/2014/main" id="{F4E7DF41-95FE-BEF5-C658-C3080D430C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0700" r="18478" b="-1"/>
          <a:stretch>
            <a:fillRect/>
          </a:stretch>
        </p:blipFill>
        <p:spPr bwMode="auto">
          <a:xfrm>
            <a:off x="-1785257" y="10"/>
            <a:ext cx="7343233" cy="6857989"/>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5014D36-65F6-AA45-AB36-4C0FE75CD973}"/>
              </a:ext>
            </a:extLst>
          </p:cNvPr>
          <p:cNvSpPr>
            <a:spLocks noGrp="1"/>
          </p:cNvSpPr>
          <p:nvPr>
            <p:ph type="subTitle" idx="1"/>
          </p:nvPr>
        </p:nvSpPr>
        <p:spPr>
          <a:xfrm>
            <a:off x="5123145" y="1349830"/>
            <a:ext cx="7079554" cy="5361212"/>
          </a:xfrm>
        </p:spPr>
        <p:txBody>
          <a:bodyPr vert="horz" lIns="91440" tIns="45720" rIns="91440" bIns="45720" rtlCol="0">
            <a:normAutofit fontScale="92500" lnSpcReduction="10000"/>
          </a:bodyPr>
          <a:lstStyle/>
          <a:p>
            <a:pPr marL="342900" lvl="0" indent="-228600" algn="l">
              <a:buFont typeface="Arial" panose="020B0604020202020204" pitchFamily="34" charset="0"/>
              <a:buChar char="•"/>
            </a:pPr>
            <a:r>
              <a:rPr lang="en-US" sz="2200" dirty="0">
                <a:effectLst/>
                <a:latin typeface="Times New Roman" panose="02020603050405020304" pitchFamily="18" charset="0"/>
                <a:cs typeface="Times New Roman" panose="02020603050405020304" pitchFamily="18" charset="0"/>
              </a:rPr>
              <a:t>In line with the Future Generations (Wales) Act, the National Events Strategy for Wales (NESW) was launched in 2022 to provide a charter </a:t>
            </a:r>
            <a:r>
              <a:rPr lang="en-US" sz="2200" dirty="0" err="1">
                <a:effectLst/>
                <a:latin typeface="Times New Roman" panose="02020603050405020304" pitchFamily="18" charset="0"/>
                <a:cs typeface="Times New Roman" panose="02020603050405020304" pitchFamily="18" charset="0"/>
              </a:rPr>
              <a:t>emphasising</a:t>
            </a:r>
            <a:r>
              <a:rPr lang="en-US" sz="2200" dirty="0">
                <a:effectLst/>
                <a:latin typeface="Times New Roman" panose="02020603050405020304" pitchFamily="18" charset="0"/>
                <a:cs typeface="Times New Roman" panose="02020603050405020304" pitchFamily="18" charset="0"/>
              </a:rPr>
              <a:t> supporting and attracting key events into Wales (Welsh Government, 2022).</a:t>
            </a:r>
          </a:p>
          <a:p>
            <a:pPr marL="342900" lvl="0" indent="-228600" algn="l">
              <a:buFont typeface="Arial" panose="020B0604020202020204" pitchFamily="34" charset="0"/>
              <a:buChar char="•"/>
            </a:pPr>
            <a:r>
              <a:rPr lang="en-US" sz="2200" dirty="0">
                <a:effectLst/>
                <a:latin typeface="Times New Roman" panose="02020603050405020304" pitchFamily="18" charset="0"/>
                <a:cs typeface="Times New Roman" panose="02020603050405020304" pitchFamily="18" charset="0"/>
              </a:rPr>
              <a:t>The NESW highlights </a:t>
            </a:r>
            <a:r>
              <a:rPr lang="en-US" sz="2200" dirty="0" err="1">
                <a:effectLst/>
                <a:latin typeface="Times New Roman" panose="02020603050405020304" pitchFamily="18" charset="0"/>
                <a:cs typeface="Times New Roman" panose="02020603050405020304" pitchFamily="18" charset="0"/>
              </a:rPr>
              <a:t>maximising</a:t>
            </a:r>
            <a:r>
              <a:rPr lang="en-US" sz="2200" dirty="0">
                <a:effectLst/>
                <a:latin typeface="Times New Roman" panose="02020603050405020304" pitchFamily="18" charset="0"/>
                <a:cs typeface="Times New Roman" panose="02020603050405020304" pitchFamily="18" charset="0"/>
              </a:rPr>
              <a:t> event contributions around the sustainability three-core dimension, including Place, Planet, and People (Welsh Government, 2022). </a:t>
            </a:r>
          </a:p>
          <a:p>
            <a:pPr marL="342900" lvl="0" indent="-228600" algn="l">
              <a:buFont typeface="Arial" panose="020B0604020202020204" pitchFamily="34" charset="0"/>
              <a:buChar char="•"/>
            </a:pPr>
            <a:r>
              <a:rPr lang="en-US" sz="2200" dirty="0">
                <a:effectLst/>
                <a:latin typeface="Times New Roman" panose="02020603050405020304" pitchFamily="18" charset="0"/>
                <a:cs typeface="Times New Roman" panose="02020603050405020304" pitchFamily="18" charset="0"/>
              </a:rPr>
              <a:t>Hence, the NESW focuses on promoting the MICE industry toward </a:t>
            </a:r>
            <a:r>
              <a:rPr lang="en-US" sz="2200" dirty="0" err="1">
                <a:effectLst/>
                <a:latin typeface="Times New Roman" panose="02020603050405020304" pitchFamily="18" charset="0"/>
                <a:cs typeface="Times New Roman" panose="02020603050405020304" pitchFamily="18" charset="0"/>
              </a:rPr>
              <a:t>realising</a:t>
            </a:r>
            <a:r>
              <a:rPr lang="en-US" sz="2200" dirty="0">
                <a:effectLst/>
                <a:latin typeface="Times New Roman" panose="02020603050405020304" pitchFamily="18" charset="0"/>
                <a:cs typeface="Times New Roman" panose="02020603050405020304" pitchFamily="18" charset="0"/>
              </a:rPr>
              <a:t> the "Greener Wales" by attracting international audiences through eco-tourism, such as green ecological and cultural heritage to Wales (Welsh Government, 2022, p 15). </a:t>
            </a:r>
          </a:p>
          <a:p>
            <a:pPr marL="342900" lvl="0" indent="-228600" algn="l">
              <a:buFont typeface="Arial" panose="020B0604020202020204" pitchFamily="34" charset="0"/>
              <a:buChar char="•"/>
            </a:pPr>
            <a:r>
              <a:rPr lang="en-US" sz="2200" dirty="0">
                <a:effectLst/>
                <a:latin typeface="Times New Roman" panose="02020603050405020304" pitchFamily="18" charset="0"/>
                <a:cs typeface="Times New Roman" panose="02020603050405020304" pitchFamily="18" charset="0"/>
              </a:rPr>
              <a:t>Therefore, this Green Forum is in line with the Year of </a:t>
            </a:r>
            <a:r>
              <a:rPr lang="en-US" sz="2200" dirty="0" err="1">
                <a:effectLst/>
                <a:latin typeface="Times New Roman" panose="02020603050405020304" pitchFamily="18" charset="0"/>
                <a:cs typeface="Times New Roman" panose="02020603050405020304" pitchFamily="18" charset="0"/>
              </a:rPr>
              <a:t>Croeso</a:t>
            </a:r>
            <a:r>
              <a:rPr lang="en-US" sz="2200" dirty="0">
                <a:effectLst/>
                <a:latin typeface="Times New Roman" panose="02020603050405020304" pitchFamily="18" charset="0"/>
                <a:cs typeface="Times New Roman" panose="02020603050405020304" pitchFamily="18" charset="0"/>
              </a:rPr>
              <a:t> 2025 (Welsh Government, 2025), of attracting and welcoming an international audience, the NESW, for greener Wales (Welsh Government, 2022), and the EU Sustainable Tourism Partnership (STP) of promoting green-tourism and responsible </a:t>
            </a:r>
            <a:r>
              <a:rPr lang="en-US" sz="2200" dirty="0" err="1">
                <a:effectLst/>
                <a:latin typeface="Times New Roman" panose="02020603050405020304" pitchFamily="18" charset="0"/>
                <a:cs typeface="Times New Roman" panose="02020603050405020304" pitchFamily="18" charset="0"/>
              </a:rPr>
              <a:t>behaviour</a:t>
            </a:r>
            <a:r>
              <a:rPr lang="en-US" sz="2200" dirty="0">
                <a:effectLst/>
                <a:latin typeface="Times New Roman" panose="02020603050405020304" pitchFamily="18" charset="0"/>
                <a:cs typeface="Times New Roman" panose="02020603050405020304" pitchFamily="18" charset="0"/>
              </a:rPr>
              <a:t> among participants (EU, 2024; Sustainable Tourism Partnership,2024).</a:t>
            </a:r>
          </a:p>
          <a:p>
            <a:pPr marL="228600" algn="l">
              <a:spcAft>
                <a:spcPts val="800"/>
              </a:spcAft>
            </a:pPr>
            <a:r>
              <a:rPr lang="en-US" sz="1500" dirty="0">
                <a:effectLst/>
              </a:rPr>
              <a:t> </a:t>
            </a:r>
          </a:p>
          <a:p>
            <a:pPr indent="-228600" algn="l">
              <a:buFont typeface="Arial" panose="020B0604020202020204" pitchFamily="34" charset="0"/>
              <a:buChar char="•"/>
            </a:pPr>
            <a:endParaRPr lang="en-US" sz="1100" dirty="0"/>
          </a:p>
        </p:txBody>
      </p:sp>
      <p:sp>
        <p:nvSpPr>
          <p:cNvPr id="6" name="TextBox 5">
            <a:extLst>
              <a:ext uri="{FF2B5EF4-FFF2-40B4-BE49-F238E27FC236}">
                <a16:creationId xmlns:a16="http://schemas.microsoft.com/office/drawing/2014/main" id="{FE801116-2D22-832B-555B-341084F80F22}"/>
              </a:ext>
            </a:extLst>
          </p:cNvPr>
          <p:cNvSpPr txBox="1"/>
          <p:nvPr/>
        </p:nvSpPr>
        <p:spPr>
          <a:xfrm>
            <a:off x="1763486" y="6139543"/>
            <a:ext cx="8371209" cy="400110"/>
          </a:xfrm>
          <a:prstGeom prst="rect">
            <a:avLst/>
          </a:prstGeom>
          <a:noFill/>
        </p:spPr>
        <p:txBody>
          <a:bodyPr wrap="square">
            <a:spAutoFit/>
          </a:bodyPr>
          <a:lstStyle/>
          <a:p>
            <a:r>
              <a:rPr lang="en-GB" sz="2000" dirty="0">
                <a:effectLst/>
                <a:latin typeface="Times New Roman" panose="02020603050405020304" pitchFamily="18" charset="0"/>
                <a:ea typeface="Times New Roman" panose="02020603050405020304" pitchFamily="18" charset="0"/>
              </a:rPr>
              <a:t>(</a:t>
            </a:r>
            <a:r>
              <a:rPr lang="en-GB" sz="2000" dirty="0" err="1">
                <a:effectLst/>
                <a:latin typeface="Times New Roman" panose="02020603050405020304" pitchFamily="18" charset="0"/>
                <a:ea typeface="Times New Roman" panose="02020603050405020304" pitchFamily="18" charset="0"/>
              </a:rPr>
              <a:t>Dyfi</a:t>
            </a:r>
            <a:r>
              <a:rPr lang="en-GB" sz="2000" dirty="0">
                <a:effectLst/>
                <a:latin typeface="Times New Roman" panose="02020603050405020304" pitchFamily="18" charset="0"/>
                <a:ea typeface="Times New Roman" panose="02020603050405020304" pitchFamily="18" charset="0"/>
              </a:rPr>
              <a:t> Biosphere, no date). </a:t>
            </a:r>
            <a:endParaRPr lang="en-GB" sz="2000" dirty="0"/>
          </a:p>
        </p:txBody>
      </p:sp>
    </p:spTree>
    <p:extLst>
      <p:ext uri="{BB962C8B-B14F-4D97-AF65-F5344CB8AC3E}">
        <p14:creationId xmlns:p14="http://schemas.microsoft.com/office/powerpoint/2010/main" val="2178023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 name="Rectangle 12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700B9-2121-71E8-A503-F2DCF11C7F99}"/>
              </a:ext>
            </a:extLst>
          </p:cNvPr>
          <p:cNvSpPr>
            <a:spLocks noGrp="1"/>
          </p:cNvSpPr>
          <p:nvPr>
            <p:ph type="ctrTitle"/>
          </p:nvPr>
        </p:nvSpPr>
        <p:spPr>
          <a:xfrm>
            <a:off x="128016" y="0"/>
            <a:ext cx="11503152" cy="1106404"/>
          </a:xfrm>
        </p:spPr>
        <p:txBody>
          <a:bodyPr vert="horz" lIns="91440" tIns="45720" rIns="91440" bIns="45720" rtlCol="0" anchor="ctr">
            <a:normAutofit/>
          </a:bodyPr>
          <a:lstStyle/>
          <a:p>
            <a:pPr algn="l"/>
            <a:r>
              <a:rPr lang="en-US" sz="3200" b="1" dirty="0">
                <a:ln>
                  <a:solidFill>
                    <a:schemeClr val="accent6">
                      <a:lumMod val="50000"/>
                    </a:schemeClr>
                  </a:solidFill>
                </a:ln>
                <a:solidFill>
                  <a:schemeClr val="accent3">
                    <a:lumMod val="60000"/>
                    <a:lumOff val="40000"/>
                  </a:schemeClr>
                </a:solidFill>
                <a:effectLst>
                  <a:outerShdw blurRad="38100" dist="38100" dir="2700000" algn="tl">
                    <a:srgbClr val="000000">
                      <a:alpha val="43137"/>
                    </a:srgbClr>
                  </a:outerShdw>
                </a:effectLst>
                <a:latin typeface="Algerian" panose="04020705040A02060702" pitchFamily="82" charset="0"/>
              </a:rPr>
              <a:t>Event Content and Context (Event Background)</a:t>
            </a:r>
            <a:endParaRPr lang="en-US" sz="3200" dirty="0">
              <a:ln>
                <a:solidFill>
                  <a:schemeClr val="accent6">
                    <a:lumMod val="50000"/>
                  </a:schemeClr>
                </a:solidFill>
              </a:ln>
              <a:solidFill>
                <a:schemeClr val="accent3">
                  <a:lumMod val="60000"/>
                  <a:lumOff val="40000"/>
                </a:schemeClr>
              </a:solidFill>
              <a:effectLst>
                <a:outerShdw blurRad="38100" dist="38100" dir="2700000" algn="tl">
                  <a:srgbClr val="000000">
                    <a:alpha val="43137"/>
                  </a:srgbClr>
                </a:outerShdw>
              </a:effectLst>
              <a:latin typeface="Algerian" panose="04020705040A02060702" pitchFamily="82" charset="0"/>
            </a:endParaRPr>
          </a:p>
        </p:txBody>
      </p:sp>
      <p:sp>
        <p:nvSpPr>
          <p:cNvPr id="133" name="Rectangle 13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eese on the Dyfi, Dyfi Biosphere, Wales">
            <a:extLst>
              <a:ext uri="{FF2B5EF4-FFF2-40B4-BE49-F238E27FC236}">
                <a16:creationId xmlns:a16="http://schemas.microsoft.com/office/drawing/2014/main" id="{7F8F8EAE-4D48-A62F-5845-3F1C1850FC9B}"/>
              </a:ext>
            </a:extLst>
          </p:cNvPr>
          <p:cNvPicPr>
            <a:picLocks noChangeAspect="1"/>
          </p:cNvPicPr>
          <p:nvPr/>
        </p:nvPicPr>
        <p:blipFill>
          <a:blip r:embed="rId2">
            <a:extLst>
              <a:ext uri="{28A0092B-C50C-407E-A947-70E740481C1C}">
                <a14:useLocalDpi xmlns:a14="http://schemas.microsoft.com/office/drawing/2010/main" val="0"/>
              </a:ext>
            </a:extLst>
          </a:blip>
          <a:srcRect l="5075" r="-2" b="-2"/>
          <a:stretch>
            <a:fillRect/>
          </a:stretch>
        </p:blipFill>
        <p:spPr bwMode="auto">
          <a:xfrm>
            <a:off x="52771" y="1201480"/>
            <a:ext cx="7102941" cy="4561368"/>
          </a:xfrm>
          <a:prstGeom prst="rect">
            <a:avLst/>
          </a:prstGeom>
          <a:noFill/>
        </p:spPr>
      </p:pic>
      <p:sp useBgFill="1">
        <p:nvSpPr>
          <p:cNvPr id="135" name="Rectangle 134">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D455E211-8E80-EBE8-D6D6-54F7467AC67E}"/>
              </a:ext>
            </a:extLst>
          </p:cNvPr>
          <p:cNvSpPr>
            <a:spLocks noGrp="1"/>
          </p:cNvSpPr>
          <p:nvPr>
            <p:ph type="subTitle" idx="1"/>
          </p:nvPr>
        </p:nvSpPr>
        <p:spPr>
          <a:xfrm>
            <a:off x="7155711" y="1095153"/>
            <a:ext cx="5036289" cy="5762847"/>
          </a:xfrm>
        </p:spPr>
        <p:txBody>
          <a:bodyPr vert="horz" lIns="91440" tIns="45720" rIns="91440" bIns="45720" rtlCol="0" anchor="ctr">
            <a:normAutofit/>
          </a:bodyPr>
          <a:lstStyle/>
          <a:p>
            <a:pPr algn="l">
              <a:spcAft>
                <a:spcPts val="800"/>
              </a:spcAft>
            </a:pPr>
            <a:r>
              <a:rPr lang="en-US" sz="1800" b="1" dirty="0">
                <a:effectLst/>
                <a:latin typeface="Times New Roman" panose="02020603050405020304" pitchFamily="18" charset="0"/>
                <a:cs typeface="Times New Roman" panose="02020603050405020304" pitchFamily="18" charset="0"/>
              </a:rPr>
              <a:t>Event proposed focus: Green ecological heritage and values </a:t>
            </a:r>
          </a:p>
          <a:p>
            <a:pPr algn="l">
              <a:spcAft>
                <a:spcPts val="800"/>
              </a:spcAft>
            </a:pPr>
            <a:r>
              <a:rPr lang="en-US" sz="2000" b="1" dirty="0">
                <a:solidFill>
                  <a:schemeClr val="tx1">
                    <a:lumMod val="95000"/>
                    <a:lumOff val="5000"/>
                  </a:schemeClr>
                </a:solidFill>
                <a:effectLst/>
                <a:latin typeface="Algerian" panose="04020705040A02060702" pitchFamily="82" charset="0"/>
                <a:cs typeface="Times New Roman" panose="02020603050405020304" pitchFamily="18" charset="0"/>
              </a:rPr>
              <a:t>Day 1</a:t>
            </a:r>
            <a:endParaRPr lang="en-US" sz="2000" dirty="0">
              <a:solidFill>
                <a:schemeClr val="tx1">
                  <a:lumMod val="95000"/>
                  <a:lumOff val="5000"/>
                </a:schemeClr>
              </a:solidFill>
              <a:latin typeface="Algerian" panose="04020705040A02060702" pitchFamily="82" charset="0"/>
              <a:cs typeface="Times New Roman" panose="02020603050405020304" pitchFamily="18" charset="0"/>
            </a:endParaRPr>
          </a:p>
          <a:p>
            <a:pPr marL="285750" indent="-285750" algn="l">
              <a:spcAft>
                <a:spcPts val="800"/>
              </a:spcAft>
              <a:buFont typeface="Wingdings" panose="05000000000000000000" pitchFamily="2" charset="2"/>
              <a:buChar char="v"/>
            </a:pPr>
            <a:r>
              <a:rPr lang="en-US" sz="1800" b="1" dirty="0">
                <a:effectLst/>
                <a:latin typeface="Times New Roman" panose="02020603050405020304" pitchFamily="18" charset="0"/>
                <a:cs typeface="Times New Roman" panose="02020603050405020304" pitchFamily="18" charset="0"/>
              </a:rPr>
              <a:t>Morning</a:t>
            </a:r>
            <a:r>
              <a:rPr lang="en-US" sz="1800" dirty="0">
                <a:effectLst/>
                <a:latin typeface="Times New Roman" panose="02020603050405020304" pitchFamily="18" charset="0"/>
                <a:cs typeface="Times New Roman" panose="02020603050405020304" pitchFamily="18" charset="0"/>
              </a:rPr>
              <a:t> (7:30 -9:30:00AM): </a:t>
            </a:r>
            <a:endParaRPr lang="en-US" sz="1800" dirty="0">
              <a:latin typeface="Times New Roman" panose="02020603050405020304" pitchFamily="18" charset="0"/>
              <a:cs typeface="Times New Roman" panose="02020603050405020304" pitchFamily="18" charset="0"/>
            </a:endParaRPr>
          </a:p>
          <a:p>
            <a:pPr algn="l">
              <a:spcAft>
                <a:spcPts val="800"/>
              </a:spcAft>
            </a:pPr>
            <a:r>
              <a:rPr lang="en-US" sz="1800" dirty="0">
                <a:effectLst/>
                <a:latin typeface="Times New Roman" panose="02020603050405020304" pitchFamily="18" charset="0"/>
                <a:cs typeface="Times New Roman" panose="02020603050405020304" pitchFamily="18" charset="0"/>
              </a:rPr>
              <a:t> A workshop on raising awareness of the connection between the event (Green Heritage), </a:t>
            </a:r>
            <a:r>
              <a:rPr lang="en-US" sz="1800" dirty="0" err="1">
                <a:effectLst/>
                <a:latin typeface="Times New Roman" panose="02020603050405020304" pitchFamily="18" charset="0"/>
                <a:cs typeface="Times New Roman" panose="02020603050405020304" pitchFamily="18" charset="0"/>
              </a:rPr>
              <a:t>Wales’</a:t>
            </a:r>
            <a:r>
              <a:rPr lang="en-US" sz="1800" dirty="0">
                <a:effectLst/>
                <a:latin typeface="Times New Roman" panose="02020603050405020304" pitchFamily="18" charset="0"/>
                <a:cs typeface="Times New Roman" panose="02020603050405020304" pitchFamily="18" charset="0"/>
              </a:rPr>
              <a:t> Net Zero 2050, EU STP, and the Year of </a:t>
            </a:r>
            <a:r>
              <a:rPr lang="en-US" sz="1800" dirty="0" err="1">
                <a:effectLst/>
                <a:latin typeface="Times New Roman" panose="02020603050405020304" pitchFamily="18" charset="0"/>
                <a:cs typeface="Times New Roman" panose="02020603050405020304" pitchFamily="18" charset="0"/>
              </a:rPr>
              <a:t>Croeso</a:t>
            </a:r>
            <a:r>
              <a:rPr lang="en-US" sz="1800" dirty="0">
                <a:effectLst/>
                <a:latin typeface="Times New Roman" panose="02020603050405020304" pitchFamily="18" charset="0"/>
                <a:cs typeface="Times New Roman" panose="02020603050405020304" pitchFamily="18" charset="0"/>
              </a:rPr>
              <a:t> 2025. Connecting Year of </a:t>
            </a:r>
            <a:r>
              <a:rPr lang="en-US" sz="1800" dirty="0" err="1">
                <a:effectLst/>
                <a:latin typeface="Times New Roman" panose="02020603050405020304" pitchFamily="18" charset="0"/>
                <a:cs typeface="Times New Roman" panose="02020603050405020304" pitchFamily="18" charset="0"/>
              </a:rPr>
              <a:t>Croeso</a:t>
            </a:r>
            <a:r>
              <a:rPr lang="en-US" sz="1800" dirty="0">
                <a:effectLst/>
                <a:latin typeface="Times New Roman" panose="02020603050405020304" pitchFamily="18" charset="0"/>
                <a:cs typeface="Times New Roman" panose="02020603050405020304" pitchFamily="18" charset="0"/>
              </a:rPr>
              <a:t> 2025 to promote green practices through carbon reduction, less emission technology, and business operations to enhance the sustainability of cultural and ecological heritage</a:t>
            </a:r>
            <a:r>
              <a:rPr lang="en-US" sz="1800" dirty="0">
                <a:latin typeface="Times New Roman" panose="02020603050405020304" pitchFamily="18" charset="0"/>
                <a:cs typeface="Times New Roman" panose="02020603050405020304" pitchFamily="18" charset="0"/>
              </a:rPr>
              <a:t> </a:t>
            </a:r>
            <a:r>
              <a:rPr lang="en-US" sz="1800" dirty="0">
                <a:effectLst/>
                <a:latin typeface="Times New Roman" panose="02020603050405020304" pitchFamily="18" charset="0"/>
                <a:cs typeface="Times New Roman" panose="02020603050405020304" pitchFamily="18" charset="0"/>
              </a:rPr>
              <a:t>(Welsh Government,2022).</a:t>
            </a:r>
          </a:p>
          <a:p>
            <a:pPr marL="285750" indent="-285750" algn="l">
              <a:buFont typeface="Wingdings" panose="05000000000000000000" pitchFamily="2" charset="2"/>
              <a:buChar char="v"/>
            </a:pPr>
            <a:r>
              <a:rPr lang="en-US" sz="1800" dirty="0">
                <a:effectLst/>
                <a:latin typeface="Times New Roman" panose="02020603050405020304" pitchFamily="18" charset="0"/>
                <a:cs typeface="Times New Roman" panose="02020603050405020304" pitchFamily="18" charset="0"/>
              </a:rPr>
              <a:t> </a:t>
            </a:r>
            <a:r>
              <a:rPr lang="en-US" sz="1800" b="1" dirty="0">
                <a:effectLst/>
                <a:latin typeface="Times New Roman" panose="02020603050405020304" pitchFamily="18" charset="0"/>
                <a:cs typeface="Times New Roman" panose="02020603050405020304" pitchFamily="18" charset="0"/>
              </a:rPr>
              <a:t>Afternoon coastal walk (12:00-13:30)</a:t>
            </a:r>
            <a:r>
              <a:rPr lang="en-US" sz="1800" dirty="0">
                <a:effectLst/>
                <a:latin typeface="Times New Roman" panose="02020603050405020304" pitchFamily="18" charset="0"/>
                <a:cs typeface="Times New Roman" panose="02020603050405020304" pitchFamily="18" charset="0"/>
              </a:rPr>
              <a:t>: Walk through the workshop and the coastal scene, mainly through the </a:t>
            </a:r>
            <a:r>
              <a:rPr lang="en-US" sz="1800" dirty="0" err="1">
                <a:effectLst/>
                <a:latin typeface="Times New Roman" panose="02020603050405020304" pitchFamily="18" charset="0"/>
                <a:cs typeface="Times New Roman" panose="02020603050405020304" pitchFamily="18" charset="0"/>
              </a:rPr>
              <a:t>Dyfi</a:t>
            </a:r>
            <a:r>
              <a:rPr lang="en-US" sz="1800" dirty="0">
                <a:effectLst/>
                <a:latin typeface="Times New Roman" panose="02020603050405020304" pitchFamily="18" charset="0"/>
                <a:cs typeface="Times New Roman" panose="02020603050405020304" pitchFamily="18" charset="0"/>
              </a:rPr>
              <a:t> estuary, topographies, unique wildlife areas, salt marshes, and coastal paths (</a:t>
            </a:r>
            <a:r>
              <a:rPr lang="en-US" sz="1800" dirty="0" err="1">
                <a:effectLst/>
                <a:latin typeface="Times New Roman" panose="02020603050405020304" pitchFamily="18" charset="0"/>
                <a:cs typeface="Times New Roman" panose="02020603050405020304" pitchFamily="18" charset="0"/>
              </a:rPr>
              <a:t>VisitWales</a:t>
            </a:r>
            <a:r>
              <a:rPr lang="en-US" sz="1800" dirty="0">
                <a:effectLst/>
                <a:latin typeface="Times New Roman" panose="02020603050405020304" pitchFamily="18" charset="0"/>
                <a:cs typeface="Times New Roman" panose="02020603050405020304" pitchFamily="18" charset="0"/>
              </a:rPr>
              <a:t>, 2025; </a:t>
            </a:r>
            <a:r>
              <a:rPr lang="en-US" sz="1800" dirty="0" err="1">
                <a:effectLst/>
                <a:latin typeface="Times New Roman" panose="02020603050405020304" pitchFamily="18" charset="0"/>
                <a:cs typeface="Times New Roman" panose="02020603050405020304" pitchFamily="18" charset="0"/>
              </a:rPr>
              <a:t>Dyfi</a:t>
            </a:r>
            <a:r>
              <a:rPr lang="en-US" sz="1800" dirty="0">
                <a:effectLst/>
                <a:latin typeface="Times New Roman" panose="02020603050405020304" pitchFamily="18" charset="0"/>
                <a:cs typeface="Times New Roman" panose="02020603050405020304" pitchFamily="18" charset="0"/>
              </a:rPr>
              <a:t> Biosphere, no date). </a:t>
            </a:r>
            <a:endParaRPr lang="en-US" sz="18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DA21F2E-708E-BF11-AC7D-465162604BFB}"/>
              </a:ext>
            </a:extLst>
          </p:cNvPr>
          <p:cNvSpPr txBox="1"/>
          <p:nvPr/>
        </p:nvSpPr>
        <p:spPr>
          <a:xfrm>
            <a:off x="1315321" y="6204951"/>
            <a:ext cx="7107864" cy="369332"/>
          </a:xfrm>
          <a:prstGeom prst="rect">
            <a:avLst/>
          </a:prstGeom>
          <a:noFill/>
        </p:spPr>
        <p:txBody>
          <a:bodyPr wrap="square">
            <a:spAutoFit/>
          </a:bodyPr>
          <a:lstStyle/>
          <a:p>
            <a:r>
              <a:rPr lang="en-US" sz="1800" dirty="0">
                <a:effectLst/>
                <a:latin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cs typeface="Times New Roman" panose="02020603050405020304" pitchFamily="18" charset="0"/>
              </a:rPr>
              <a:t>Dyfi</a:t>
            </a:r>
            <a:r>
              <a:rPr lang="en-US" sz="1800" dirty="0">
                <a:effectLst/>
                <a:latin typeface="Times New Roman" panose="02020603050405020304" pitchFamily="18" charset="0"/>
                <a:cs typeface="Times New Roman" panose="02020603050405020304" pitchFamily="18" charset="0"/>
              </a:rPr>
              <a:t> Biosphere, no date). </a:t>
            </a:r>
            <a:endParaRPr lang="en-GB" dirty="0"/>
          </a:p>
        </p:txBody>
      </p:sp>
    </p:spTree>
    <p:extLst>
      <p:ext uri="{BB962C8B-B14F-4D97-AF65-F5344CB8AC3E}">
        <p14:creationId xmlns:p14="http://schemas.microsoft.com/office/powerpoint/2010/main" val="329581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late of food with a person holding a plate of food&#10;&#10;AI-generated content may be incorrect.">
            <a:extLst>
              <a:ext uri="{FF2B5EF4-FFF2-40B4-BE49-F238E27FC236}">
                <a16:creationId xmlns:a16="http://schemas.microsoft.com/office/drawing/2014/main" id="{72F87BB7-F13B-3F16-3DE8-B46A402061AA}"/>
              </a:ext>
            </a:extLst>
          </p:cNvPr>
          <p:cNvPicPr>
            <a:picLocks noChangeAspect="1"/>
          </p:cNvPicPr>
          <p:nvPr/>
        </p:nvPicPr>
        <p:blipFill>
          <a:blip r:embed="rId2"/>
          <a:srcRect l="24302" r="26349" b="1"/>
          <a:stretch>
            <a:fillRect/>
          </a:stretch>
        </p:blipFill>
        <p:spPr>
          <a:xfrm>
            <a:off x="178955" y="496370"/>
            <a:ext cx="6145645" cy="6070637"/>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2537B15-7EE1-8AE9-F6A1-E5A1E724AD52}"/>
              </a:ext>
            </a:extLst>
          </p:cNvPr>
          <p:cNvSpPr txBox="1"/>
          <p:nvPr/>
        </p:nvSpPr>
        <p:spPr>
          <a:xfrm>
            <a:off x="6400800" y="106326"/>
            <a:ext cx="5788151" cy="6070637"/>
          </a:xfrm>
          <a:prstGeom prst="rect">
            <a:avLst/>
          </a:prstGeom>
        </p:spPr>
        <p:txBody>
          <a:bodyPr vert="horz" lIns="91440" tIns="45720" rIns="91440" bIns="45720" rtlCol="0">
            <a:normAutofit fontScale="77500" lnSpcReduction="20000"/>
          </a:bodyPr>
          <a:lstStyle/>
          <a:p>
            <a:pPr indent="-228600">
              <a:lnSpc>
                <a:spcPct val="90000"/>
              </a:lnSpc>
              <a:spcAft>
                <a:spcPts val="800"/>
              </a:spcAft>
              <a:buFont typeface="Arial" panose="020B0604020202020204" pitchFamily="34" charset="0"/>
              <a:buChar char="•"/>
            </a:pPr>
            <a:r>
              <a:rPr lang="en-US" sz="2100" b="1" dirty="0">
                <a:solidFill>
                  <a:schemeClr val="tx1">
                    <a:lumMod val="95000"/>
                    <a:lumOff val="5000"/>
                  </a:schemeClr>
                </a:solidFill>
                <a:effectLst/>
                <a:latin typeface="Algerian" panose="04020705040A02060702" pitchFamily="82" charset="0"/>
                <a:cs typeface="Times New Roman" panose="02020603050405020304" pitchFamily="18" charset="0"/>
              </a:rPr>
              <a:t>             Day 2 </a:t>
            </a:r>
            <a:endParaRPr lang="en-US" sz="2100" dirty="0">
              <a:solidFill>
                <a:schemeClr val="tx1">
                  <a:lumMod val="95000"/>
                  <a:lumOff val="5000"/>
                </a:schemeClr>
              </a:solidFill>
              <a:effectLst/>
              <a:latin typeface="Algerian" panose="04020705040A02060702" pitchFamily="82" charset="0"/>
              <a:cs typeface="Times New Roman" panose="02020603050405020304" pitchFamily="18" charset="0"/>
            </a:endParaRPr>
          </a:p>
          <a:p>
            <a:pPr marL="400050" lvl="0" indent="-285750">
              <a:lnSpc>
                <a:spcPct val="170000"/>
              </a:lnSpc>
              <a:spcAft>
                <a:spcPts val="800"/>
              </a:spcAft>
              <a:buFont typeface="Wingdings" panose="05000000000000000000" pitchFamily="2" charset="2"/>
              <a:buChar char="v"/>
            </a:pPr>
            <a:r>
              <a:rPr lang="en-US" sz="1900" b="1" dirty="0">
                <a:effectLst/>
                <a:latin typeface="Times New Roman" panose="02020603050405020304" pitchFamily="18" charset="0"/>
                <a:cs typeface="Times New Roman" panose="02020603050405020304" pitchFamily="18" charset="0"/>
              </a:rPr>
              <a:t>Morning (7:30: -9:30:00AM): </a:t>
            </a:r>
            <a:endParaRPr lang="en-US" sz="1900" dirty="0">
              <a:effectLst/>
              <a:latin typeface="Times New Roman" panose="02020603050405020304" pitchFamily="18" charset="0"/>
              <a:cs typeface="Times New Roman" panose="02020603050405020304" pitchFamily="18" charset="0"/>
            </a:endParaRPr>
          </a:p>
          <a:p>
            <a:pPr>
              <a:lnSpc>
                <a:spcPct val="170000"/>
              </a:lnSpc>
            </a:pPr>
            <a:r>
              <a:rPr lang="en-US" sz="1900" dirty="0">
                <a:effectLst/>
                <a:latin typeface="Times New Roman" panose="02020603050405020304" pitchFamily="18" charset="0"/>
                <a:cs typeface="Times New Roman" panose="02020603050405020304" pitchFamily="18" charset="0"/>
              </a:rPr>
              <a:t>Eco-activities breakfast: Educational workshops on eco-tourism in the lowland, wet grassland, ancient woodland, and their culinary heritage. </a:t>
            </a:r>
          </a:p>
          <a:p>
            <a:pPr marL="342900" indent="-285750">
              <a:lnSpc>
                <a:spcPct val="170000"/>
              </a:lnSpc>
              <a:buFont typeface="Wingdings" panose="05000000000000000000" pitchFamily="2" charset="2"/>
              <a:buChar char="v"/>
            </a:pPr>
            <a:r>
              <a:rPr lang="en-US" sz="1900" b="1" dirty="0">
                <a:effectLst/>
                <a:latin typeface="Times New Roman" panose="02020603050405020304" pitchFamily="18" charset="0"/>
                <a:cs typeface="Times New Roman" panose="02020603050405020304" pitchFamily="18" charset="0"/>
              </a:rPr>
              <a:t>Afternoon green activity (12-14:30):</a:t>
            </a:r>
            <a:endParaRPr lang="en-US" sz="1900" dirty="0">
              <a:effectLst/>
              <a:latin typeface="Times New Roman" panose="02020603050405020304" pitchFamily="18" charset="0"/>
              <a:cs typeface="Times New Roman" panose="02020603050405020304" pitchFamily="18" charset="0"/>
            </a:endParaRPr>
          </a:p>
          <a:p>
            <a:pPr marL="114300" lvl="0">
              <a:lnSpc>
                <a:spcPct val="170000"/>
              </a:lnSpc>
            </a:pPr>
            <a:r>
              <a:rPr lang="en-US" sz="1900" dirty="0">
                <a:effectLst/>
                <a:latin typeface="Times New Roman" panose="02020603050405020304" pitchFamily="18" charset="0"/>
                <a:cs typeface="Times New Roman" panose="02020603050405020304" pitchFamily="18" charset="0"/>
              </a:rPr>
              <a:t>Eco-walk through</a:t>
            </a:r>
            <a:r>
              <a:rPr lang="en-US" sz="1900" spc="10" dirty="0">
                <a:effectLst/>
                <a:latin typeface="Times New Roman" panose="02020603050405020304" pitchFamily="18" charset="0"/>
                <a:cs typeface="Times New Roman" panose="02020603050405020304" pitchFamily="18" charset="0"/>
              </a:rPr>
              <a:t> Ynys-hir RSPB Reserve scenes from the</a:t>
            </a:r>
            <a:r>
              <a:rPr lang="en-US" sz="1900" dirty="0">
                <a:effectLst/>
                <a:latin typeface="Times New Roman" panose="02020603050405020304" pitchFamily="18" charset="0"/>
                <a:cs typeface="Times New Roman" panose="02020603050405020304" pitchFamily="18" charset="0"/>
              </a:rPr>
              <a:t> mountains of Cambrian and Snowdonia (Eryri) at both south and North scene events surrounded by ancient's Oak woodland, unique beauty haven of geese, duck and waders (Fach, 2025; Visit (Mid Wales, 2025) to promote ecological outdoor meeting, educational workshops, and observing events.</a:t>
            </a:r>
          </a:p>
          <a:p>
            <a:pPr marL="400050" lvl="0" indent="-285750">
              <a:lnSpc>
                <a:spcPct val="170000"/>
              </a:lnSpc>
              <a:buFont typeface="Wingdings" panose="05000000000000000000" pitchFamily="2" charset="2"/>
              <a:buChar char="v"/>
            </a:pPr>
            <a:r>
              <a:rPr lang="en-US" sz="1900" b="1" dirty="0">
                <a:effectLst/>
                <a:latin typeface="Times New Roman" panose="02020603050405020304" pitchFamily="18" charset="0"/>
                <a:cs typeface="Times New Roman" panose="02020603050405020304" pitchFamily="18" charset="0"/>
              </a:rPr>
              <a:t>Evening (3:30-5:30):</a:t>
            </a:r>
          </a:p>
          <a:p>
            <a:pPr marL="114300" lvl="0">
              <a:lnSpc>
                <a:spcPct val="170000"/>
              </a:lnSpc>
            </a:pPr>
            <a:r>
              <a:rPr lang="en-US" sz="1900" dirty="0">
                <a:effectLst/>
                <a:latin typeface="Times New Roman" panose="02020603050405020304" pitchFamily="18" charset="0"/>
                <a:cs typeface="Times New Roman" panose="02020603050405020304" pitchFamily="18" charset="0"/>
              </a:rPr>
              <a:t> Green culinary heritage &amp; engagement: </a:t>
            </a:r>
          </a:p>
          <a:p>
            <a:pPr marL="114300" lvl="0">
              <a:lnSpc>
                <a:spcPct val="170000"/>
              </a:lnSpc>
              <a:spcAft>
                <a:spcPts val="800"/>
              </a:spcAft>
            </a:pPr>
            <a:r>
              <a:rPr lang="en-US" sz="1900" dirty="0">
                <a:effectLst/>
                <a:latin typeface="Times New Roman" panose="02020603050405020304" pitchFamily="18" charset="0"/>
                <a:cs typeface="Times New Roman" panose="02020603050405020304" pitchFamily="18" charset="0"/>
              </a:rPr>
              <a:t>Dining with the </a:t>
            </a:r>
            <a:r>
              <a:rPr lang="en-US" sz="1900" dirty="0" err="1">
                <a:effectLst/>
                <a:latin typeface="Times New Roman" panose="02020603050405020304" pitchFamily="18" charset="0"/>
                <a:cs typeface="Times New Roman" panose="02020603050405020304" pitchFamily="18" charset="0"/>
              </a:rPr>
              <a:t>Dyfi</a:t>
            </a:r>
            <a:r>
              <a:rPr lang="en-US" sz="1900" dirty="0">
                <a:effectLst/>
                <a:latin typeface="Times New Roman" panose="02020603050405020304" pitchFamily="18" charset="0"/>
                <a:cs typeface="Times New Roman" panose="02020603050405020304" pitchFamily="18" charset="0"/>
              </a:rPr>
              <a:t> community at the Welsh traditional restaurant, exhibiting fresh farm-to-table Welsh cultural cooking style and dishes such as Welsh Rarebit, Bara Brith, </a:t>
            </a:r>
            <a:r>
              <a:rPr lang="en-US" sz="1900" dirty="0" err="1">
                <a:effectLst/>
                <a:latin typeface="Times New Roman" panose="02020603050405020304" pitchFamily="18" charset="0"/>
                <a:cs typeface="Times New Roman" panose="02020603050405020304" pitchFamily="18" charset="0"/>
              </a:rPr>
              <a:t>Cawl</a:t>
            </a:r>
            <a:r>
              <a:rPr lang="en-US" sz="1900" dirty="0">
                <a:effectLst/>
                <a:latin typeface="Times New Roman" panose="02020603050405020304" pitchFamily="18" charset="0"/>
                <a:cs typeface="Times New Roman" panose="02020603050405020304" pitchFamily="18" charset="0"/>
              </a:rPr>
              <a:t>, </a:t>
            </a:r>
            <a:r>
              <a:rPr lang="en-US" sz="1900" dirty="0" err="1">
                <a:effectLst/>
                <a:latin typeface="Times New Roman" panose="02020603050405020304" pitchFamily="18" charset="0"/>
                <a:cs typeface="Times New Roman" panose="02020603050405020304" pitchFamily="18" charset="0"/>
              </a:rPr>
              <a:t>Welshcakes</a:t>
            </a:r>
            <a:r>
              <a:rPr lang="en-US" sz="1900" dirty="0">
                <a:effectLst/>
                <a:latin typeface="Times New Roman" panose="02020603050405020304" pitchFamily="18" charset="0"/>
                <a:cs typeface="Times New Roman" panose="02020603050405020304" pitchFamily="18" charset="0"/>
              </a:rPr>
              <a:t>, and </a:t>
            </a:r>
            <a:r>
              <a:rPr lang="en-US" sz="1900" dirty="0" err="1">
                <a:effectLst/>
                <a:latin typeface="Times New Roman" panose="02020603050405020304" pitchFamily="18" charset="0"/>
                <a:cs typeface="Times New Roman" panose="02020603050405020304" pitchFamily="18" charset="0"/>
              </a:rPr>
              <a:t>Oggies</a:t>
            </a:r>
            <a:r>
              <a:rPr lang="en-US" sz="1900" dirty="0">
                <a:effectLst/>
                <a:latin typeface="Times New Roman" panose="02020603050405020304" pitchFamily="18" charset="0"/>
                <a:cs typeface="Times New Roman" panose="02020603050405020304" pitchFamily="18" charset="0"/>
              </a:rPr>
              <a:t> (Wales.com, 2025; Price, 2024).</a:t>
            </a:r>
          </a:p>
        </p:txBody>
      </p:sp>
      <p:sp>
        <p:nvSpPr>
          <p:cNvPr id="6" name="AutoShape 2" descr="Ein Koch, der zwei Teller mit Essen trägt.">
            <a:extLst>
              <a:ext uri="{FF2B5EF4-FFF2-40B4-BE49-F238E27FC236}">
                <a16:creationId xmlns:a16="http://schemas.microsoft.com/office/drawing/2014/main" id="{29071385-C71D-5319-D43F-E884ADEDD99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Ein Koch, der zwei Teller mit Essen trägt.">
            <a:extLst>
              <a:ext uri="{FF2B5EF4-FFF2-40B4-BE49-F238E27FC236}">
                <a16:creationId xmlns:a16="http://schemas.microsoft.com/office/drawing/2014/main" id="{8F13EE8F-284F-89DA-351E-18DAD5C66811}"/>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TextBox 11">
            <a:extLst>
              <a:ext uri="{FF2B5EF4-FFF2-40B4-BE49-F238E27FC236}">
                <a16:creationId xmlns:a16="http://schemas.microsoft.com/office/drawing/2014/main" id="{AC32560A-929D-4BDE-5601-1A7560460595}"/>
              </a:ext>
            </a:extLst>
          </p:cNvPr>
          <p:cNvSpPr txBox="1"/>
          <p:nvPr/>
        </p:nvSpPr>
        <p:spPr>
          <a:xfrm>
            <a:off x="2036261" y="5992298"/>
            <a:ext cx="6177516" cy="369332"/>
          </a:xfrm>
          <a:prstGeom prst="rect">
            <a:avLst/>
          </a:prstGeom>
          <a:noFill/>
        </p:spPr>
        <p:txBody>
          <a:bodyPr wrap="square">
            <a:spAutoFit/>
          </a:bodyPr>
          <a:lstStyle/>
          <a:p>
            <a:r>
              <a:rPr lang="en-US" sz="1800" dirty="0">
                <a:effectLst/>
                <a:latin typeface="Times New Roman" panose="02020603050405020304" pitchFamily="18" charset="0"/>
                <a:cs typeface="Times New Roman" panose="02020603050405020304" pitchFamily="18" charset="0"/>
              </a:rPr>
              <a:t>(Wales.com, 2025)</a:t>
            </a:r>
            <a:endParaRPr lang="en-GB" dirty="0"/>
          </a:p>
        </p:txBody>
      </p:sp>
    </p:spTree>
    <p:extLst>
      <p:ext uri="{BB962C8B-B14F-4D97-AF65-F5344CB8AC3E}">
        <p14:creationId xmlns:p14="http://schemas.microsoft.com/office/powerpoint/2010/main" val="753662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893C4-C37E-5B8A-BFA5-C001DDA09FB2}"/>
              </a:ext>
            </a:extLst>
          </p:cNvPr>
          <p:cNvSpPr>
            <a:spLocks noGrp="1"/>
          </p:cNvSpPr>
          <p:nvPr>
            <p:ph type="title"/>
          </p:nvPr>
        </p:nvSpPr>
        <p:spPr>
          <a:xfrm>
            <a:off x="836679" y="0"/>
            <a:ext cx="6002110" cy="1328057"/>
          </a:xfrm>
        </p:spPr>
        <p:txBody>
          <a:bodyPr>
            <a:normAutofit/>
          </a:bodyPr>
          <a:lstStyle/>
          <a:p>
            <a:r>
              <a:rPr lang="en-GB" sz="4000" b="1" dirty="0">
                <a:ln>
                  <a:solidFill>
                    <a:schemeClr val="accent3">
                      <a:lumMod val="75000"/>
                    </a:schemeClr>
                  </a:solidFill>
                </a:ln>
                <a:effectLst>
                  <a:outerShdw blurRad="50800" dist="38100" dir="2700000" algn="tl" rotWithShape="0">
                    <a:prstClr val="black">
                      <a:alpha val="40000"/>
                    </a:prstClr>
                  </a:outerShdw>
                </a:effectLst>
                <a:latin typeface="Algerian" panose="04020705040A02060702" pitchFamily="82" charset="0"/>
                <a:ea typeface="Calibri" panose="020F0502020204030204" pitchFamily="34" charset="0"/>
              </a:rPr>
              <a:t>Market Factors</a:t>
            </a:r>
            <a:endParaRPr lang="en-GB" sz="4000" b="1" dirty="0">
              <a:ln>
                <a:solidFill>
                  <a:schemeClr val="accent3">
                    <a:lumMod val="75000"/>
                  </a:schemeClr>
                </a:solidFill>
              </a:ln>
              <a:effectLst>
                <a:outerShdw blurRad="50800" dist="38100" dir="2700000" algn="tl" rotWithShape="0">
                  <a:prstClr val="black">
                    <a:alpha val="40000"/>
                  </a:prstClr>
                </a:outerShdw>
              </a:effectLst>
              <a:latin typeface="Algerian" panose="04020705040A02060702" pitchFamily="82" charset="0"/>
            </a:endParaRPr>
          </a:p>
        </p:txBody>
      </p:sp>
      <p:sp>
        <p:nvSpPr>
          <p:cNvPr id="8" name="Content Placeholder 2">
            <a:extLst>
              <a:ext uri="{FF2B5EF4-FFF2-40B4-BE49-F238E27FC236}">
                <a16:creationId xmlns:a16="http://schemas.microsoft.com/office/drawing/2014/main" id="{AC8ED3F8-3990-2579-5C83-CA492CF04FFD}"/>
              </a:ext>
            </a:extLst>
          </p:cNvPr>
          <p:cNvSpPr>
            <a:spLocks noGrp="1"/>
          </p:cNvSpPr>
          <p:nvPr>
            <p:ph idx="1"/>
          </p:nvPr>
        </p:nvSpPr>
        <p:spPr>
          <a:xfrm>
            <a:off x="435429" y="1219200"/>
            <a:ext cx="6868885" cy="5638799"/>
          </a:xfrm>
        </p:spPr>
        <p:txBody>
          <a:bodyPr>
            <a:normAutofit fontScale="25000" lnSpcReduction="20000"/>
          </a:bodyPr>
          <a:lstStyle/>
          <a:p>
            <a:pPr marL="342900" lvl="0" indent="-342900">
              <a:lnSpc>
                <a:spcPct val="170000"/>
              </a:lnSpc>
              <a:spcAft>
                <a:spcPts val="800"/>
              </a:spcAft>
              <a:buFont typeface="Wingdings" panose="05000000000000000000" pitchFamily="2" charset="2"/>
              <a:buChar char=""/>
            </a:pPr>
            <a:r>
              <a:rPr lang="en-GB" sz="6400" b="1" dirty="0">
                <a:effectLst/>
                <a:latin typeface="Times New Roman" panose="02020603050405020304" pitchFamily="18" charset="0"/>
                <a:ea typeface="Calibri" panose="020F0502020204030204" pitchFamily="34" charset="0"/>
                <a:cs typeface="Times New Roman" panose="02020603050405020304" pitchFamily="18" charset="0"/>
              </a:rPr>
              <a:t>Target Market</a:t>
            </a:r>
            <a:r>
              <a:rPr lang="en-GB" sz="6400" dirty="0">
                <a:effectLst/>
                <a:latin typeface="Times New Roman" panose="02020603050405020304" pitchFamily="18" charset="0"/>
                <a:ea typeface="Calibri" panose="020F0502020204030204" pitchFamily="34" charset="0"/>
                <a:cs typeface="Times New Roman" panose="02020603050405020304" pitchFamily="18" charset="0"/>
              </a:rPr>
              <a:t>: An international audience passionate about adopting green practices into their business across the UK and the EU.</a:t>
            </a:r>
          </a:p>
          <a:p>
            <a:pPr marL="342900" lvl="0" indent="-342900">
              <a:lnSpc>
                <a:spcPct val="170000"/>
              </a:lnSpc>
              <a:spcAft>
                <a:spcPts val="800"/>
              </a:spcAft>
              <a:buFont typeface="Wingdings" panose="05000000000000000000" pitchFamily="2" charset="2"/>
              <a:buChar char=""/>
            </a:pPr>
            <a:r>
              <a:rPr lang="en-GB" sz="6400" b="1" dirty="0">
                <a:effectLst/>
                <a:latin typeface="Times New Roman" panose="02020603050405020304" pitchFamily="18" charset="0"/>
                <a:ea typeface="Calibri" panose="020F0502020204030204" pitchFamily="34" charset="0"/>
                <a:cs typeface="Times New Roman" panose="02020603050405020304" pitchFamily="18" charset="0"/>
              </a:rPr>
              <a:t>Competition and Green Events Suppliers:  </a:t>
            </a:r>
            <a:r>
              <a:rPr lang="en-GB" sz="6400" dirty="0">
                <a:effectLst/>
                <a:latin typeface="Times New Roman" panose="02020603050405020304" pitchFamily="18" charset="0"/>
                <a:ea typeface="Calibri" panose="020F0502020204030204" pitchFamily="34" charset="0"/>
                <a:cs typeface="Times New Roman" panose="02020603050405020304" pitchFamily="18" charset="0"/>
              </a:rPr>
              <a:t>The Green tourism experience fierce competition from its major competitors including Informa and Reed (</a:t>
            </a:r>
            <a:r>
              <a:rPr lang="en-GB" sz="6400" dirty="0">
                <a:effectLst/>
                <a:latin typeface="Times New Roman" panose="02020603050405020304" pitchFamily="18" charset="0"/>
                <a:ea typeface="Times New Roman" panose="02020603050405020304" pitchFamily="18" charset="0"/>
                <a:cs typeface="Times New Roman" panose="02020603050405020304" pitchFamily="18" charset="0"/>
              </a:rPr>
              <a:t>BVEP, 2021) </a:t>
            </a:r>
            <a:r>
              <a:rPr lang="en-GB" sz="6400" dirty="0">
                <a:effectLst/>
                <a:latin typeface="Times New Roman" panose="02020603050405020304" pitchFamily="18" charset="0"/>
                <a:ea typeface="Calibri" panose="020F0502020204030204" pitchFamily="34" charset="0"/>
                <a:cs typeface="Times New Roman" panose="02020603050405020304" pitchFamily="18" charset="0"/>
              </a:rPr>
              <a:t>as well as the Celtic Collection Wales (CCW) (CCW, 2025), ICC Wales (</a:t>
            </a:r>
            <a:r>
              <a:rPr lang="en-GB" sz="6400" dirty="0" err="1">
                <a:effectLst/>
                <a:latin typeface="Times New Roman" panose="02020603050405020304" pitchFamily="18" charset="0"/>
                <a:ea typeface="Times New Roman" panose="02020603050405020304" pitchFamily="18" charset="0"/>
                <a:cs typeface="Times New Roman" panose="02020603050405020304" pitchFamily="18" charset="0"/>
              </a:rPr>
              <a:t>Meetinwales</a:t>
            </a:r>
            <a:r>
              <a:rPr lang="en-GB" sz="6400" dirty="0">
                <a:effectLst/>
                <a:latin typeface="Times New Roman" panose="02020603050405020304" pitchFamily="18" charset="0"/>
                <a:ea typeface="Times New Roman" panose="02020603050405020304" pitchFamily="18" charset="0"/>
                <a:cs typeface="Times New Roman" panose="02020603050405020304" pitchFamily="18" charset="0"/>
              </a:rPr>
              <a:t>, 2025), </a:t>
            </a:r>
            <a:r>
              <a:rPr lang="en-GB" sz="6400" dirty="0">
                <a:effectLst/>
                <a:latin typeface="Times New Roman" panose="02020603050405020304" pitchFamily="18" charset="0"/>
                <a:ea typeface="Calibri" panose="020F0502020204030204" pitchFamily="34" charset="0"/>
                <a:cs typeface="Times New Roman" panose="02020603050405020304" pitchFamily="18" charset="0"/>
              </a:rPr>
              <a:t>and Bluestone Wales (WG, 2025; Bluestone Wales, 2025).</a:t>
            </a:r>
          </a:p>
          <a:p>
            <a:pPr marL="342900" lvl="0" indent="-342900">
              <a:lnSpc>
                <a:spcPct val="170000"/>
              </a:lnSpc>
              <a:spcAft>
                <a:spcPts val="800"/>
              </a:spcAft>
              <a:buFont typeface="Wingdings" panose="05000000000000000000" pitchFamily="2" charset="2"/>
              <a:buChar char=""/>
            </a:pPr>
            <a:r>
              <a:rPr lang="en-GB" sz="6400" b="1" dirty="0">
                <a:effectLst/>
                <a:latin typeface="Times New Roman" panose="02020603050405020304" pitchFamily="18" charset="0"/>
                <a:ea typeface="Calibri" panose="020F0502020204030204" pitchFamily="34" charset="0"/>
                <a:cs typeface="Times New Roman" panose="02020603050405020304" pitchFamily="18" charset="0"/>
              </a:rPr>
              <a:t>Competition Impact:</a:t>
            </a:r>
            <a:r>
              <a:rPr lang="en-GB" sz="6400" dirty="0">
                <a:effectLst/>
                <a:latin typeface="Times New Roman" panose="02020603050405020304" pitchFamily="18" charset="0"/>
                <a:ea typeface="Calibri" panose="020F0502020204030204" pitchFamily="34" charset="0"/>
                <a:cs typeface="Times New Roman" panose="02020603050405020304" pitchFamily="18" charset="0"/>
              </a:rPr>
              <a:t> This may harm the number of expected participants, potentially reducing the revenue and profitability of these events.</a:t>
            </a:r>
          </a:p>
          <a:p>
            <a:pPr marL="0" indent="0">
              <a:lnSpc>
                <a:spcPct val="170000"/>
              </a:lnSpc>
              <a:spcAft>
                <a:spcPts val="800"/>
              </a:spcAft>
              <a:buNone/>
            </a:pPr>
            <a:r>
              <a:rPr lang="en-GB" sz="6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However, as a planner, I will deploy resources efficiently and effectively, avoiding potential waste by avoiding overambitious resource allocation and employing the right and highly qualified personnel to ensure the quality of participants' experiences and satisfaction.  </a:t>
            </a:r>
            <a:endParaRPr lang="en-GB" sz="6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nSpc>
                <a:spcPct val="160000"/>
              </a:lnSpc>
              <a:spcAft>
                <a:spcPts val="800"/>
              </a:spcAft>
              <a:buNone/>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lvl="0" indent="0">
              <a:buNone/>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buNone/>
            </a:pPr>
            <a:endParaRPr lang="en-GB" sz="2000" dirty="0"/>
          </a:p>
        </p:txBody>
      </p:sp>
      <p:pic>
        <p:nvPicPr>
          <p:cNvPr id="7" name="Picture 6" descr="Metal urn at a funeral">
            <a:extLst>
              <a:ext uri="{FF2B5EF4-FFF2-40B4-BE49-F238E27FC236}">
                <a16:creationId xmlns:a16="http://schemas.microsoft.com/office/drawing/2014/main" id="{292FAC3B-6951-1CA5-30EE-BBCFB66982B6}"/>
              </a:ext>
            </a:extLst>
          </p:cNvPr>
          <p:cNvPicPr>
            <a:picLocks noChangeAspect="1"/>
          </p:cNvPicPr>
          <p:nvPr/>
        </p:nvPicPr>
        <p:blipFill>
          <a:blip r:embed="rId2"/>
          <a:srcRect l="16160" r="35246"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692188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D7E47A5-D98E-AA25-9025-1988DF4A98B9}"/>
              </a:ext>
            </a:extLst>
          </p:cNvPr>
          <p:cNvPicPr>
            <a:picLocks noChangeAspect="1"/>
          </p:cNvPicPr>
          <p:nvPr/>
        </p:nvPicPr>
        <p:blipFill>
          <a:blip r:embed="rId2"/>
          <a:srcRect t="5436" r="13526" b="16918"/>
          <a:stretch/>
        </p:blipFill>
        <p:spPr>
          <a:xfrm>
            <a:off x="3830295" y="1226926"/>
            <a:ext cx="8361705" cy="5631074"/>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F3136C2-5380-AF77-D5CE-99DB8A5132A3}"/>
              </a:ext>
            </a:extLst>
          </p:cNvPr>
          <p:cNvSpPr txBox="1"/>
          <p:nvPr/>
        </p:nvSpPr>
        <p:spPr>
          <a:xfrm>
            <a:off x="317499" y="929350"/>
            <a:ext cx="6552062" cy="6423950"/>
          </a:xfrm>
          <a:prstGeom prst="rect">
            <a:avLst/>
          </a:prstGeom>
        </p:spPr>
        <p:txBody>
          <a:bodyPr vert="horz" lIns="91440" tIns="45720" rIns="91440" bIns="45720" rtlCol="0">
            <a:noAutofit/>
          </a:bodyPr>
          <a:lstStyle/>
          <a:p>
            <a:pPr indent="-228600">
              <a:lnSpc>
                <a:spcPct val="150000"/>
              </a:lnSpc>
              <a:spcAft>
                <a:spcPts val="600"/>
              </a:spcAft>
              <a:buFont typeface="Arial" panose="020B0604020202020204" pitchFamily="34" charset="0"/>
              <a:buChar char="•"/>
            </a:pPr>
            <a:r>
              <a:rPr lang="en-US" b="1">
                <a:effectLst/>
                <a:latin typeface="Times New Roman" panose="02020603050405020304" pitchFamily="18" charset="0"/>
                <a:cs typeface="Times New Roman" panose="02020603050405020304" pitchFamily="18" charset="0"/>
              </a:rPr>
              <a:t>Demand for the events: </a:t>
            </a:r>
            <a:br>
              <a:rPr lang="en-US" sz="1600">
                <a:effectLst/>
                <a:latin typeface="Times New Roman" panose="02020603050405020304" pitchFamily="18" charset="0"/>
                <a:cs typeface="Times New Roman" panose="02020603050405020304" pitchFamily="18" charset="0"/>
              </a:rPr>
            </a:br>
            <a:r>
              <a:rPr lang="en-US" sz="1600">
                <a:effectLst/>
                <a:latin typeface="Times New Roman" panose="02020603050405020304" pitchFamily="18" charset="0"/>
                <a:cs typeface="Times New Roman" panose="02020603050405020304" pitchFamily="18" charset="0"/>
              </a:rPr>
              <a:t>There is significant demand for green tourism to increase green awareness and knowledge sharing and support the adoption into business due to the pressure on businesses across the EU and UK to meet the EU sustainability CSRD and sustainability taxonomy and directives (Gomez and Tapias, 2024).</a:t>
            </a:r>
            <a:br>
              <a:rPr lang="en-US" sz="1600">
                <a:effectLst/>
                <a:latin typeface="Times New Roman" panose="02020603050405020304" pitchFamily="18" charset="0"/>
                <a:cs typeface="Times New Roman" panose="02020603050405020304" pitchFamily="18" charset="0"/>
              </a:rPr>
            </a:br>
            <a:r>
              <a:rPr lang="en-US" sz="1600">
                <a:effectLst/>
                <a:latin typeface="Times New Roman" panose="02020603050405020304" pitchFamily="18" charset="0"/>
                <a:cs typeface="Times New Roman" panose="02020603050405020304" pitchFamily="18" charset="0"/>
              </a:rPr>
              <a:t> </a:t>
            </a:r>
            <a:br>
              <a:rPr lang="en-US" sz="1600">
                <a:effectLst/>
                <a:latin typeface="Times New Roman" panose="02020603050405020304" pitchFamily="18" charset="0"/>
                <a:cs typeface="Times New Roman" panose="02020603050405020304" pitchFamily="18" charset="0"/>
              </a:rPr>
            </a:br>
            <a:r>
              <a:rPr lang="en-US" b="1">
                <a:effectLst/>
                <a:latin typeface="Times New Roman" panose="02020603050405020304" pitchFamily="18" charset="0"/>
                <a:cs typeface="Times New Roman" panose="02020603050405020304" pitchFamily="18" charset="0"/>
              </a:rPr>
              <a:t>Marketing Activities</a:t>
            </a:r>
            <a:r>
              <a:rPr lang="en-US">
                <a:effectLst/>
                <a:latin typeface="Times New Roman" panose="02020603050405020304" pitchFamily="18" charset="0"/>
                <a:cs typeface="Times New Roman" panose="02020603050405020304" pitchFamily="18" charset="0"/>
              </a:rPr>
              <a:t>:   </a:t>
            </a:r>
            <a:br>
              <a:rPr lang="en-US" sz="1600">
                <a:effectLst/>
                <a:latin typeface="Times New Roman" panose="02020603050405020304" pitchFamily="18" charset="0"/>
                <a:cs typeface="Times New Roman" panose="02020603050405020304" pitchFamily="18" charset="0"/>
              </a:rPr>
            </a:br>
            <a:r>
              <a:rPr lang="en-US" sz="1600">
                <a:effectLst/>
                <a:latin typeface="Times New Roman" panose="02020603050405020304" pitchFamily="18" charset="0"/>
                <a:cs typeface="Times New Roman" panose="02020603050405020304" pitchFamily="18" charset="0"/>
              </a:rPr>
              <a:t>Market activities will focus on a digital campaign in 5 social media platforms, including Facebook, TikTok, LinkedIn, Instagram, and Twitter (X) on ecological heritage and cultural culinary Forum, with hashtag # UNESCO#Dyfibiosphere#experience@Wales (Martí-Parreño et al., 2020; Hussain et al., 2024).</a:t>
            </a:r>
            <a:br>
              <a:rPr lang="en-US" sz="1600">
                <a:effectLst/>
                <a:latin typeface="Times New Roman" panose="02020603050405020304" pitchFamily="18" charset="0"/>
                <a:cs typeface="Times New Roman" panose="02020603050405020304" pitchFamily="18" charset="0"/>
              </a:rPr>
            </a:br>
            <a:r>
              <a:rPr lang="en-US" sz="1600">
                <a:effectLst/>
                <a:latin typeface="Times New Roman" panose="02020603050405020304" pitchFamily="18" charset="0"/>
                <a:cs typeface="Times New Roman" panose="02020603050405020304" pitchFamily="18" charset="0"/>
              </a:rPr>
              <a:t>An email campaign will also target business-to-business, government awareness, and sponsorship, emphasising the green heritage experience at UNESCO Dyfibiosphere (Mutiarasari et al., 2025; Floričić, 2018).</a:t>
            </a:r>
            <a:br>
              <a:rPr lang="en-US" sz="1600">
                <a:effectLst/>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p:txBody>
      </p:sp>
      <p:sp>
        <p:nvSpPr>
          <p:cNvPr id="8" name="Title 1">
            <a:extLst>
              <a:ext uri="{FF2B5EF4-FFF2-40B4-BE49-F238E27FC236}">
                <a16:creationId xmlns:a16="http://schemas.microsoft.com/office/drawing/2014/main" id="{E74E8532-B761-B1F0-47CB-3B715EA22FAA}"/>
              </a:ext>
            </a:extLst>
          </p:cNvPr>
          <p:cNvSpPr txBox="1">
            <a:spLocks/>
          </p:cNvSpPr>
          <p:nvPr/>
        </p:nvSpPr>
        <p:spPr>
          <a:xfrm>
            <a:off x="3830295" y="204329"/>
            <a:ext cx="5246558" cy="105409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ln>
                  <a:solidFill>
                    <a:schemeClr val="accent3">
                      <a:lumMod val="75000"/>
                    </a:schemeClr>
                  </a:solidFill>
                </a:ln>
                <a:solidFill>
                  <a:srgbClr val="00B050"/>
                </a:solidFill>
                <a:effectLst>
                  <a:outerShdw blurRad="50800" dist="38100" dir="2700000" algn="tl" rotWithShape="0">
                    <a:prstClr val="black">
                      <a:alpha val="40000"/>
                    </a:prstClr>
                  </a:outerShdw>
                </a:effectLst>
                <a:latin typeface="Algerian" panose="04020705040A02060702" pitchFamily="82" charset="0"/>
                <a:ea typeface="Calibri" panose="020F0502020204030204" pitchFamily="34" charset="0"/>
              </a:rPr>
              <a:t>Market Factors</a:t>
            </a:r>
            <a:endParaRPr lang="en-GB" b="1" dirty="0">
              <a:ln>
                <a:solidFill>
                  <a:schemeClr val="accent3">
                    <a:lumMod val="75000"/>
                  </a:schemeClr>
                </a:solidFill>
              </a:ln>
              <a:solidFill>
                <a:srgbClr val="00B050"/>
              </a:solidFill>
              <a:effectLst>
                <a:outerShdw blurRad="50800" dist="38100" dir="2700000" algn="tl" rotWithShape="0">
                  <a:prstClr val="black">
                    <a:alpha val="40000"/>
                  </a:prstClr>
                </a:outerShdw>
              </a:effectLst>
              <a:latin typeface="Algerian" panose="04020705040A02060702" pitchFamily="82" charset="0"/>
            </a:endParaRPr>
          </a:p>
        </p:txBody>
      </p:sp>
    </p:spTree>
    <p:extLst>
      <p:ext uri="{BB962C8B-B14F-4D97-AF65-F5344CB8AC3E}">
        <p14:creationId xmlns:p14="http://schemas.microsoft.com/office/powerpoint/2010/main" val="3399417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B1A282B-440D-5CD0-3811-776C4579AEDA}"/>
              </a:ext>
            </a:extLst>
          </p:cNvPr>
          <p:cNvGraphicFramePr>
            <a:graphicFrameLocks noGrp="1"/>
          </p:cNvGraphicFramePr>
          <p:nvPr>
            <p:extLst>
              <p:ext uri="{D42A27DB-BD31-4B8C-83A1-F6EECF244321}">
                <p14:modId xmlns:p14="http://schemas.microsoft.com/office/powerpoint/2010/main" val="1801692653"/>
              </p:ext>
            </p:extLst>
          </p:nvPr>
        </p:nvGraphicFramePr>
        <p:xfrm>
          <a:off x="5288096" y="2280214"/>
          <a:ext cx="6599102" cy="3559393"/>
        </p:xfrm>
        <a:graphic>
          <a:graphicData uri="http://schemas.openxmlformats.org/drawingml/2006/table">
            <a:tbl>
              <a:tblPr>
                <a:tableStyleId>{BC89EF96-8CEA-46FF-86C4-4CE0E7609802}</a:tableStyleId>
              </a:tblPr>
              <a:tblGrid>
                <a:gridCol w="3468513">
                  <a:extLst>
                    <a:ext uri="{9D8B030D-6E8A-4147-A177-3AD203B41FA5}">
                      <a16:colId xmlns:a16="http://schemas.microsoft.com/office/drawing/2014/main" val="3046079615"/>
                    </a:ext>
                  </a:extLst>
                </a:gridCol>
                <a:gridCol w="2423683">
                  <a:extLst>
                    <a:ext uri="{9D8B030D-6E8A-4147-A177-3AD203B41FA5}">
                      <a16:colId xmlns:a16="http://schemas.microsoft.com/office/drawing/2014/main" val="4122145267"/>
                    </a:ext>
                  </a:extLst>
                </a:gridCol>
                <a:gridCol w="706906">
                  <a:extLst>
                    <a:ext uri="{9D8B030D-6E8A-4147-A177-3AD203B41FA5}">
                      <a16:colId xmlns:a16="http://schemas.microsoft.com/office/drawing/2014/main" val="668483879"/>
                    </a:ext>
                  </a:extLst>
                </a:gridCol>
              </a:tblGrid>
              <a:tr h="284704">
                <a:tc gridSpan="3">
                  <a:txBody>
                    <a:bodyPr/>
                    <a:lstStyle/>
                    <a:p>
                      <a:pPr marL="0" marR="0" lvl="0" indent="0" algn="ctr" defTabSz="914400" rtl="0" eaLnBrk="1" fontAlgn="b" latinLnBrk="0" hangingPunct="1">
                        <a:lnSpc>
                          <a:spcPct val="100000"/>
                        </a:lnSpc>
                        <a:spcBef>
                          <a:spcPts val="0"/>
                        </a:spcBef>
                        <a:spcAft>
                          <a:spcPts val="0"/>
                        </a:spcAft>
                        <a:buClrTx/>
                        <a:buSzTx/>
                        <a:buFontTx/>
                        <a:buNone/>
                        <a:tabLst/>
                        <a:defRPr/>
                      </a:pPr>
                      <a:r>
                        <a:rPr lang="en-GB" sz="1800" b="1" kern="1200" dirty="0">
                          <a:solidFill>
                            <a:srgbClr val="00B050"/>
                          </a:solidFill>
                          <a:effectLst/>
                        </a:rPr>
                        <a:t>Personnel with skills required and wage allocation </a:t>
                      </a:r>
                      <a:endParaRPr lang="en-GB" sz="1800" kern="1200" dirty="0">
                        <a:solidFill>
                          <a:srgbClr val="00B050"/>
                        </a:solidFill>
                        <a:effectLst/>
                        <a:latin typeface="+mn-lt"/>
                        <a:ea typeface="+mn-ea"/>
                        <a:cs typeface="+mn-cs"/>
                      </a:endParaRPr>
                    </a:p>
                  </a:txBody>
                  <a:tcPr marL="6350" marR="6350" marT="6350" marB="0" anchor="b"/>
                </a:tc>
                <a:tc hMerge="1">
                  <a:txBody>
                    <a:bodyPr/>
                    <a:lstStyle/>
                    <a:p>
                      <a:pPr algn="ctr" fontAlgn="b"/>
                      <a:endParaRPr lang="en-GB" sz="1100" b="0" i="0" u="none" strike="noStrike" dirty="0">
                        <a:solidFill>
                          <a:srgbClr val="000000"/>
                        </a:solidFill>
                        <a:effectLst/>
                        <a:latin typeface="Calibri" panose="020F0502020204030204" pitchFamily="34" charset="0"/>
                      </a:endParaRPr>
                    </a:p>
                  </a:txBody>
                  <a:tcPr marL="6350" marR="6350" marT="6350" marB="0" anchor="b"/>
                </a:tc>
                <a:tc hMerge="1">
                  <a:txBody>
                    <a:bodyPr/>
                    <a:lstStyle/>
                    <a:p>
                      <a:pPr algn="ctr" fontAlgn="b"/>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995387470"/>
                  </a:ext>
                </a:extLst>
              </a:tr>
              <a:tr h="284704">
                <a:tc>
                  <a:txBody>
                    <a:bodyPr/>
                    <a:lstStyle/>
                    <a:p>
                      <a:pPr algn="ctr" fontAlgn="b"/>
                      <a:r>
                        <a:rPr lang="en-GB" sz="1100" u="none" strike="noStrike">
                          <a:effectLst/>
                        </a:rPr>
                        <a:t>Personnel</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100" u="none" strike="noStrike" dirty="0">
                          <a:effectLst/>
                        </a:rPr>
                        <a:t>Skills and </a:t>
                      </a:r>
                      <a:r>
                        <a:rPr lang="en-GB" sz="1100" u="none" strike="noStrike" dirty="0" err="1">
                          <a:effectLst/>
                        </a:rPr>
                        <a:t>tasl</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100" u="none" strike="noStrike" dirty="0">
                          <a:effectLst/>
                        </a:rPr>
                        <a:t>Wages in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76577303"/>
                  </a:ext>
                </a:extLst>
              </a:tr>
              <a:tr h="284704">
                <a:tc>
                  <a:txBody>
                    <a:bodyPr/>
                    <a:lstStyle/>
                    <a:p>
                      <a:pPr algn="l" fontAlgn="b"/>
                      <a:r>
                        <a:rPr lang="en-GB" sz="1100" u="none" strike="noStrike">
                          <a:effectLst/>
                        </a:rPr>
                        <a:t>Sustainable Event Manager</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Leading and managing the event</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2,500.00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02641336"/>
                  </a:ext>
                </a:extLst>
              </a:tr>
              <a:tr h="284704">
                <a:tc>
                  <a:txBody>
                    <a:bodyPr/>
                    <a:lstStyle/>
                    <a:p>
                      <a:pPr algn="l" fontAlgn="b"/>
                      <a:r>
                        <a:rPr lang="en-GB" sz="1100" u="none" strike="noStrike" dirty="0">
                          <a:effectLst/>
                        </a:rPr>
                        <a:t>Accounting and Finance Officer</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Funds and revenue management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1,800.00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176122108"/>
                  </a:ext>
                </a:extLst>
              </a:tr>
              <a:tr h="284704">
                <a:tc>
                  <a:txBody>
                    <a:bodyPr/>
                    <a:lstStyle/>
                    <a:p>
                      <a:pPr algn="l" fontAlgn="b"/>
                      <a:r>
                        <a:rPr lang="en-GB" sz="1100" u="none" strike="noStrike">
                          <a:effectLst/>
                        </a:rPr>
                        <a:t>Catering Team (3)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Coordinating with Caterers/ Restaurants</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2,900.00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472967313"/>
                  </a:ext>
                </a:extLst>
              </a:tr>
              <a:tr h="284704">
                <a:tc>
                  <a:txBody>
                    <a:bodyPr/>
                    <a:lstStyle/>
                    <a:p>
                      <a:pPr algn="l" fontAlgn="b"/>
                      <a:r>
                        <a:rPr lang="en-GB" sz="1100" u="none" strike="noStrike" dirty="0">
                          <a:effectLst/>
                        </a:rPr>
                        <a:t>Event Procurement Officer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Purchasing and suppliers</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1,100.00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09763099"/>
                  </a:ext>
                </a:extLst>
              </a:tr>
              <a:tr h="284704">
                <a:tc>
                  <a:txBody>
                    <a:bodyPr/>
                    <a:lstStyle/>
                    <a:p>
                      <a:pPr algn="l" fontAlgn="b"/>
                      <a:r>
                        <a:rPr lang="en-GB" sz="1100" u="none" strike="noStrike" dirty="0">
                          <a:effectLst/>
                        </a:rPr>
                        <a:t>Event Digital Technologist</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Managing event virtual platforms</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1,100.00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26182611"/>
                  </a:ext>
                </a:extLst>
              </a:tr>
              <a:tr h="284704">
                <a:tc>
                  <a:txBody>
                    <a:bodyPr/>
                    <a:lstStyle/>
                    <a:p>
                      <a:pPr algn="l" fontAlgn="b"/>
                      <a:r>
                        <a:rPr lang="en-GB" sz="1100" u="none" strike="noStrike" dirty="0">
                          <a:effectLst/>
                        </a:rPr>
                        <a:t>Digital Marketing Officer</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Digital and social media marketing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1,200.00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525754778"/>
                  </a:ext>
                </a:extLst>
              </a:tr>
              <a:tr h="284704">
                <a:tc>
                  <a:txBody>
                    <a:bodyPr/>
                    <a:lstStyle/>
                    <a:p>
                      <a:pPr algn="l" fontAlgn="b"/>
                      <a:r>
                        <a:rPr lang="en-GB" sz="1100" u="none" strike="noStrike" dirty="0">
                          <a:effectLst/>
                        </a:rPr>
                        <a:t>Security officer (1)</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Safety and errand supports</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1,000.00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17027120"/>
                  </a:ext>
                </a:extLst>
              </a:tr>
              <a:tr h="284704">
                <a:tc>
                  <a:txBody>
                    <a:bodyPr/>
                    <a:lstStyle/>
                    <a:p>
                      <a:pPr algn="l" fontAlgn="b"/>
                      <a:r>
                        <a:rPr lang="en-GB" sz="1100" u="none" strike="noStrike" dirty="0">
                          <a:effectLst/>
                        </a:rPr>
                        <a:t>Community Liaising Officer</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Coordinating with the Dyfi community</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800.00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47260167"/>
                  </a:ext>
                </a:extLst>
              </a:tr>
              <a:tr h="284704">
                <a:tc>
                  <a:txBody>
                    <a:bodyPr/>
                    <a:lstStyle/>
                    <a:p>
                      <a:pPr algn="l" fontAlgn="b"/>
                      <a:r>
                        <a:rPr lang="en-GB" sz="1100" u="none" strike="noStrike">
                          <a:effectLst/>
                        </a:rPr>
                        <a:t>Eco-Tourism Expert/Facilitator (2)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Facilitating workshops and meetings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5,000.00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86978084"/>
                  </a:ext>
                </a:extLst>
              </a:tr>
              <a:tr h="370723">
                <a:tc gridSpan="2">
                  <a:txBody>
                    <a:bodyPr/>
                    <a:lstStyle/>
                    <a:p>
                      <a:pPr algn="l" fontAlgn="b"/>
                      <a:r>
                        <a:rPr lang="en-GB" sz="1100" u="none" strike="noStrike">
                          <a:effectLst/>
                        </a:rPr>
                        <a:t>Total</a:t>
                      </a:r>
                      <a:endParaRPr lang="en-GB" sz="1100" b="0" i="0" u="none" strike="noStrike">
                        <a:solidFill>
                          <a:srgbClr val="000000"/>
                        </a:solidFill>
                        <a:effectLst/>
                        <a:latin typeface="Calibri" panose="020F0502020204030204" pitchFamily="34" charset="0"/>
                      </a:endParaRPr>
                    </a:p>
                  </a:txBody>
                  <a:tcPr marL="2667000" marR="6350" marT="6350" marB="0" anchor="b"/>
                </a:tc>
                <a:tc hMerge="1">
                  <a:txBody>
                    <a:bodyPr/>
                    <a:lstStyle/>
                    <a:p>
                      <a:endParaRPr lang="en-GB"/>
                    </a:p>
                  </a:txBody>
                  <a:tcPr/>
                </a:tc>
                <a:tc>
                  <a:txBody>
                    <a:bodyPr/>
                    <a:lstStyle/>
                    <a:p>
                      <a:pPr algn="l" fontAlgn="b"/>
                      <a:r>
                        <a:rPr lang="en-GB" sz="1100" u="none" strike="noStrike" dirty="0">
                          <a:effectLst/>
                        </a:rPr>
                        <a:t>  17,400.00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221395115"/>
                  </a:ext>
                </a:extLst>
              </a:tr>
            </a:tbl>
          </a:graphicData>
        </a:graphic>
      </p:graphicFrame>
      <p:sp>
        <p:nvSpPr>
          <p:cNvPr id="4" name="TextBox 3">
            <a:extLst>
              <a:ext uri="{FF2B5EF4-FFF2-40B4-BE49-F238E27FC236}">
                <a16:creationId xmlns:a16="http://schemas.microsoft.com/office/drawing/2014/main" id="{37F626AC-F848-43B9-4227-2C7198F4D780}"/>
              </a:ext>
            </a:extLst>
          </p:cNvPr>
          <p:cNvSpPr txBox="1"/>
          <p:nvPr/>
        </p:nvSpPr>
        <p:spPr>
          <a:xfrm>
            <a:off x="165253" y="1516961"/>
            <a:ext cx="5023692" cy="4998163"/>
          </a:xfrm>
          <a:prstGeom prst="rect">
            <a:avLst/>
          </a:prstGeom>
          <a:noFill/>
        </p:spPr>
        <p:txBody>
          <a:bodyPr wrap="square" rtlCol="0">
            <a:spAutoFit/>
          </a:bodyPr>
          <a:lstStyle/>
          <a:p>
            <a:pPr lvl="0" algn="just">
              <a:lnSpc>
                <a:spcPct val="150000"/>
              </a:lnSpc>
              <a:spcAft>
                <a:spcPts val="800"/>
              </a:spcAft>
            </a:pPr>
            <a:r>
              <a:rPr lang="en-GB" sz="1800" b="1" u="sng" dirty="0">
                <a:effectLst/>
                <a:latin typeface="Times New Roman" panose="02020603050405020304" pitchFamily="18" charset="0"/>
                <a:ea typeface="Calibri" panose="020F0502020204030204" pitchFamily="34" charset="0"/>
                <a:cs typeface="Times New Roman" panose="02020603050405020304" pitchFamily="18" charset="0"/>
              </a:rPr>
              <a:t>Venue Availability and  Justification</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None/>
            </a:pPr>
            <a:r>
              <a:rPr lang="en-GB" sz="1600" dirty="0">
                <a:latin typeface="Times New Roman" panose="02020603050405020304" pitchFamily="18" charset="0"/>
                <a:cs typeface="Times New Roman" panose="02020603050405020304" pitchFamily="18" charset="0"/>
              </a:rPr>
              <a:t>According to Fox et al. (2014), venue and contractor research is key to event planning. However, this is often informal, relying on personal networks, trade associations, or previous experience. In line with industry best practice, the venue for the </a:t>
            </a:r>
            <a:r>
              <a:rPr lang="en-GB" sz="1600" b="1" dirty="0">
                <a:solidFill>
                  <a:srgbClr val="0E101A"/>
                </a:solidFill>
                <a:effectLst/>
                <a:latin typeface="Times New Roman" panose="02020603050405020304" pitchFamily="18" charset="0"/>
                <a:cs typeface="Times New Roman" panose="02020603050405020304" pitchFamily="18" charset="0"/>
              </a:rPr>
              <a:t>Green Heritage Forum 2025</a:t>
            </a:r>
            <a:r>
              <a:rPr lang="en-GB" sz="1600" dirty="0">
                <a:latin typeface="Times New Roman" panose="02020603050405020304" pitchFamily="18" charset="0"/>
                <a:cs typeface="Times New Roman" panose="02020603050405020304" pitchFamily="18" charset="0"/>
              </a:rPr>
              <a:t>—the </a:t>
            </a:r>
            <a:r>
              <a:rPr lang="en-GB" sz="1600" b="1" dirty="0" err="1">
                <a:solidFill>
                  <a:srgbClr val="0E101A"/>
                </a:solidFill>
                <a:effectLst/>
                <a:latin typeface="Times New Roman" panose="02020603050405020304" pitchFamily="18" charset="0"/>
                <a:cs typeface="Times New Roman" panose="02020603050405020304" pitchFamily="18" charset="0"/>
              </a:rPr>
              <a:t>Dyfi</a:t>
            </a:r>
            <a:r>
              <a:rPr lang="en-GB" sz="1600" b="1" dirty="0">
                <a:solidFill>
                  <a:srgbClr val="0E101A"/>
                </a:solidFill>
                <a:effectLst/>
                <a:latin typeface="Times New Roman" panose="02020603050405020304" pitchFamily="18" charset="0"/>
                <a:cs typeface="Times New Roman" panose="02020603050405020304" pitchFamily="18" charset="0"/>
              </a:rPr>
              <a:t> Biosphere in Wales</a:t>
            </a:r>
            <a:r>
              <a:rPr lang="en-GB" sz="1600" dirty="0">
                <a:latin typeface="Times New Roman" panose="02020603050405020304" pitchFamily="18" charset="0"/>
                <a:cs typeface="Times New Roman" panose="02020603050405020304" pitchFamily="18" charset="0"/>
              </a:rPr>
              <a:t>—was selected through a structured process involving both digital research and field investigation due to its unique setting for eco-friendly events, including natural coastal and reserve, diverse biodiversity, and educational and cultural heritage that promote an impactful and treasured experience for the international audience of the event (UNESCO, 2025). </a:t>
            </a:r>
            <a:r>
              <a:rPr lang="en-GB" sz="1400" dirty="0">
                <a:latin typeface="Times New Roman" panose="02020603050405020304" pitchFamily="18" charset="0"/>
                <a:cs typeface="Times New Roman" panose="02020603050405020304" pitchFamily="18" charset="0"/>
              </a:rPr>
              <a:t>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59120F2-CB54-A7B0-3F0E-794F80168F17}"/>
              </a:ext>
            </a:extLst>
          </p:cNvPr>
          <p:cNvSpPr txBox="1"/>
          <p:nvPr/>
        </p:nvSpPr>
        <p:spPr>
          <a:xfrm>
            <a:off x="517793" y="1058886"/>
            <a:ext cx="10686361" cy="458074"/>
          </a:xfrm>
          <a:prstGeom prst="rect">
            <a:avLst/>
          </a:prstGeom>
          <a:noFill/>
        </p:spPr>
        <p:txBody>
          <a:bodyPr wrap="square" rtlCol="0">
            <a:spAutoFit/>
          </a:bodyPr>
          <a:lstStyle/>
          <a:p>
            <a:pPr lvl="0" algn="just">
              <a:lnSpc>
                <a:spcPct val="150000"/>
              </a:lnSpc>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 operational factors will focus on the location, skills needed, and resources of the events: </a:t>
            </a:r>
          </a:p>
        </p:txBody>
      </p:sp>
      <p:sp>
        <p:nvSpPr>
          <p:cNvPr id="6" name="Title 1">
            <a:extLst>
              <a:ext uri="{FF2B5EF4-FFF2-40B4-BE49-F238E27FC236}">
                <a16:creationId xmlns:a16="http://schemas.microsoft.com/office/drawing/2014/main" id="{11ABCD7E-2C47-679D-7BD1-0A17F21D5E69}"/>
              </a:ext>
            </a:extLst>
          </p:cNvPr>
          <p:cNvSpPr txBox="1">
            <a:spLocks/>
          </p:cNvSpPr>
          <p:nvPr/>
        </p:nvSpPr>
        <p:spPr>
          <a:xfrm>
            <a:off x="2984500" y="295632"/>
            <a:ext cx="6247635" cy="563683"/>
          </a:xfrm>
          <a:prstGeom prst="rect">
            <a:avLst/>
          </a:prstGeom>
        </p:spPr>
        <p:txBody>
          <a:bodyP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n>
                  <a:solidFill>
                    <a:schemeClr val="accent3">
                      <a:lumMod val="75000"/>
                    </a:schemeClr>
                  </a:solidFill>
                </a:ln>
                <a:solidFill>
                  <a:srgbClr val="00B050"/>
                </a:solidFill>
                <a:effectLst>
                  <a:outerShdw blurRad="50800" dist="38100" dir="2700000" algn="tl" rotWithShape="0">
                    <a:prstClr val="black">
                      <a:alpha val="40000"/>
                    </a:prstClr>
                  </a:outerShdw>
                </a:effectLst>
                <a:latin typeface="Algerian" panose="04020705040A02060702" pitchFamily="82" charset="0"/>
                <a:ea typeface="Calibri" panose="020F0502020204030204" pitchFamily="34" charset="0"/>
              </a:rPr>
              <a:t>Operational   Factor</a:t>
            </a:r>
            <a:endParaRPr lang="en-GB" b="1" dirty="0">
              <a:ln>
                <a:solidFill>
                  <a:schemeClr val="accent3">
                    <a:lumMod val="75000"/>
                  </a:schemeClr>
                </a:solidFill>
              </a:ln>
              <a:solidFill>
                <a:srgbClr val="00B050"/>
              </a:solidFill>
              <a:effectLst>
                <a:outerShdw blurRad="50800" dist="38100" dir="2700000" algn="tl" rotWithShape="0">
                  <a:prstClr val="black">
                    <a:alpha val="40000"/>
                  </a:prstClr>
                </a:outerShdw>
              </a:effectLst>
              <a:latin typeface="Algerian" panose="04020705040A02060702" pitchFamily="82" charset="0"/>
            </a:endParaRPr>
          </a:p>
        </p:txBody>
      </p:sp>
    </p:spTree>
    <p:extLst>
      <p:ext uri="{BB962C8B-B14F-4D97-AF65-F5344CB8AC3E}">
        <p14:creationId xmlns:p14="http://schemas.microsoft.com/office/powerpoint/2010/main" val="718280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95B12-913D-7326-B0D5-26C659D0BF5E}"/>
              </a:ext>
            </a:extLst>
          </p:cNvPr>
          <p:cNvSpPr>
            <a:spLocks noGrp="1"/>
          </p:cNvSpPr>
          <p:nvPr>
            <p:ph type="title"/>
          </p:nvPr>
        </p:nvSpPr>
        <p:spPr>
          <a:xfrm>
            <a:off x="1740664" y="132203"/>
            <a:ext cx="8670275" cy="1057620"/>
          </a:xfrm>
        </p:spPr>
        <p:txBody>
          <a:bodyPr>
            <a:normAutofit fontScale="90000"/>
          </a:bodyPr>
          <a:lstStyle/>
          <a:p>
            <a:r>
              <a:rPr lang="en-GB" b="1" dirty="0">
                <a:ln>
                  <a:solidFill>
                    <a:schemeClr val="accent3">
                      <a:lumMod val="75000"/>
                    </a:schemeClr>
                  </a:solidFill>
                </a:ln>
                <a:solidFill>
                  <a:srgbClr val="00B050"/>
                </a:solidFill>
                <a:effectLst>
                  <a:outerShdw blurRad="50800" dist="38100" dir="2700000" algn="tl" rotWithShape="0">
                    <a:prstClr val="black">
                      <a:alpha val="40000"/>
                    </a:prstClr>
                  </a:outerShdw>
                </a:effectLst>
                <a:latin typeface="Algerian" panose="04020705040A02060702" pitchFamily="82" charset="0"/>
                <a:ea typeface="Calibri" panose="020F0502020204030204" pitchFamily="34" charset="0"/>
              </a:rPr>
              <a:t>Operational   Factor</a:t>
            </a:r>
            <a:br>
              <a:rPr lang="en-GB" b="1" dirty="0">
                <a:ln>
                  <a:solidFill>
                    <a:schemeClr val="accent3">
                      <a:lumMod val="75000"/>
                    </a:schemeClr>
                  </a:solidFill>
                </a:ln>
                <a:solidFill>
                  <a:srgbClr val="00B050"/>
                </a:solidFill>
                <a:effectLst>
                  <a:outerShdw blurRad="50800" dist="38100" dir="2700000" algn="tl" rotWithShape="0">
                    <a:prstClr val="black">
                      <a:alpha val="40000"/>
                    </a:prstClr>
                  </a:outerShdw>
                </a:effectLst>
                <a:latin typeface="Algerian" panose="04020705040A02060702" pitchFamily="82" charset="0"/>
              </a:rPr>
            </a:br>
            <a:endParaRPr lang="en-GB" dirty="0"/>
          </a:p>
        </p:txBody>
      </p:sp>
      <p:graphicFrame>
        <p:nvGraphicFramePr>
          <p:cNvPr id="3" name="Table 2">
            <a:extLst>
              <a:ext uri="{FF2B5EF4-FFF2-40B4-BE49-F238E27FC236}">
                <a16:creationId xmlns:a16="http://schemas.microsoft.com/office/drawing/2014/main" id="{A569D99D-28C6-BD9C-F212-88FFF6EC82DB}"/>
              </a:ext>
            </a:extLst>
          </p:cNvPr>
          <p:cNvGraphicFramePr>
            <a:graphicFrameLocks noGrp="1"/>
          </p:cNvGraphicFramePr>
          <p:nvPr>
            <p:extLst>
              <p:ext uri="{D42A27DB-BD31-4B8C-83A1-F6EECF244321}">
                <p14:modId xmlns:p14="http://schemas.microsoft.com/office/powerpoint/2010/main" val="3846729217"/>
              </p:ext>
            </p:extLst>
          </p:nvPr>
        </p:nvGraphicFramePr>
        <p:xfrm>
          <a:off x="958467" y="1377109"/>
          <a:ext cx="9232136" cy="4600846"/>
        </p:xfrm>
        <a:graphic>
          <a:graphicData uri="http://schemas.openxmlformats.org/drawingml/2006/table">
            <a:tbl>
              <a:tblPr/>
              <a:tblGrid>
                <a:gridCol w="4442966">
                  <a:extLst>
                    <a:ext uri="{9D8B030D-6E8A-4147-A177-3AD203B41FA5}">
                      <a16:colId xmlns:a16="http://schemas.microsoft.com/office/drawing/2014/main" val="2679419173"/>
                    </a:ext>
                  </a:extLst>
                </a:gridCol>
                <a:gridCol w="2692707">
                  <a:extLst>
                    <a:ext uri="{9D8B030D-6E8A-4147-A177-3AD203B41FA5}">
                      <a16:colId xmlns:a16="http://schemas.microsoft.com/office/drawing/2014/main" val="571306637"/>
                    </a:ext>
                  </a:extLst>
                </a:gridCol>
                <a:gridCol w="2096463">
                  <a:extLst>
                    <a:ext uri="{9D8B030D-6E8A-4147-A177-3AD203B41FA5}">
                      <a16:colId xmlns:a16="http://schemas.microsoft.com/office/drawing/2014/main" val="2340893382"/>
                    </a:ext>
                  </a:extLst>
                </a:gridCol>
              </a:tblGrid>
              <a:tr h="371415">
                <a:tc gridSpan="3">
                  <a:txBody>
                    <a:bodyPr/>
                    <a:lstStyle/>
                    <a:p>
                      <a:pPr algn="just">
                        <a:lnSpc>
                          <a:spcPct val="150000"/>
                        </a:lnSpc>
                        <a:spcAft>
                          <a:spcPts val="800"/>
                        </a:spcAft>
                        <a:buNone/>
                      </a:pPr>
                      <a:r>
                        <a:rPr lang="en-GB" sz="1800" b="1" dirty="0">
                          <a:solidFill>
                            <a:schemeClr val="tx1"/>
                          </a:solidFill>
                          <a:effectLst/>
                          <a:highlight>
                            <a:srgbClr val="00FF00"/>
                          </a:highlight>
                          <a:latin typeface="Times New Roman" panose="02020603050405020304" pitchFamily="18" charset="0"/>
                          <a:ea typeface="Calibri" panose="020F0502020204030204" pitchFamily="34" charset="0"/>
                          <a:cs typeface="Times New Roman" panose="02020603050405020304" pitchFamily="18" charset="0"/>
                        </a:rPr>
                        <a:t>Expenses and resource allocation for two days </a:t>
                      </a:r>
                      <a:endParaRPr lang="en-GB" sz="1600" dirty="0">
                        <a:solidFill>
                          <a:schemeClr val="tx1"/>
                        </a:solidFill>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46581984"/>
                  </a:ext>
                </a:extLst>
              </a:tr>
              <a:tr h="371415">
                <a:tc>
                  <a:txBody>
                    <a:bodyPr/>
                    <a:lstStyle/>
                    <a:p>
                      <a:pPr algn="just">
                        <a:lnSpc>
                          <a:spcPct val="150000"/>
                        </a:lnSpc>
                        <a:spcAft>
                          <a:spcPts val="80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Services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2F1C8"/>
                    </a:solidFill>
                  </a:tcPr>
                </a:tc>
                <a:tc>
                  <a:txBody>
                    <a:bodyPr/>
                    <a:lstStyle/>
                    <a:p>
                      <a:pPr algn="just">
                        <a:lnSpc>
                          <a:spcPct val="150000"/>
                        </a:lnSpc>
                        <a:spcAft>
                          <a:spcPts val="80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cost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2F1C8"/>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Total Estimated cost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2F1C8"/>
                    </a:solidFill>
                  </a:tcPr>
                </a:tc>
                <a:extLst>
                  <a:ext uri="{0D108BD9-81ED-4DB2-BD59-A6C34878D82A}">
                    <a16:rowId xmlns:a16="http://schemas.microsoft.com/office/drawing/2014/main" val="794416060"/>
                  </a:ext>
                </a:extLst>
              </a:tr>
              <a:tr h="371415">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Catering 200 people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£120 per person/day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£48,000.00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1390600803"/>
                  </a:ext>
                </a:extLst>
              </a:tr>
              <a:tr h="371415">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Logistics and Supplies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4650.00 /day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£9,300.00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1817065047"/>
                  </a:ext>
                </a:extLst>
              </a:tr>
              <a:tr h="512871">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Marketing  (social media adv, email campaigns)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£7,500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£15,000.00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464574136"/>
                  </a:ext>
                </a:extLst>
              </a:tr>
              <a:tr h="371415">
                <a:tc>
                  <a:txBody>
                    <a:bodyPr/>
                    <a:lstStyle/>
                    <a:p>
                      <a:pPr algn="just">
                        <a:lnSpc>
                          <a:spcPct val="150000"/>
                        </a:lnSpc>
                        <a:spcAft>
                          <a:spcPts val="80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Event Park (</a:t>
                      </a:r>
                      <a:r>
                        <a:rPr lang="en-GB"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Dyfibiosphere</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venue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£8,000.00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3512241201"/>
                  </a:ext>
                </a:extLst>
              </a:tr>
              <a:tr h="371415">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Seating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£ 6 per chair/day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£2,400.00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3233375428"/>
                  </a:ext>
                </a:extLst>
              </a:tr>
              <a:tr h="371415">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Lighting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£3,000.00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2920018958"/>
                  </a:ext>
                </a:extLst>
              </a:tr>
              <a:tr h="371415">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Miscellaneous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955270779"/>
                  </a:ext>
                </a:extLst>
              </a:tr>
              <a:tr h="371415">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Sub-total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33350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86,700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2801654025"/>
                  </a:ext>
                </a:extLst>
              </a:tr>
              <a:tr h="371415">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Wages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8,700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17,400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483292168"/>
                  </a:ext>
                </a:extLst>
              </a:tr>
              <a:tr h="371415">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Total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2382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104,100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4013256586"/>
                  </a:ext>
                </a:extLst>
              </a:tr>
            </a:tbl>
          </a:graphicData>
        </a:graphic>
      </p:graphicFrame>
    </p:spTree>
    <p:extLst>
      <p:ext uri="{BB962C8B-B14F-4D97-AF65-F5344CB8AC3E}">
        <p14:creationId xmlns:p14="http://schemas.microsoft.com/office/powerpoint/2010/main" val="3636739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A74AD-8388-6B78-C0D8-4B55007277DC}"/>
              </a:ext>
            </a:extLst>
          </p:cNvPr>
          <p:cNvSpPr>
            <a:spLocks noGrp="1"/>
          </p:cNvSpPr>
          <p:nvPr>
            <p:ph type="title"/>
          </p:nvPr>
        </p:nvSpPr>
        <p:spPr/>
        <p:txBody>
          <a:bodyPr/>
          <a:lstStyle/>
          <a:p>
            <a:r>
              <a:rPr lang="en-GB" b="1" dirty="0">
                <a:ln>
                  <a:solidFill>
                    <a:schemeClr val="accent3">
                      <a:lumMod val="75000"/>
                    </a:schemeClr>
                  </a:solidFill>
                </a:ln>
                <a:solidFill>
                  <a:srgbClr val="00B050"/>
                </a:solidFill>
                <a:effectLst>
                  <a:outerShdw blurRad="50800" dist="38100" dir="2700000" algn="tl" rotWithShape="0">
                    <a:prstClr val="black">
                      <a:alpha val="40000"/>
                    </a:prstClr>
                  </a:outerShdw>
                </a:effectLst>
                <a:latin typeface="Algerian" panose="04020705040A02060702" pitchFamily="82" charset="0"/>
                <a:ea typeface="Calibri" panose="020F0502020204030204" pitchFamily="34" charset="0"/>
              </a:rPr>
              <a:t>Financial Factor</a:t>
            </a:r>
            <a:endParaRPr lang="en-GB" dirty="0"/>
          </a:p>
        </p:txBody>
      </p:sp>
      <p:graphicFrame>
        <p:nvGraphicFramePr>
          <p:cNvPr id="3" name="Table 2">
            <a:extLst>
              <a:ext uri="{FF2B5EF4-FFF2-40B4-BE49-F238E27FC236}">
                <a16:creationId xmlns:a16="http://schemas.microsoft.com/office/drawing/2014/main" id="{CE6142EB-FE48-0AB2-3A1A-F2C2DA7448E7}"/>
              </a:ext>
            </a:extLst>
          </p:cNvPr>
          <p:cNvGraphicFramePr>
            <a:graphicFrameLocks noGrp="1"/>
          </p:cNvGraphicFramePr>
          <p:nvPr>
            <p:extLst>
              <p:ext uri="{D42A27DB-BD31-4B8C-83A1-F6EECF244321}">
                <p14:modId xmlns:p14="http://schemas.microsoft.com/office/powerpoint/2010/main" val="3907276977"/>
              </p:ext>
            </p:extLst>
          </p:nvPr>
        </p:nvGraphicFramePr>
        <p:xfrm>
          <a:off x="1211855" y="1487277"/>
          <a:ext cx="9210102" cy="4726240"/>
        </p:xfrm>
        <a:graphic>
          <a:graphicData uri="http://schemas.openxmlformats.org/drawingml/2006/table">
            <a:tbl>
              <a:tblPr/>
              <a:tblGrid>
                <a:gridCol w="4443471">
                  <a:extLst>
                    <a:ext uri="{9D8B030D-6E8A-4147-A177-3AD203B41FA5}">
                      <a16:colId xmlns:a16="http://schemas.microsoft.com/office/drawing/2014/main" val="2802356832"/>
                    </a:ext>
                  </a:extLst>
                </a:gridCol>
                <a:gridCol w="2827662">
                  <a:extLst>
                    <a:ext uri="{9D8B030D-6E8A-4147-A177-3AD203B41FA5}">
                      <a16:colId xmlns:a16="http://schemas.microsoft.com/office/drawing/2014/main" val="2488418488"/>
                    </a:ext>
                  </a:extLst>
                </a:gridCol>
                <a:gridCol w="1938969">
                  <a:extLst>
                    <a:ext uri="{9D8B030D-6E8A-4147-A177-3AD203B41FA5}">
                      <a16:colId xmlns:a16="http://schemas.microsoft.com/office/drawing/2014/main" val="2686094386"/>
                    </a:ext>
                  </a:extLst>
                </a:gridCol>
              </a:tblGrid>
              <a:tr h="472624">
                <a:tc gridSpan="3">
                  <a:txBody>
                    <a:bodyPr/>
                    <a:lstStyle/>
                    <a:p>
                      <a:pPr algn="just">
                        <a:lnSpc>
                          <a:spcPct val="150000"/>
                        </a:lnSpc>
                        <a:spcAft>
                          <a:spcPts val="800"/>
                        </a:spcAft>
                        <a:buNone/>
                      </a:pPr>
                      <a:r>
                        <a:rPr lang="en-GB" sz="1800" b="1" dirty="0">
                          <a:solidFill>
                            <a:schemeClr val="tx1"/>
                          </a:solidFill>
                          <a:effectLst/>
                          <a:highlight>
                            <a:srgbClr val="00FF00"/>
                          </a:highlight>
                          <a:latin typeface="Times New Roman" panose="02020603050405020304" pitchFamily="18" charset="0"/>
                          <a:ea typeface="Calibri" panose="020F0502020204030204" pitchFamily="34" charset="0"/>
                          <a:cs typeface="Times New Roman" panose="02020603050405020304" pitchFamily="18" charset="0"/>
                        </a:rPr>
                        <a:t>Sources of Funds, Income, and Profit</a:t>
                      </a:r>
                      <a:endParaRPr lang="en-GB" sz="1600" dirty="0">
                        <a:solidFill>
                          <a:schemeClr val="tx1"/>
                        </a:solidFill>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07879842"/>
                  </a:ext>
                </a:extLst>
              </a:tr>
              <a:tr h="472624">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Source of Revenue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2F1C8"/>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Charges per Person in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2F1C8"/>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Revenue in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2F1C8"/>
                    </a:solidFill>
                  </a:tcPr>
                </a:tc>
                <a:extLst>
                  <a:ext uri="{0D108BD9-81ED-4DB2-BD59-A6C34878D82A}">
                    <a16:rowId xmlns:a16="http://schemas.microsoft.com/office/drawing/2014/main" val="1598716685"/>
                  </a:ext>
                </a:extLst>
              </a:tr>
              <a:tr h="472624">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Set per Participant's on-site charges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200 x 599 per day X 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239,600.00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1954734598"/>
                  </a:ext>
                </a:extLst>
              </a:tr>
              <a:tr h="472624">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Set per participant on virtual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180 x 199 per day x 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71,640.00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256779776"/>
                  </a:ext>
                </a:extLst>
              </a:tr>
              <a:tr h="472624">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Sponsorship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40,000.00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2817568389"/>
                  </a:ext>
                </a:extLst>
              </a:tr>
              <a:tr h="472624">
                <a:tc>
                  <a:txBody>
                    <a:bodyPr/>
                    <a:lstStyle/>
                    <a:p>
                      <a:pPr algn="just">
                        <a:lnSpc>
                          <a:spcPct val="150000"/>
                        </a:lnSpc>
                        <a:spcAft>
                          <a:spcPts val="80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Total Revenue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33350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351,240.00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1837693826"/>
                  </a:ext>
                </a:extLst>
              </a:tr>
              <a:tr h="472624">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Costs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104,100.00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2515752253"/>
                  </a:ext>
                </a:extLst>
              </a:tr>
              <a:tr h="472624">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Profit before Tax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247,140.00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3532743482"/>
                  </a:ext>
                </a:extLst>
              </a:tr>
              <a:tr h="472624">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Tax @ 27%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66,727.80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3259407941"/>
                  </a:ext>
                </a:extLst>
              </a:tr>
              <a:tr h="472624">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Net Profit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4287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tc>
                  <a:txBody>
                    <a:bodyPr/>
                    <a:lstStyle/>
                    <a:p>
                      <a:pPr algn="just">
                        <a:lnSpc>
                          <a:spcPct val="150000"/>
                        </a:lnSpc>
                        <a:spcAft>
                          <a:spcPts val="80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180,412.20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82559223"/>
                  </a:ext>
                </a:extLst>
              </a:tr>
            </a:tbl>
          </a:graphicData>
        </a:graphic>
      </p:graphicFrame>
    </p:spTree>
    <p:extLst>
      <p:ext uri="{BB962C8B-B14F-4D97-AF65-F5344CB8AC3E}">
        <p14:creationId xmlns:p14="http://schemas.microsoft.com/office/powerpoint/2010/main" val="4147392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AB315-E522-BF02-3F7E-E58B0E45891C}"/>
              </a:ext>
            </a:extLst>
          </p:cNvPr>
          <p:cNvSpPr>
            <a:spLocks noGrp="1"/>
          </p:cNvSpPr>
          <p:nvPr>
            <p:ph type="title"/>
          </p:nvPr>
        </p:nvSpPr>
        <p:spPr/>
        <p:txBody>
          <a:bodyPr/>
          <a:lstStyle/>
          <a:p>
            <a:r>
              <a:rPr lang="en-GB" sz="4400" b="1" dirty="0">
                <a:solidFill>
                  <a:srgbClr val="00B050"/>
                </a:solidFill>
                <a:effectLst/>
                <a:latin typeface="Algerian" panose="04020705040A02060702" pitchFamily="82" charset="0"/>
                <a:ea typeface="Calibri" panose="020F0502020204030204" pitchFamily="34" charset="0"/>
              </a:rPr>
              <a:t>Conclusion</a:t>
            </a:r>
            <a:r>
              <a:rPr lang="en-GB" sz="4400" b="1" dirty="0">
                <a:effectLst/>
                <a:latin typeface="Algerian" panose="04020705040A02060702" pitchFamily="82" charset="0"/>
                <a:ea typeface="Calibri" panose="020F0502020204030204" pitchFamily="34" charset="0"/>
              </a:rPr>
              <a:t> </a:t>
            </a:r>
            <a:endParaRPr lang="en-GB" dirty="0"/>
          </a:p>
        </p:txBody>
      </p:sp>
      <p:sp>
        <p:nvSpPr>
          <p:cNvPr id="4" name="TextBox 3">
            <a:extLst>
              <a:ext uri="{FF2B5EF4-FFF2-40B4-BE49-F238E27FC236}">
                <a16:creationId xmlns:a16="http://schemas.microsoft.com/office/drawing/2014/main" id="{5F046EF4-58F9-0449-9D90-9050A7D02953}"/>
              </a:ext>
            </a:extLst>
          </p:cNvPr>
          <p:cNvSpPr txBox="1"/>
          <p:nvPr/>
        </p:nvSpPr>
        <p:spPr>
          <a:xfrm>
            <a:off x="1057619" y="1446595"/>
            <a:ext cx="9760945" cy="3730317"/>
          </a:xfrm>
          <a:prstGeom prst="rect">
            <a:avLst/>
          </a:prstGeom>
          <a:noFill/>
        </p:spPr>
        <p:txBody>
          <a:bodyPr wrap="square">
            <a:spAutoFit/>
          </a:bodyPr>
          <a:lstStyle/>
          <a:p>
            <a:pPr>
              <a:lnSpc>
                <a:spcPct val="150000"/>
              </a:lnSpc>
            </a:pPr>
            <a:r>
              <a:rPr lang="en-GB" sz="2000" dirty="0">
                <a:latin typeface="Times New Roman" panose="02020603050405020304" pitchFamily="18" charset="0"/>
                <a:cs typeface="Times New Roman" panose="02020603050405020304" pitchFamily="18" charset="0"/>
              </a:rPr>
              <a:t>In conclusion, the Green Heritage Forum 2025 represents more than an event; it is a strategic opportunity to support the Year of </a:t>
            </a:r>
            <a:r>
              <a:rPr lang="en-GB" sz="2000" dirty="0" err="1">
                <a:latin typeface="Times New Roman" panose="02020603050405020304" pitchFamily="18" charset="0"/>
                <a:cs typeface="Times New Roman" panose="02020603050405020304" pitchFamily="18" charset="0"/>
              </a:rPr>
              <a:t>Croeso</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Dyfi</a:t>
            </a:r>
            <a:r>
              <a:rPr lang="en-GB" sz="2000" dirty="0">
                <a:latin typeface="Times New Roman" panose="02020603050405020304" pitchFamily="18" charset="0"/>
                <a:cs typeface="Times New Roman" panose="02020603050405020304" pitchFamily="18" charset="0"/>
              </a:rPr>
              <a:t> Biosphere's distinctiveness for substantial results. This initiative provides an influential stage for developing essential international partnerships for green heritage, which will generate significant economic advantages and permanently establish Wales as a top sustainable tourism destination worldwide. The efficient resource management combined with distinctive green-event activities will draw international audiences and exceed their expectations about global participant satisfaction. The event's financial planning demonstrated a positive net profit.</a:t>
            </a:r>
          </a:p>
        </p:txBody>
      </p:sp>
    </p:spTree>
    <p:extLst>
      <p:ext uri="{BB962C8B-B14F-4D97-AF65-F5344CB8AC3E}">
        <p14:creationId xmlns:p14="http://schemas.microsoft.com/office/powerpoint/2010/main" val="3797964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EC8F8-EB40-0BE1-0412-8A1BE555FCAD}"/>
              </a:ext>
            </a:extLst>
          </p:cNvPr>
          <p:cNvSpPr>
            <a:spLocks noGrp="1"/>
          </p:cNvSpPr>
          <p:nvPr>
            <p:ph type="title"/>
          </p:nvPr>
        </p:nvSpPr>
        <p:spPr>
          <a:xfrm>
            <a:off x="4146698" y="-106325"/>
            <a:ext cx="2551814" cy="1371599"/>
          </a:xfrm>
        </p:spPr>
        <p:txBody>
          <a:bodyPr>
            <a:normAutofit/>
          </a:bodyPr>
          <a:lstStyle/>
          <a:p>
            <a:r>
              <a:rPr lang="en-GB" sz="2400" b="1" u="sng">
                <a:effectLst/>
                <a:latin typeface="Times New Roman" panose="02020603050405020304" pitchFamily="18" charset="0"/>
                <a:ea typeface="Calibri" panose="020F0502020204030204" pitchFamily="34" charset="0"/>
                <a:cs typeface="Times New Roman" panose="02020603050405020304" pitchFamily="18" charset="0"/>
              </a:rPr>
              <a:t>References</a:t>
            </a:r>
            <a:br>
              <a:rPr lang="en-GB" sz="180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2354CB9-6B84-D32C-9D52-69FAB7244896}"/>
              </a:ext>
            </a:extLst>
          </p:cNvPr>
          <p:cNvSpPr>
            <a:spLocks noGrp="1"/>
          </p:cNvSpPr>
          <p:nvPr>
            <p:ph idx="1"/>
          </p:nvPr>
        </p:nvSpPr>
        <p:spPr>
          <a:xfrm>
            <a:off x="0" y="414670"/>
            <a:ext cx="12192000" cy="6602818"/>
          </a:xfrm>
        </p:spPr>
        <p:txBody>
          <a:bodyPr>
            <a:normAutofit fontScale="25000" lnSpcReduction="20000"/>
          </a:bodyPr>
          <a:lstStyle/>
          <a:p>
            <a:pPr algn="just">
              <a:lnSpc>
                <a:spcPct val="150000"/>
              </a:lnSpc>
              <a:spcAft>
                <a:spcPts val="800"/>
              </a:spcAft>
              <a:buNone/>
            </a:pP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Bluestone Wales (2025) Stay, play, connect. </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https://www.bluestonewales.com</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(Accessed: 7 May 2025).</a:t>
            </a:r>
          </a:p>
          <a:p>
            <a:pPr fontAlgn="base">
              <a:lnSpc>
                <a:spcPct val="107000"/>
              </a:lnSpc>
              <a:spcBef>
                <a:spcPts val="1200"/>
              </a:spcBef>
              <a:buNone/>
            </a:pPr>
            <a:r>
              <a:rPr lang="en-GB" sz="4800" kern="0" dirty="0" err="1">
                <a:effectLst/>
                <a:latin typeface="Times New Roman" panose="02020603050405020304" pitchFamily="18" charset="0"/>
                <a:ea typeface="Times New Roman" panose="02020603050405020304" pitchFamily="18" charset="0"/>
                <a:cs typeface="Times New Roman" panose="02020603050405020304" pitchFamily="18" charset="0"/>
              </a:rPr>
              <a:t>Dyfi</a:t>
            </a:r>
            <a:r>
              <a:rPr lang="en-GB" sz="4800" kern="0" dirty="0">
                <a:effectLst/>
                <a:latin typeface="Times New Roman" panose="02020603050405020304" pitchFamily="18" charset="0"/>
                <a:ea typeface="Times New Roman" panose="02020603050405020304" pitchFamily="18" charset="0"/>
                <a:cs typeface="Times New Roman" panose="02020603050405020304" pitchFamily="18" charset="0"/>
              </a:rPr>
              <a:t> Biosphere (no date). </a:t>
            </a:r>
            <a:r>
              <a:rPr lang="en-GB" sz="4800" i="1" kern="0" dirty="0">
                <a:effectLst/>
                <a:latin typeface="Times New Roman" panose="02020603050405020304" pitchFamily="18" charset="0"/>
                <a:ea typeface="Times New Roman" panose="02020603050405020304" pitchFamily="18" charset="0"/>
                <a:cs typeface="Times New Roman" panose="02020603050405020304" pitchFamily="18" charset="0"/>
              </a:rPr>
              <a:t>Gallery </a:t>
            </a:r>
            <a:r>
              <a:rPr lang="en-GB" sz="48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r>
              <a:rPr lang="en-GB" sz="4800" b="1" kern="0"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https://www.dyfibiosphere.wales/gallery-of-beautiful-photographs?lightbox=dataItem-ixgoxd29</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7 May 2025).</a:t>
            </a:r>
          </a:p>
          <a:p>
            <a:pPr algn="just">
              <a:lnSpc>
                <a:spcPct val="150000"/>
              </a:lnSpc>
              <a:spcAft>
                <a:spcPts val="800"/>
              </a:spcAft>
              <a:buNone/>
            </a:pPr>
            <a:r>
              <a:rPr lang="en-GB" sz="4800" dirty="0" err="1">
                <a:effectLst/>
                <a:latin typeface="Times New Roman" panose="02020603050405020304" pitchFamily="18" charset="0"/>
                <a:ea typeface="Times New Roman" panose="02020603050405020304" pitchFamily="18" charset="0"/>
                <a:cs typeface="Times New Roman" panose="02020603050405020304" pitchFamily="18" charset="0"/>
              </a:rPr>
              <a:t>DyfiBiosphere</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(no date).  </a:t>
            </a:r>
            <a:r>
              <a:rPr lang="en-GB" sz="4800" i="1"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 UNESCO Biosphere. Available</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https://www.dyfibiosphere.wales/</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7 April 2025).</a:t>
            </a:r>
          </a:p>
          <a:p>
            <a:pPr algn="just">
              <a:lnSpc>
                <a:spcPct val="150000"/>
              </a:lnSpc>
              <a:spcAft>
                <a:spcPts val="600"/>
              </a:spcAft>
              <a:buNone/>
            </a:pPr>
            <a:r>
              <a:rPr lang="en-GB" sz="4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Dyfi</a:t>
            </a:r>
            <a:r>
              <a:rPr lang="en-GB" sz="4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Biosphere (no date) </a:t>
            </a:r>
            <a:r>
              <a:rPr lang="en-GB" sz="4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Walking in the </a:t>
            </a:r>
            <a:r>
              <a:rPr lang="en-GB" sz="48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Dyfi</a:t>
            </a:r>
            <a:r>
              <a:rPr lang="en-GB" sz="4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Biosphere.</a:t>
            </a:r>
            <a:r>
              <a:rPr lang="en-GB" sz="4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Available</a:t>
            </a:r>
            <a:r>
              <a:rPr lang="en-GB" sz="4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https://www.dyfibiosphere.wales/walking</a:t>
            </a:r>
            <a:r>
              <a:rPr lang="en-GB" sz="4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7 May 2025).</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EU (2024)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EU Strategy for Sustainable Tourism.</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4800" dirty="0" err="1">
                <a:effectLst/>
                <a:latin typeface="Times New Roman" panose="02020603050405020304" pitchFamily="18" charset="0"/>
                <a:ea typeface="Times New Roman" panose="02020603050405020304" pitchFamily="18" charset="0"/>
                <a:cs typeface="Times New Roman" panose="02020603050405020304" pitchFamily="18" charset="0"/>
              </a:rPr>
              <a:t>at:</a:t>
            </a:r>
            <a:r>
              <a:rPr lang="en-GB" sz="4800" u="sng"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://www.euoffice.eurolympic.org/eu-strategy-sustainable-tourism/#:~:text=On%2025%20March%202021%2C%20a,the%20future%20of%20the%20industry</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7 May 2025).</a:t>
            </a:r>
          </a:p>
          <a:p>
            <a:pPr algn="just">
              <a:lnSpc>
                <a:spcPct val="150000"/>
              </a:lnSpc>
              <a:spcAft>
                <a:spcPts val="800"/>
              </a:spcAft>
              <a:buNone/>
              <a:tabLst>
                <a:tab pos="1819275" algn="l"/>
              </a:tabLst>
            </a:pPr>
            <a:r>
              <a:rPr lang="en-GB" sz="4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Floričić</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(2018) Digital tourism promotion and E-mail marketing. In </a:t>
            </a:r>
            <a:r>
              <a:rPr lang="en-GB" sz="4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Innovation Management, Entrepreneurship and Sustainability (IMES 2018)</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317-331). </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Vysoká</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škola</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ekonomická</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Praze</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tabLst>
                <a:tab pos="1819275" algn="l"/>
              </a:tabLst>
            </a:pP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Gomez Guillen, J.J. and Tapias </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Baqué</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(2024) Sustainability and the environmental impact of the tourism industry: An analysis of the hotel sector in Catalonia, Spain. </a:t>
            </a:r>
            <a:r>
              <a:rPr lang="en-GB" sz="4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Intangible Capital</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pp.277-297.</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Hussain, K., Alam, M.M.D., Malik, A., </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Tarhini</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Al Balushi, M.K. (2024) From likes to luggage: The role of social media content in attracting tourists. </a:t>
            </a:r>
            <a:r>
              <a:rPr lang="en-GB" sz="4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Heliyon</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(19).</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Martí-Parreño, J. and Gómez-</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Calvet</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(2020) March. Social media and sustainable tourism: a literature review. In </a:t>
            </a:r>
            <a:r>
              <a:rPr lang="en-GB" sz="4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Proceedings of the 3rd International Conference on Tourism Research-ICTR</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148-153).</a:t>
            </a:r>
          </a:p>
          <a:p>
            <a:pPr algn="just">
              <a:lnSpc>
                <a:spcPct val="150000"/>
              </a:lnSpc>
              <a:spcAft>
                <a:spcPts val="800"/>
              </a:spcAft>
            </a:pPr>
            <a:r>
              <a:rPr lang="en-GB" sz="4800" dirty="0" err="1">
                <a:effectLst/>
                <a:latin typeface="Times New Roman" panose="02020603050405020304" pitchFamily="18" charset="0"/>
                <a:ea typeface="Times New Roman" panose="02020603050405020304" pitchFamily="18" charset="0"/>
                <a:cs typeface="Times New Roman" panose="02020603050405020304" pitchFamily="18" charset="0"/>
              </a:rPr>
              <a:t>Meetinwales</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(2025) </a:t>
            </a:r>
            <a:r>
              <a:rPr lang="en-GB" sz="4800" i="1" dirty="0">
                <a:effectLst/>
                <a:latin typeface="Times New Roman" panose="02020603050405020304" pitchFamily="18" charset="0"/>
                <a:ea typeface="Times New Roman" panose="02020603050405020304" pitchFamily="18" charset="0"/>
                <a:cs typeface="Times New Roman" panose="02020603050405020304" pitchFamily="18" charset="0"/>
              </a:rPr>
              <a:t>Sustainable approach to business events in Wales</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4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https://www.meetinwales.com/choose-wales/sustainability-key-future-business-events-wales</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(Accessed: 11 May 2025).</a:t>
            </a:r>
          </a:p>
          <a:p>
            <a:pPr algn="just">
              <a:lnSpc>
                <a:spcPct val="150000"/>
              </a:lnSpc>
              <a:spcAft>
                <a:spcPts val="800"/>
              </a:spcAft>
            </a:pP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Mutiarasari</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N.A.G., </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Hartini</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Kurniawati</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Sangadji</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S.S. (2025) Evaluation of green marketing tourism implementation in destinations: A systematic literature review. </a:t>
            </a:r>
            <a:r>
              <a:rPr lang="en-GB" sz="4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Innovative Research and Scientific Studies</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8</a:t>
            </a:r>
            <a:r>
              <a:rPr lang="en-GB"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pp.1299-1310.</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02854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CAE89-7BFC-A375-0B92-49C41094FF86}"/>
              </a:ext>
            </a:extLst>
          </p:cNvPr>
          <p:cNvSpPr>
            <a:spLocks noGrp="1"/>
          </p:cNvSpPr>
          <p:nvPr>
            <p:ph type="title"/>
          </p:nvPr>
        </p:nvSpPr>
        <p:spPr>
          <a:xfrm>
            <a:off x="4359349" y="-55754"/>
            <a:ext cx="2647507" cy="563526"/>
          </a:xfrm>
        </p:spPr>
        <p:txBody>
          <a:bodyPr>
            <a:noAutofit/>
          </a:bodyPr>
          <a:lstStyle/>
          <a:p>
            <a:pPr algn="ctr"/>
            <a:r>
              <a:rPr lang="en-GB" sz="2000" b="1" u="sng"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GB" sz="2000" u="sng" dirty="0"/>
          </a:p>
        </p:txBody>
      </p:sp>
      <p:sp>
        <p:nvSpPr>
          <p:cNvPr id="3" name="Content Placeholder 2">
            <a:extLst>
              <a:ext uri="{FF2B5EF4-FFF2-40B4-BE49-F238E27FC236}">
                <a16:creationId xmlns:a16="http://schemas.microsoft.com/office/drawing/2014/main" id="{5BFBEDEC-36AD-4D84-D97C-9A85A3816D26}"/>
              </a:ext>
            </a:extLst>
          </p:cNvPr>
          <p:cNvSpPr>
            <a:spLocks noGrp="1"/>
          </p:cNvSpPr>
          <p:nvPr>
            <p:ph idx="1"/>
          </p:nvPr>
        </p:nvSpPr>
        <p:spPr>
          <a:xfrm>
            <a:off x="0" y="361507"/>
            <a:ext cx="12099851" cy="6496492"/>
          </a:xfrm>
        </p:spPr>
        <p:txBody>
          <a:bodyPr>
            <a:normAutofit fontScale="25000" lnSpcReduction="20000"/>
          </a:bodyPr>
          <a:lstStyle/>
          <a:p>
            <a:pPr algn="just">
              <a:lnSpc>
                <a:spcPct val="140000"/>
              </a:lnSpc>
              <a:spcBef>
                <a:spcPts val="0"/>
              </a:spcBef>
              <a:spcAft>
                <a:spcPts val="800"/>
              </a:spcAft>
              <a:buNone/>
            </a:pP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Sustainable Tourism Partnership (2024) </a:t>
            </a:r>
            <a:r>
              <a:rPr lang="en-GB" sz="4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URBAN AGENDA FOR THE EU. </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4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urbanagenda.urban-initiative.eu/sites/default/files/2024-06/ST_DraftActionPlan_V2024_04_11_0.pdf#:~:text=The%20Sustainable%20Tourism%20Partnership%20contributes%20to%20implementing,partnerships%20to%20ensure%20synergy%20and%20prevent%20redundancy.&amp;text=The%20action%20is%20intended%20to%20generate%20guidelines,promote%20better%20tourists'%20behaviour%20in%20the%20destinations</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(Accessed: 7 May 2025).</a:t>
            </a:r>
          </a:p>
          <a:p>
            <a:pPr algn="just">
              <a:lnSpc>
                <a:spcPct val="140000"/>
              </a:lnSpc>
              <a:spcBef>
                <a:spcPts val="0"/>
              </a:spcBef>
              <a:spcAft>
                <a:spcPts val="800"/>
              </a:spcAft>
              <a:buNone/>
            </a:pP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Price, J. (2024) </a:t>
            </a:r>
            <a:r>
              <a:rPr lang="en-GB" sz="4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 traditional Welsh foods you must try</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4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https://www.sykescottages.co.uk/blog/traditional-welsh-food/#:~:text=There%20are%20a%20variety%20of,on%20toast%20you%20can%20have</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(Accessed: 8 May 2025).</a:t>
            </a:r>
          </a:p>
          <a:p>
            <a:pPr algn="just">
              <a:lnSpc>
                <a:spcPct val="140000"/>
              </a:lnSpc>
              <a:spcBef>
                <a:spcPts val="0"/>
              </a:spcBef>
              <a:spcAft>
                <a:spcPts val="800"/>
              </a:spcAft>
              <a:buNone/>
              <a:tabLst>
                <a:tab pos="2219325" algn="l"/>
              </a:tabLst>
            </a:pP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The Celtic Collection. (2025). </a:t>
            </a:r>
            <a:r>
              <a:rPr lang="en-GB" sz="4800" i="1" dirty="0">
                <a:effectLst/>
                <a:latin typeface="Times New Roman" panose="02020603050405020304" pitchFamily="18" charset="0"/>
                <a:ea typeface="Times New Roman" panose="02020603050405020304" pitchFamily="18" charset="0"/>
                <a:cs typeface="Times New Roman" panose="02020603050405020304" pitchFamily="18" charset="0"/>
              </a:rPr>
              <a:t>Events.</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Available </a:t>
            </a:r>
            <a:r>
              <a:rPr lang="en-GB" sz="4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a:t>
            </a:r>
            <a:r>
              <a:rPr lang="en-GB" sz="48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a:t>
            </a:r>
            <a:r>
              <a:rPr lang="en-GB" sz="4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://www.celtic-collection.com/#:~:text=The%20Celtic%20Collection%20offers%20a,to%20transform%20your%20next%20event</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(Accessed: 9 May 2025).</a:t>
            </a:r>
          </a:p>
          <a:p>
            <a:pPr algn="just">
              <a:lnSpc>
                <a:spcPct val="140000"/>
              </a:lnSpc>
              <a:spcBef>
                <a:spcPts val="0"/>
              </a:spcBef>
              <a:spcAft>
                <a:spcPts val="800"/>
              </a:spcAft>
              <a:buNone/>
            </a:pP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BVEP (2021) The UK Events Reports 2020. Available at: </a:t>
            </a:r>
            <a:r>
              <a:rPr lang="en-GB" sz="4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https://www.excel.london/uploads/uk-events-report-2020---the-full-report.pdf</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(Accessed: 8 May 2025).</a:t>
            </a:r>
          </a:p>
          <a:p>
            <a:pPr algn="just">
              <a:lnSpc>
                <a:spcPct val="140000"/>
              </a:lnSpc>
              <a:spcBef>
                <a:spcPts val="0"/>
              </a:spcBef>
              <a:spcAft>
                <a:spcPts val="800"/>
              </a:spcAft>
              <a:buNone/>
            </a:pP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UNESCO (2025) </a:t>
            </a:r>
            <a:r>
              <a:rPr lang="en-GB" sz="4800" i="1" dirty="0" err="1">
                <a:effectLst/>
                <a:latin typeface="Times New Roman" panose="02020603050405020304" pitchFamily="18" charset="0"/>
                <a:ea typeface="Calibri" panose="020F0502020204030204" pitchFamily="34" charset="0"/>
                <a:cs typeface="Times New Roman" panose="02020603050405020304" pitchFamily="18" charset="0"/>
              </a:rPr>
              <a:t>Biosffer</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800" i="1" dirty="0" err="1">
                <a:effectLst/>
                <a:latin typeface="Times New Roman" panose="02020603050405020304" pitchFamily="18" charset="0"/>
                <a:ea typeface="Calibri" panose="020F0502020204030204" pitchFamily="34" charset="0"/>
                <a:cs typeface="Times New Roman" panose="02020603050405020304" pitchFamily="18" charset="0"/>
              </a:rPr>
              <a:t>Dyfi</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4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https://www.unesco.org/en/mab/biosffer-dyfi</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(Accessed: 11 May 2025).</a:t>
            </a:r>
          </a:p>
          <a:p>
            <a:pPr algn="just">
              <a:lnSpc>
                <a:spcPct val="140000"/>
              </a:lnSpc>
              <a:spcBef>
                <a:spcPts val="0"/>
              </a:spcBef>
              <a:spcAft>
                <a:spcPts val="800"/>
              </a:spcAft>
              <a:buNone/>
            </a:pP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Fach, E. (2025) </a:t>
            </a:r>
            <a:r>
              <a:rPr lang="en-GB" sz="4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Ynys hir.</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r>
              <a:rPr lang="en-GB" sz="4800" dirty="0">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https://www.rspb.org.uk/days-out/reserves/ynys-hir</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7 May 2025).</a:t>
            </a:r>
          </a:p>
          <a:p>
            <a:pPr algn="just">
              <a:lnSpc>
                <a:spcPct val="140000"/>
              </a:lnSpc>
              <a:spcBef>
                <a:spcPts val="0"/>
              </a:spcBef>
              <a:spcAft>
                <a:spcPts val="800"/>
              </a:spcAft>
              <a:buNone/>
            </a:pP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Fox, D. et al. (2014). Doing events research: from theory to practice. Routledge (1st ed). Available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https://doi.org/10.4324/9781315815084</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40000"/>
              </a:lnSpc>
              <a:spcBef>
                <a:spcPts val="0"/>
              </a:spcBef>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Visit Mid Wales (2025) UNESCO</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 Biosphere Reserve (</a:t>
            </a:r>
            <a:r>
              <a:rPr lang="en-GB" sz="4800" i="1" dirty="0" err="1">
                <a:effectLst/>
                <a:latin typeface="Times New Roman" panose="02020603050405020304" pitchFamily="18" charset="0"/>
                <a:ea typeface="Calibri" panose="020F0502020204030204" pitchFamily="34" charset="0"/>
                <a:cs typeface="Times New Roman" panose="02020603050405020304" pitchFamily="18" charset="0"/>
              </a:rPr>
              <a:t>Dyfi</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r>
              <a:rPr lang="en-GB" sz="4800" dirty="0">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https://www.visitmidwales.co.uk/things-to-do/unesco-biosphere-reserve-dyfi-p1726301</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10 May 2025).</a:t>
            </a:r>
          </a:p>
          <a:p>
            <a:pPr algn="just">
              <a:lnSpc>
                <a:spcPct val="140000"/>
              </a:lnSpc>
              <a:spcBef>
                <a:spcPts val="0"/>
              </a:spcBef>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Visit Wales (2025)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UNESCO Biosphere Reserve (</a:t>
            </a:r>
            <a:r>
              <a:rPr lang="en-GB" sz="4800" i="1" dirty="0" err="1">
                <a:effectLst/>
                <a:latin typeface="Times New Roman" panose="02020603050405020304" pitchFamily="18" charset="0"/>
                <a:ea typeface="Calibri" panose="020F0502020204030204" pitchFamily="34" charset="0"/>
                <a:cs typeface="Times New Roman" panose="02020603050405020304" pitchFamily="18" charset="0"/>
              </a:rPr>
              <a:t>Dyfi</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https://www.visitwales.com/attraction/nature-or-wildlife/unesco-biosphere-reserve-dyfi-1843149</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7 May 2025).</a:t>
            </a:r>
          </a:p>
          <a:p>
            <a:pPr algn="just">
              <a:lnSpc>
                <a:spcPct val="140000"/>
              </a:lnSpc>
              <a:spcBef>
                <a:spcPts val="0"/>
              </a:spcBef>
              <a:spcAft>
                <a:spcPts val="800"/>
              </a:spcAft>
              <a:buNone/>
            </a:pPr>
            <a:r>
              <a:rPr lang="en-GB" sz="4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Wales.com. </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(2025) </a:t>
            </a:r>
            <a:r>
              <a:rPr lang="en-GB" sz="4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Essential Welsh eats</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r>
              <a:rPr lang="en-GB" sz="4800" dirty="0">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https://www.wales.com/visit/food-and-drink/essential-welsh-eats#:~:text=Cawl,during%20a%20frosty%20Welsh%20winter</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(Accessed: 12 May 2025).</a:t>
            </a:r>
          </a:p>
          <a:p>
            <a:pPr algn="just">
              <a:lnSpc>
                <a:spcPct val="140000"/>
              </a:lnSpc>
              <a:spcBef>
                <a:spcPts val="0"/>
              </a:spcBef>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Welsh Government (2025)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Visit Wales invites world to feel the 'hwyl' in 2025.</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r>
              <a:rPr lang="en-GB" sz="4800" dirty="0">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https://www.gov.wales/visit-wales-invites-world-feel-hwyl-2025</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9 May 2025).</a:t>
            </a:r>
          </a:p>
          <a:p>
            <a:pPr algn="just">
              <a:lnSpc>
                <a:spcPct val="140000"/>
              </a:lnSpc>
              <a:spcBef>
                <a:spcPts val="0"/>
              </a:spcBef>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Welsh Government</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(2022) Ministerial foreword, Minister for Economy, Vaughan Gething MS. Available at: </a:t>
            </a:r>
            <a:r>
              <a:rPr lang="en-GB" sz="4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https://www.gov.wales/sites/default/files/pdf-versions/2022/10/2/1664879121/national-events-strategy-wales-2022-2030.pdf</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(Accessed: 11 May 2025).</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40000"/>
              </a:lnSpc>
              <a:spcBef>
                <a:spcPts val="0"/>
              </a:spcBef>
              <a:spcAft>
                <a:spcPts val="600"/>
              </a:spcAft>
              <a:buNone/>
            </a:pP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Welsh Government</a:t>
            </a:r>
            <a:r>
              <a:rPr lang="en-GB" sz="4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r>
              <a:rPr lang="en-GB" sz="4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Net Zero Strategic Plan. </a:t>
            </a:r>
            <a:r>
              <a:rPr lang="en-GB" sz="4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Available at:</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https://www.gov.wales/sites/default/files/publications/2022-12/welsh-government-net-zero-strategic-plan.pdf</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7 May 2025).</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40000"/>
              </a:lnSpc>
              <a:spcBef>
                <a:spcPts val="0"/>
              </a:spcBef>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Welsh Government (2025) Sustainable Tourism Wales. </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6"/>
              </a:rPr>
              <a:t>https://businesswales.gov.wales/tourism/sustainable-tourism-wales</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(Accessed: 7 May 2025).</a:t>
            </a:r>
          </a:p>
          <a:p>
            <a:pPr algn="just">
              <a:lnSpc>
                <a:spcPct val="140000"/>
              </a:lnSpc>
              <a:spcBef>
                <a:spcPts val="0"/>
              </a:spcBef>
              <a:spcAft>
                <a:spcPts val="800"/>
              </a:spcAft>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Welsh Government (2025)</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 Year of </a:t>
            </a:r>
            <a:r>
              <a:rPr lang="en-GB" sz="4800" i="1"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 in Wales.</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7"/>
              </a:rPr>
              <a:t>https://traveltrade.visitwales.com/useful-information/toolkit/year-of-croeso</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7 May 2025).</a:t>
            </a:r>
          </a:p>
          <a:p>
            <a:endParaRPr lang="en-GB" dirty="0"/>
          </a:p>
        </p:txBody>
      </p:sp>
    </p:spTree>
    <p:extLst>
      <p:ext uri="{BB962C8B-B14F-4D97-AF65-F5344CB8AC3E}">
        <p14:creationId xmlns:p14="http://schemas.microsoft.com/office/powerpoint/2010/main" val="1149491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1252</TotalTime>
  <Words>2615</Words>
  <Application>Microsoft Office PowerPoint</Application>
  <PresentationFormat>Widescreen</PresentationFormat>
  <Paragraphs>175</Paragraphs>
  <Slides>13</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Algerian</vt:lpstr>
      <vt:lpstr>Aptos</vt:lpstr>
      <vt:lpstr>Aptos Display</vt:lpstr>
      <vt:lpstr>Arial</vt:lpstr>
      <vt:lpstr>Calibri</vt:lpstr>
      <vt:lpstr>Times New Roman</vt:lpstr>
      <vt:lpstr>Wingdings</vt:lpstr>
      <vt:lpstr>Office Theme</vt:lpstr>
      <vt:lpstr>Event Planner for the MICE industry Theme: VISIT WALES’ = “YEAR OF CROESO 2025   Title: Green Heritage Forum, 2025 By Azeb Atsebha (2234854)</vt:lpstr>
      <vt:lpstr>                                                              Introduction</vt:lpstr>
      <vt:lpstr>Background Research and Situational Analysis</vt:lpstr>
      <vt:lpstr>Event Content and Context (Event Background)</vt:lpstr>
      <vt:lpstr>PowerPoint Presentation</vt:lpstr>
      <vt:lpstr>Market Factors</vt:lpstr>
      <vt:lpstr>PowerPoint Presentation</vt:lpstr>
      <vt:lpstr>PowerPoint Presentation</vt:lpstr>
      <vt:lpstr>Operational   Factor </vt:lpstr>
      <vt:lpstr>Financial Factor</vt:lpstr>
      <vt:lpstr>Conclusion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Azeb Atsebha (2234854)</dc:creator>
  <cp:lastModifiedBy>Azeb Atsebha (2234854)</cp:lastModifiedBy>
  <cp:revision>5</cp:revision>
  <dcterms:created xsi:type="dcterms:W3CDTF">2025-05-17T08:58:11Z</dcterms:created>
  <dcterms:modified xsi:type="dcterms:W3CDTF">2025-05-19T18:59:16Z</dcterms:modified>
</cp:coreProperties>
</file>