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02" r:id="rId2"/>
    <p:sldId id="284" r:id="rId3"/>
    <p:sldId id="285" r:id="rId4"/>
    <p:sldId id="286" r:id="rId5"/>
    <p:sldId id="287" r:id="rId6"/>
    <p:sldId id="288" r:id="rId7"/>
    <p:sldId id="290" r:id="rId8"/>
    <p:sldId id="289" r:id="rId9"/>
    <p:sldId id="291" r:id="rId10"/>
    <p:sldId id="292" r:id="rId11"/>
    <p:sldId id="293" r:id="rId12"/>
    <p:sldId id="294" r:id="rId13"/>
    <p:sldId id="295" r:id="rId14"/>
    <p:sldId id="296" r:id="rId15"/>
    <p:sldId id="297" r:id="rId16"/>
    <p:sldId id="298" r:id="rId17"/>
    <p:sldId id="299" r:id="rId18"/>
    <p:sldId id="300" r:id="rId19"/>
    <p:sldId id="271" r:id="rId20"/>
    <p:sldId id="301"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1" d="100"/>
          <a:sy n="111" d="100"/>
        </p:scale>
        <p:origin x="-1614" y="-78"/>
      </p:cViewPr>
      <p:guideLst>
        <p:guide orient="horz" pos="162"/>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5E9709EA-B053-9440-AC0E-8F28FDF28B10}" type="datetimeFigureOut">
              <a:rPr lang="en-US" smtClean="0"/>
              <a:pPr/>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5E9709EA-B053-9440-AC0E-8F28FDF28B10}" type="datetimeFigureOut">
              <a:rPr lang="en-US" smtClean="0"/>
              <a:pPr/>
              <a:t>10/6/2017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5E9709EA-B053-9440-AC0E-8F28FDF28B10}" type="datetimeFigureOut">
              <a:rPr lang="en-US" smtClean="0"/>
              <a:pPr/>
              <a:t>10/6/2017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5E9709EA-B053-9440-AC0E-8F28FDF28B10}" type="datetimeFigureOut">
              <a:rPr lang="en-US" smtClean="0"/>
              <a:pPr/>
              <a:t>10/6/2017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9709EA-B053-9440-AC0E-8F28FDF28B10}" type="datetimeFigureOut">
              <a:rPr lang="en-US" smtClean="0"/>
              <a:pPr/>
              <a:t>10/6/2017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E9709EA-B053-9440-AC0E-8F28FDF28B10}" type="datetimeFigureOut">
              <a:rPr lang="en-US" smtClean="0"/>
              <a:pPr/>
              <a:t>10/6/2017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E9709EA-B053-9440-AC0E-8F28FDF28B10}" type="datetimeFigureOut">
              <a:rPr lang="en-US" smtClean="0"/>
              <a:pPr/>
              <a:t>10/6/2017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5E9709EA-B053-9440-AC0E-8F28FDF28B10}" type="datetimeFigureOut">
              <a:rPr lang="en-US" smtClean="0"/>
              <a:pPr/>
              <a:t>10/6/2017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67BCAB-080D-5A4B-9013-6F5CE942D0E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9709EA-B053-9440-AC0E-8F28FDF28B10}" type="datetimeFigureOut">
              <a:rPr lang="en-US" smtClean="0"/>
              <a:pPr/>
              <a:t>10/6/2017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67BCAB-080D-5A4B-9013-6F5CE942D0E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www.esrc.ac.uk/about-esrc/information/research-ethics.aspx"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www.esrc.ac.uk/" TargetMode="External"/><Relationship Id="rId2" Type="http://schemas.openxmlformats.org/officeDocument/2006/relationships/hyperlink" Target="http://www.bbsrc.ac.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Ethics in Research</a:t>
            </a:r>
            <a:endParaRPr lang="en-GB" dirty="0"/>
          </a:p>
        </p:txBody>
      </p:sp>
      <p:sp>
        <p:nvSpPr>
          <p:cNvPr id="3" name="Content Placeholder 2"/>
          <p:cNvSpPr>
            <a:spLocks noGrp="1"/>
          </p:cNvSpPr>
          <p:nvPr>
            <p:ph idx="1"/>
          </p:nvPr>
        </p:nvSpPr>
        <p:spPr/>
        <p:txBody>
          <a:bodyPr>
            <a:normAutofit/>
          </a:bodyPr>
          <a:lstStyle/>
          <a:p>
            <a:pPr marL="0" indent="0">
              <a:buNone/>
            </a:pPr>
            <a:r>
              <a:rPr lang="en-GB" sz="2800" dirty="0"/>
              <a:t>http://www.uwtsd.ac.uk/research/research-ethics/</a:t>
            </a:r>
          </a:p>
        </p:txBody>
      </p:sp>
    </p:spTree>
    <p:extLst>
      <p:ext uri="{BB962C8B-B14F-4D97-AF65-F5344CB8AC3E}">
        <p14:creationId xmlns:p14="http://schemas.microsoft.com/office/powerpoint/2010/main" val="3782544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a:t>
            </a:r>
            <a:endParaRPr lang="en-US" dirty="0"/>
          </a:p>
        </p:txBody>
      </p:sp>
      <p:sp>
        <p:nvSpPr>
          <p:cNvPr id="3" name="Content Placeholder 2"/>
          <p:cNvSpPr>
            <a:spLocks noGrp="1"/>
          </p:cNvSpPr>
          <p:nvPr>
            <p:ph idx="1"/>
          </p:nvPr>
        </p:nvSpPr>
        <p:spPr/>
        <p:txBody>
          <a:bodyPr/>
          <a:lstStyle/>
          <a:p>
            <a:pPr>
              <a:buNone/>
            </a:pPr>
            <a:r>
              <a:rPr lang="en-US" dirty="0" smtClean="0"/>
              <a:t>Ethics:</a:t>
            </a:r>
          </a:p>
          <a:p>
            <a:pPr marL="0" indent="0">
              <a:buNone/>
            </a:pPr>
            <a:r>
              <a:rPr lang="en-US" dirty="0" smtClean="0"/>
              <a:t>"The philosophical study of the moral value of human conduct and the rules and principles that ought to govern it" (CED 2000).</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a:t>
            </a:r>
            <a:endParaRPr lang="en-US" dirty="0"/>
          </a:p>
        </p:txBody>
      </p:sp>
      <p:sp>
        <p:nvSpPr>
          <p:cNvPr id="3" name="Content Placeholder 2"/>
          <p:cNvSpPr>
            <a:spLocks noGrp="1"/>
          </p:cNvSpPr>
          <p:nvPr>
            <p:ph idx="1"/>
          </p:nvPr>
        </p:nvSpPr>
        <p:spPr/>
        <p:txBody>
          <a:bodyPr/>
          <a:lstStyle/>
          <a:p>
            <a:pPr>
              <a:buNone/>
            </a:pPr>
            <a:r>
              <a:rPr lang="en-US" dirty="0" smtClean="0"/>
              <a:t>Moral:</a:t>
            </a:r>
          </a:p>
          <a:p>
            <a:pPr marL="449263" indent="-449263">
              <a:buNone/>
            </a:pPr>
            <a:r>
              <a:rPr lang="en-US" dirty="0" smtClean="0"/>
              <a:t>1: "Concerned with or relating to human </a:t>
            </a:r>
            <a:r>
              <a:rPr lang="en-US" dirty="0" err="1" smtClean="0"/>
              <a:t>behaviour</a:t>
            </a:r>
            <a:r>
              <a:rPr lang="en-US" dirty="0" smtClean="0"/>
              <a:t>, especially in the distinction between good and bad or right and wrong </a:t>
            </a:r>
            <a:r>
              <a:rPr lang="en-US" dirty="0" err="1" smtClean="0"/>
              <a:t>behaviour</a:t>
            </a:r>
            <a:r>
              <a:rPr lang="en-US" dirty="0" smtClean="0"/>
              <a:t>".</a:t>
            </a:r>
          </a:p>
          <a:p>
            <a:pPr algn="r">
              <a:buNone/>
            </a:pPr>
            <a:r>
              <a:rPr lang="en-US" sz="2000" dirty="0" smtClean="0"/>
              <a:t>(CED 2000)</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a:t>
            </a:r>
            <a:endParaRPr lang="en-US" dirty="0"/>
          </a:p>
        </p:txBody>
      </p:sp>
      <p:sp>
        <p:nvSpPr>
          <p:cNvPr id="3" name="Content Placeholder 2"/>
          <p:cNvSpPr>
            <a:spLocks noGrp="1"/>
          </p:cNvSpPr>
          <p:nvPr>
            <p:ph idx="1"/>
          </p:nvPr>
        </p:nvSpPr>
        <p:spPr/>
        <p:txBody>
          <a:bodyPr/>
          <a:lstStyle/>
          <a:p>
            <a:pPr>
              <a:buNone/>
            </a:pPr>
            <a:r>
              <a:rPr lang="en-US" dirty="0" smtClean="0"/>
              <a:t>Moral:</a:t>
            </a:r>
          </a:p>
          <a:p>
            <a:pPr marL="449263" indent="-449263">
              <a:buNone/>
            </a:pPr>
            <a:r>
              <a:rPr lang="en-US" dirty="0" smtClean="0"/>
              <a:t>1: "Concerned with or relating to human </a:t>
            </a:r>
            <a:r>
              <a:rPr lang="en-US" dirty="0" err="1" smtClean="0"/>
              <a:t>behaviour</a:t>
            </a:r>
            <a:r>
              <a:rPr lang="en-US" dirty="0" smtClean="0"/>
              <a:t>, especially in the distinction between good and bad or right and wrong </a:t>
            </a:r>
            <a:r>
              <a:rPr lang="en-US" dirty="0" err="1" smtClean="0"/>
              <a:t>behaviour</a:t>
            </a:r>
            <a:r>
              <a:rPr lang="en-US" dirty="0" smtClean="0"/>
              <a:t>".</a:t>
            </a:r>
          </a:p>
          <a:p>
            <a:pPr marL="449263" indent="-449263">
              <a:buNone/>
            </a:pPr>
            <a:r>
              <a:rPr lang="en-US" dirty="0" smtClean="0"/>
              <a:t>2: "Adhering to conventionally accepted standards of </a:t>
            </a:r>
            <a:r>
              <a:rPr lang="en-US" dirty="0" err="1" smtClean="0"/>
              <a:t>behaviour</a:t>
            </a:r>
            <a:r>
              <a:rPr lang="en-US" dirty="0" smtClean="0"/>
              <a:t>".</a:t>
            </a:r>
          </a:p>
          <a:p>
            <a:pPr algn="r">
              <a:buNone/>
            </a:pPr>
            <a:r>
              <a:rPr lang="en-US" sz="2000" dirty="0" smtClean="0"/>
              <a:t>(CED 2000)</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Definitions</a:t>
            </a:r>
            <a:endParaRPr lang="en-US" dirty="0"/>
          </a:p>
        </p:txBody>
      </p:sp>
      <p:sp>
        <p:nvSpPr>
          <p:cNvPr id="3" name="Content Placeholder 2"/>
          <p:cNvSpPr>
            <a:spLocks noGrp="1"/>
          </p:cNvSpPr>
          <p:nvPr>
            <p:ph idx="1"/>
          </p:nvPr>
        </p:nvSpPr>
        <p:spPr/>
        <p:txBody>
          <a:bodyPr/>
          <a:lstStyle/>
          <a:p>
            <a:pPr>
              <a:buNone/>
            </a:pPr>
            <a:r>
              <a:rPr lang="en-US" dirty="0" smtClean="0"/>
              <a:t>Ethics:</a:t>
            </a:r>
          </a:p>
          <a:p>
            <a:pPr marL="0" indent="0">
              <a:buNone/>
            </a:pPr>
            <a:r>
              <a:rPr lang="en-US" dirty="0" smtClean="0"/>
              <a:t>"The study of the concepts involved in practical reasoning: good, right, duty, obligation, virtue, freedom, rationality, choice.</a:t>
            </a:r>
          </a:p>
          <a:p>
            <a:pPr marL="0" indent="0">
              <a:buNone/>
            </a:pPr>
            <a:r>
              <a:rPr lang="en-US" dirty="0" smtClean="0"/>
              <a:t>Also the second-order study of the objectivity, subjectivity, relativism, or </a:t>
            </a:r>
            <a:r>
              <a:rPr lang="en-US" dirty="0" err="1" smtClean="0"/>
              <a:t>scepticism</a:t>
            </a:r>
            <a:r>
              <a:rPr lang="en-US" dirty="0" smtClean="0"/>
              <a:t> that may attend claims made in these terms."</a:t>
            </a:r>
          </a:p>
          <a:p>
            <a:pPr algn="r">
              <a:buNone/>
            </a:pPr>
            <a:r>
              <a:rPr lang="en-US" sz="2000" dirty="0" smtClean="0"/>
              <a:t>(ODP 2005)</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Guidelines</a:t>
            </a:r>
            <a:endParaRPr lang="en-US" dirty="0"/>
          </a:p>
        </p:txBody>
      </p:sp>
      <p:sp>
        <p:nvSpPr>
          <p:cNvPr id="3" name="Content Placeholder 2"/>
          <p:cNvSpPr>
            <a:spLocks noGrp="1"/>
          </p:cNvSpPr>
          <p:nvPr>
            <p:ph idx="1"/>
          </p:nvPr>
        </p:nvSpPr>
        <p:spPr/>
        <p:txBody>
          <a:bodyPr>
            <a:normAutofit/>
          </a:bodyPr>
          <a:lstStyle/>
          <a:p>
            <a:pPr>
              <a:buNone/>
            </a:pPr>
            <a:r>
              <a:rPr lang="en-GB" dirty="0" smtClean="0"/>
              <a:t>Six key principles of ethical research:</a:t>
            </a:r>
          </a:p>
          <a:p>
            <a:pPr marL="514350" lvl="0" indent="-514350">
              <a:buFont typeface="+mj-lt"/>
              <a:buAutoNum type="arabicPeriod"/>
            </a:pPr>
            <a:r>
              <a:rPr lang="en-GB" dirty="0" smtClean="0"/>
              <a:t>Research should be designed, reviewed and undertaken to ensure integrity and quality.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Guidelines</a:t>
            </a:r>
            <a:endParaRPr lang="en-US"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Six key principles of ethical research:</a:t>
            </a:r>
          </a:p>
          <a:p>
            <a:pPr marL="514350" lvl="0" indent="-514350">
              <a:buFont typeface="+mj-lt"/>
              <a:buAutoNum type="arabicPeriod"/>
            </a:pPr>
            <a:r>
              <a:rPr lang="en-GB" dirty="0" smtClean="0"/>
              <a:t>Research should be designed, reviewed and undertaken to ensure integrity and quality.</a:t>
            </a:r>
          </a:p>
          <a:p>
            <a:pPr marL="514350" lvl="0" indent="-514350">
              <a:buFont typeface="+mj-lt"/>
              <a:buAutoNum type="arabicPeriod"/>
            </a:pPr>
            <a:r>
              <a:rPr lang="en-GB" dirty="0" smtClean="0"/>
              <a:t>Research staff and subjects must be informed fully about the purpose, methods and intended possible uses of the research, what their participation in the research entails and what risks, if any, are involved. Some variation is allowed in very specific and exceptional research contexts for which detailed guidance is provided in the policy Guidelines.</a:t>
            </a:r>
          </a:p>
          <a:p>
            <a:pPr marL="514350" indent="-514350">
              <a:buFont typeface="+mj-lt"/>
              <a:buAutoNum type="arabicPeriod"/>
            </a:pPr>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Guidelines</a:t>
            </a:r>
            <a:endParaRPr lang="en-US" dirty="0"/>
          </a:p>
        </p:txBody>
      </p:sp>
      <p:sp>
        <p:nvSpPr>
          <p:cNvPr id="3" name="Content Placeholder 2"/>
          <p:cNvSpPr>
            <a:spLocks noGrp="1"/>
          </p:cNvSpPr>
          <p:nvPr>
            <p:ph idx="1"/>
          </p:nvPr>
        </p:nvSpPr>
        <p:spPr/>
        <p:txBody>
          <a:bodyPr>
            <a:normAutofit/>
          </a:bodyPr>
          <a:lstStyle/>
          <a:p>
            <a:pPr marL="514350" lvl="0" indent="-514350">
              <a:buFont typeface="+mj-lt"/>
              <a:buAutoNum type="arabicPeriod" startAt="3"/>
            </a:pPr>
            <a:r>
              <a:rPr lang="en-GB" dirty="0" smtClean="0"/>
              <a:t>The confidentiality of information supplied by research subjects and the anonymity of respondents must be respected.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Guidelines</a:t>
            </a:r>
            <a:endParaRPr lang="en-US" dirty="0"/>
          </a:p>
        </p:txBody>
      </p:sp>
      <p:sp>
        <p:nvSpPr>
          <p:cNvPr id="3" name="Content Placeholder 2"/>
          <p:cNvSpPr>
            <a:spLocks noGrp="1"/>
          </p:cNvSpPr>
          <p:nvPr>
            <p:ph idx="1"/>
          </p:nvPr>
        </p:nvSpPr>
        <p:spPr/>
        <p:txBody>
          <a:bodyPr>
            <a:normAutofit/>
          </a:bodyPr>
          <a:lstStyle/>
          <a:p>
            <a:pPr marL="514350" lvl="0" indent="-514350">
              <a:buFont typeface="+mj-lt"/>
              <a:buAutoNum type="arabicPeriod" startAt="3"/>
            </a:pPr>
            <a:r>
              <a:rPr lang="en-GB" dirty="0" smtClean="0"/>
              <a:t>The confidentiality of information supplied by research subjects and the anonymity of respondents must be respected.</a:t>
            </a:r>
          </a:p>
          <a:p>
            <a:pPr marL="514350" lvl="0" indent="-514350">
              <a:buFont typeface="+mj-lt"/>
              <a:buAutoNum type="arabicPeriod" startAt="3"/>
            </a:pPr>
            <a:r>
              <a:rPr lang="en-GB" dirty="0" smtClean="0"/>
              <a:t>Research participants must participate in a voluntary way, free from any coercion.</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Guidelines</a:t>
            </a:r>
            <a:endParaRPr lang="en-US" dirty="0"/>
          </a:p>
        </p:txBody>
      </p:sp>
      <p:sp>
        <p:nvSpPr>
          <p:cNvPr id="3" name="Content Placeholder 2"/>
          <p:cNvSpPr>
            <a:spLocks noGrp="1"/>
          </p:cNvSpPr>
          <p:nvPr>
            <p:ph idx="1"/>
          </p:nvPr>
        </p:nvSpPr>
        <p:spPr/>
        <p:txBody>
          <a:bodyPr>
            <a:normAutofit/>
          </a:bodyPr>
          <a:lstStyle/>
          <a:p>
            <a:pPr marL="514350" lvl="0" indent="-514350">
              <a:buFont typeface="+mj-lt"/>
              <a:buAutoNum type="arabicPeriod" startAt="3"/>
            </a:pPr>
            <a:r>
              <a:rPr lang="en-GB" dirty="0" smtClean="0"/>
              <a:t>The confidentiality of information supplied by research subjects and the anonymity of respondents must be respected.</a:t>
            </a:r>
          </a:p>
          <a:p>
            <a:pPr marL="514350" lvl="0" indent="-514350">
              <a:buFont typeface="+mj-lt"/>
              <a:buAutoNum type="arabicPeriod" startAt="3"/>
            </a:pPr>
            <a:r>
              <a:rPr lang="en-GB" dirty="0" smtClean="0"/>
              <a:t>Research participants must participate in a voluntary way, free from any coercion.</a:t>
            </a:r>
          </a:p>
          <a:p>
            <a:pPr marL="514350" lvl="0" indent="-514350">
              <a:buFont typeface="+mj-lt"/>
              <a:buAutoNum type="arabicPeriod" startAt="3"/>
            </a:pPr>
            <a:r>
              <a:rPr lang="en-GB" dirty="0" smtClean="0"/>
              <a:t>Harm to research participants must be avoided.</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Guidelines</a:t>
            </a:r>
            <a:endParaRPr lang="en-US" dirty="0"/>
          </a:p>
        </p:txBody>
      </p:sp>
      <p:sp>
        <p:nvSpPr>
          <p:cNvPr id="3" name="Content Placeholder 2"/>
          <p:cNvSpPr>
            <a:spLocks noGrp="1"/>
          </p:cNvSpPr>
          <p:nvPr>
            <p:ph idx="1"/>
          </p:nvPr>
        </p:nvSpPr>
        <p:spPr/>
        <p:txBody>
          <a:bodyPr>
            <a:normAutofit fontScale="92500"/>
          </a:bodyPr>
          <a:lstStyle/>
          <a:p>
            <a:pPr marL="514350" lvl="0" indent="-514350">
              <a:buFont typeface="+mj-lt"/>
              <a:buAutoNum type="arabicPeriod" startAt="3"/>
            </a:pPr>
            <a:r>
              <a:rPr lang="en-GB" dirty="0" smtClean="0"/>
              <a:t>The confidentiality of information supplied by research subjects and the anonymity of respondents must be respected.</a:t>
            </a:r>
          </a:p>
          <a:p>
            <a:pPr marL="514350" lvl="0" indent="-514350">
              <a:buFont typeface="+mj-lt"/>
              <a:buAutoNum type="arabicPeriod" startAt="3"/>
            </a:pPr>
            <a:r>
              <a:rPr lang="en-GB" dirty="0" smtClean="0"/>
              <a:t>Research participants must participate in a voluntary way, free from any coercion.</a:t>
            </a:r>
          </a:p>
          <a:p>
            <a:pPr marL="514350" lvl="0" indent="-514350">
              <a:buFont typeface="+mj-lt"/>
              <a:buAutoNum type="arabicPeriod" startAt="3"/>
            </a:pPr>
            <a:r>
              <a:rPr lang="en-GB" dirty="0" smtClean="0"/>
              <a:t>Harm to research participants must be avoided.</a:t>
            </a:r>
          </a:p>
          <a:p>
            <a:pPr marL="514350" lvl="0" indent="-514350">
              <a:buFont typeface="+mj-lt"/>
              <a:buAutoNum type="arabicPeriod" startAt="3"/>
            </a:pPr>
            <a:r>
              <a:rPr lang="en-GB" dirty="0" smtClean="0"/>
              <a:t>The independence of research must be clear, and any conflicts of interest or partiality must be explicit.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Areas…</a:t>
            </a:r>
            <a:endParaRPr lang="en-US" dirty="0"/>
          </a:p>
        </p:txBody>
      </p:sp>
      <p:sp>
        <p:nvSpPr>
          <p:cNvPr id="3" name="Content Placeholder 2"/>
          <p:cNvSpPr>
            <a:spLocks noGrp="1"/>
          </p:cNvSpPr>
          <p:nvPr>
            <p:ph idx="1"/>
          </p:nvPr>
        </p:nvSpPr>
        <p:spPr/>
        <p:txBody>
          <a:bodyPr>
            <a:normAutofit fontScale="77500" lnSpcReduction="20000"/>
          </a:bodyPr>
          <a:lstStyle/>
          <a:p>
            <a:pPr lvl="0"/>
            <a:r>
              <a:rPr lang="en-GB" dirty="0" smtClean="0"/>
              <a:t>Research involving vulnerable groups – for example, children and young people, those with a learning disability or cognitive impairment, or individuals in a dependent or unequal relationship.</a:t>
            </a:r>
          </a:p>
          <a:p>
            <a:pPr lvl="0"/>
            <a:r>
              <a:rPr lang="en-GB" dirty="0" smtClean="0"/>
              <a:t>Research involving sensitive topics – for example participants’ sexual behaviour, their illegal or political behaviour, their experience of violence, their abuse or exploitation, their mental health, or their gender or ethnic status.</a:t>
            </a:r>
          </a:p>
          <a:p>
            <a:r>
              <a:rPr lang="en-GB" dirty="0" smtClean="0"/>
              <a:t>Research involving groups where permission of a gatekeeper is normally required for initial access to members – for example, ethnic or cultural groups, native peoples, or indigenous communities.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 Areas…</a:t>
            </a:r>
            <a:endParaRPr lang="en-US" dirty="0"/>
          </a:p>
        </p:txBody>
      </p:sp>
      <p:sp>
        <p:nvSpPr>
          <p:cNvPr id="3" name="Content Placeholder 2"/>
          <p:cNvSpPr>
            <a:spLocks noGrp="1"/>
          </p:cNvSpPr>
          <p:nvPr>
            <p:ph idx="1"/>
          </p:nvPr>
        </p:nvSpPr>
        <p:spPr>
          <a:xfrm>
            <a:off x="457200" y="1600200"/>
            <a:ext cx="8229600" cy="5035224"/>
          </a:xfrm>
        </p:spPr>
        <p:txBody>
          <a:bodyPr>
            <a:spAutoFit/>
          </a:bodyPr>
          <a:lstStyle/>
          <a:p>
            <a:pPr lvl="0"/>
            <a:r>
              <a:rPr lang="en-GB" sz="2200" dirty="0" smtClean="0"/>
              <a:t>Research involving deception or which is conducted without participants’ full and informed consent at the time the study is carried out.</a:t>
            </a:r>
          </a:p>
          <a:p>
            <a:pPr lvl="0"/>
            <a:r>
              <a:rPr lang="en-GB" sz="2200" dirty="0" smtClean="0"/>
              <a:t>Research involving access to records of personal or confidential information, including genetic or other biological information, concerning identifiable individuals.</a:t>
            </a:r>
          </a:p>
          <a:p>
            <a:pPr lvl="0"/>
            <a:r>
              <a:rPr lang="en-GB" sz="2200" dirty="0" smtClean="0"/>
              <a:t>Research which would induce psychological stress, anxiety or humiliation or cause more than minimal pain.</a:t>
            </a:r>
          </a:p>
          <a:p>
            <a:r>
              <a:rPr lang="en-GB" sz="2200" dirty="0" smtClean="0"/>
              <a:t>Research involving intrusive interventions – for example, the administration of drugs or other substances, vigorous physical exercise, or techniques such as hypnotherapy. Participants would not encounter such interventions, which may cause them to reveal information which causes concern, in the course of their everyday life.</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BBSRC</a:t>
            </a:r>
            <a:endParaRPr lang="en-US" dirty="0"/>
          </a:p>
        </p:txBody>
      </p:sp>
      <p:sp>
        <p:nvSpPr>
          <p:cNvPr id="3" name="Content Placeholder 2"/>
          <p:cNvSpPr>
            <a:spLocks noGrp="1"/>
          </p:cNvSpPr>
          <p:nvPr>
            <p:ph idx="1"/>
          </p:nvPr>
        </p:nvSpPr>
        <p:spPr>
          <a:xfrm>
            <a:off x="457200" y="1600200"/>
            <a:ext cx="8229600" cy="4619728"/>
          </a:xfrm>
        </p:spPr>
        <p:txBody>
          <a:bodyPr>
            <a:noAutofit/>
          </a:bodyPr>
          <a:lstStyle/>
          <a:p>
            <a:pPr algn="just">
              <a:buNone/>
            </a:pPr>
            <a:r>
              <a:rPr lang="en-GB" sz="2800" dirty="0" smtClean="0"/>
              <a:t>Honesty:</a:t>
            </a:r>
          </a:p>
          <a:p>
            <a:pPr lvl="0"/>
            <a:r>
              <a:rPr lang="en-GB" sz="2800" dirty="0" smtClean="0"/>
              <a:t>Regardless of discipline or institution, scientists need to be honest in respect of their own actions in scientific research and in their responses to the actions of other scientists. </a:t>
            </a:r>
          </a:p>
          <a:p>
            <a:r>
              <a:rPr lang="en-GB" sz="2800" dirty="0" smtClean="0"/>
              <a:t>This applies to the whole range of scientific work, including experimental design, generating and analysing data, publishing results, and acknowledging the direct and indirect contributions of colleagues, collaborators and others.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BBSRC</a:t>
            </a:r>
            <a:endParaRPr lang="en-US" dirty="0"/>
          </a:p>
        </p:txBody>
      </p:sp>
      <p:sp>
        <p:nvSpPr>
          <p:cNvPr id="3" name="Content Placeholder 2"/>
          <p:cNvSpPr>
            <a:spLocks noGrp="1"/>
          </p:cNvSpPr>
          <p:nvPr>
            <p:ph idx="1"/>
          </p:nvPr>
        </p:nvSpPr>
        <p:spPr>
          <a:xfrm>
            <a:off x="457200" y="1600200"/>
            <a:ext cx="8229600" cy="4619728"/>
          </a:xfrm>
        </p:spPr>
        <p:txBody>
          <a:bodyPr>
            <a:noAutofit/>
          </a:bodyPr>
          <a:lstStyle/>
          <a:p>
            <a:pPr marL="0" lvl="0" indent="0">
              <a:buNone/>
            </a:pPr>
            <a:r>
              <a:rPr lang="en-GB" sz="2800" dirty="0" smtClean="0"/>
              <a:t>All individuals to whom this statement applies must not commit any act of scientific misconduct. Scientific misconduct includes:</a:t>
            </a:r>
          </a:p>
          <a:p>
            <a:pPr lvl="1"/>
            <a:r>
              <a:rPr lang="en-GB" dirty="0" smtClean="0"/>
              <a:t>piracy: the deliberate exploitation of ideas from others without acknowledgement;</a:t>
            </a:r>
          </a:p>
          <a:p>
            <a:pPr lvl="1"/>
            <a:r>
              <a:rPr lang="en-GB" dirty="0" smtClean="0"/>
              <a:t>plagiarism: the copying of ideas, data or text without permission or acknowledgement;</a:t>
            </a:r>
          </a:p>
          <a:p>
            <a:pPr lvl="1"/>
            <a:r>
              <a:rPr lang="en-GB" sz="2800" dirty="0" smtClean="0"/>
              <a:t>fraud: deliberate deception, including the invention of data, and the omission from analysis and publication of inconvenient data.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BBSRC</a:t>
            </a:r>
            <a:endParaRPr lang="en-US" dirty="0"/>
          </a:p>
        </p:txBody>
      </p:sp>
      <p:sp>
        <p:nvSpPr>
          <p:cNvPr id="3" name="Content Placeholder 2"/>
          <p:cNvSpPr>
            <a:spLocks noGrp="1"/>
          </p:cNvSpPr>
          <p:nvPr>
            <p:ph idx="1"/>
          </p:nvPr>
        </p:nvSpPr>
        <p:spPr>
          <a:xfrm>
            <a:off x="457200" y="1600200"/>
            <a:ext cx="8229600" cy="4619728"/>
          </a:xfrm>
        </p:spPr>
        <p:txBody>
          <a:bodyPr>
            <a:noAutofit/>
          </a:bodyPr>
          <a:lstStyle/>
          <a:p>
            <a:pPr>
              <a:buNone/>
            </a:pPr>
            <a:r>
              <a:rPr lang="en-GB" sz="2800" dirty="0" smtClean="0"/>
              <a:t>Openness:</a:t>
            </a:r>
          </a:p>
          <a:p>
            <a:pPr lvl="0"/>
            <a:r>
              <a:rPr lang="en-GB" sz="2800" dirty="0" smtClean="0"/>
              <a:t>The BBSRC encourages the scientists to be as open as possible in discussing their work with other scientists and with the public. </a:t>
            </a:r>
          </a:p>
          <a:p>
            <a:r>
              <a:rPr lang="en-GB" sz="2800" dirty="0" smtClean="0"/>
              <a:t>Once results have been published, where appropriate, the BBSRC expects scientists to make available relevant data and materials to others, on request.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bsrc_ethical_review_process.png"/>
          <p:cNvPicPr>
            <a:picLocks noChangeAspect="1"/>
          </p:cNvPicPr>
          <p:nvPr/>
        </p:nvPicPr>
        <p:blipFill>
          <a:blip r:embed="rId2"/>
          <a:stretch>
            <a:fillRect/>
          </a:stretch>
        </p:blipFill>
        <p:spPr>
          <a:xfrm>
            <a:off x="73269" y="48846"/>
            <a:ext cx="9017000" cy="676275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ESRC (again…)</a:t>
            </a:r>
            <a:endParaRPr lang="en-US" dirty="0"/>
          </a:p>
        </p:txBody>
      </p:sp>
      <p:sp>
        <p:nvSpPr>
          <p:cNvPr id="3" name="Content Placeholder 2"/>
          <p:cNvSpPr>
            <a:spLocks noGrp="1"/>
          </p:cNvSpPr>
          <p:nvPr>
            <p:ph idx="1"/>
          </p:nvPr>
        </p:nvSpPr>
        <p:spPr>
          <a:xfrm>
            <a:off x="457200" y="1600200"/>
            <a:ext cx="8229600" cy="4619728"/>
          </a:xfrm>
        </p:spPr>
        <p:txBody>
          <a:bodyPr>
            <a:noAutofit/>
          </a:bodyPr>
          <a:lstStyle/>
          <a:p>
            <a:pPr lvl="0"/>
            <a:r>
              <a:rPr lang="en-GB" sz="2800" dirty="0" smtClean="0">
                <a:solidFill>
                  <a:srgbClr val="FF0000"/>
                </a:solidFill>
              </a:rPr>
              <a:t>The responsibility for conduct of the research in line with relevant principles rests with the principal investigator.</a:t>
            </a:r>
          </a:p>
          <a:p>
            <a:pPr lvl="0"/>
            <a:r>
              <a:rPr lang="en-GB" sz="2800" dirty="0" smtClean="0"/>
              <a:t>Where applicable, the responsibility for ensuring that research is subject to appropriate ethical review, approval and monitoring lies with the institution seeking or holding the research award. Institutions should have clear, transparent, appropriate and effective procedures in place for ethical approval whenever it is necessary.</a:t>
            </a:r>
            <a:endParaRPr lang="en-GB"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p>
        </p:txBody>
      </p:sp>
      <p:sp>
        <p:nvSpPr>
          <p:cNvPr id="3" name="Content Placeholder 2"/>
          <p:cNvSpPr>
            <a:spLocks noGrp="1"/>
          </p:cNvSpPr>
          <p:nvPr>
            <p:ph idx="1"/>
          </p:nvPr>
        </p:nvSpPr>
        <p:spPr/>
        <p:txBody>
          <a:bodyPr>
            <a:normAutofit/>
          </a:bodyPr>
          <a:lstStyle/>
          <a:p>
            <a:pPr>
              <a:buNone/>
            </a:pPr>
            <a:r>
              <a:rPr lang="en-GB" sz="2800" smtClean="0"/>
              <a:t>Collins </a:t>
            </a:r>
            <a:r>
              <a:rPr lang="en-GB" sz="2800" dirty="0" smtClean="0"/>
              <a:t>English Dictionary (2000) Glasgow: HarperCollins Publishers.</a:t>
            </a:r>
          </a:p>
          <a:p>
            <a:pPr>
              <a:buNone/>
            </a:pPr>
            <a:endParaRPr lang="en-GB" sz="2800" dirty="0" smtClean="0"/>
          </a:p>
          <a:p>
            <a:pPr>
              <a:buNone/>
            </a:pPr>
            <a:r>
              <a:rPr lang="en-GB" sz="2800" dirty="0" smtClean="0"/>
              <a:t>ESRC Framework for Research Ethics (2010). From: </a:t>
            </a:r>
            <a:r>
              <a:rPr lang="en-US" sz="2800" dirty="0" smtClean="0">
                <a:hlinkClick r:id="rId2"/>
              </a:rPr>
              <a:t>http://www.esrc.ac.uk/about-esrc/information/research-ethics.aspx</a:t>
            </a:r>
            <a:r>
              <a:rPr lang="en-US" sz="2800" dirty="0" smtClean="0"/>
              <a:t> </a:t>
            </a:r>
            <a:endParaRPr lang="en-GB" sz="2800" dirty="0" smtClean="0"/>
          </a:p>
          <a:p>
            <a:pPr>
              <a:buNone/>
            </a:pPr>
            <a:endParaRPr lang="en-GB" sz="2800" dirty="0" smtClean="0"/>
          </a:p>
          <a:p>
            <a:pPr>
              <a:buNone/>
            </a:pPr>
            <a:r>
              <a:rPr lang="en-GB" sz="2800" dirty="0" smtClean="0"/>
              <a:t>Oxford Dictionary of Philosophy (2005) Oxford, New York: Oxford University Press.</a:t>
            </a:r>
          </a:p>
          <a:p>
            <a:pPr>
              <a:buNone/>
            </a:pPr>
            <a:endParaRPr lang="en-GB" sz="2000" dirty="0" smtClean="0"/>
          </a:p>
          <a:p>
            <a:pPr>
              <a:buNone/>
            </a:pPr>
            <a:endParaRPr lang="en-GB" sz="2000" dirty="0" smtClean="0"/>
          </a:p>
          <a:p>
            <a:pPr lvl="0">
              <a:buNone/>
            </a:pPr>
            <a:endParaRPr lang="en-GB" sz="20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Links</a:t>
            </a:r>
          </a:p>
        </p:txBody>
      </p:sp>
      <p:sp>
        <p:nvSpPr>
          <p:cNvPr id="3" name="Content Placeholder 2"/>
          <p:cNvSpPr>
            <a:spLocks noGrp="1"/>
          </p:cNvSpPr>
          <p:nvPr>
            <p:ph idx="1"/>
          </p:nvPr>
        </p:nvSpPr>
        <p:spPr/>
        <p:txBody>
          <a:bodyPr>
            <a:normAutofit/>
          </a:bodyPr>
          <a:lstStyle/>
          <a:p>
            <a:pPr>
              <a:buNone/>
            </a:pPr>
            <a:endParaRPr lang="en-GB" sz="2800" dirty="0" smtClean="0"/>
          </a:p>
          <a:p>
            <a:pPr lvl="0">
              <a:buNone/>
            </a:pPr>
            <a:r>
              <a:rPr lang="en-GB" sz="2800" dirty="0" smtClean="0"/>
              <a:t>BBSRC – Biotechnology and Biological Sciences Research Council: </a:t>
            </a:r>
            <a:r>
              <a:rPr lang="en-GB" sz="2800" u="sng" dirty="0" smtClean="0">
                <a:hlinkClick r:id="rId2"/>
              </a:rPr>
              <a:t>http://www.bbsrc.ac.uk/</a:t>
            </a:r>
            <a:endParaRPr lang="en-GB" sz="2800" dirty="0" smtClean="0"/>
          </a:p>
          <a:p>
            <a:pPr>
              <a:buNone/>
            </a:pPr>
            <a:endParaRPr lang="en-GB" sz="2800" dirty="0" smtClean="0"/>
          </a:p>
          <a:p>
            <a:pPr>
              <a:buNone/>
            </a:pPr>
            <a:r>
              <a:rPr lang="en-GB" sz="2800" dirty="0" smtClean="0"/>
              <a:t>ESRC – Economic and Social Research Council: </a:t>
            </a:r>
            <a:r>
              <a:rPr lang="en-GB" sz="2800" u="sng" dirty="0" smtClean="0">
                <a:hlinkClick r:id="rId3"/>
              </a:rPr>
              <a:t>http://www.esrc.ac.uk/</a:t>
            </a:r>
            <a:r>
              <a:rPr lang="en-GB" sz="2800" dirty="0" smtClean="0"/>
              <a:t> </a:t>
            </a:r>
          </a:p>
          <a:p>
            <a:pPr>
              <a:buNone/>
            </a:pPr>
            <a:endParaRPr lang="en-GB" sz="2000" dirty="0" smtClean="0"/>
          </a:p>
          <a:p>
            <a:pPr lvl="0">
              <a:buNone/>
            </a:pPr>
            <a:endParaRPr lang="en-GB" sz="20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2870</TotalTime>
  <Words>981</Words>
  <Application>Microsoft Office PowerPoint</Application>
  <PresentationFormat>On-screen Show (4:3)</PresentationFormat>
  <Paragraphs>77</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Ethics in Research</vt:lpstr>
      <vt:lpstr>Definitions</vt:lpstr>
      <vt:lpstr>Definitions</vt:lpstr>
      <vt:lpstr>Definitions</vt:lpstr>
      <vt:lpstr>Definitions</vt:lpstr>
      <vt:lpstr>ESRC Guidelines</vt:lpstr>
      <vt:lpstr>ESRC Guidelines</vt:lpstr>
      <vt:lpstr>ESRC Guidelines</vt:lpstr>
      <vt:lpstr>ESRC Guidelines</vt:lpstr>
      <vt:lpstr>ESRC Guidelines</vt:lpstr>
      <vt:lpstr>ESRC Guidelines</vt:lpstr>
      <vt:lpstr>Problem Areas…</vt:lpstr>
      <vt:lpstr>Problem Areas…</vt:lpstr>
      <vt:lpstr>BBSRC</vt:lpstr>
      <vt:lpstr>BBSRC</vt:lpstr>
      <vt:lpstr>BBSRC</vt:lpstr>
      <vt:lpstr>PowerPoint Presentation</vt:lpstr>
      <vt:lpstr>ESRC (again…)</vt:lpstr>
      <vt:lpstr>References</vt:lpstr>
      <vt:lpstr>Links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SDM Identity</dc:title>
  <dc:creator>Paul Hazel</dc:creator>
  <cp:lastModifiedBy>Scott L. Smith</cp:lastModifiedBy>
  <cp:revision>79</cp:revision>
  <dcterms:created xsi:type="dcterms:W3CDTF">2013-12-10T14:09:38Z</dcterms:created>
  <dcterms:modified xsi:type="dcterms:W3CDTF">2017-10-06T13:35:00Z</dcterms:modified>
</cp:coreProperties>
</file>