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73" r:id="rId2"/>
  </p:sldMasterIdLst>
  <p:notesMasterIdLst>
    <p:notesMasterId r:id="rId15"/>
  </p:notesMasterIdLst>
  <p:sldIdLst>
    <p:sldId id="679" r:id="rId3"/>
    <p:sldId id="839" r:id="rId4"/>
    <p:sldId id="836" r:id="rId5"/>
    <p:sldId id="834" r:id="rId6"/>
    <p:sldId id="373" r:id="rId7"/>
    <p:sldId id="379" r:id="rId8"/>
    <p:sldId id="835" r:id="rId9"/>
    <p:sldId id="833" r:id="rId10"/>
    <p:sldId id="838" r:id="rId11"/>
    <p:sldId id="831" r:id="rId12"/>
    <p:sldId id="840" r:id="rId13"/>
    <p:sldId id="830" r:id="rId14"/>
  </p:sldIdLst>
  <p:sldSz cx="12192000" cy="6858000"/>
  <p:notesSz cx="9926638" cy="6797675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A6AAA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4C3B90-B3FD-4D6A-AFF0-34BA9F23239F}" v="22" dt="2026-02-19T10:32:14.872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161" autoAdjust="0"/>
  </p:normalViewPr>
  <p:slideViewPr>
    <p:cSldViewPr>
      <p:cViewPr varScale="1">
        <p:scale>
          <a:sx n="64" d="100"/>
          <a:sy n="64" d="100"/>
        </p:scale>
        <p:origin x="1320" y="67"/>
      </p:cViewPr>
      <p:guideLst>
        <p:guide orient="horz" pos="2880"/>
        <p:guide pos="216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Archer" userId="aad98465-9c59-4159-8df1-a13be7bdef7f" providerId="ADAL" clId="{DDACC2BD-2885-405C-8076-C65D82DA6241}"/>
    <pc:docChg chg="undo custSel addSld delSld modSld sldOrd">
      <pc:chgData name="Matthew Archer" userId="aad98465-9c59-4159-8df1-a13be7bdef7f" providerId="ADAL" clId="{DDACC2BD-2885-405C-8076-C65D82DA6241}" dt="2026-02-19T10:37:14.305" v="535" actId="6549"/>
      <pc:docMkLst>
        <pc:docMk/>
      </pc:docMkLst>
      <pc:sldChg chg="del">
        <pc:chgData name="Matthew Archer" userId="aad98465-9c59-4159-8df1-a13be7bdef7f" providerId="ADAL" clId="{DDACC2BD-2885-405C-8076-C65D82DA6241}" dt="2026-02-18T15:58:48.612" v="40" actId="47"/>
        <pc:sldMkLst>
          <pc:docMk/>
          <pc:sldMk cId="968817654" sldId="313"/>
        </pc:sldMkLst>
      </pc:sldChg>
      <pc:sldChg chg="add">
        <pc:chgData name="Matthew Archer" userId="aad98465-9c59-4159-8df1-a13be7bdef7f" providerId="ADAL" clId="{DDACC2BD-2885-405C-8076-C65D82DA6241}" dt="2026-02-18T16:03:21.706" v="110"/>
        <pc:sldMkLst>
          <pc:docMk/>
          <pc:sldMk cId="4203614639" sldId="373"/>
        </pc:sldMkLst>
      </pc:sldChg>
      <pc:sldChg chg="modSp add mod">
        <pc:chgData name="Matthew Archer" userId="aad98465-9c59-4159-8df1-a13be7bdef7f" providerId="ADAL" clId="{DDACC2BD-2885-405C-8076-C65D82DA6241}" dt="2026-02-19T10:37:14.305" v="535" actId="6549"/>
        <pc:sldMkLst>
          <pc:docMk/>
          <pc:sldMk cId="1142850814" sldId="379"/>
        </pc:sldMkLst>
        <pc:spChg chg="mod">
          <ac:chgData name="Matthew Archer" userId="aad98465-9c59-4159-8df1-a13be7bdef7f" providerId="ADAL" clId="{DDACC2BD-2885-405C-8076-C65D82DA6241}" dt="2026-02-19T10:37:14.305" v="535" actId="6549"/>
          <ac:spMkLst>
            <pc:docMk/>
            <pc:sldMk cId="1142850814" sldId="379"/>
            <ac:spMk id="4" creationId="{EBD16669-3DCC-19D6-2AF9-3695547B8E71}"/>
          </ac:spMkLst>
        </pc:spChg>
      </pc:sldChg>
      <pc:sldChg chg="modSp mod">
        <pc:chgData name="Matthew Archer" userId="aad98465-9c59-4159-8df1-a13be7bdef7f" providerId="ADAL" clId="{DDACC2BD-2885-405C-8076-C65D82DA6241}" dt="2026-02-18T15:58:38.839" v="37" actId="20577"/>
        <pc:sldMkLst>
          <pc:docMk/>
          <pc:sldMk cId="1441003120" sldId="679"/>
        </pc:sldMkLst>
        <pc:spChg chg="mod">
          <ac:chgData name="Matthew Archer" userId="aad98465-9c59-4159-8df1-a13be7bdef7f" providerId="ADAL" clId="{DDACC2BD-2885-405C-8076-C65D82DA6241}" dt="2026-02-18T15:58:38.839" v="37" actId="20577"/>
          <ac:spMkLst>
            <pc:docMk/>
            <pc:sldMk cId="1441003120" sldId="679"/>
            <ac:spMk id="2" creationId="{F89AFA3C-AAE2-1B1B-CF0A-26B9FE365D9C}"/>
          </ac:spMkLst>
        </pc:spChg>
        <pc:spChg chg="mod">
          <ac:chgData name="Matthew Archer" userId="aad98465-9c59-4159-8df1-a13be7bdef7f" providerId="ADAL" clId="{DDACC2BD-2885-405C-8076-C65D82DA6241}" dt="2026-02-18T15:58:22.056" v="36" actId="6549"/>
          <ac:spMkLst>
            <pc:docMk/>
            <pc:sldMk cId="1441003120" sldId="679"/>
            <ac:spMk id="4" creationId="{833EF5A2-5B5C-223C-16AA-FE84FBF4E6FF}"/>
          </ac:spMkLst>
        </pc:spChg>
      </pc:sldChg>
      <pc:sldChg chg="del">
        <pc:chgData name="Matthew Archer" userId="aad98465-9c59-4159-8df1-a13be7bdef7f" providerId="ADAL" clId="{DDACC2BD-2885-405C-8076-C65D82DA6241}" dt="2026-02-18T15:58:46.537" v="38" actId="47"/>
        <pc:sldMkLst>
          <pc:docMk/>
          <pc:sldMk cId="1592367520" sldId="687"/>
        </pc:sldMkLst>
      </pc:sldChg>
      <pc:sldChg chg="modSp mod">
        <pc:chgData name="Matthew Archer" userId="aad98465-9c59-4159-8df1-a13be7bdef7f" providerId="ADAL" clId="{DDACC2BD-2885-405C-8076-C65D82DA6241}" dt="2026-02-19T10:36:53.562" v="534" actId="255"/>
        <pc:sldMkLst>
          <pc:docMk/>
          <pc:sldMk cId="835819477" sldId="830"/>
        </pc:sldMkLst>
        <pc:spChg chg="mod">
          <ac:chgData name="Matthew Archer" userId="aad98465-9c59-4159-8df1-a13be7bdef7f" providerId="ADAL" clId="{DDACC2BD-2885-405C-8076-C65D82DA6241}" dt="2026-02-19T10:36:53.562" v="534" actId="255"/>
          <ac:spMkLst>
            <pc:docMk/>
            <pc:sldMk cId="835819477" sldId="830"/>
            <ac:spMk id="3" creationId="{713D3C5D-4BC5-E692-4729-069A16439A05}"/>
          </ac:spMkLst>
        </pc:spChg>
      </pc:sldChg>
      <pc:sldChg chg="ord">
        <pc:chgData name="Matthew Archer" userId="aad98465-9c59-4159-8df1-a13be7bdef7f" providerId="ADAL" clId="{DDACC2BD-2885-405C-8076-C65D82DA6241}" dt="2026-02-18T16:01:51.285" v="107"/>
        <pc:sldMkLst>
          <pc:docMk/>
          <pc:sldMk cId="1520215587" sldId="831"/>
        </pc:sldMkLst>
      </pc:sldChg>
      <pc:sldChg chg="del">
        <pc:chgData name="Matthew Archer" userId="aad98465-9c59-4159-8df1-a13be7bdef7f" providerId="ADAL" clId="{DDACC2BD-2885-405C-8076-C65D82DA6241}" dt="2026-02-18T15:58:47.778" v="39" actId="47"/>
        <pc:sldMkLst>
          <pc:docMk/>
          <pc:sldMk cId="222463862" sldId="832"/>
        </pc:sldMkLst>
      </pc:sldChg>
      <pc:sldChg chg="modSp mod">
        <pc:chgData name="Matthew Archer" userId="aad98465-9c59-4159-8df1-a13be7bdef7f" providerId="ADAL" clId="{DDACC2BD-2885-405C-8076-C65D82DA6241}" dt="2026-02-18T16:03:36.257" v="129" actId="20577"/>
        <pc:sldMkLst>
          <pc:docMk/>
          <pc:sldMk cId="2707416255" sldId="834"/>
        </pc:sldMkLst>
        <pc:spChg chg="mod">
          <ac:chgData name="Matthew Archer" userId="aad98465-9c59-4159-8df1-a13be7bdef7f" providerId="ADAL" clId="{DDACC2BD-2885-405C-8076-C65D82DA6241}" dt="2026-02-18T16:03:36.257" v="129" actId="20577"/>
          <ac:spMkLst>
            <pc:docMk/>
            <pc:sldMk cId="2707416255" sldId="834"/>
            <ac:spMk id="4" creationId="{AEB84049-7057-A655-A37D-ADF471423B26}"/>
          </ac:spMkLst>
        </pc:spChg>
      </pc:sldChg>
      <pc:sldChg chg="modSp mod ord">
        <pc:chgData name="Matthew Archer" userId="aad98465-9c59-4159-8df1-a13be7bdef7f" providerId="ADAL" clId="{DDACC2BD-2885-405C-8076-C65D82DA6241}" dt="2026-02-19T10:32:24.580" v="532" actId="20577"/>
        <pc:sldMkLst>
          <pc:docMk/>
          <pc:sldMk cId="2765633105" sldId="836"/>
        </pc:sldMkLst>
        <pc:spChg chg="mod">
          <ac:chgData name="Matthew Archer" userId="aad98465-9c59-4159-8df1-a13be7bdef7f" providerId="ADAL" clId="{DDACC2BD-2885-405C-8076-C65D82DA6241}" dt="2026-02-19T10:32:24.580" v="532" actId="20577"/>
          <ac:spMkLst>
            <pc:docMk/>
            <pc:sldMk cId="2765633105" sldId="836"/>
            <ac:spMk id="4" creationId="{DF27FBFB-59E6-0596-3FA9-5B7B4523CACB}"/>
          </ac:spMkLst>
        </pc:spChg>
      </pc:sldChg>
      <pc:sldChg chg="del">
        <pc:chgData name="Matthew Archer" userId="aad98465-9c59-4159-8df1-a13be7bdef7f" providerId="ADAL" clId="{DDACC2BD-2885-405C-8076-C65D82DA6241}" dt="2026-02-18T15:58:53.606" v="42" actId="47"/>
        <pc:sldMkLst>
          <pc:docMk/>
          <pc:sldMk cId="2106155889" sldId="837"/>
        </pc:sldMkLst>
      </pc:sldChg>
      <pc:sldChg chg="del">
        <pc:chgData name="Matthew Archer" userId="aad98465-9c59-4159-8df1-a13be7bdef7f" providerId="ADAL" clId="{DDACC2BD-2885-405C-8076-C65D82DA6241}" dt="2026-02-18T15:58:50.284" v="41" actId="47"/>
        <pc:sldMkLst>
          <pc:docMk/>
          <pc:sldMk cId="446880776" sldId="839"/>
        </pc:sldMkLst>
      </pc:sldChg>
      <pc:sldChg chg="add ord">
        <pc:chgData name="Matthew Archer" userId="aad98465-9c59-4159-8df1-a13be7bdef7f" providerId="ADAL" clId="{DDACC2BD-2885-405C-8076-C65D82DA6241}" dt="2026-02-19T09:55:14.270" v="298"/>
        <pc:sldMkLst>
          <pc:docMk/>
          <pc:sldMk cId="718979143" sldId="839"/>
        </pc:sldMkLst>
      </pc:sldChg>
      <pc:sldChg chg="modSp add mod ord">
        <pc:chgData name="Matthew Archer" userId="aad98465-9c59-4159-8df1-a13be7bdef7f" providerId="ADAL" clId="{DDACC2BD-2885-405C-8076-C65D82DA6241}" dt="2026-02-19T10:35:43.097" v="533" actId="255"/>
        <pc:sldMkLst>
          <pc:docMk/>
          <pc:sldMk cId="3002034922" sldId="840"/>
        </pc:sldMkLst>
        <pc:spChg chg="mod">
          <ac:chgData name="Matthew Archer" userId="aad98465-9c59-4159-8df1-a13be7bdef7f" providerId="ADAL" clId="{DDACC2BD-2885-405C-8076-C65D82DA6241}" dt="2026-02-19T10:35:43.097" v="533" actId="255"/>
          <ac:spMkLst>
            <pc:docMk/>
            <pc:sldMk cId="3002034922" sldId="840"/>
            <ac:spMk id="4" creationId="{0088072B-ED66-D61D-CA47-F0ADEE50383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41458"/>
          </a:xfrm>
          <a:prstGeom prst="rect">
            <a:avLst/>
          </a:prstGeom>
        </p:spPr>
        <p:txBody>
          <a:bodyPr vert="horz" lIns="80275" tIns="40138" rIns="80275" bIns="40138" rtlCol="0"/>
          <a:lstStyle>
            <a:lvl1pPr algn="l">
              <a:defRPr sz="11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22510" y="0"/>
            <a:ext cx="4301543" cy="341458"/>
          </a:xfrm>
          <a:prstGeom prst="rect">
            <a:avLst/>
          </a:prstGeom>
        </p:spPr>
        <p:txBody>
          <a:bodyPr vert="horz" lIns="80275" tIns="40138" rIns="80275" bIns="40138" rtlCol="0"/>
          <a:lstStyle>
            <a:lvl1pPr algn="r">
              <a:defRPr sz="1100"/>
            </a:lvl1pPr>
          </a:lstStyle>
          <a:p>
            <a:fld id="{0BAB472C-A6A7-4F77-9CE8-20573116F8A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925763" y="849313"/>
            <a:ext cx="4075112" cy="22939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0275" tIns="40138" rIns="80275" bIns="4013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92664" y="3271382"/>
            <a:ext cx="7941310" cy="2676584"/>
          </a:xfrm>
          <a:prstGeom prst="rect">
            <a:avLst/>
          </a:prstGeom>
        </p:spPr>
        <p:txBody>
          <a:bodyPr vert="horz" lIns="80275" tIns="40138" rIns="80275" bIns="4013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456219"/>
            <a:ext cx="4301543" cy="341457"/>
          </a:xfrm>
          <a:prstGeom prst="rect">
            <a:avLst/>
          </a:prstGeom>
        </p:spPr>
        <p:txBody>
          <a:bodyPr vert="horz" lIns="80275" tIns="40138" rIns="80275" bIns="40138" rtlCol="0" anchor="b"/>
          <a:lstStyle>
            <a:lvl1pPr algn="l">
              <a:defRPr sz="11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22510" y="6456219"/>
            <a:ext cx="4301543" cy="341457"/>
          </a:xfrm>
          <a:prstGeom prst="rect">
            <a:avLst/>
          </a:prstGeom>
        </p:spPr>
        <p:txBody>
          <a:bodyPr vert="horz" lIns="80275" tIns="40138" rIns="80275" bIns="40138" rtlCol="0" anchor="b"/>
          <a:lstStyle>
            <a:lvl1pPr algn="r">
              <a:defRPr sz="1100"/>
            </a:lvl1pPr>
          </a:lstStyle>
          <a:p>
            <a:fld id="{EAC76FD2-06BD-4398-90CF-1DD192F3F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471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8C8F88-58D8-9F29-75FC-E8559FF3F7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6513D0-9A30-4893-9EA3-172D3D3E73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228600" y="679450"/>
            <a:ext cx="6040438" cy="3398838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B54BFF-F03F-C593-4ED4-6CFE175006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0315D4-DF86-F030-984E-266F5A6350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defTabSz="401376" rtl="0">
              <a:defRPr/>
            </a:pPr>
            <a:fld id="{9094A44D-036D-40EB-87CA-412D4725AB6F}" type="slidenum">
              <a:rPr lang="en-GB" altLang="en-US" kern="1200">
                <a:solidFill>
                  <a:prstClr val="black"/>
                </a:solidFill>
                <a:latin typeface="Aptos" panose="02110004020202020204"/>
                <a:ea typeface="+mn-ea"/>
                <a:cs typeface="+mn-cs"/>
              </a:rPr>
              <a:pPr defTabSz="401376" rtl="0">
                <a:defRPr/>
              </a:pPr>
              <a:t>1</a:t>
            </a:fld>
            <a:endParaRPr lang="en-GB" altLang="en-US" kern="1200">
              <a:solidFill>
                <a:prstClr val="black"/>
              </a:solidFill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56612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DEE475-01EF-8D40-1991-68DF2873DA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71F8E8-9BB4-6719-61FB-495F4AF4E7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A51450-4129-C02A-B471-4CCCD8ED9E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BA1BC8-4786-3F3D-FA2E-202941D7C7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C76FD2-06BD-4398-90CF-1DD192F3FFE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3005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4050A1-B61E-482F-F2B9-CD1909DD5E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D92438-4C18-373C-5EBA-99954FED81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3E65D8-734B-8F3E-68FB-F050961157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24E328-ADF0-A78E-295F-3BF60A9B7A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AC76FD2-06BD-4398-90CF-1DD192F3FFE4}" type="slidenum">
              <a:rPr kumimoji="0" lang="en-GB" sz="11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1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4967121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77C1E6-666A-8261-2FC0-E8BC897EE2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EAF743-100A-6459-27AE-188AED9748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C724F0-1884-F081-9601-657A3989C7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AEEDE4-4E26-8F97-2672-C5E1256D67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C76FD2-06BD-4398-90CF-1DD192F3FFE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7273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85BC23-4FAD-415E-CFA4-E8231D1C5A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4386F8-4D7F-23DF-1FF5-DB81C55112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D30024-D9F7-043E-F07E-4A0D6D49E5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A0D494-6525-7815-C285-D695231B7E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C76FD2-06BD-4398-90CF-1DD192F3FFE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603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D27AEA-C38F-8E79-BACA-F23470D662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D32BF8-770D-808E-8D14-EAEB81D84D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C654EA-AF15-2087-A3EB-D7ED8D0F3A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7710B7-9D00-C9F8-19F7-78F4DCEADE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AC76FD2-06BD-4398-90CF-1DD192F3FFE4}" type="slidenum">
              <a:rPr kumimoji="0" lang="en-GB" sz="11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1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1888348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97E5CE-114C-9738-2668-B72194DF33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26A3C0-2BFB-C1DC-D3B4-965D02006B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073544-0600-8CEB-1CE4-72184E2F4D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was the Scarecrow promoted?</a:t>
            </a:r>
          </a:p>
          <a:p>
            <a:endParaRPr lang="en-GB" dirty="0"/>
          </a:p>
          <a:p>
            <a:r>
              <a:rPr lang="en-GB" dirty="0"/>
              <a:t>Because he was outstanding in his field!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B54A2B-65C8-8DA3-BD60-996FED9DB5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AC76FD2-06BD-4398-90CF-1DD192F3FFE4}" type="slidenum">
              <a:rPr kumimoji="0" lang="en-GB" sz="11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1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5136451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4458F8-55F1-8657-871E-B15480F5F9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4CB5D0-DAD0-0980-EFE6-320251C677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22108A-24CF-C8BD-2DC1-31CF5E5CE6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0B494D-A547-E7D6-F1E2-BE24033467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AC76FD2-06BD-4398-90CF-1DD192F3FFE4}" type="slidenum">
              <a:rPr kumimoji="0" lang="en-GB" sz="11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1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3230548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F4AC5B-F600-5957-4FAC-7AA965B6B6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5BB1D7-A193-F727-F230-2F14FC1920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113905-309F-3424-F4D1-C150911065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A13CCF-3434-46C0-921F-6A0811722B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AC76FD2-06BD-4398-90CF-1DD192F3FFE4}" type="slidenum">
              <a:rPr kumimoji="0" lang="en-GB" sz="11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pPr marL="0" marR="0" lvl="0" indent="0" algn="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1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9960098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B3846B-95C9-8668-DDF9-05D7465AA6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0BC043-AD1F-FB76-C6BD-756F51E124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-228600" y="679450"/>
            <a:ext cx="6040438" cy="3398838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21CF6B-2F0E-D309-8D86-44E546F007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2B7917-45A1-1853-0E65-E1A84E8FE8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94A44D-036D-40EB-87CA-412D4725AB6F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0129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71219" y="305573"/>
            <a:ext cx="5200015" cy="98270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2/19/2026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2/19/2026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2/19/2026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22734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F358-4CC5-46DD-BCD8-73736053EC9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6376D-8A16-4EB5-8088-B9A0B8DF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490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F358-4CC5-46DD-BCD8-73736053EC9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6376D-8A16-4EB5-8088-B9A0B8DF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787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F358-4CC5-46DD-BCD8-73736053EC9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6376D-8A16-4EB5-8088-B9A0B8DF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880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F358-4CC5-46DD-BCD8-73736053EC9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6376D-8A16-4EB5-8088-B9A0B8DF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312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F358-4CC5-46DD-BCD8-73736053EC9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6376D-8A16-4EB5-8088-B9A0B8DF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0789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F358-4CC5-46DD-BCD8-73736053EC9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6376D-8A16-4EB5-8088-B9A0B8DF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7232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F358-4CC5-46DD-BCD8-73736053EC9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6376D-8A16-4EB5-8088-B9A0B8DF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9727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F358-4CC5-46DD-BCD8-73736053EC9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6376D-8A16-4EB5-8088-B9A0B8DF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7726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F358-4CC5-46DD-BCD8-73736053EC9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6376D-8A16-4EB5-8088-B9A0B8DF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1726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F358-4CC5-46DD-BCD8-73736053EC9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6376D-8A16-4EB5-8088-B9A0B8DF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2418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F358-4CC5-46DD-BCD8-73736053EC9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46376D-8A16-4EB5-8088-B9A0B8DF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162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DDDD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71219" y="592316"/>
            <a:ext cx="5200015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45819" y="1594947"/>
            <a:ext cx="10423525" cy="42284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2/19/2026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CDF358-4CC5-46DD-BCD8-73736053EC94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46376D-8A16-4EB5-8088-B9A0B8DF1F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666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14B075A-8320-F88A-B71F-836A46F3CA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0" name="Picture 9" descr="Complex math formulas on a blackboard">
            <a:extLst>
              <a:ext uri="{FF2B5EF4-FFF2-40B4-BE49-F238E27FC236}">
                <a16:creationId xmlns:a16="http://schemas.microsoft.com/office/drawing/2014/main" id="{2AB286AB-CF14-CD7F-1B24-F8BA17BB2FD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63E384D7-6BCB-BD1E-09B5-DC6D6E538697}"/>
              </a:ext>
            </a:extLst>
          </p:cNvPr>
          <p:cNvSpPr txBox="1">
            <a:spLocks noChangeArrowheads="1"/>
          </p:cNvSpPr>
          <p:nvPr/>
        </p:nvSpPr>
        <p:spPr>
          <a:xfrm>
            <a:off x="7315200" y="2057400"/>
            <a:ext cx="3352800" cy="41148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GB" altLang="en-US" sz="3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342900" marR="0" lvl="0" indent="-342900" algn="l" defTabSz="4572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GB" altLang="en-US" sz="3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ext Box 31">
            <a:extLst>
              <a:ext uri="{FF2B5EF4-FFF2-40B4-BE49-F238E27FC236}">
                <a16:creationId xmlns:a16="http://schemas.microsoft.com/office/drawing/2014/main" id="{F89AFA3C-AAE2-1B1B-CF0A-26B9FE365D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87244" y="4839581"/>
            <a:ext cx="3114896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ADAD5004</a:t>
            </a:r>
            <a:r>
              <a:rPr kumimoji="0" lang="en-GB" alt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RESEARCH IN PRACTICE M ARCHER  [19.02.26]</a:t>
            </a:r>
          </a:p>
        </p:txBody>
      </p:sp>
      <p:sp>
        <p:nvSpPr>
          <p:cNvPr id="4" name="Text Box 31">
            <a:extLst>
              <a:ext uri="{FF2B5EF4-FFF2-40B4-BE49-F238E27FC236}">
                <a16:creationId xmlns:a16="http://schemas.microsoft.com/office/drawing/2014/main" id="{833EF5A2-5B5C-223C-16AA-FE84FBF4E6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687244" y="480798"/>
            <a:ext cx="3114896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WEEK 4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ESSAY SPECIFICATION &amp; FORMAT</a:t>
            </a:r>
          </a:p>
        </p:txBody>
      </p:sp>
    </p:spTree>
    <p:extLst>
      <p:ext uri="{BB962C8B-B14F-4D97-AF65-F5344CB8AC3E}">
        <p14:creationId xmlns:p14="http://schemas.microsoft.com/office/powerpoint/2010/main" val="1441003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CEBFE1-C682-D65F-94E3-0FACE0A5A2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66D3BD6-4E5E-09AF-9B99-1B1E357C4C58}"/>
              </a:ext>
            </a:extLst>
          </p:cNvPr>
          <p:cNvSpPr txBox="1"/>
          <p:nvPr/>
        </p:nvSpPr>
        <p:spPr>
          <a:xfrm>
            <a:off x="1219200" y="1066800"/>
            <a:ext cx="998344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atin typeface="+mn-lt"/>
              </a:rPr>
              <a:t>LAYOUT</a:t>
            </a:r>
          </a:p>
          <a:p>
            <a:r>
              <a:rPr lang="en-GB" sz="9600" b="1" dirty="0">
                <a:latin typeface="+mn-lt"/>
              </a:rPr>
              <a:t>FORMAT</a:t>
            </a:r>
            <a:endParaRPr lang="en-GB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18979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F602E4-71FB-23D5-E380-959105AAFE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F27FBFB-59E6-0596-3FA9-5B7B4523CACB}"/>
              </a:ext>
            </a:extLst>
          </p:cNvPr>
          <p:cNvSpPr txBox="1"/>
          <p:nvPr/>
        </p:nvSpPr>
        <p:spPr>
          <a:xfrm>
            <a:off x="1219200" y="1066800"/>
            <a:ext cx="8763000" cy="38612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  <a:defRPr/>
            </a:pPr>
            <a:r>
              <a:rPr lang="en-GB" b="1" dirty="0">
                <a:latin typeface="Calibri"/>
                <a:cs typeface="Calibri"/>
              </a:rPr>
              <a:t>PUT THE FOLLOWING INFORMATION ON THE COVER PAGE OF THE ESSAY: </a:t>
            </a:r>
            <a:b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</a:br>
            <a:endParaRPr kumimoji="0" lang="en-GB" sz="18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  <a:defRPr/>
            </a:pPr>
            <a:r>
              <a:rPr kumimoji="0" lang="en-GB" sz="18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Student Name:</a:t>
            </a:r>
          </a:p>
          <a:p>
            <a:pPr marL="37466" marR="30480" lvl="0" indent="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Tx/>
              <a:buNone/>
              <a:tabLst>
                <a:tab pos="259715" algn="l"/>
              </a:tabLst>
              <a:defRPr/>
            </a:pPr>
            <a:r>
              <a:rPr kumimoji="0" lang="en-GB" sz="18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Student Number:</a:t>
            </a:r>
          </a:p>
          <a:p>
            <a:pPr marL="37466" marR="30480" lvl="0" indent="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Tx/>
              <a:buNone/>
              <a:tabLst>
                <a:tab pos="259715" algn="l"/>
              </a:tabLst>
              <a:defRPr/>
            </a:pPr>
            <a:r>
              <a:rPr kumimoji="0" lang="en-GB" sz="18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Programme of Study:</a:t>
            </a:r>
          </a:p>
          <a:p>
            <a:pPr marL="37466" marR="30480" lvl="0" indent="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Tx/>
              <a:buNone/>
              <a:tabLst>
                <a:tab pos="259715" algn="l"/>
              </a:tabLst>
              <a:defRPr/>
            </a:pPr>
            <a:r>
              <a:rPr kumimoji="0" lang="en-GB" sz="18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Module: ADAD5004 Research in Practice</a:t>
            </a:r>
          </a:p>
          <a:p>
            <a:pPr marL="37466" marR="30480" lvl="0" indent="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Tx/>
              <a:buNone/>
              <a:tabLst>
                <a:tab pos="259715" algn="l"/>
              </a:tabLst>
              <a:defRPr/>
            </a:pPr>
            <a:r>
              <a:rPr kumimoji="0" lang="en-GB" sz="18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Word Count:</a:t>
            </a:r>
          </a:p>
          <a:p>
            <a:pPr marL="37466" marR="30480" lvl="0" indent="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Tx/>
              <a:buNone/>
              <a:tabLst>
                <a:tab pos="259715" algn="l"/>
              </a:tabLst>
              <a:defRPr/>
            </a:pPr>
            <a:r>
              <a:rPr kumimoji="0" lang="en-GB" sz="18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Tutor Name:</a:t>
            </a:r>
          </a:p>
          <a:p>
            <a:pPr marL="37466" marR="30480" lvl="0" indent="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Tx/>
              <a:buNone/>
              <a:tabLst>
                <a:tab pos="259715" algn="l"/>
              </a:tabLst>
              <a:defRPr/>
            </a:pPr>
            <a:r>
              <a:rPr kumimoji="0" lang="en-GB" sz="18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Three Keywords:</a:t>
            </a:r>
          </a:p>
          <a:p>
            <a:pPr marL="37466" marR="30480" lvl="0" indent="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Tx/>
              <a:buNone/>
              <a:tabLst>
                <a:tab pos="259715" algn="l"/>
              </a:tabLst>
              <a:defRPr/>
            </a:pPr>
            <a:endParaRPr kumimoji="0" lang="en-GB" sz="180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  <a:p>
            <a:pPr marL="37466" marR="30480" lvl="0" indent="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Tx/>
              <a:buNone/>
              <a:tabLst>
                <a:tab pos="259715" algn="l"/>
              </a:tabLst>
              <a:defRPr/>
            </a:pPr>
            <a:r>
              <a:rPr lang="en-GB" dirty="0">
                <a:latin typeface="Calibri"/>
                <a:cs typeface="Calibri"/>
              </a:rPr>
              <a:t>Font – Arial [12pt] with Double line spacing.</a:t>
            </a:r>
            <a:endParaRPr kumimoji="0" lang="en-GB" sz="180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  <a:p>
            <a:pPr marL="37466" marR="30480" lvl="0" indent="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Tx/>
              <a:buNone/>
              <a:tabLst>
                <a:tab pos="259715" algn="l"/>
              </a:tabLst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  <a:p>
            <a:pPr marL="37466" marR="30480" lvl="0" indent="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Tx/>
              <a:buNone/>
              <a:tabLst>
                <a:tab pos="259715" algn="l"/>
              </a:tabLst>
              <a:defRPr/>
            </a:pPr>
            <a:r>
              <a:rPr lang="en-GB" b="1" dirty="0">
                <a:latin typeface="Calibri"/>
                <a:cs typeface="Calibri"/>
              </a:rPr>
              <a:t>THEN START THE ESSAY ON THE NEXT PAGE.</a:t>
            </a: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65633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44ACE2-B88C-D5A1-4278-8197FD4C28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EB84049-7057-A655-A37D-ADF471423B26}"/>
              </a:ext>
            </a:extLst>
          </p:cNvPr>
          <p:cNvSpPr txBox="1"/>
          <p:nvPr/>
        </p:nvSpPr>
        <p:spPr>
          <a:xfrm>
            <a:off x="1219200" y="1066800"/>
            <a:ext cx="998344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atin typeface="+mn-lt"/>
              </a:rPr>
              <a:t>ESSAY SPECIFICATION</a:t>
            </a:r>
            <a:endParaRPr lang="en-GB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07416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7202EC-65F2-9AAE-F240-E815F5855B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58B3156-0D5D-BE11-97FD-D0C43816648C}"/>
              </a:ext>
            </a:extLst>
          </p:cNvPr>
          <p:cNvSpPr txBox="1"/>
          <p:nvPr/>
        </p:nvSpPr>
        <p:spPr>
          <a:xfrm>
            <a:off x="1219200" y="1066800"/>
            <a:ext cx="9983442" cy="50187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</a:pPr>
            <a:r>
              <a:rPr lang="en-GB" sz="1800" b="1" dirty="0">
                <a:latin typeface="Calibri"/>
                <a:cs typeface="Calibri"/>
              </a:rPr>
              <a:t>MAP OF THE WRITING STRUCTURE – REMEMBER THIS IS AN UPSIDE-DOWN ESSAY</a:t>
            </a: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</a:pPr>
            <a:endParaRPr lang="en-GB" b="1" dirty="0">
              <a:latin typeface="Calibri"/>
              <a:cs typeface="Calibri"/>
            </a:endParaRP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</a:pPr>
            <a:r>
              <a:rPr lang="en-GB" sz="1800" b="1" dirty="0">
                <a:latin typeface="Calibri"/>
                <a:cs typeface="Calibri"/>
              </a:rPr>
              <a:t>BEGINNING:</a:t>
            </a:r>
          </a:p>
          <a:p>
            <a:pPr marL="323216" marR="30480" lvl="0" indent="-28575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>
                <a:tab pos="259715" algn="l"/>
              </a:tabLst>
              <a:defRPr/>
            </a:pPr>
            <a:r>
              <a:rPr lang="en-GB" dirty="0">
                <a:latin typeface="Calibri"/>
                <a:cs typeface="Calibri"/>
              </a:rPr>
              <a:t>Open with </a:t>
            </a:r>
            <a:r>
              <a:rPr lang="en-GB" sz="1800" dirty="0">
                <a:latin typeface="Calibri"/>
                <a:cs typeface="Calibri"/>
              </a:rPr>
              <a:t>a short context for your keywords </a:t>
            </a:r>
            <a:r>
              <a:rPr lang="en-GB" dirty="0">
                <a:latin typeface="Calibri"/>
                <a:cs typeface="Calibri"/>
              </a:rPr>
              <a:t>and direction of thinking </a:t>
            </a:r>
            <a:r>
              <a:rPr lang="en-GB" sz="1800" dirty="0">
                <a:latin typeface="Calibri"/>
                <a:cs typeface="Calibri"/>
              </a:rPr>
              <a:t>(150-200 words approx.)</a:t>
            </a: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</a:pPr>
            <a:endParaRPr lang="en-GB" dirty="0">
              <a:latin typeface="Calibri"/>
              <a:cs typeface="Calibri"/>
            </a:endParaRP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</a:pPr>
            <a:r>
              <a:rPr lang="en-GB" sz="1800" b="1" dirty="0">
                <a:latin typeface="Calibri"/>
                <a:cs typeface="Calibri"/>
              </a:rPr>
              <a:t>MIDDLE:</a:t>
            </a:r>
          </a:p>
          <a:p>
            <a:pPr marL="323216" marR="30480" lvl="0" indent="-28575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>
                <a:tab pos="259715" algn="l"/>
              </a:tabLst>
              <a:defRPr/>
            </a:pPr>
            <a:r>
              <a:rPr lang="en-GB" dirty="0">
                <a:latin typeface="Calibri"/>
                <a:cs typeface="Calibri"/>
              </a:rPr>
              <a:t>Explore your First Keyword (500-600 words approx.)</a:t>
            </a:r>
          </a:p>
          <a:p>
            <a:pPr marL="323216" marR="30480" lvl="0" indent="-28575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>
                <a:tab pos="259715" algn="l"/>
              </a:tabLst>
              <a:defRPr/>
            </a:pPr>
            <a:r>
              <a:rPr lang="en-GB" dirty="0">
                <a:latin typeface="Calibri"/>
                <a:cs typeface="Calibri"/>
              </a:rPr>
              <a:t>Explore your Second Keyword (500-600 words approx.)</a:t>
            </a:r>
          </a:p>
          <a:p>
            <a:pPr marL="323216" marR="30480" lvl="0" indent="-28575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>
                <a:tab pos="259715" algn="l"/>
              </a:tabLst>
              <a:defRPr/>
            </a:pPr>
            <a:r>
              <a:rPr lang="en-GB" dirty="0">
                <a:latin typeface="Calibri"/>
                <a:cs typeface="Calibri"/>
              </a:rPr>
              <a:t>Explore your Third Keyword (500-600 words approx.)</a:t>
            </a: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</a:pPr>
            <a:endParaRPr lang="en-GB" dirty="0">
              <a:latin typeface="Calibri"/>
              <a:cs typeface="Calibri"/>
            </a:endParaRP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</a:pPr>
            <a:r>
              <a:rPr lang="en-GB" dirty="0">
                <a:latin typeface="Calibri"/>
                <a:cs typeface="Calibri"/>
              </a:rPr>
              <a:t>All with references to theoretical texts, images and thinkers you hope to use to support your research.</a:t>
            </a: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</a:pPr>
            <a:endParaRPr lang="en-GB" dirty="0">
              <a:latin typeface="Calibri"/>
              <a:cs typeface="Calibri"/>
            </a:endParaRP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</a:pPr>
            <a:r>
              <a:rPr lang="en-GB" b="1" dirty="0">
                <a:latin typeface="Calibri"/>
                <a:cs typeface="Calibri"/>
              </a:rPr>
              <a:t>END:</a:t>
            </a:r>
          </a:p>
          <a:p>
            <a:pPr marL="323216" marR="30480" lvl="0" indent="-28575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 typeface="Calibri" panose="020F0502020204030204" pitchFamily="34" charset="0"/>
              <a:buChar char="­"/>
              <a:tabLst>
                <a:tab pos="259715" algn="l"/>
              </a:tabLst>
              <a:defRPr/>
            </a:pPr>
            <a:r>
              <a:rPr lang="en-GB" dirty="0">
                <a:latin typeface="Calibri"/>
                <a:cs typeface="Calibri"/>
              </a:rPr>
              <a:t>Contextualise and synthesise how these have led you to a question (&amp; sub questions) you wish to research about next year (300-400 words approx.).</a:t>
            </a:r>
          </a:p>
          <a:p>
            <a:pPr marL="323216" marR="30480" indent="-285750">
              <a:lnSpc>
                <a:spcPct val="101400"/>
              </a:lnSpc>
              <a:spcBef>
                <a:spcPts val="90"/>
              </a:spcBef>
              <a:buFont typeface="Calibri" panose="020F0502020204030204" pitchFamily="34" charset="0"/>
              <a:buChar char="­"/>
              <a:tabLst>
                <a:tab pos="259715" algn="l"/>
              </a:tabLst>
              <a:defRPr/>
            </a:pPr>
            <a:r>
              <a:rPr lang="en-GB" dirty="0">
                <a:latin typeface="Calibri"/>
                <a:cs typeface="Calibri"/>
              </a:rPr>
              <a:t>Finally, you will write a fully formed research question with sub-questions that might be useful in your chapters (50-75 words approx.).</a:t>
            </a:r>
          </a:p>
        </p:txBody>
      </p:sp>
    </p:spTree>
    <p:extLst>
      <p:ext uri="{BB962C8B-B14F-4D97-AF65-F5344CB8AC3E}">
        <p14:creationId xmlns:p14="http://schemas.microsoft.com/office/powerpoint/2010/main" val="4203614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EAB35F-AC95-75D7-4B8B-189CA1B45D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BD16669-3DCC-19D6-2AF9-3695547B8E71}"/>
              </a:ext>
            </a:extLst>
          </p:cNvPr>
          <p:cNvSpPr txBox="1"/>
          <p:nvPr/>
        </p:nvSpPr>
        <p:spPr>
          <a:xfrm>
            <a:off x="1219200" y="1066800"/>
            <a:ext cx="10134600" cy="4368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</a:pPr>
            <a:r>
              <a:rPr lang="en-GB" sz="1800" b="1" dirty="0">
                <a:latin typeface="+mn-lt"/>
                <a:cs typeface="Calibri"/>
              </a:rPr>
              <a:t>SUBMISSION DELIVERABLE</a:t>
            </a: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</a:pPr>
            <a:endParaRPr lang="en-GB" sz="1800" b="1" dirty="0">
              <a:latin typeface="+mn-lt"/>
              <a:cs typeface="Calibri"/>
            </a:endParaRP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</a:pPr>
            <a:r>
              <a:rPr lang="en-GB" sz="1800" dirty="0">
                <a:latin typeface="+mn-lt"/>
                <a:cs typeface="Calibri"/>
              </a:rPr>
              <a:t>Word count:</a:t>
            </a: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</a:pPr>
            <a:r>
              <a:rPr lang="en-GB" dirty="0">
                <a:latin typeface="+mn-lt"/>
                <a:cs typeface="Calibri"/>
              </a:rPr>
              <a:t>M</a:t>
            </a:r>
            <a:r>
              <a:rPr lang="en-GB" sz="1800" dirty="0">
                <a:latin typeface="+mn-lt"/>
                <a:cs typeface="Calibri"/>
              </a:rPr>
              <a:t>in. 2000 – max. 2500 words (100% of assessment).</a:t>
            </a: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</a:pPr>
            <a:endParaRPr lang="en-GB" dirty="0">
              <a:latin typeface="+mn-lt"/>
              <a:cs typeface="Calibri"/>
            </a:endParaRP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</a:pPr>
            <a:r>
              <a:rPr lang="en-GB" sz="1800" b="1" dirty="0">
                <a:latin typeface="+mn-lt"/>
                <a:cs typeface="Calibri"/>
              </a:rPr>
              <a:t>ASSESSMENT CRITERIA</a:t>
            </a:r>
            <a:endParaRPr lang="en-GB" sz="1800" dirty="0">
              <a:latin typeface="+mn-lt"/>
              <a:cs typeface="Calibri"/>
            </a:endParaRP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</a:pPr>
            <a:endParaRPr lang="en-GB" sz="1800" dirty="0">
              <a:latin typeface="+mn-lt"/>
              <a:cs typeface="Calibri"/>
            </a:endParaRPr>
          </a:p>
          <a:p>
            <a:r>
              <a:rPr lang="en-GB" sz="1800" dirty="0">
                <a:latin typeface="+mn-lt"/>
              </a:rPr>
              <a:t>Common Assessment &amp; Marking Criteria Weighting:</a:t>
            </a:r>
          </a:p>
          <a:p>
            <a:pPr lvl="0"/>
            <a:r>
              <a:rPr lang="en-GB" sz="1800" dirty="0">
                <a:latin typeface="+mn-lt"/>
              </a:rPr>
              <a:t>Engagement with Literature Skills			(Marks Available: 30 out of 100)</a:t>
            </a:r>
          </a:p>
          <a:p>
            <a:pPr lvl="0"/>
            <a:r>
              <a:rPr lang="en-GB" sz="1800" dirty="0">
                <a:latin typeface="+mn-lt"/>
              </a:rPr>
              <a:t>Knowledge and Understanding Skills			(Marks Available: 30 out of 100)</a:t>
            </a:r>
          </a:p>
          <a:p>
            <a:pPr lvl="0"/>
            <a:r>
              <a:rPr lang="en-GB" sz="1800" dirty="0">
                <a:latin typeface="+mn-lt"/>
              </a:rPr>
              <a:t>Cognitive and Intellectual Skills			(Marks Available: 30 out of 100)</a:t>
            </a:r>
          </a:p>
          <a:p>
            <a:pPr lvl="0"/>
            <a:r>
              <a:rPr lang="en-GB" sz="1800" dirty="0">
                <a:latin typeface="+mn-lt"/>
              </a:rPr>
              <a:t>Transferable Skills for Life and Professional Practice	(Marks Available: 10 out of 100)</a:t>
            </a: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</a:pPr>
            <a:endParaRPr lang="en-GB" sz="1800" dirty="0">
              <a:latin typeface="+mn-lt"/>
              <a:cs typeface="Calibri"/>
            </a:endParaRP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</a:pPr>
            <a:r>
              <a:rPr lang="en-GB" sz="1800" dirty="0">
                <a:latin typeface="+mn-lt"/>
                <a:cs typeface="Calibri"/>
              </a:rPr>
              <a:t>Note: You may not re-present for re-assessment any of your own ideas or writing that has been assessed in previously submissions.</a:t>
            </a:r>
          </a:p>
        </p:txBody>
      </p:sp>
    </p:spTree>
    <p:extLst>
      <p:ext uri="{BB962C8B-B14F-4D97-AF65-F5344CB8AC3E}">
        <p14:creationId xmlns:p14="http://schemas.microsoft.com/office/powerpoint/2010/main" val="11428508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FE77A6-CB38-3E45-822F-1A86D2F76B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9E93FB6-DF94-3353-1844-AF86E028ADFE}"/>
              </a:ext>
            </a:extLst>
          </p:cNvPr>
          <p:cNvSpPr txBox="1"/>
          <p:nvPr/>
        </p:nvSpPr>
        <p:spPr>
          <a:xfrm>
            <a:off x="1219200" y="1066800"/>
            <a:ext cx="998344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atin typeface="+mn-lt"/>
              </a:rPr>
              <a:t>BE</a:t>
            </a:r>
          </a:p>
          <a:p>
            <a:r>
              <a:rPr lang="en-GB" sz="9600" b="1" dirty="0">
                <a:latin typeface="+mn-lt"/>
              </a:rPr>
              <a:t>PROFESSIONAL</a:t>
            </a:r>
            <a:endParaRPr lang="en-GB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743440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F63CB0-C74B-8156-7C53-198985FED9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1E495E6-2AB9-B1A3-774F-AFAFA54CF60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5625" t="21939" r="3980" b="5545"/>
          <a:stretch>
            <a:fillRect/>
          </a:stretch>
        </p:blipFill>
        <p:spPr>
          <a:xfrm>
            <a:off x="2971800" y="315301"/>
            <a:ext cx="6248400" cy="624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0979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1195E5-2F36-B82F-8ADC-0297079CD2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455E7F7-FD58-FB30-3586-167E15C61C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604" y="0"/>
            <a:ext cx="49207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76311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B1FA33-33AA-DAE0-5DAB-1E7A9CAEC0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EF8C767-0CFE-D885-50DE-B70EB288D9FE}"/>
              </a:ext>
            </a:extLst>
          </p:cNvPr>
          <p:cNvSpPr txBox="1"/>
          <p:nvPr/>
        </p:nvSpPr>
        <p:spPr>
          <a:xfrm>
            <a:off x="1219200" y="1066800"/>
            <a:ext cx="10134600" cy="23727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466" marR="30480" lvl="0" indent="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Tx/>
              <a:buNone/>
              <a:tabLst>
                <a:tab pos="259715" algn="l"/>
              </a:tabLst>
              <a:defRPr/>
            </a:pPr>
            <a: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ASSIGNMENT PROGRESS TASK</a:t>
            </a:r>
            <a:b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</a:br>
            <a:br>
              <a:rPr kumimoji="0" lang="en-GB" sz="18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</a:br>
            <a:r>
              <a:rPr kumimoji="0" lang="en-GB" sz="18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19.02.26</a:t>
            </a:r>
            <a:r>
              <a:rPr lang="en-GB" sz="1800" kern="0" dirty="0">
                <a:solidFill>
                  <a:sysClr val="windowText" lastClr="000000"/>
                </a:solidFill>
                <a:latin typeface="Calibri"/>
                <a:cs typeface="Calibri"/>
              </a:rPr>
              <a:t> – Keywords identified</a:t>
            </a:r>
            <a:r>
              <a:rPr kumimoji="0" lang="en-GB" sz="18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lang="en-GB" sz="1800" b="0" kern="0" dirty="0">
                <a:solidFill>
                  <a:sysClr val="windowText" lastClr="000000"/>
                </a:solidFill>
                <a:latin typeface="Calibri"/>
                <a:cs typeface="Calibri"/>
              </a:rPr>
              <a:t>(option to use Concept Mapping technique)</a:t>
            </a:r>
          </a:p>
          <a:p>
            <a:pPr marL="37466" marR="30480" lvl="0" indent="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Tx/>
              <a:buNone/>
              <a:tabLst>
                <a:tab pos="259715" algn="l"/>
              </a:tabLst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  <a:p>
            <a:pPr marL="37466" marR="30480" eaLnBrk="1" fontAlgn="auto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tabLst>
                <a:tab pos="259715" algn="l"/>
              </a:tabLst>
              <a:defRPr/>
            </a:pPr>
            <a:r>
              <a:rPr lang="en-GB" sz="1800" kern="0" dirty="0">
                <a:solidFill>
                  <a:sysClr val="windowText" lastClr="000000"/>
                </a:solidFill>
                <a:latin typeface="Calibri"/>
                <a:cs typeface="Calibri"/>
              </a:rPr>
              <a:t>12.03.26</a:t>
            </a:r>
            <a:r>
              <a:rPr lang="en-GB" sz="1800" b="0" kern="0" dirty="0">
                <a:solidFill>
                  <a:sysClr val="windowText" lastClr="000000"/>
                </a:solidFill>
                <a:latin typeface="Calibri"/>
                <a:cs typeface="Calibri"/>
              </a:rPr>
              <a:t> – Draft Opening paragraph outlining your context, 3 keywords and direction of thinking</a:t>
            </a:r>
          </a:p>
          <a:p>
            <a:pPr marL="37466" marR="30480" eaLnBrk="1" fontAlgn="auto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tabLst>
                <a:tab pos="259715" algn="l"/>
              </a:tabLst>
              <a:defRPr/>
            </a:pPr>
            <a:r>
              <a:rPr lang="en-GB" sz="1800" b="0" kern="0" dirty="0">
                <a:solidFill>
                  <a:sysClr val="windowText" lastClr="000000"/>
                </a:solidFill>
                <a:latin typeface="Calibri"/>
                <a:cs typeface="Calibri"/>
              </a:rPr>
              <a:t>		   (150-200 words approx.)</a:t>
            </a:r>
          </a:p>
          <a:p>
            <a:pPr marL="37466" marR="30480" lvl="0" indent="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Tx/>
              <a:buNone/>
              <a:tabLst>
                <a:tab pos="259715" algn="l"/>
              </a:tabLst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  <a:p>
            <a:pPr marL="37466" marR="30480" lvl="0" indent="0" defTabSz="914400" eaLnBrk="1" fontAlgn="auto" latinLnBrk="0" hangingPunct="1">
              <a:lnSpc>
                <a:spcPct val="101400"/>
              </a:lnSpc>
              <a:spcBef>
                <a:spcPts val="90"/>
              </a:spcBef>
              <a:spcAft>
                <a:spcPts val="0"/>
              </a:spcAft>
              <a:buClrTx/>
              <a:buSzTx/>
              <a:buFontTx/>
              <a:buNone/>
              <a:tabLst>
                <a:tab pos="259715" algn="l"/>
              </a:tabLst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202155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98010C-F6A7-A739-DF17-8F3DD3FAC3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088072B-ED66-D61D-CA47-F0ADEE50383A}"/>
              </a:ext>
            </a:extLst>
          </p:cNvPr>
          <p:cNvSpPr txBox="1"/>
          <p:nvPr/>
        </p:nvSpPr>
        <p:spPr>
          <a:xfrm>
            <a:off x="1219200" y="1066800"/>
            <a:ext cx="9829800" cy="5552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  <a:defRPr/>
            </a:pPr>
            <a:r>
              <a:rPr lang="en-GB" b="1" dirty="0">
                <a:latin typeface="Calibri"/>
                <a:cs typeface="Calibri"/>
              </a:rPr>
              <a:t>RESEARCH DIRECTIONS:</a:t>
            </a:r>
            <a:br>
              <a:rPr kumimoji="0" lang="en-GB" sz="1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</a:br>
            <a:endParaRPr kumimoji="0" lang="en-GB" sz="100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  <a:defRPr/>
            </a:pPr>
            <a:r>
              <a:rPr lang="en-GB" dirty="0">
                <a:latin typeface="Calibri"/>
                <a:cs typeface="Calibri"/>
              </a:rPr>
              <a:t>Keywords/Theme: Creativity, Sustainability, Material Substitution</a:t>
            </a: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  <a:defRPr/>
            </a:pPr>
            <a:r>
              <a:rPr lang="en-GB" dirty="0">
                <a:latin typeface="Calibri"/>
                <a:cs typeface="Calibri"/>
              </a:rPr>
              <a:t>Research Focus: Investigate how traditional craft materials (e.g., clay, glass, wood, textiles, etc.) are being recontextualized through sustainable practices due to environmental or economic factors affecting material availability.</a:t>
            </a: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  <a:defRPr/>
            </a:pPr>
            <a:r>
              <a:rPr lang="en-GB" i="1" dirty="0">
                <a:latin typeface="Calibri"/>
                <a:cs typeface="Calibri"/>
              </a:rPr>
              <a:t>Question: Creativity Under Constraint: How Material Scarcity Reimagines Traditional Materials in Design Crafts.</a:t>
            </a:r>
            <a:endParaRPr lang="en-GB" dirty="0">
              <a:latin typeface="Calibri"/>
              <a:cs typeface="Calibri"/>
            </a:endParaRP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  <a:defRPr/>
            </a:pPr>
            <a:endParaRPr kumimoji="0" lang="en-GB" sz="180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  <a:defRPr/>
            </a:pPr>
            <a:r>
              <a:rPr lang="en-GB" dirty="0">
                <a:latin typeface="Calibri"/>
                <a:cs typeface="Calibri"/>
              </a:rPr>
              <a:t>Keywords/Theme: </a:t>
            </a:r>
            <a:r>
              <a:rPr kumimoji="0" lang="en-GB" sz="18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Symbolism, Unintended Consequences, Resistance</a:t>
            </a: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  <a:defRPr/>
            </a:pPr>
            <a:r>
              <a:rPr lang="en-GB" dirty="0">
                <a:latin typeface="Calibri"/>
                <a:cs typeface="Calibri"/>
              </a:rPr>
              <a:t>Research Focus</a:t>
            </a:r>
            <a:r>
              <a:rPr kumimoji="0" lang="en-GB" sz="18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: Explore how surface pattern design has evolved from decorative art to a medium for political and social commentary.</a:t>
            </a: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  <a:defRPr/>
            </a:pPr>
            <a:r>
              <a:rPr lang="en-GB" i="1" dirty="0">
                <a:latin typeface="Calibri"/>
                <a:cs typeface="Calibri"/>
              </a:rPr>
              <a:t>Question: From Ornamentation to Activism: The Hidden Political Agenda of Surface Pattern Design.</a:t>
            </a: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  <a:defRPr/>
            </a:pPr>
            <a:endParaRPr kumimoji="0" lang="en-GB" sz="180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  <a:defRPr/>
            </a:pPr>
            <a:r>
              <a:rPr lang="en-GB" dirty="0">
                <a:latin typeface="Calibri"/>
                <a:cs typeface="Calibri"/>
              </a:rPr>
              <a:t>Keywords/Theme: Sustainability, </a:t>
            </a:r>
            <a:r>
              <a:rPr kumimoji="0" lang="en-GB" sz="18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Unintended Consequences, Arrogance</a:t>
            </a: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  <a:defRPr/>
            </a:pPr>
            <a:r>
              <a:rPr lang="en-GB" dirty="0">
                <a:latin typeface="Calibri"/>
                <a:cs typeface="Calibri"/>
              </a:rPr>
              <a:t>Research Focus</a:t>
            </a:r>
            <a:r>
              <a:rPr kumimoji="0" lang="en-GB" sz="180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: Critically assess examples of sustainable design that unintentionally create new problems (e.g., short lifespans, recyclability issues).</a:t>
            </a: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  <a:defRPr/>
            </a:pPr>
            <a:r>
              <a:rPr lang="en-GB" i="1" dirty="0">
                <a:latin typeface="Calibri"/>
                <a:cs typeface="Calibri"/>
              </a:rPr>
              <a:t>Question: The Unintended Consequences of Eco-Design: When Sustainable Design Fails to Sustain.</a:t>
            </a:r>
          </a:p>
          <a:p>
            <a:pPr marL="37466" marR="30480">
              <a:lnSpc>
                <a:spcPct val="101400"/>
              </a:lnSpc>
              <a:spcBef>
                <a:spcPts val="90"/>
              </a:spcBef>
              <a:tabLst>
                <a:tab pos="259715" algn="l"/>
              </a:tabLst>
              <a:defRPr/>
            </a:pPr>
            <a:endParaRPr kumimoji="0" lang="en-GB" sz="180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020349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AF5C62-C32B-30C9-23AC-91D7692099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1">
            <a:extLst>
              <a:ext uri="{FF2B5EF4-FFF2-40B4-BE49-F238E27FC236}">
                <a16:creationId xmlns:a16="http://schemas.microsoft.com/office/drawing/2014/main" id="{713D3C5D-4BC5-E692-4729-069A16439A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8074" y="852371"/>
            <a:ext cx="10564775" cy="4893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QUESTIONS?</a:t>
            </a:r>
          </a:p>
          <a:p>
            <a:pPr lvl="0" algn="r">
              <a:spcBef>
                <a:spcPts val="0"/>
              </a:spcBef>
            </a:pPr>
            <a:endParaRPr lang="en-GB" altLang="en-US" sz="4800" dirty="0">
              <a:latin typeface="Arial" panose="020B0604020202020204" pitchFamily="34" charset="0"/>
            </a:endParaRP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NEXT WEEK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GUEST SPEAKERS</a:t>
            </a:r>
            <a:endParaRPr lang="en-GB" altLang="en-US" dirty="0">
              <a:latin typeface="Arial" panose="020B0604020202020204" pitchFamily="34" charset="0"/>
            </a:endParaRPr>
          </a:p>
          <a:p>
            <a:pPr lvl="0" algn="r">
              <a:spcBef>
                <a:spcPts val="0"/>
              </a:spcBef>
            </a:pPr>
            <a:endParaRPr lang="en-GB" altLang="en-US" dirty="0">
              <a:latin typeface="Arial" panose="020B0604020202020204" pitchFamily="34" charset="0"/>
            </a:endParaRP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GEORGIA HATTON</a:t>
            </a:r>
          </a:p>
          <a:p>
            <a:pPr lvl="0" algn="r">
              <a:spcBef>
                <a:spcPts val="0"/>
              </a:spcBef>
            </a:pPr>
            <a:r>
              <a:rPr lang="en-GB" altLang="en-US" sz="4800" dirty="0">
                <a:latin typeface="Arial" panose="020B0604020202020204" pitchFamily="34" charset="0"/>
              </a:rPr>
              <a:t>CATH BROWN</a:t>
            </a:r>
          </a:p>
        </p:txBody>
      </p:sp>
    </p:spTree>
    <p:extLst>
      <p:ext uri="{BB962C8B-B14F-4D97-AF65-F5344CB8AC3E}">
        <p14:creationId xmlns:p14="http://schemas.microsoft.com/office/powerpoint/2010/main" val="83581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563C1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29196792-EA17-4265-8C45-B1979F888303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6000</TotalTime>
  <Words>568</Words>
  <Application>Microsoft Office PowerPoint</Application>
  <PresentationFormat>Widescreen</PresentationFormat>
  <Paragraphs>84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2_Office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5 Semester 2 Week 1 2024_25_Julia's_talk_Adapted copy</dc:title>
  <cp:lastModifiedBy>Matthew Archer</cp:lastModifiedBy>
  <cp:revision>2</cp:revision>
  <cp:lastPrinted>2026-01-29T08:54:21Z</cp:lastPrinted>
  <dcterms:created xsi:type="dcterms:W3CDTF">2026-01-21T08:38:29Z</dcterms:created>
  <dcterms:modified xsi:type="dcterms:W3CDTF">2026-02-19T10:37:23Z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2025-02-06T00:00:00Z</vt:filetime>
  </property>
  <property fmtid="{D5CDD505-2E9C-101B-9397-08002B2CF9AE}" pid="3" name="Creator">
    <vt:lpwstr>Keynote</vt:lpwstr>
  </property>
  <property fmtid="{D5CDD505-2E9C-101B-9397-08002B2CF9AE}" pid="4" name="LastSaved">
    <vt:filetime>2026-01-21T00:00:00Z</vt:filetime>
  </property>
  <property fmtid="{D5CDD505-2E9C-101B-9397-08002B2CF9AE}" pid="5" name="Producer">
    <vt:lpwstr>macOS Version 14.6.1 (Build 23G93) Quartz PDFContext</vt:lpwstr>
  </property>
</Properties>
</file>